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60" r:id="rId6"/>
    <p:sldId id="258" r:id="rId7"/>
    <p:sldId id="259" r:id="rId8"/>
  </p:sldIdLst>
  <p:sldSz cx="9729788" cy="7443788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750" y="3718560"/>
            <a:ext cx="8751600" cy="640080"/>
          </a:xfrm>
          <a:prstGeom prst="rect">
            <a:avLst/>
          </a:prstGeom>
        </p:spPr>
        <p:txBody>
          <a:bodyPr lIns="45720" tIns="45720" rIns="45720" bIns="45720" anchor="b" anchorCtr="0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0" y="4358641"/>
            <a:ext cx="8750808" cy="585216"/>
          </a:xfrm>
          <a:prstGeom prst="rect">
            <a:avLst/>
          </a:prstGeom>
        </p:spPr>
        <p:txBody>
          <a:bodyPr lIns="45720" rIns="45720"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90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3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4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4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5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9801" y="7182000"/>
            <a:ext cx="7021030" cy="16516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l"/>
            <a:r>
              <a:rPr lang="en-US" sz="600" b="0" i="0" baseline="0" noProof="1" smtClean="0">
                <a:solidFill>
                  <a:schemeClr val="tx1"/>
                </a:solidFill>
                <a:latin typeface="+mn-lt"/>
              </a:rPr>
              <a:t>This information is confidential and was prepared by Bain &amp; Company solely for the use of our client; it is not to be relied on by any 3rd party without Bain's prior written consent</a:t>
            </a:r>
            <a:endParaRPr lang="fr-FR" sz="600" b="0" i="0" baseline="0" dirty="0" smtClean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7115663"/>
            <a:ext cx="9729788" cy="0"/>
          </a:xfrm>
          <a:prstGeom prst="line">
            <a:avLst/>
          </a:prstGeom>
          <a:ln w="12700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orizontal_RED_LG_DIGITAL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1900684"/>
            <a:ext cx="4196250" cy="472500"/>
          </a:xfrm>
          <a:prstGeom prst="rect">
            <a:avLst/>
          </a:prstGeom>
        </p:spPr>
      </p:pic>
      <p:grpSp>
        <p:nvGrpSpPr>
          <p:cNvPr id="7" name="Group 18"/>
          <p:cNvGrpSpPr/>
          <p:nvPr/>
        </p:nvGrpSpPr>
        <p:grpSpPr>
          <a:xfrm>
            <a:off x="187942" y="6407018"/>
            <a:ext cx="1356535" cy="397281"/>
            <a:chOff x="660382" y="6407018"/>
            <a:chExt cx="1356535" cy="397281"/>
          </a:xfrm>
        </p:grpSpPr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660382" y="6407018"/>
              <a:ext cx="1356535" cy="397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8630" tIns="44316" rIns="88630" bIns="44316">
              <a:spAutoFit/>
            </a:bodyPr>
            <a:lstStyle/>
            <a:p>
              <a:pPr algn="ctr" defTabSz="881063">
                <a:spcBef>
                  <a:spcPct val="50000"/>
                </a:spcBef>
              </a:pPr>
              <a:r>
                <a:rPr lang="en-US" sz="2000" b="1" dirty="0">
                  <a:solidFill>
                    <a:schemeClr val="tx1"/>
                  </a:solidFill>
                  <a:latin typeface="+mn-lt"/>
                </a:rPr>
                <a:t>DRAFT</a:t>
              </a:r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>
              <a:off x="806519" y="6793175"/>
              <a:ext cx="106426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88630" tIns="44316" rIns="88630" bIns="44316">
              <a:sp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Line 49"/>
            <p:cNvSpPr>
              <a:spLocks noChangeShapeType="1"/>
            </p:cNvSpPr>
            <p:nvPr/>
          </p:nvSpPr>
          <p:spPr bwMode="auto">
            <a:xfrm>
              <a:off x="806519" y="6418142"/>
              <a:ext cx="106426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88630" tIns="44316" rIns="88630" bIns="44316">
              <a:sp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22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86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rizontal_RED_LG_DIGITAL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6769" y="3485644"/>
            <a:ext cx="4196250" cy="4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2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customXml" Target="../../customXml/item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../customXml/item2.x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ain logo" descr="Symbol RED_a_DIGITAL.em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78749" y="7174696"/>
            <a:ext cx="184158" cy="184157"/>
          </a:xfrm>
          <a:prstGeom prst="rect">
            <a:avLst/>
          </a:prstGeom>
        </p:spPr>
      </p:pic>
      <p:sp>
        <p:nvSpPr>
          <p:cNvPr id="13" name="Red stripe"/>
          <p:cNvSpPr/>
          <p:nvPr/>
        </p:nvSpPr>
        <p:spPr>
          <a:xfrm>
            <a:off x="1" y="982418"/>
            <a:ext cx="9436894" cy="137160"/>
          </a:xfrm>
          <a:custGeom>
            <a:avLst/>
            <a:gdLst>
              <a:gd name="connsiteX0" fmla="*/ 0 w 9457509"/>
              <a:gd name="connsiteY0" fmla="*/ 0 h 195943"/>
              <a:gd name="connsiteX1" fmla="*/ 9457509 w 9457509"/>
              <a:gd name="connsiteY1" fmla="*/ 39189 h 195943"/>
              <a:gd name="connsiteX2" fmla="*/ 9353006 w 9457509"/>
              <a:gd name="connsiteY2" fmla="*/ 169817 h 195943"/>
              <a:gd name="connsiteX3" fmla="*/ 0 w 9457509"/>
              <a:gd name="connsiteY3" fmla="*/ 195943 h 195943"/>
              <a:gd name="connsiteX0" fmla="*/ 0 w 9457509"/>
              <a:gd name="connsiteY0" fmla="*/ 0 h 196306"/>
              <a:gd name="connsiteX1" fmla="*/ 9457509 w 9457509"/>
              <a:gd name="connsiteY1" fmla="*/ 39189 h 196306"/>
              <a:gd name="connsiteX2" fmla="*/ 9297557 w 9457509"/>
              <a:gd name="connsiteY2" fmla="*/ 196306 h 196306"/>
              <a:gd name="connsiteX3" fmla="*/ 0 w 9457509"/>
              <a:gd name="connsiteY3" fmla="*/ 195943 h 196306"/>
              <a:gd name="connsiteX0" fmla="*/ 13063 w 9457509"/>
              <a:gd name="connsiteY0" fmla="*/ 4716 h 157117"/>
              <a:gd name="connsiteX1" fmla="*/ 9457509 w 9457509"/>
              <a:gd name="connsiteY1" fmla="*/ 0 h 157117"/>
              <a:gd name="connsiteX2" fmla="*/ 9297557 w 9457509"/>
              <a:gd name="connsiteY2" fmla="*/ 157117 h 157117"/>
              <a:gd name="connsiteX3" fmla="*/ 0 w 9457509"/>
              <a:gd name="connsiteY3" fmla="*/ 156754 h 157117"/>
              <a:gd name="connsiteX0" fmla="*/ 13063 w 9449163"/>
              <a:gd name="connsiteY0" fmla="*/ 0 h 152401"/>
              <a:gd name="connsiteX1" fmla="*/ 9449163 w 9449163"/>
              <a:gd name="connsiteY1" fmla="*/ 0 h 152401"/>
              <a:gd name="connsiteX2" fmla="*/ 9297557 w 9449163"/>
              <a:gd name="connsiteY2" fmla="*/ 152401 h 152401"/>
              <a:gd name="connsiteX3" fmla="*/ 0 w 9449163"/>
              <a:gd name="connsiteY3" fmla="*/ 152038 h 152401"/>
              <a:gd name="connsiteX0" fmla="*/ 13063 w 9449163"/>
              <a:gd name="connsiteY0" fmla="*/ 0 h 152400"/>
              <a:gd name="connsiteX1" fmla="*/ 9449163 w 9449163"/>
              <a:gd name="connsiteY1" fmla="*/ 0 h 152400"/>
              <a:gd name="connsiteX2" fmla="*/ 9372963 w 9449163"/>
              <a:gd name="connsiteY2" fmla="*/ 152400 h 152400"/>
              <a:gd name="connsiteX3" fmla="*/ 0 w 9449163"/>
              <a:gd name="connsiteY3" fmla="*/ 152038 h 152400"/>
              <a:gd name="connsiteX0" fmla="*/ 13063 w 9449163"/>
              <a:gd name="connsiteY0" fmla="*/ 0 h 152400"/>
              <a:gd name="connsiteX1" fmla="*/ 9449163 w 9449163"/>
              <a:gd name="connsiteY1" fmla="*/ 0 h 152400"/>
              <a:gd name="connsiteX2" fmla="*/ 9415032 w 9449163"/>
              <a:gd name="connsiteY2" fmla="*/ 152400 h 152400"/>
              <a:gd name="connsiteX3" fmla="*/ 0 w 9449163"/>
              <a:gd name="connsiteY3" fmla="*/ 152038 h 152400"/>
              <a:gd name="connsiteX0" fmla="*/ 12269 w 9449163"/>
              <a:gd name="connsiteY0" fmla="*/ 0 h 152400"/>
              <a:gd name="connsiteX1" fmla="*/ 9449163 w 9449163"/>
              <a:gd name="connsiteY1" fmla="*/ 0 h 152400"/>
              <a:gd name="connsiteX2" fmla="*/ 9415032 w 9449163"/>
              <a:gd name="connsiteY2" fmla="*/ 152400 h 152400"/>
              <a:gd name="connsiteX3" fmla="*/ 0 w 9449163"/>
              <a:gd name="connsiteY3" fmla="*/ 152038 h 152400"/>
              <a:gd name="connsiteX0" fmla="*/ 0 w 9436894"/>
              <a:gd name="connsiteY0" fmla="*/ 0 h 152400"/>
              <a:gd name="connsiteX1" fmla="*/ 9436894 w 9436894"/>
              <a:gd name="connsiteY1" fmla="*/ 0 h 152400"/>
              <a:gd name="connsiteX2" fmla="*/ 9402763 w 9436894"/>
              <a:gd name="connsiteY2" fmla="*/ 152400 h 152400"/>
              <a:gd name="connsiteX3" fmla="*/ 0 w 9436894"/>
              <a:gd name="connsiteY3" fmla="*/ 15203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6894" h="152400">
                <a:moveTo>
                  <a:pt x="0" y="0"/>
                </a:moveTo>
                <a:lnTo>
                  <a:pt x="9436894" y="0"/>
                </a:lnTo>
                <a:lnTo>
                  <a:pt x="9402763" y="152400"/>
                </a:lnTo>
                <a:lnTo>
                  <a:pt x="0" y="152038"/>
                </a:lnTo>
              </a:path>
            </a:pathLst>
          </a:custGeom>
          <a:solidFill>
            <a:schemeClr val="accent3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180000" y="58153"/>
            <a:ext cx="9154212" cy="90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1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180000" y="1396999"/>
            <a:ext cx="9154800" cy="5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7" name="Disclaimer"/>
          <p:cNvSpPr/>
          <p:nvPr/>
        </p:nvSpPr>
        <p:spPr>
          <a:xfrm>
            <a:off x="130176" y="7182003"/>
            <a:ext cx="7021030" cy="16516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/>
          <a:p>
            <a:pPr algn="l"/>
            <a:r>
              <a:rPr lang="en-US" sz="600" b="0" i="0" baseline="0" noProof="1" smtClean="0">
                <a:solidFill>
                  <a:schemeClr val="tx1"/>
                </a:solidFill>
                <a:latin typeface="+mn-lt"/>
              </a:rPr>
              <a:t>This information is confidential and was prepared by Bain &amp; Company solely for the use of our client; it is not to be relied on by any 3rd party without Bain's prior written consent</a:t>
            </a:r>
            <a:endParaRPr lang="fr-FR" sz="600" b="0" i="0" baseline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SlideNumber"/>
          <p:cNvSpPr/>
          <p:nvPr/>
        </p:nvSpPr>
        <p:spPr>
          <a:xfrm>
            <a:off x="9061704" y="7221054"/>
            <a:ext cx="320040" cy="9144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fld id="{BB69BBE8-4DB2-4642-B003-B220ACD5A2FD}" type="slidenum">
              <a:rPr lang="en-US" sz="1000" b="1" baseline="0" smtClean="0">
                <a:solidFill>
                  <a:srgbClr val="080808"/>
                </a:solidFill>
                <a:latin typeface="Verdana" pitchFamily="34" charset="0"/>
              </a:rPr>
              <a:pPr algn="ctr"/>
              <a:t>‹#›</a:t>
            </a:fld>
            <a:endParaRPr lang="fr-FR" sz="1000" b="1" dirty="0" smtClean="0">
              <a:solidFill>
                <a:srgbClr val="080808"/>
              </a:solidFill>
            </a:endParaRPr>
          </a:p>
        </p:txBody>
      </p:sp>
      <p:cxnSp>
        <p:nvCxnSpPr>
          <p:cNvPr id="28" name="Grey line"/>
          <p:cNvCxnSpPr/>
          <p:nvPr/>
        </p:nvCxnSpPr>
        <p:spPr>
          <a:xfrm>
            <a:off x="0" y="7115663"/>
            <a:ext cx="9729788" cy="0"/>
          </a:xfrm>
          <a:prstGeom prst="line">
            <a:avLst/>
          </a:prstGeom>
          <a:ln w="12700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fficeCode"/>
          <p:cNvSpPr txBox="1"/>
          <p:nvPr userDrawn="1"/>
        </p:nvSpPr>
        <p:spPr>
          <a:xfrm>
            <a:off x="7969612" y="7220458"/>
            <a:ext cx="150682" cy="923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600" smtClean="0">
                <a:latin typeface="+mn-lt"/>
              </a:rPr>
              <a:t>SFR</a:t>
            </a:r>
            <a:endParaRPr lang="en-US" sz="600" dirty="0" smtClean="0">
              <a:latin typeface="+mn-lt"/>
            </a:endParaRPr>
          </a:p>
        </p:txBody>
      </p:sp>
      <p:sp>
        <p:nvSpPr>
          <p:cNvPr id="3" name="CreatedFooter"/>
          <p:cNvSpPr txBox="1"/>
          <p:nvPr userDrawn="1"/>
        </p:nvSpPr>
        <p:spPr>
          <a:xfrm>
            <a:off x="8272694" y="7220458"/>
            <a:ext cx="796693" cy="923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600" smtClean="0">
                <a:latin typeface="+mn-lt"/>
              </a:rPr>
              <a:t>Putting the R in Bain</a:t>
            </a:r>
            <a:endParaRPr lang="en-US" sz="600" dirty="0" smtClean="0">
              <a:latin typeface="+mn-lt"/>
            </a:endParaRPr>
          </a:p>
        </p:txBody>
      </p:sp>
    </p:spTree>
    <p:custDataLst>
      <p:custData r:id="rId6"/>
      <p:custData r:id="rId7"/>
      <p:tags r:id="rId8"/>
    </p:custDataLst>
    <p:extLst>
      <p:ext uri="{BB962C8B-B14F-4D97-AF65-F5344CB8AC3E}">
        <p14:creationId xmlns:p14="http://schemas.microsoft.com/office/powerpoint/2010/main" val="298035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981334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marR="0" indent="-271463" algn="l" defTabSz="981075" rtl="0" eaLnBrk="1" fontAlgn="base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chemeClr val="tx1"/>
        </a:buClr>
        <a:buSzPts val="2400"/>
        <a:buFont typeface="Verdana" pitchFamily="34" charset="0"/>
        <a:buChar char="•"/>
        <a:tabLst/>
        <a:defRPr kumimoji="0" lang="en-US" altLang="zh-CN" sz="1800" b="0" i="0" u="none" strike="noStrike" kern="1200" cap="none" spc="0" normalizeH="0" baseline="0" noProof="1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574675" marR="0" indent="-119063" algn="l" defTabSz="9810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ts val="2200"/>
        <a:buFont typeface="Verdana"/>
        <a:buChar char="-"/>
        <a:tabLst/>
        <a:defRPr lang="en-CA" altLang="zh-CN" sz="1600" kern="1200" baseline="0" noProof="1">
          <a:solidFill>
            <a:schemeClr val="tx1"/>
          </a:solidFill>
          <a:latin typeface="+mn-lt"/>
          <a:ea typeface="+mn-ea"/>
          <a:cs typeface="+mn-cs"/>
        </a:defRPr>
      </a:lvl2pPr>
      <a:lvl3pPr marL="1052513" marR="0" indent="-287338" algn="l" defTabSz="9810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ts val="2200"/>
        <a:buFont typeface="Marlett" pitchFamily="2" charset="2"/>
        <a:buChar char="8"/>
        <a:tabLst/>
        <a:defRPr lang="zh-CN" altLang="en-US" sz="1600" kern="1200" noProof="1">
          <a:solidFill>
            <a:schemeClr val="tx1"/>
          </a:solidFill>
          <a:latin typeface="+mn-lt"/>
          <a:ea typeface="+mn-ea"/>
          <a:cs typeface="+mn-cs"/>
        </a:defRPr>
      </a:lvl3pPr>
      <a:lvl4pPr marL="1453896" marR="0" indent="-210312" algn="l" defTabSz="98133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Tx/>
        <a:buFont typeface="Verdana" pitchFamily="34" charset="0"/>
        <a:buChar char="-"/>
        <a:tabLst/>
        <a:defRPr lang="en-CA" alt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002" indent="-245334" algn="l" defTabSz="981334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698669" indent="-245334" algn="l" defTabSz="98133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9336" indent="-245334" algn="l" defTabSz="98133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0003" indent="-245334" algn="l" defTabSz="98133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670" indent="-245334" algn="l" defTabSz="98133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1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90667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334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01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2668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3335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4002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4669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5336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envander/nejanimb/blob/master/Solitaire%20Cryptosystem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github.com/jennybc/send-email-with-r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hyperlink" Target="https://www.youtube.com/watch?v=MiqXsjHX120" TargetMode="External"/><Relationship Id="rId5" Type="http://schemas.openxmlformats.org/officeDocument/2006/relationships/hyperlink" Target="http://shiny.rstudio.com/gallery/movie-explorer.html" TargetMode="External"/><Relationship Id="rId4" Type="http://schemas.openxmlformats.org/officeDocument/2006/relationships/hyperlink" Target="https://vimeo.com/5231275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Putting the </a:t>
            </a:r>
            <a:r>
              <a:rPr lang="en-US" i="1" dirty="0" smtClean="0"/>
              <a:t>R</a:t>
            </a:r>
            <a:r>
              <a:rPr lang="en-US" dirty="0" smtClean="0"/>
              <a:t> in Bain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 Innovation Next-Gen Toolkit, Oct 2015</a:t>
            </a: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wrap="square" lIns="45720" rIns="45720" rtlCol="0">
            <a:spAutoFit/>
          </a:bodyPr>
          <a:lstStyle/>
          <a:p>
            <a:endParaRPr lang="en-US" sz="1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ahead and download and install R</a:t>
            </a:r>
            <a:endParaRPr lang="en-US" dirty="0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368300" y="1841500"/>
            <a:ext cx="9018588" cy="1059264"/>
          </a:xfrm>
          <a:prstGeom prst="rect">
            <a:avLst/>
          </a:prstGeom>
          <a:noFill/>
        </p:spPr>
        <p:txBody>
          <a:bodyPr vert="horz" wrap="square" lIns="45720" rIns="45720" rtlCol="0" anchor="t">
            <a:spAutoFit/>
          </a:bodyPr>
          <a:lstStyle/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One of the great things about R… it’s entirely free! No license required </a:t>
            </a:r>
          </a:p>
          <a:p>
            <a:pPr marL="449263" lvl="1" indent="-182563">
              <a:spcBef>
                <a:spcPts val="384"/>
              </a:spcBef>
              <a:buSzPct val="100000"/>
              <a:buFont typeface="Verdana" panose="020B0604030504040204" pitchFamily="34" charset="0"/>
              <a:buChar char="-"/>
            </a:pPr>
            <a:r>
              <a:rPr lang="en-US" sz="1600" dirty="0" smtClean="0"/>
              <a:t>That means you can use this beyond your time at Bain, unlike </a:t>
            </a:r>
            <a:r>
              <a:rPr lang="en-US" sz="1600" dirty="0" err="1" smtClean="0"/>
              <a:t>Altyerx</a:t>
            </a:r>
            <a:r>
              <a:rPr lang="en-US" sz="1600" dirty="0"/>
              <a:t> </a:t>
            </a:r>
            <a:r>
              <a:rPr lang="en-US" sz="1600" dirty="0" smtClean="0"/>
              <a:t>or Tableau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Visit </a:t>
            </a:r>
            <a:r>
              <a:rPr lang="en-US" dirty="0" smtClean="0">
                <a:hlinkClick r:id="rId3"/>
              </a:rPr>
              <a:t>r-project.org</a:t>
            </a:r>
            <a:r>
              <a:rPr lang="en-US" dirty="0" smtClean="0"/>
              <a:t> to get started, and follow the instructions there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108" y="3102934"/>
            <a:ext cx="7109573" cy="3856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wrap="square" lIns="45720" rIns="45720" rtlCol="0">
            <a:spAutoFit/>
          </a:bodyPr>
          <a:lstStyle/>
          <a:p>
            <a:r>
              <a:rPr lang="en-US" sz="100" smtClean="0">
                <a:solidFill>
                  <a:srgbClr val="FFFFFF"/>
                </a:solidFill>
              </a:rPr>
              <a:t>3_85</a:t>
            </a:r>
            <a:endParaRPr lang="en-US" sz="1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learn R</a:t>
            </a:r>
            <a:endParaRPr lang="en-US" dirty="0"/>
          </a:p>
        </p:txBody>
      </p:sp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wrap="square" lIns="45720" rIns="45720" rtlCol="0">
            <a:spAutoFit/>
          </a:bodyPr>
          <a:lstStyle/>
          <a:p>
            <a:r>
              <a:rPr lang="en-US" sz="100" smtClean="0">
                <a:solidFill>
                  <a:srgbClr val="FFFFFF"/>
                </a:solidFill>
              </a:rPr>
              <a:t>6_89 7_84</a:t>
            </a:r>
            <a:endParaRPr lang="en-US" sz="100" dirty="0" smtClea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368300" y="1234894"/>
            <a:ext cx="9018588" cy="3898557"/>
          </a:xfrm>
          <a:prstGeom prst="rect">
            <a:avLst/>
          </a:prstGeom>
          <a:noFill/>
        </p:spPr>
        <p:txBody>
          <a:bodyPr vert="horz" wrap="square" lIns="45720" rIns="45720" rtlCol="0" anchor="t">
            <a:noAutofit/>
          </a:bodyPr>
          <a:lstStyle/>
          <a:p>
            <a:pPr marL="182563" indent="-182563">
              <a:spcBef>
                <a:spcPts val="130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2000" dirty="0" smtClean="0"/>
              <a:t>R is the “lingua franca” of statistical analysis</a:t>
            </a:r>
          </a:p>
          <a:p>
            <a:pPr marL="449263" lvl="1" indent="-182563">
              <a:spcBef>
                <a:spcPts val="391"/>
              </a:spcBef>
              <a:buSzPct val="100000"/>
              <a:buFont typeface="Verdana" panose="020B0604030504040204" pitchFamily="34" charset="0"/>
              <a:buChar char="-"/>
            </a:pPr>
            <a:r>
              <a:rPr lang="en-US" dirty="0" smtClean="0"/>
              <a:t>In the top 20 of </a:t>
            </a:r>
            <a:r>
              <a:rPr lang="en-US" i="1" dirty="0" smtClean="0"/>
              <a:t>all</a:t>
            </a:r>
            <a:r>
              <a:rPr lang="en-US" dirty="0" smtClean="0"/>
              <a:t> programming languages by usage</a:t>
            </a:r>
          </a:p>
          <a:p>
            <a:pPr marL="182563" indent="-182563">
              <a:spcBef>
                <a:spcPts val="130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2000" dirty="0" smtClean="0"/>
              <a:t>Lots of companies, especially forward-thinking ones, use R</a:t>
            </a:r>
          </a:p>
          <a:p>
            <a:pPr marL="449263" lvl="1" indent="-182563">
              <a:spcBef>
                <a:spcPts val="391"/>
              </a:spcBef>
              <a:buSzPct val="100000"/>
              <a:buFont typeface="Verdana" panose="020B0604030504040204" pitchFamily="34" charset="0"/>
              <a:buChar char="-"/>
            </a:pPr>
            <a:r>
              <a:rPr lang="en-US" dirty="0" smtClean="0"/>
              <a:t>Facebook, Google, Uber, Bank of America, etc.</a:t>
            </a:r>
          </a:p>
          <a:p>
            <a:pPr marL="182563" indent="-182563">
              <a:spcBef>
                <a:spcPts val="130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2000" dirty="0" smtClean="0"/>
              <a:t>R is actually pretty easy to use</a:t>
            </a:r>
          </a:p>
          <a:p>
            <a:pPr marL="449263" lvl="1" indent="-182563">
              <a:spcBef>
                <a:spcPts val="391"/>
              </a:spcBef>
              <a:buSzPct val="100000"/>
              <a:buFont typeface="Verdana" panose="020B0604030504040204" pitchFamily="34" charset="0"/>
              <a:buChar char="-"/>
            </a:pPr>
            <a:r>
              <a:rPr lang="en-US" dirty="0" smtClean="0"/>
              <a:t>You’ve already seen a lot of the basics… now just play around with it!</a:t>
            </a:r>
          </a:p>
          <a:p>
            <a:pPr marL="182563" indent="-182563">
              <a:spcBef>
                <a:spcPts val="130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2000" dirty="0" smtClean="0"/>
              <a:t>R is free and open-source, so you’ll always have access to it</a:t>
            </a:r>
          </a:p>
          <a:p>
            <a:pPr marL="449263" lvl="1" indent="-182563">
              <a:spcBef>
                <a:spcPts val="391"/>
              </a:spcBef>
              <a:buSzPct val="100000"/>
              <a:buFont typeface="Verdana" panose="020B0604030504040204" pitchFamily="34" charset="0"/>
              <a:buChar char="-"/>
            </a:pPr>
            <a:r>
              <a:rPr lang="en-US" dirty="0" smtClean="0"/>
              <a:t>It’ll also continue to be improved by the community</a:t>
            </a:r>
          </a:p>
          <a:p>
            <a:pPr marL="182563" indent="-182563">
              <a:spcBef>
                <a:spcPts val="1305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2000" dirty="0" smtClean="0"/>
              <a:t>R has an insanely great, helpful community around it</a:t>
            </a:r>
          </a:p>
          <a:p>
            <a:pPr marL="449263" lvl="1" indent="-182563">
              <a:spcBef>
                <a:spcPts val="391"/>
              </a:spcBef>
              <a:buSzPct val="100000"/>
              <a:buFont typeface="Verdana" panose="020B0604030504040204" pitchFamily="34" charset="0"/>
              <a:buChar char="-"/>
            </a:pPr>
            <a:r>
              <a:rPr lang="en-US" dirty="0" smtClean="0"/>
              <a:t>You can essentially always Google the answer to any question you have</a:t>
            </a:r>
          </a:p>
        </p:txBody>
      </p:sp>
      <p:grpSp>
        <p:nvGrpSpPr>
          <p:cNvPr id="7" name="BainArrow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465046" y="5518858"/>
            <a:ext cx="6799697" cy="1232309"/>
            <a:chOff x="1779372" y="5277342"/>
            <a:chExt cx="6799697" cy="1232309"/>
          </a:xfrm>
        </p:grpSpPr>
        <p:sp>
          <p:nvSpPr>
            <p:cNvPr id="8" name="Down Arrow 7"/>
            <p:cNvSpPr>
              <a:spLocks noChangeAspect="1"/>
            </p:cNvSpPr>
            <p:nvPr/>
          </p:nvSpPr>
          <p:spPr>
            <a:xfrm>
              <a:off x="4658508" y="5277342"/>
              <a:ext cx="1041423" cy="408391"/>
            </a:xfrm>
            <a:prstGeom prst="downArrow">
              <a:avLst/>
            </a:prstGeom>
            <a:solidFill>
              <a:schemeClr val="accent2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BainArrowBox"/>
            <p:cNvSpPr>
              <a:spLocks noChangeArrowheads="1"/>
            </p:cNvSpPr>
            <p:nvPr/>
          </p:nvSpPr>
          <p:spPr bwMode="auto">
            <a:xfrm>
              <a:off x="1779372" y="5855240"/>
              <a:ext cx="6799697" cy="65441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9440" tIns="49721" rIns="99440" bIns="49721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defTabSz="1062038">
                <a:spcBef>
                  <a:spcPct val="20000"/>
                </a:spcBef>
                <a:buClr>
                  <a:schemeClr val="bg2"/>
                </a:buClr>
              </a:pPr>
              <a:r>
                <a:rPr lang="en-US" altLang="ja-JP" sz="1800" b="1" dirty="0" smtClean="0">
                  <a:solidFill>
                    <a:schemeClr val="bg2"/>
                  </a:solidFill>
                  <a:latin typeface="+mn-lt"/>
                </a:rPr>
                <a:t>R skills </a:t>
              </a:r>
              <a:r>
                <a:rPr lang="en-US" altLang="ja-JP" sz="1800" b="1" dirty="0" smtClean="0">
                  <a:solidFill>
                    <a:schemeClr val="bg2"/>
                  </a:solidFill>
                  <a:latin typeface="+mn-lt"/>
                </a:rPr>
                <a:t>will make you better at your job at Bain and a more competitive applicant for your next job</a:t>
              </a:r>
              <a:endParaRPr lang="en-US" altLang="ja-JP" sz="1800" b="1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7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R be used for?*</a:t>
            </a:r>
            <a:endParaRPr lang="en-US" dirty="0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381938" y="1841500"/>
            <a:ext cx="8965912" cy="3901068"/>
          </a:xfrm>
          <a:prstGeom prst="rect">
            <a:avLst/>
          </a:prstGeom>
          <a:noFill/>
        </p:spPr>
        <p:txBody>
          <a:bodyPr vert="horz" wrap="square" lIns="45720" rIns="45720" numCol="2" rtlCol="0" anchor="t">
            <a:spAutoFit/>
          </a:bodyPr>
          <a:lstStyle/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Simple data analysis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b="1" dirty="0" smtClean="0"/>
              <a:t>Not-so-simple </a:t>
            </a:r>
            <a:r>
              <a:rPr lang="en-US" b="1" dirty="0" smtClean="0"/>
              <a:t>data </a:t>
            </a:r>
            <a:r>
              <a:rPr lang="en-US" b="1" dirty="0" smtClean="0"/>
              <a:t>analysis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b="1" dirty="0" smtClean="0"/>
              <a:t>Repeating analyses on updated data with the same format</a:t>
            </a:r>
            <a:endParaRPr lang="en-US" b="1" dirty="0" smtClean="0"/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b="1" dirty="0" smtClean="0"/>
              <a:t>Exploring new data sets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b="1" dirty="0" smtClean="0"/>
              <a:t>Visualization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b="1" dirty="0" smtClean="0"/>
              <a:t>Manipulating large data sets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b="1" dirty="0" smtClean="0"/>
              <a:t>Regression analysis 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b="1" dirty="0" smtClean="0"/>
              <a:t>Cluster analysis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b="1" dirty="0" smtClean="0"/>
              <a:t>Simulation &amp; Monte Carlo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Mapping and spatial analysis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Times series analysis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Statistical testing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mining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Machine </a:t>
            </a:r>
            <a:r>
              <a:rPr lang="en-US" dirty="0" smtClean="0"/>
              <a:t>learning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Financial </a:t>
            </a:r>
            <a:r>
              <a:rPr lang="en-US" dirty="0" smtClean="0"/>
              <a:t>analyses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Interactive </a:t>
            </a:r>
            <a:r>
              <a:rPr lang="en-US" dirty="0" smtClean="0"/>
              <a:t>dashboards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Distributed computing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Signal processing</a:t>
            </a:r>
          </a:p>
          <a:p>
            <a:pPr marL="182563" indent="-182563">
              <a:spcBef>
                <a:spcPts val="864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dirty="0" smtClean="0"/>
              <a:t>Natural language processing</a:t>
            </a:r>
          </a:p>
        </p:txBody>
      </p:sp>
      <p:sp>
        <p:nvSpPr>
          <p:cNvPr id="4" name="BainNotesBox"/>
          <p:cNvSpPr txBox="1"/>
          <p:nvPr/>
        </p:nvSpPr>
        <p:spPr>
          <a:xfrm>
            <a:off x="182880" y="6794754"/>
            <a:ext cx="9191307" cy="307777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sz="1000" dirty="0" smtClean="0"/>
              <a:t>*Statisticians will tell you “it’s mostly used for pirate jokes</a:t>
            </a:r>
            <a:r>
              <a:rPr lang="en-US" sz="1000" dirty="0" smtClean="0"/>
              <a:t>.”</a:t>
            </a:r>
          </a:p>
          <a:p>
            <a:r>
              <a:rPr lang="en-US" sz="1000" dirty="0" smtClean="0"/>
              <a:t>Note: </a:t>
            </a:r>
            <a:r>
              <a:rPr lang="en-US" sz="1000" b="1" dirty="0" smtClean="0"/>
              <a:t>Bold</a:t>
            </a:r>
            <a:r>
              <a:rPr lang="en-US" sz="1000" dirty="0" smtClean="0"/>
              <a:t> means likely most relevant for your work at Bain</a:t>
            </a:r>
            <a:endParaRPr lang="en-US" sz="1000" dirty="0" smtClean="0"/>
          </a:p>
        </p:txBody>
      </p:sp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wrap="square" lIns="45720" rIns="45720" rtlCol="0">
            <a:spAutoFit/>
          </a:bodyPr>
          <a:lstStyle/>
          <a:p>
            <a:r>
              <a:rPr lang="en-US" sz="100" smtClean="0">
                <a:solidFill>
                  <a:srgbClr val="FFFFFF"/>
                </a:solidFill>
              </a:rPr>
              <a:t>3_85</a:t>
            </a:r>
            <a:endParaRPr lang="en-US" sz="1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ceiling of what you can do is sky-high</a:t>
            </a:r>
            <a:endParaRPr lang="en-US" dirty="0"/>
          </a:p>
        </p:txBody>
      </p:sp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wrap="square" lIns="45720" rIns="45720" rtlCol="0">
            <a:spAutoFit/>
          </a:bodyPr>
          <a:lstStyle/>
          <a:p>
            <a:r>
              <a:rPr lang="en-US" sz="100" smtClean="0">
                <a:solidFill>
                  <a:srgbClr val="FFFFFF"/>
                </a:solidFill>
              </a:rPr>
              <a:t>6_89 7_84</a:t>
            </a:r>
            <a:endParaRPr lang="en-US" sz="100" dirty="0" smtClea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368300" y="1841500"/>
            <a:ext cx="9018588" cy="2662767"/>
          </a:xfrm>
          <a:prstGeom prst="rect">
            <a:avLst/>
          </a:prstGeom>
          <a:noFill/>
        </p:spPr>
        <p:txBody>
          <a:bodyPr vert="horz" wrap="square" lIns="45720" rIns="45720" rtlCol="0" anchor="t">
            <a:noAutofit/>
          </a:bodyPr>
          <a:lstStyle/>
          <a:p>
            <a:pPr marL="182563" indent="-182563">
              <a:spcBef>
                <a:spcPts val="2062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2000" dirty="0" smtClean="0"/>
              <a:t>Display </a:t>
            </a:r>
            <a:r>
              <a:rPr lang="en-US" sz="2000" dirty="0" smtClean="0">
                <a:hlinkClick r:id="rId4"/>
              </a:rPr>
              <a:t>animated maps</a:t>
            </a:r>
            <a:r>
              <a:rPr lang="en-US" sz="2000" dirty="0" smtClean="0"/>
              <a:t> based on data</a:t>
            </a:r>
          </a:p>
          <a:p>
            <a:pPr marL="182563" indent="-182563">
              <a:spcBef>
                <a:spcPts val="2062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 smtClean="0">
                <a:hlinkClick r:id="rId5"/>
              </a:rPr>
              <a:t>interactive charts</a:t>
            </a:r>
            <a:endParaRPr lang="en-US" sz="2000" dirty="0" smtClean="0"/>
          </a:p>
          <a:p>
            <a:pPr marL="182563" indent="-182563">
              <a:spcBef>
                <a:spcPts val="2062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2000" dirty="0" smtClean="0"/>
              <a:t>Control PowerPoint from R via the API to </a:t>
            </a:r>
            <a:r>
              <a:rPr lang="en-US" sz="2000" dirty="0" smtClean="0">
                <a:hlinkClick r:id="rId6"/>
              </a:rPr>
              <a:t>auto-populate slides</a:t>
            </a:r>
            <a:endParaRPr lang="en-US" sz="2000" dirty="0" smtClean="0"/>
          </a:p>
          <a:p>
            <a:pPr marL="182563" indent="-182563">
              <a:spcBef>
                <a:spcPts val="2062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2000" dirty="0" smtClean="0"/>
              <a:t>Send batches of </a:t>
            </a:r>
            <a:r>
              <a:rPr lang="en-US" sz="2000" dirty="0" smtClean="0">
                <a:hlinkClick r:id="rId7"/>
              </a:rPr>
              <a:t>emails</a:t>
            </a:r>
            <a:endParaRPr lang="en-US" sz="2000" dirty="0" smtClean="0"/>
          </a:p>
          <a:p>
            <a:pPr marL="182563" indent="-182563">
              <a:spcBef>
                <a:spcPts val="2062"/>
              </a:spcBef>
              <a:buSzPct val="100000"/>
              <a:buFont typeface="Verdana" panose="020B0604030504040204" pitchFamily="34" charset="0"/>
              <a:buChar char="•"/>
            </a:pPr>
            <a:r>
              <a:rPr lang="en-US" sz="2000" dirty="0" smtClean="0"/>
              <a:t>Implement a </a:t>
            </a:r>
            <a:r>
              <a:rPr lang="en-US" sz="2000" dirty="0" smtClean="0">
                <a:hlinkClick r:id="rId8"/>
              </a:rPr>
              <a:t>cryptosystem</a:t>
            </a:r>
            <a:r>
              <a:rPr lang="en-US" sz="2000" dirty="0" smtClean="0"/>
              <a:t> (with horrendously slow code)</a:t>
            </a:r>
          </a:p>
        </p:txBody>
      </p:sp>
      <p:grpSp>
        <p:nvGrpSpPr>
          <p:cNvPr id="7" name="BainArrow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91619" y="5270500"/>
            <a:ext cx="7146550" cy="1232309"/>
            <a:chOff x="1605945" y="5277342"/>
            <a:chExt cx="7146550" cy="1232309"/>
          </a:xfrm>
        </p:grpSpPr>
        <p:sp>
          <p:nvSpPr>
            <p:cNvPr id="8" name="Down Arrow 7"/>
            <p:cNvSpPr>
              <a:spLocks noChangeAspect="1"/>
            </p:cNvSpPr>
            <p:nvPr/>
          </p:nvSpPr>
          <p:spPr>
            <a:xfrm>
              <a:off x="4658508" y="5277342"/>
              <a:ext cx="1041423" cy="408391"/>
            </a:xfrm>
            <a:prstGeom prst="downArrow">
              <a:avLst/>
            </a:prstGeom>
            <a:solidFill>
              <a:schemeClr val="accent2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BainArrowBox"/>
            <p:cNvSpPr>
              <a:spLocks noChangeArrowheads="1"/>
            </p:cNvSpPr>
            <p:nvPr/>
          </p:nvSpPr>
          <p:spPr bwMode="auto">
            <a:xfrm>
              <a:off x="1605945" y="5855240"/>
              <a:ext cx="7146550" cy="65441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9440" tIns="49721" rIns="99440" bIns="49721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defTabSz="1062038">
                <a:spcBef>
                  <a:spcPct val="20000"/>
                </a:spcBef>
                <a:buClr>
                  <a:schemeClr val="bg2"/>
                </a:buClr>
              </a:pPr>
              <a:r>
                <a:rPr lang="en-US" altLang="ja-JP" sz="1800" b="1" dirty="0" smtClean="0">
                  <a:solidFill>
                    <a:schemeClr val="bg2"/>
                  </a:solidFill>
                  <a:latin typeface="+mn-lt"/>
                </a:rPr>
                <a:t>R </a:t>
              </a:r>
              <a:r>
                <a:rPr lang="en-US" altLang="ja-JP" sz="1800" b="1" dirty="0" smtClean="0">
                  <a:solidFill>
                    <a:schemeClr val="bg2"/>
                  </a:solidFill>
                  <a:latin typeface="+mn-lt"/>
                </a:rPr>
                <a:t>is really a programming language, so you can do just about anything you might ask of a computer!</a:t>
              </a:r>
              <a:endParaRPr lang="en-US" altLang="ja-JP" sz="1800" b="1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8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San Francisco"/>
  <p:tag name="MEKKOFORMATS" val="&lt;?xml version=&quot;1.0&quot; encoding=&quot;utf-8&quot;?&gt;&lt;MekkoFormats&gt;&lt;NumberFormat DecimalSeparator=&quot;.&quot; ThousandSeparator=&quot;,&quot; NegativeNumberFormat=&quot;1&quot; /&gt;&lt;/MekkoFormats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37504;35.87496;45.25;60.25;82.87504;97.92001;114.48;"/>
  <p:tag name="VCT-BULLETVISIBILITY" val="G****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-17156181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INESPACING" val="2"/>
  <p:tag name="BAINBULLETSLEVELSFINGERPRINT" val="-981440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-6222197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INESPACING" val="2"/>
  <p:tag name="BAINBULLETSLEVELSFINGERPRINT" val="12980065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heme/theme1.xml><?xml version="1.0" encoding="utf-8"?>
<a:theme xmlns:a="http://schemas.openxmlformats.org/drawingml/2006/main" name="Bain Letter">
  <a:themeElements>
    <a:clrScheme name="bain_latest">
      <a:dk1>
        <a:sysClr val="windowText" lastClr="000000"/>
      </a:dk1>
      <a:lt1>
        <a:srgbClr val="DDDDDD"/>
      </a:lt1>
      <a:dk2>
        <a:srgbClr val="FFFFFF"/>
      </a:dk2>
      <a:lt2>
        <a:srgbClr val="FFFFFF"/>
      </a:lt2>
      <a:accent1>
        <a:srgbClr val="DDDDDD"/>
      </a:accent1>
      <a:accent2>
        <a:srgbClr val="FFFFFF"/>
      </a:accent2>
      <a:accent3>
        <a:srgbClr val="CC0000"/>
      </a:accent3>
      <a:accent4>
        <a:srgbClr val="B2B2B2"/>
      </a:accent4>
      <a:accent5>
        <a:srgbClr val="777777"/>
      </a:accent5>
      <a:accent6>
        <a:srgbClr val="333333"/>
      </a:accent6>
      <a:hlink>
        <a:srgbClr val="000000"/>
      </a:hlink>
      <a:folHlink>
        <a:srgbClr val="CC0000"/>
      </a:folHlink>
    </a:clrScheme>
    <a:fontScheme name="1 - Letter CFR Re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19050">
          <a:noFill/>
        </a:ln>
      </a:spPr>
      <a:bodyPr lIns="36000" tIns="36000" rIns="36000" bIns="36000"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8080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45720" rIns="45720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Letter.potx" id="{1C78648B-E5B2-423C-AB0A-97C165C3CEF3}" vid="{0FB9C22F-9A6F-461D-8B04-F770AC7CD3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howfilename>true</Showfilename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77F594B62149B20A394593FEB274" ma:contentTypeVersion="" ma:contentTypeDescription="Create a new document." ma:contentTypeScope="" ma:versionID="2033df883a4d6f665d4dd3c9dcd1d2b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71c3cda2c8b39f88eabd54cbf92a846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774B96-40E1-4521-9769-E3507F960D34}">
  <ds:schemaRefs/>
</ds:datastoreItem>
</file>

<file path=customXml/itemProps2.xml><?xml version="1.0" encoding="utf-8"?>
<ds:datastoreItem xmlns:ds="http://schemas.openxmlformats.org/officeDocument/2006/customXml" ds:itemID="{D8BC463B-6CD8-44C8-8D5E-5C19757F4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Bain Letter</Template>
  <TotalTime>41</TotalTime>
  <Words>351</Words>
  <Application>Microsoft Office PowerPoint</Application>
  <PresentationFormat>Custom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Marlett</vt:lpstr>
      <vt:lpstr>Verdana</vt:lpstr>
      <vt:lpstr>Bain Letter</vt:lpstr>
      <vt:lpstr>Putting the R in Bain</vt:lpstr>
      <vt:lpstr>Go ahead and download and install R</vt:lpstr>
      <vt:lpstr>Why you should learn R</vt:lpstr>
      <vt:lpstr>What can R be used for?*</vt:lpstr>
      <vt:lpstr>The ceiling of what you can do is sky-high</vt:lpstr>
    </vt:vector>
  </TitlesOfParts>
  <Company>Bain &amp;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the R in Bain</dc:title>
  <dc:creator>Vander, Ben</dc:creator>
  <cp:lastModifiedBy>Vander, Ben</cp:lastModifiedBy>
  <cp:revision>8</cp:revision>
  <dcterms:created xsi:type="dcterms:W3CDTF">2015-10-14T06:41:36Z</dcterms:created>
  <dcterms:modified xsi:type="dcterms:W3CDTF">2015-10-14T07:37:31Z</dcterms:modified>
</cp:coreProperties>
</file>