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FB798F4-C025-4952-B30A-245FD24E94AF}">
  <a:tblStyle styleId="{9FB798F4-C025-4952-B30A-245FD24E94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63dfb2bc1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63dfb2bc1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The first column represent 3 links outbound from website 1, first row represent 2 links inbound. We all learned how to solve this matrix. We get the PR value for x1, x2,x3=,x4=.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63dfb2bc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63dfb2bc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like with anything, new products can have issues with them. The main issue that came with this amazing new method ended up being Dangling Nodes.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dangling node is a link that </a:t>
            </a:r>
            <a:r>
              <a:rPr lang="en"/>
              <a:t>does not</a:t>
            </a:r>
            <a:r>
              <a:rPr lang="en"/>
              <a:t> connect to any other node. If we look at this new example of websites called 1, 2, 3 and 4, we see that website 4 has an incoming link but no outgoing links. At first glance, this may not be an obvious issue. You may be thinking, so what?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by having a node with no outgoing links, it means its importance value will be zero. This means that for website 4 to have an importance value of zero, the </a:t>
            </a:r>
            <a:r>
              <a:rPr lang="en"/>
              <a:t>summation</a:t>
            </a:r>
            <a:r>
              <a:rPr lang="en"/>
              <a:t> of all the values coming into website 4 must make it zero. In this example, website 4 has an incoming like from website 3.  Th</a:t>
            </a:r>
            <a:r>
              <a:rPr lang="en"/>
              <a:t>is </a:t>
            </a:r>
            <a:r>
              <a:rPr lang="en"/>
              <a:t>would cause website 3 to have an importance value of zero which then causes website one and website 2 to also have an importance score of 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be represented as a zero matrix shown on the side.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3dfb2bc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3dfb2b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way to fix all of this is creating some connections of our own. To prevent having dangling nodes, we must connect the dangling node in question to itself and all other nodes. By doing this, we will evenly distribute the weight to each node allowing us to maintain the importance score intact for all other nodes.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63dfb2bc1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63dfb2bc1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Valentina Alto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63dfb2bc1_1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63dfb2bc1_1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63dfb2bc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63dfb2bc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main reasons that makes Google the top search engines in the world is it’s Page Rank algorithm. This formula calculates the rank of the page that is being evaluated and ultimately determines which pages to put on the top of the search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rank of a page is based on the sum of the number of links coming into that page divided by the sum of the number of links going out from that page.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look at the formula a bit closely.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formula, P refers to the the page that is being inputted into the PR formula. Therefore, PR is a function of Page.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 of n is a measure of the inbound link coming into a page. The more inbound links coming into a page, the more value that page has. Here, n is a positive integer that represents the number of the link. For example, n = 1 refers to the first link that comes into the page, n = 100 represents the 100th incoming link.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 is a measure of how many outbound links are going out from one page to another.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fgure above, we can see that there is one link going from page A to page B and one link coming in from page B to page A. However since Page C has two links coming in, it’s value is higher than A or 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the algorithm knows where to start is due to what’s called a random surfer. It chooses web pages on random. Web pages that had a lot of incoming links were more likely to be chosen by the random surfer. Since it is random, there is also a possibility that it might start all over again from a completely different random page. To work around this problem a damping factor, 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 is the probability at which the surfer might choose to follow another another link. The value for d is set to 0.85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63dfb2b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63dfb2b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jump in and talk about pageRank and how that amazing </a:t>
            </a:r>
            <a:r>
              <a:rPr lang="en"/>
              <a:t>algorithm</a:t>
            </a:r>
            <a:r>
              <a:rPr lang="en"/>
              <a:t> helps us find </a:t>
            </a:r>
            <a:r>
              <a:rPr lang="en"/>
              <a:t>exactly</a:t>
            </a:r>
            <a:r>
              <a:rPr lang="en"/>
              <a:t> what we need, we should go over how life was before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1998, the main way that search </a:t>
            </a:r>
            <a:r>
              <a:rPr lang="en"/>
              <a:t>algorithm</a:t>
            </a:r>
            <a:r>
              <a:rPr lang="en"/>
              <a:t> would pull up website was by using OPIC Method. This stands for On-Page Importance Criteria. What this pretty much means, is that it evaluates everything that is in the page, such as keywords, picture and some more keywords. </a:t>
            </a:r>
            <a:r>
              <a:rPr lang="en" sz="1200">
                <a:solidFill>
                  <a:schemeClr val="dk1"/>
                </a:solidFill>
              </a:rPr>
              <a:t> For example, if you want to learn more about the amusement park “Disney World'', you could place that in the searchbar and the search engines back in the days would find the articles with the most instances of the word “Disney World” and place those at the very top. An issue that quickly arose from this type of search method is that an article published by Disney with lots of informative details of the parks may not always appear at the very top. That is because they may not be mentioning “Disney World'' as often as a repetitive poem who mentions “Disney World” in every sentence.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In 1996, ranking factors began to take into account links and were associated with votes. The more incoming links that a website received, the higher votes it has making it more likely to appear at the top of the search. Just as before, this causes the same issues with spammers. This is why later in 2005, websites who abused links connection began being penalized.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In 1998 PageRank was created by Founders of Google and Alphabet, Larry Page and Sergey Brin. Their main goal was to introduce a new kind of search engine to the game. One that </a:t>
            </a:r>
            <a:r>
              <a:rPr lang="en" sz="1200">
                <a:solidFill>
                  <a:schemeClr val="dk1"/>
                </a:solidFill>
              </a:rPr>
              <a:t>wouldn't</a:t>
            </a:r>
            <a:r>
              <a:rPr lang="en" sz="1200">
                <a:solidFill>
                  <a:schemeClr val="dk1"/>
                </a:solidFill>
              </a:rPr>
              <a:t> only use OPIC method, but one that would also look into the quality of the websites linking to it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63dfb2bc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63dfb2bc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PageRank algorithm outputs a probability distribution based on whether a person who randomly clicks a link will reach any particular page. To better understand this algorithm and combine it with what we learned in class, suppose we have an isolated small internet system of just 4 web pages: www.pageone.com (website1), www.pagetwo.com (website2), www.pagethree.com (website3), and www.pagefour.com (website4), which link to each other, relations shown as image below:</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63dfb2bc1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63dfb2bc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63dfb2bc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63dfb2bc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rPr>
              <a:t>In order to get a better view of the algorithm, we set up a model of four different nodes, one for each web site. When site A links to site B, we add a “vector” from A to B in the graph. For example, in figure 1, website1 links to all of the other websites 2,3,and 4. Therefore, in the diagram below, node 1 has 3 outgoing “vectors” to all these nodes. Similarly, website 3 has only one link going to website 1, therefore only one vector goes from node 3 to node 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63dfb2bc1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63dfb2bc1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rPr>
              <a:t>In our model, every incoming link in the website should be identically important. It is like a president election, every vote needs to be identical to be fair. Thus, according to Figure ii, x1=2,x2=1,x3=3,x4=2. However, by this calculation, it is unfair for website one who has the same amount of incoming links as website four but more outgoing links. In real life scenario, a website might have hundreds of links going out much more than links coming in. It will make websites like msn.com which has more outgoing links than incoming, less important than the website they link to. So we use</a:t>
            </a:r>
            <a:r>
              <a:rPr lang="en" sz="1200">
                <a:solidFill>
                  <a:srgbClr val="202122"/>
                </a:solidFill>
                <a:highlight>
                  <a:srgbClr val="FFFFFF"/>
                </a:highlight>
              </a:rPr>
              <a:t> ratio between number of links outgoing from page m to page n to the total number of outgoing links of page m instead. </a:t>
            </a:r>
            <a:r>
              <a:rPr lang="en" sz="1200">
                <a:solidFill>
                  <a:schemeClr val="dk1"/>
                </a:solidFill>
              </a:rPr>
              <a:t>Here is the graph after improvement: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63dfb2bc1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63dfb2bc1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clearly know how many each link weight now.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63dfb2bc1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63dfb2bc1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.Now we have a </a:t>
            </a:r>
            <a:r>
              <a:rPr lang="en" sz="1000">
                <a:solidFill>
                  <a:srgbClr val="202122"/>
                </a:solidFill>
                <a:highlight>
                  <a:srgbClr val="FFFFFF"/>
                </a:highlight>
              </a:rPr>
              <a:t>modified adjacency matrix resized so that each column adds up to one. The PageRank values are eigenvector R of the matrix, for this particular exa</a:t>
            </a:r>
            <a:r>
              <a:rPr lang="en" sz="1000">
                <a:highlight>
                  <a:srgbClr val="FFFFFF"/>
                </a:highlight>
              </a:rPr>
              <a:t>mple: these PR represents pr for each node, put the famous formula we discussed in pervious page, it look like this.  </a:t>
            </a:r>
            <a:r>
              <a:rPr lang="en" sz="1000"/>
              <a:t>injm indicate weights of links,</a:t>
            </a:r>
            <a:r>
              <a:rPr lang="en" sz="1000">
                <a:solidFill>
                  <a:schemeClr val="dk1"/>
                </a:solidFill>
              </a:rPr>
              <a:t>n is the start node and m is the end node.</a:t>
            </a:r>
            <a:r>
              <a:rPr lang="en" sz="1000"/>
              <a:t> for i1j1, it is from node 1 to node 1. </a:t>
            </a:r>
            <a:endParaRPr sz="1000"/>
          </a:p>
          <a:p>
            <a:pPr indent="0" lvl="0" marL="0" rtl="0" algn="l">
              <a:lnSpc>
                <a:spcPct val="115000"/>
              </a:lnSpc>
              <a:spcBef>
                <a:spcPts val="0"/>
              </a:spcBef>
              <a:spcAft>
                <a:spcPts val="0"/>
              </a:spcAft>
              <a:buNone/>
            </a:pPr>
            <a:r>
              <a:rPr lang="en" sz="1000">
                <a:solidFill>
                  <a:srgbClr val="202122"/>
                </a:solidFill>
                <a:highlight>
                  <a:srgbClr val="FFFFFF"/>
                </a:highlight>
              </a:rPr>
              <a:t>Ri is the initial probability in this case  ¼. </a:t>
            </a:r>
            <a:endParaRPr sz="1000">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000">
              <a:solidFill>
                <a:srgbClr val="2021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hyperlink" Target="http://drive.google.com/file/d/1jCMo-k2_r8MirRHco5Wgj_P8xpMEWLpR/view"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http://drive.google.com/file/d/1bGNASKO_YTI3svxc5S6EWO4DBwH3wd5M/view" TargetMode="External"/><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hyperlink" Target="http://drive.google.com/file/d/1aDbDkVCXfDwpWBehtd3_JCRGayUq3EW7/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hyperlink" Target="http://drive.google.com/file/d/1c2BkoxYRRSE3cONLsLx1iDkR7AL7AENG/view"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hyperlink" Target="http://drive.google.com/file/d/1tQ1pojCaQvo8XS1Q8IcxK9QztK6vRuzx/view" TargetMode="External"/><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7.jpg"/><Relationship Id="rId5" Type="http://schemas.openxmlformats.org/officeDocument/2006/relationships/hyperlink" Target="http://drive.google.com/file/d/1CH6u2u3YFRlP8Z9MzX9MO5CHvWAYNetZ/view" TargetMode="Externa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hyperlink" Target="http://drive.google.com/file/d/17_0kyk6XvRUy046FpxTj4QmCtW6dB5W6/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drive.google.com/file/d/1RVbeM5tO8tuhCNEO9Mgrqg6dJLU2a_qB/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pi.math.cornell.edu/~mec/Wint" TargetMode="External"/><Relationship Id="rId4" Type="http://schemas.openxmlformats.org/officeDocument/2006/relationships/image" Target="../media/image14.png"/><Relationship Id="rId5" Type="http://schemas.openxmlformats.org/officeDocument/2006/relationships/hyperlink" Target="http://drive.google.com/file/d/1YTj1SRMPRRLy-Oc-IjD9r8TDLkmdDQ2g/view"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drive.google.com/file/d/1ksllVkSL5lJEWtJWCnLCwitKaalWQ6F8/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hyperlink" Target="http://drive.google.com/file/d/1l9ucHVNg0cW_-DDmdz1nxzeVViw4ajcR/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hyperlink" Target="http://drive.google.com/file/d/1SlPeyaV2bOdh8gGm7YL3wUfNWcqo6OnM/view" TargetMode="External"/><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PageRank Algorithm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By: Satchit Dahal, Chris Ding and Ben Valdebenito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22"/>
          <p:cNvPicPr preferRelativeResize="0"/>
          <p:nvPr/>
        </p:nvPicPr>
        <p:blipFill>
          <a:blip r:embed="rId3">
            <a:alphaModFix/>
          </a:blip>
          <a:stretch>
            <a:fillRect/>
          </a:stretch>
        </p:blipFill>
        <p:spPr>
          <a:xfrm>
            <a:off x="311700" y="1017725"/>
            <a:ext cx="8016400" cy="1729925"/>
          </a:xfrm>
          <a:prstGeom prst="rect">
            <a:avLst/>
          </a:prstGeom>
          <a:noFill/>
          <a:ln>
            <a:noFill/>
          </a:ln>
        </p:spPr>
      </p:pic>
      <p:pic>
        <p:nvPicPr>
          <p:cNvPr id="130" name="Google Shape;130;p22"/>
          <p:cNvPicPr preferRelativeResize="0"/>
          <p:nvPr/>
        </p:nvPicPr>
        <p:blipFill>
          <a:blip r:embed="rId4">
            <a:alphaModFix/>
          </a:blip>
          <a:stretch>
            <a:fillRect/>
          </a:stretch>
        </p:blipFill>
        <p:spPr>
          <a:xfrm>
            <a:off x="311700" y="2869800"/>
            <a:ext cx="2829150" cy="1729925"/>
          </a:xfrm>
          <a:prstGeom prst="rect">
            <a:avLst/>
          </a:prstGeom>
          <a:noFill/>
          <a:ln>
            <a:noFill/>
          </a:ln>
        </p:spPr>
      </p:pic>
      <p:pic>
        <p:nvPicPr>
          <p:cNvPr id="131" name="Google Shape;131;p22" title="7.mp3">
            <a:hlinkClick r:id="rId5"/>
          </p:cNvPr>
          <p:cNvPicPr preferRelativeResize="0"/>
          <p:nvPr/>
        </p:nvPicPr>
        <p:blipFill>
          <a:blip r:embed="rId6">
            <a:alphaModFix/>
          </a:blip>
          <a:stretch>
            <a:fillRect/>
          </a:stretch>
        </p:blipFill>
        <p:spPr>
          <a:xfrm>
            <a:off x="152400" y="4752125"/>
            <a:ext cx="238975" cy="238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Dangling Nodes</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There's</a:t>
            </a:r>
            <a:r>
              <a:rPr lang="en"/>
              <a:t> risk with </a:t>
            </a:r>
            <a:r>
              <a:rPr lang="en"/>
              <a:t>everything</a:t>
            </a:r>
            <a:endParaRPr/>
          </a:p>
          <a:p>
            <a:pPr indent="-342900" lvl="0" marL="457200" rtl="0" algn="l">
              <a:spcBef>
                <a:spcPts val="0"/>
              </a:spcBef>
              <a:spcAft>
                <a:spcPts val="0"/>
              </a:spcAft>
              <a:buSzPts val="1800"/>
              <a:buChar char="-"/>
            </a:pPr>
            <a:r>
              <a:rPr lang="en"/>
              <a:t>Its a link that </a:t>
            </a:r>
            <a:r>
              <a:rPr lang="en"/>
              <a:t>does not</a:t>
            </a:r>
            <a:r>
              <a:rPr lang="en"/>
              <a:t> connect to any other links</a:t>
            </a:r>
            <a:endParaRPr/>
          </a:p>
          <a:p>
            <a:pPr indent="-342900" lvl="0" marL="457200" rtl="0" algn="l">
              <a:spcBef>
                <a:spcPts val="0"/>
              </a:spcBef>
              <a:spcAft>
                <a:spcPts val="0"/>
              </a:spcAft>
              <a:buSzPts val="1800"/>
              <a:buChar char="-"/>
            </a:pPr>
            <a:r>
              <a:rPr lang="en"/>
              <a:t>Makes its importance score zero</a:t>
            </a:r>
            <a:endParaRPr/>
          </a:p>
          <a:p>
            <a:pPr indent="-342900" lvl="0" marL="457200" rtl="0" algn="l">
              <a:spcBef>
                <a:spcPts val="0"/>
              </a:spcBef>
              <a:spcAft>
                <a:spcPts val="0"/>
              </a:spcAft>
              <a:buSzPts val="1800"/>
              <a:buChar char="-"/>
            </a:pPr>
            <a:r>
              <a:rPr lang="en"/>
              <a:t>Which then makes the rest zero as well</a:t>
            </a:r>
            <a:endParaRPr/>
          </a:p>
        </p:txBody>
      </p:sp>
      <p:pic>
        <p:nvPicPr>
          <p:cNvPr id="138" name="Google Shape;138;p23"/>
          <p:cNvPicPr preferRelativeResize="0"/>
          <p:nvPr/>
        </p:nvPicPr>
        <p:blipFill>
          <a:blip r:embed="rId3">
            <a:alphaModFix/>
          </a:blip>
          <a:stretch>
            <a:fillRect/>
          </a:stretch>
        </p:blipFill>
        <p:spPr>
          <a:xfrm>
            <a:off x="975750" y="2664425"/>
            <a:ext cx="2035800" cy="1904450"/>
          </a:xfrm>
          <a:prstGeom prst="rect">
            <a:avLst/>
          </a:prstGeom>
          <a:noFill/>
          <a:ln>
            <a:noFill/>
          </a:ln>
        </p:spPr>
      </p:pic>
      <p:pic>
        <p:nvPicPr>
          <p:cNvPr id="139" name="Google Shape;139;p2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5019675" y="2815675"/>
            <a:ext cx="1918950" cy="1391525"/>
          </a:xfrm>
          <a:prstGeom prst="rect">
            <a:avLst/>
          </a:prstGeom>
          <a:noFill/>
          <a:ln>
            <a:noFill/>
          </a:ln>
        </p:spPr>
      </p:pic>
      <p:sp>
        <p:nvSpPr>
          <p:cNvPr id="140" name="Google Shape;140;p23"/>
          <p:cNvSpPr txBox="1"/>
          <p:nvPr/>
        </p:nvSpPr>
        <p:spPr>
          <a:xfrm>
            <a:off x="975750" y="4374775"/>
            <a:ext cx="2035800" cy="3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400">
                <a:solidFill>
                  <a:schemeClr val="dk1"/>
                </a:solidFill>
              </a:rPr>
              <a:t>https://www.researchgate.net/figure/The-procedure-to-handle-dangling-nodes_fig1_321056905</a:t>
            </a:r>
            <a:endParaRPr sz="400">
              <a:solidFill>
                <a:schemeClr val="dk1"/>
              </a:solidFill>
            </a:endParaRPr>
          </a:p>
          <a:p>
            <a:pPr indent="0" lvl="0" marL="0" rtl="0" algn="l">
              <a:spcBef>
                <a:spcPts val="0"/>
              </a:spcBef>
              <a:spcAft>
                <a:spcPts val="0"/>
              </a:spcAft>
              <a:buNone/>
            </a:pPr>
            <a:r>
              <a:t/>
            </a:r>
            <a:endParaRPr/>
          </a:p>
        </p:txBody>
      </p:sp>
      <p:pic>
        <p:nvPicPr>
          <p:cNvPr id="141" name="Google Shape;141;p23" title="Dangling Nodes.mp3">
            <a:hlinkClick r:id="rId5"/>
          </p:cNvPr>
          <p:cNvPicPr preferRelativeResize="0"/>
          <p:nvPr/>
        </p:nvPicPr>
        <p:blipFill>
          <a:blip r:embed="rId6">
            <a:alphaModFix/>
          </a:blip>
          <a:stretch>
            <a:fillRect/>
          </a:stretch>
        </p:blipFill>
        <p:spPr>
          <a:xfrm>
            <a:off x="153125" y="4763100"/>
            <a:ext cx="269825" cy="26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Dangling Node Cont.</a:t>
            </a:r>
            <a:endParaRPr/>
          </a:p>
        </p:txBody>
      </p:sp>
      <p:sp>
        <p:nvSpPr>
          <p:cNvPr id="147" name="Google Shape;14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link from dangling node to all</a:t>
            </a:r>
            <a:endParaRPr/>
          </a:p>
          <a:p>
            <a:pPr indent="-342900" lvl="0" marL="457200" rtl="0" algn="l">
              <a:spcBef>
                <a:spcPts val="0"/>
              </a:spcBef>
              <a:spcAft>
                <a:spcPts val="0"/>
              </a:spcAft>
              <a:buSzPts val="1800"/>
              <a:buChar char="-"/>
            </a:pPr>
            <a:r>
              <a:rPr lang="en"/>
              <a:t>Evenly distributes weight </a:t>
            </a:r>
            <a:endParaRPr/>
          </a:p>
          <a:p>
            <a:pPr indent="-342900" lvl="0" marL="457200" rtl="0" algn="l">
              <a:spcBef>
                <a:spcPts val="0"/>
              </a:spcBef>
              <a:spcAft>
                <a:spcPts val="0"/>
              </a:spcAft>
              <a:buSzPts val="1800"/>
              <a:buChar char="-"/>
            </a:pPr>
            <a:r>
              <a:rPr lang="en"/>
              <a:t>Allows the importance score to maintain intact</a:t>
            </a:r>
            <a:endParaRPr/>
          </a:p>
        </p:txBody>
      </p:sp>
      <p:pic>
        <p:nvPicPr>
          <p:cNvPr id="148" name="Google Shape;148;p24"/>
          <p:cNvPicPr preferRelativeResize="0"/>
          <p:nvPr/>
        </p:nvPicPr>
        <p:blipFill>
          <a:blip r:embed="rId3">
            <a:alphaModFix/>
          </a:blip>
          <a:stretch>
            <a:fillRect/>
          </a:stretch>
        </p:blipFill>
        <p:spPr>
          <a:xfrm>
            <a:off x="3451275" y="2256950"/>
            <a:ext cx="2241426" cy="1878650"/>
          </a:xfrm>
          <a:prstGeom prst="rect">
            <a:avLst/>
          </a:prstGeom>
          <a:noFill/>
          <a:ln>
            <a:noFill/>
          </a:ln>
        </p:spPr>
      </p:pic>
      <p:sp>
        <p:nvSpPr>
          <p:cNvPr id="149" name="Google Shape;149;p24"/>
          <p:cNvSpPr txBox="1"/>
          <p:nvPr/>
        </p:nvSpPr>
        <p:spPr>
          <a:xfrm>
            <a:off x="3554088" y="4332850"/>
            <a:ext cx="2035800" cy="3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00">
                <a:solidFill>
                  <a:schemeClr val="dk1"/>
                </a:solidFill>
              </a:rPr>
              <a:t>https://www.researchgate.net/figure/The-procedure-to-handle-dangling-nodes_fig1_321056905</a:t>
            </a:r>
            <a:endParaRPr sz="400">
              <a:solidFill>
                <a:schemeClr val="dk1"/>
              </a:solidFill>
            </a:endParaRPr>
          </a:p>
          <a:p>
            <a:pPr indent="0" lvl="0" marL="0" rtl="0" algn="l">
              <a:spcBef>
                <a:spcPts val="0"/>
              </a:spcBef>
              <a:spcAft>
                <a:spcPts val="0"/>
              </a:spcAft>
              <a:buNone/>
            </a:pPr>
            <a:r>
              <a:t/>
            </a:r>
            <a:endParaRPr/>
          </a:p>
        </p:txBody>
      </p:sp>
      <p:pic>
        <p:nvPicPr>
          <p:cNvPr id="150" name="Google Shape;150;p24" title="247th Pl NE.mp3">
            <a:hlinkClick r:id="rId4"/>
          </p:cNvPr>
          <p:cNvPicPr preferRelativeResize="0"/>
          <p:nvPr/>
        </p:nvPicPr>
        <p:blipFill>
          <a:blip r:embed="rId5">
            <a:alphaModFix/>
          </a:blip>
          <a:stretch>
            <a:fillRect/>
          </a:stretch>
        </p:blipFill>
        <p:spPr>
          <a:xfrm>
            <a:off x="152400" y="4806850"/>
            <a:ext cx="184250" cy="18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785925" y="88625"/>
            <a:ext cx="6950575" cy="4512900"/>
          </a:xfrm>
          <a:prstGeom prst="rect">
            <a:avLst/>
          </a:prstGeom>
          <a:noFill/>
          <a:ln>
            <a:noFill/>
          </a:ln>
        </p:spPr>
      </p:pic>
      <p:sp>
        <p:nvSpPr>
          <p:cNvPr id="156" name="Google Shape;156;p25"/>
          <p:cNvSpPr txBox="1"/>
          <p:nvPr/>
        </p:nvSpPr>
        <p:spPr>
          <a:xfrm>
            <a:off x="913925" y="4718425"/>
            <a:ext cx="69507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https://github.com/benvb1234/GooglePageRank</a:t>
            </a:r>
            <a:endParaRPr/>
          </a:p>
        </p:txBody>
      </p:sp>
      <p:pic>
        <p:nvPicPr>
          <p:cNvPr id="157" name="Google Shape;157;p25" title="247th Pl NE 2 (online-audio-converter.com).mp3">
            <a:hlinkClick r:id="rId4"/>
          </p:cNvPr>
          <p:cNvPicPr preferRelativeResize="0"/>
          <p:nvPr/>
        </p:nvPicPr>
        <p:blipFill>
          <a:blip r:embed="rId5">
            <a:alphaModFix/>
          </a:blip>
          <a:stretch>
            <a:fillRect/>
          </a:stretch>
        </p:blipFill>
        <p:spPr>
          <a:xfrm>
            <a:off x="7888900" y="152400"/>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61" name="Shape 161"/>
        <p:cNvGrpSpPr/>
        <p:nvPr/>
      </p:nvGrpSpPr>
      <p:grpSpPr>
        <a:xfrm>
          <a:off x="0" y="0"/>
          <a:ext cx="0" cy="0"/>
          <a:chOff x="0" y="0"/>
          <a:chExt cx="0" cy="0"/>
        </a:xfrm>
      </p:grpSpPr>
      <p:sp>
        <p:nvSpPr>
          <p:cNvPr id="162" name="Google Shape;162;p26"/>
          <p:cNvSpPr txBox="1"/>
          <p:nvPr>
            <p:ph idx="1" type="body"/>
          </p:nvPr>
        </p:nvSpPr>
        <p:spPr>
          <a:xfrm>
            <a:off x="3145600" y="1328825"/>
            <a:ext cx="3026100" cy="202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0"/>
              <a:t>END</a:t>
            </a:r>
            <a:endParaRPr sz="10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famous algorithm: Page Rank </a:t>
            </a:r>
            <a:endParaRPr b="1"/>
          </a:p>
        </p:txBody>
      </p:sp>
      <p:sp>
        <p:nvSpPr>
          <p:cNvPr id="61" name="Google Shape;61;p14"/>
          <p:cNvSpPr txBox="1"/>
          <p:nvPr>
            <p:ph idx="1" type="body"/>
          </p:nvPr>
        </p:nvSpPr>
        <p:spPr>
          <a:xfrm>
            <a:off x="3851325" y="1739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pic>
        <p:nvPicPr>
          <p:cNvPr id="62" name="Google Shape;62;p14"/>
          <p:cNvPicPr preferRelativeResize="0"/>
          <p:nvPr/>
        </p:nvPicPr>
        <p:blipFill>
          <a:blip r:embed="rId3">
            <a:alphaModFix/>
          </a:blip>
          <a:stretch>
            <a:fillRect/>
          </a:stretch>
        </p:blipFill>
        <p:spPr>
          <a:xfrm>
            <a:off x="257650" y="1166976"/>
            <a:ext cx="8165227" cy="572700"/>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160550" y="2095388"/>
            <a:ext cx="4094025" cy="2704974"/>
          </a:xfrm>
          <a:prstGeom prst="rect">
            <a:avLst/>
          </a:prstGeom>
          <a:noFill/>
          <a:ln>
            <a:noFill/>
          </a:ln>
        </p:spPr>
      </p:pic>
      <p:graphicFrame>
        <p:nvGraphicFramePr>
          <p:cNvPr id="64" name="Google Shape;64;p14"/>
          <p:cNvGraphicFramePr/>
          <p:nvPr/>
        </p:nvGraphicFramePr>
        <p:xfrm>
          <a:off x="4717000" y="1996050"/>
          <a:ext cx="3000000" cy="3000000"/>
        </p:xfrm>
        <a:graphic>
          <a:graphicData uri="http://schemas.openxmlformats.org/drawingml/2006/table">
            <a:tbl>
              <a:tblPr>
                <a:noFill/>
                <a:tableStyleId>{9FB798F4-C025-4952-B30A-245FD24E94AF}</a:tableStyleId>
              </a:tblPr>
              <a:tblGrid>
                <a:gridCol w="2213500"/>
                <a:gridCol w="2213500"/>
              </a:tblGrid>
              <a:tr h="790000">
                <a:tc>
                  <a:txBody>
                    <a:bodyPr/>
                    <a:lstStyle/>
                    <a:p>
                      <a:pPr indent="0" lvl="0" marL="0" rtl="0" algn="l">
                        <a:spcBef>
                          <a:spcPts val="0"/>
                        </a:spcBef>
                        <a:spcAft>
                          <a:spcPts val="0"/>
                        </a:spcAft>
                        <a:buNone/>
                      </a:pPr>
                      <a:r>
                        <a:rPr lang="en"/>
                        <a:t>P</a:t>
                      </a:r>
                      <a:endParaRPr/>
                    </a:p>
                  </a:txBody>
                  <a:tcPr marT="91425" marB="91425" marR="91425" marL="91425"/>
                </a:tc>
                <a:tc>
                  <a:txBody>
                    <a:bodyPr/>
                    <a:lstStyle/>
                    <a:p>
                      <a:pPr indent="0" lvl="0" marL="0" rtl="0" algn="l">
                        <a:spcBef>
                          <a:spcPts val="0"/>
                        </a:spcBef>
                        <a:spcAft>
                          <a:spcPts val="0"/>
                        </a:spcAft>
                        <a:buNone/>
                      </a:pPr>
                      <a:r>
                        <a:rPr lang="en"/>
                        <a:t>The page being evaluated</a:t>
                      </a:r>
                      <a:endParaRPr/>
                    </a:p>
                  </a:txBody>
                  <a:tcPr marT="91425" marB="91425" marR="91425" marL="91425"/>
                </a:tc>
              </a:tr>
              <a:tr h="790000">
                <a:tc>
                  <a:txBody>
                    <a:bodyPr/>
                    <a:lstStyle/>
                    <a:p>
                      <a:pPr indent="0" lvl="0" marL="0" rtl="0" algn="l">
                        <a:spcBef>
                          <a:spcPts val="0"/>
                        </a:spcBef>
                        <a:spcAft>
                          <a:spcPts val="0"/>
                        </a:spcAft>
                        <a:buNone/>
                      </a:pPr>
                      <a:r>
                        <a:rPr lang="en"/>
                        <a:t>Tn </a:t>
                      </a:r>
                      <a:endParaRPr/>
                    </a:p>
                  </a:txBody>
                  <a:tcPr marT="91425" marB="91425" marR="91425" marL="91425"/>
                </a:tc>
                <a:tc>
                  <a:txBody>
                    <a:bodyPr/>
                    <a:lstStyle/>
                    <a:p>
                      <a:pPr indent="0" lvl="0" marL="0" rtl="0" algn="l">
                        <a:spcBef>
                          <a:spcPts val="0"/>
                        </a:spcBef>
                        <a:spcAft>
                          <a:spcPts val="0"/>
                        </a:spcAft>
                        <a:buNone/>
                      </a:pPr>
                      <a:r>
                        <a:rPr lang="en"/>
                        <a:t>The number of incoming links </a:t>
                      </a:r>
                      <a:endParaRPr/>
                    </a:p>
                  </a:txBody>
                  <a:tcPr marT="91425" marB="91425" marR="91425" marL="91425"/>
                </a:tc>
              </a:tr>
              <a:tr h="7900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The number of outgoing links</a:t>
                      </a:r>
                      <a:endParaRPr/>
                    </a:p>
                  </a:txBody>
                  <a:tcPr marT="91425" marB="91425" marR="91425" marL="91425"/>
                </a:tc>
              </a:tr>
              <a:tr h="790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The damping factor </a:t>
                      </a:r>
                      <a:endParaRPr/>
                    </a:p>
                  </a:txBody>
                  <a:tcPr marT="91425" marB="91425" marR="91425" marL="91425"/>
                </a:tc>
              </a:tr>
            </a:tbl>
          </a:graphicData>
        </a:graphic>
      </p:graphicFrame>
      <p:pic>
        <p:nvPicPr>
          <p:cNvPr id="65" name="Google Shape;65;p14" title="sound.mp3">
            <a:hlinkClick r:id="rId5"/>
          </p:cNvPr>
          <p:cNvPicPr preferRelativeResize="0"/>
          <p:nvPr/>
        </p:nvPicPr>
        <p:blipFill>
          <a:blip r:embed="rId6">
            <a:alphaModFix/>
          </a:blip>
          <a:stretch>
            <a:fillRect/>
          </a:stretch>
        </p:blipFill>
        <p:spPr>
          <a:xfrm>
            <a:off x="311702" y="4602150"/>
            <a:ext cx="416323" cy="4163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Before 1998:</a:t>
            </a:r>
            <a:endParaRPr/>
          </a:p>
          <a:p>
            <a:pPr indent="-317500" lvl="1" marL="914400" rtl="0" algn="l">
              <a:spcBef>
                <a:spcPts val="0"/>
              </a:spcBef>
              <a:spcAft>
                <a:spcPts val="0"/>
              </a:spcAft>
              <a:buSzPts val="1400"/>
              <a:buChar char="-"/>
            </a:pPr>
            <a:r>
              <a:rPr lang="en"/>
              <a:t>OPIC (On Page Importance Criteria) was the main method</a:t>
            </a:r>
            <a:endParaRPr/>
          </a:p>
          <a:p>
            <a:pPr indent="-317500" lvl="1" marL="914400" rtl="0" algn="l">
              <a:spcBef>
                <a:spcPts val="0"/>
              </a:spcBef>
              <a:spcAft>
                <a:spcPts val="0"/>
              </a:spcAft>
              <a:buSzPts val="1400"/>
              <a:buChar char="-"/>
            </a:pPr>
            <a:r>
              <a:rPr lang="en"/>
              <a:t>Occurrences</a:t>
            </a:r>
            <a:r>
              <a:rPr lang="en"/>
              <a:t> of keywords were counted</a:t>
            </a:r>
            <a:endParaRPr/>
          </a:p>
          <a:p>
            <a:pPr indent="-342900" lvl="0" marL="457200" rtl="0" algn="l">
              <a:spcBef>
                <a:spcPts val="0"/>
              </a:spcBef>
              <a:spcAft>
                <a:spcPts val="0"/>
              </a:spcAft>
              <a:buSzPts val="1800"/>
              <a:buChar char="-"/>
            </a:pPr>
            <a:r>
              <a:rPr lang="en"/>
              <a:t>“Votes” were </a:t>
            </a:r>
            <a:r>
              <a:rPr lang="en"/>
              <a:t>introduced</a:t>
            </a:r>
            <a:r>
              <a:rPr lang="en"/>
              <a:t> by </a:t>
            </a:r>
            <a:r>
              <a:rPr lang="en"/>
              <a:t>backrub</a:t>
            </a:r>
            <a:r>
              <a:rPr lang="en"/>
              <a:t> in 1996</a:t>
            </a:r>
            <a:endParaRPr/>
          </a:p>
          <a:p>
            <a:pPr indent="-317500" lvl="1" marL="914400" rtl="0" algn="l">
              <a:spcBef>
                <a:spcPts val="0"/>
              </a:spcBef>
              <a:spcAft>
                <a:spcPts val="0"/>
              </a:spcAft>
              <a:buSzPts val="1400"/>
              <a:buChar char="-"/>
            </a:pPr>
            <a:r>
              <a:rPr lang="en"/>
              <a:t>Ranking factor with links</a:t>
            </a:r>
            <a:endParaRPr/>
          </a:p>
          <a:p>
            <a:pPr indent="-317500" lvl="1" marL="914400" rtl="0" algn="l">
              <a:spcBef>
                <a:spcPts val="0"/>
              </a:spcBef>
              <a:spcAft>
                <a:spcPts val="0"/>
              </a:spcAft>
              <a:buSzPts val="1400"/>
              <a:buChar char="-"/>
            </a:pPr>
            <a:r>
              <a:rPr lang="en"/>
              <a:t>Abusing links are penalized in 2005</a:t>
            </a:r>
            <a:endParaRPr/>
          </a:p>
          <a:p>
            <a:pPr indent="-342900" lvl="0" marL="457200" rtl="0" algn="l">
              <a:spcBef>
                <a:spcPts val="0"/>
              </a:spcBef>
              <a:spcAft>
                <a:spcPts val="0"/>
              </a:spcAft>
              <a:buSzPts val="1800"/>
              <a:buChar char="-"/>
            </a:pPr>
            <a:r>
              <a:rPr lang="en"/>
              <a:t>PageRank was an innovative idea from late 1998</a:t>
            </a:r>
            <a:endParaRPr/>
          </a:p>
          <a:p>
            <a:pPr indent="-317500" lvl="1" marL="914400" rtl="0" algn="l">
              <a:spcBef>
                <a:spcPts val="0"/>
              </a:spcBef>
              <a:spcAft>
                <a:spcPts val="0"/>
              </a:spcAft>
              <a:buSzPts val="1400"/>
              <a:buChar char="-"/>
            </a:pPr>
            <a:r>
              <a:rPr lang="en"/>
              <a:t>Created by Google and Alphabet Founders</a:t>
            </a:r>
            <a:endParaRPr/>
          </a:p>
          <a:p>
            <a:pPr indent="-317500" lvl="2" marL="1371600" rtl="0" algn="l">
              <a:spcBef>
                <a:spcPts val="0"/>
              </a:spcBef>
              <a:spcAft>
                <a:spcPts val="0"/>
              </a:spcAft>
              <a:buSzPts val="1400"/>
              <a:buChar char="-"/>
            </a:pPr>
            <a:r>
              <a:rPr lang="en"/>
              <a:t>Larry Page and Sergey Brin</a:t>
            </a:r>
            <a:endParaRPr/>
          </a:p>
          <a:p>
            <a:pPr indent="-317500" lvl="1" marL="914400" rtl="0" algn="l">
              <a:spcBef>
                <a:spcPts val="0"/>
              </a:spcBef>
              <a:spcAft>
                <a:spcPts val="0"/>
              </a:spcAft>
              <a:buSzPts val="1400"/>
              <a:buChar char="-"/>
            </a:pPr>
            <a:r>
              <a:rPr lang="en" sz="1800"/>
              <a:t>New kind of search engine</a:t>
            </a:r>
            <a:endParaRPr/>
          </a:p>
        </p:txBody>
      </p:sp>
      <p:pic>
        <p:nvPicPr>
          <p:cNvPr id="72" name="Google Shape;72;p15"/>
          <p:cNvPicPr preferRelativeResize="0"/>
          <p:nvPr/>
        </p:nvPicPr>
        <p:blipFill>
          <a:blip r:embed="rId3">
            <a:alphaModFix/>
          </a:blip>
          <a:stretch>
            <a:fillRect/>
          </a:stretch>
        </p:blipFill>
        <p:spPr>
          <a:xfrm>
            <a:off x="6374100" y="3136275"/>
            <a:ext cx="2546874" cy="1432600"/>
          </a:xfrm>
          <a:prstGeom prst="rect">
            <a:avLst/>
          </a:prstGeom>
          <a:noFill/>
          <a:ln>
            <a:noFill/>
          </a:ln>
        </p:spPr>
      </p:pic>
      <p:pic>
        <p:nvPicPr>
          <p:cNvPr id="73" name="Google Shape;73;p15"/>
          <p:cNvPicPr preferRelativeResize="0"/>
          <p:nvPr/>
        </p:nvPicPr>
        <p:blipFill>
          <a:blip r:embed="rId4">
            <a:alphaModFix/>
          </a:blip>
          <a:stretch>
            <a:fillRect/>
          </a:stretch>
        </p:blipFill>
        <p:spPr>
          <a:xfrm>
            <a:off x="6727704" y="164353"/>
            <a:ext cx="2104600" cy="1717396"/>
          </a:xfrm>
          <a:prstGeom prst="rect">
            <a:avLst/>
          </a:prstGeom>
          <a:noFill/>
          <a:ln>
            <a:noFill/>
          </a:ln>
        </p:spPr>
      </p:pic>
      <p:pic>
        <p:nvPicPr>
          <p:cNvPr id="74" name="Google Shape;74;p15" title="History of PageRank.mp3">
            <a:hlinkClick r:id="rId5"/>
          </p:cNvPr>
          <p:cNvPicPr preferRelativeResize="0"/>
          <p:nvPr/>
        </p:nvPicPr>
        <p:blipFill>
          <a:blip r:embed="rId6">
            <a:alphaModFix/>
          </a:blip>
          <a:stretch>
            <a:fillRect/>
          </a:stretch>
        </p:blipFill>
        <p:spPr>
          <a:xfrm>
            <a:off x="152400" y="4721275"/>
            <a:ext cx="269825" cy="26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1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Common Model:</a:t>
            </a:r>
            <a:endParaRPr b="1">
              <a:latin typeface="Times New Roman"/>
              <a:ea typeface="Times New Roman"/>
              <a:cs typeface="Times New Roman"/>
              <a:sym typeface="Times New Roman"/>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Char char="●"/>
            </a:pPr>
            <a:r>
              <a:rPr lang="en" sz="2000"/>
              <a:t>Random Surfer</a:t>
            </a:r>
            <a:endParaRPr sz="2000"/>
          </a:p>
          <a:p>
            <a:pPr indent="-355600" lvl="1" marL="914400" rtl="0" algn="l">
              <a:lnSpc>
                <a:spcPct val="200000"/>
              </a:lnSpc>
              <a:spcBef>
                <a:spcPts val="0"/>
              </a:spcBef>
              <a:spcAft>
                <a:spcPts val="0"/>
              </a:spcAft>
              <a:buSzPts val="2000"/>
              <a:buChar char="○"/>
            </a:pPr>
            <a:r>
              <a:rPr lang="en" sz="1600">
                <a:solidFill>
                  <a:schemeClr val="dk1"/>
                </a:solidFill>
              </a:rPr>
              <a:t>Person randomly clicks a link will reach </a:t>
            </a:r>
            <a:endParaRPr sz="1600">
              <a:solidFill>
                <a:schemeClr val="dk1"/>
              </a:solidFill>
            </a:endParaRPr>
          </a:p>
          <a:p>
            <a:pPr indent="-355600" lvl="1" marL="914400" rtl="0" algn="l">
              <a:lnSpc>
                <a:spcPct val="200000"/>
              </a:lnSpc>
              <a:spcBef>
                <a:spcPts val="0"/>
              </a:spcBef>
              <a:spcAft>
                <a:spcPts val="0"/>
              </a:spcAft>
              <a:buSzPts val="2000"/>
              <a:buChar char="○"/>
            </a:pPr>
            <a:r>
              <a:rPr lang="en" sz="1600">
                <a:solidFill>
                  <a:schemeClr val="dk1"/>
                </a:solidFill>
              </a:rPr>
              <a:t>any page until a dead end.</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n" sz="2000"/>
              <a:t>Model setup</a:t>
            </a:r>
            <a:endParaRPr sz="1600">
              <a:solidFill>
                <a:schemeClr val="dk1"/>
              </a:solidFill>
            </a:endParaRPr>
          </a:p>
          <a:p>
            <a:pPr indent="-330200" lvl="1" marL="914400" rtl="0" algn="l">
              <a:lnSpc>
                <a:spcPct val="200000"/>
              </a:lnSpc>
              <a:spcBef>
                <a:spcPts val="0"/>
              </a:spcBef>
              <a:spcAft>
                <a:spcPts val="0"/>
              </a:spcAft>
              <a:buSzPts val="1600"/>
              <a:buChar char="○"/>
            </a:pPr>
            <a:r>
              <a:rPr lang="en" sz="1600">
                <a:solidFill>
                  <a:schemeClr val="dk1"/>
                </a:solidFill>
              </a:rPr>
              <a:t>Isolated small internet system;</a:t>
            </a:r>
            <a:endParaRPr sz="1600">
              <a:solidFill>
                <a:schemeClr val="dk1"/>
              </a:solidFill>
            </a:endParaRPr>
          </a:p>
          <a:p>
            <a:pPr indent="-330200" lvl="1" marL="914400" rtl="0" algn="l">
              <a:lnSpc>
                <a:spcPct val="200000"/>
              </a:lnSpc>
              <a:spcBef>
                <a:spcPts val="0"/>
              </a:spcBef>
              <a:spcAft>
                <a:spcPts val="0"/>
              </a:spcAft>
              <a:buClr>
                <a:schemeClr val="dk1"/>
              </a:buClr>
              <a:buSzPts val="1600"/>
              <a:buChar char="○"/>
            </a:pPr>
            <a:r>
              <a:rPr lang="en" sz="1600">
                <a:solidFill>
                  <a:schemeClr val="dk1"/>
                </a:solidFill>
              </a:rPr>
              <a:t>Four websites.</a:t>
            </a:r>
            <a:endParaRPr sz="1600">
              <a:solidFill>
                <a:schemeClr val="dk1"/>
              </a:solidFill>
            </a:endParaRPr>
          </a:p>
          <a:p>
            <a:pPr indent="0" lvl="0" marL="0" rtl="0" algn="l">
              <a:lnSpc>
                <a:spcPct val="100000"/>
              </a:lnSpc>
              <a:spcBef>
                <a:spcPts val="0"/>
              </a:spcBef>
              <a:spcAft>
                <a:spcPts val="0"/>
              </a:spcAft>
              <a:buNone/>
            </a:pPr>
            <a:r>
              <a:rPr lang="en" sz="700">
                <a:solidFill>
                  <a:schemeClr val="dk1"/>
                </a:solidFill>
              </a:rPr>
              <a:t>sOURCE:https://www.google.com/imgres?imgurl=https%3A%2F%2Fcdn.dribbble.com%2Fusers%2F2154802%2Fscreenshots%2F4271609%2Finternet_surfer_1.jpg&amp;imgrefurl=https%3A%2F%2Fdribbble.com%2Fshots%2F4271609-Internet-Surfer&amp;tbnid=tT8XEqBC1wbUaM&amp;vet=12ahUKEwj-gND49ObpAhVYhJ4KHfAtCwAQMygbegQIARBf..i&amp;docid=QTjNhm5Np45EfM&amp;w=800&amp;h=600&amp;q=internet%20surfer&amp;ved=2ahUKEwj-gND49ObpAhVYhJ4KHfAtCwAQMygbegQIARBf</a:t>
            </a:r>
            <a:endParaRPr sz="700">
              <a:solidFill>
                <a:schemeClr val="dk1"/>
              </a:solidFill>
            </a:endParaRPr>
          </a:p>
          <a:p>
            <a:pPr indent="0" lvl="0" marL="0" rtl="0" algn="l">
              <a:lnSpc>
                <a:spcPct val="200000"/>
              </a:lnSpc>
              <a:spcBef>
                <a:spcPts val="0"/>
              </a:spcBef>
              <a:spcAft>
                <a:spcPts val="0"/>
              </a:spcAft>
              <a:buNone/>
            </a:pPr>
            <a:r>
              <a:t/>
            </a:r>
            <a:endParaRPr/>
          </a:p>
          <a:p>
            <a:pPr indent="0" lvl="0" marL="457200" rtl="0" algn="l">
              <a:spcBef>
                <a:spcPts val="1600"/>
              </a:spcBef>
              <a:spcAft>
                <a:spcPts val="1600"/>
              </a:spcAft>
              <a:buNone/>
            </a:pPr>
            <a:r>
              <a:rPr lang="en">
                <a:solidFill>
                  <a:schemeClr val="dk1"/>
                </a:solidFill>
              </a:rPr>
              <a:t> </a:t>
            </a:r>
            <a:endParaRPr/>
          </a:p>
        </p:txBody>
      </p:sp>
      <p:pic>
        <p:nvPicPr>
          <p:cNvPr id="81" name="Google Shape;81;p16"/>
          <p:cNvPicPr preferRelativeResize="0"/>
          <p:nvPr/>
        </p:nvPicPr>
        <p:blipFill>
          <a:blip r:embed="rId3">
            <a:alphaModFix/>
          </a:blip>
          <a:stretch>
            <a:fillRect/>
          </a:stretch>
        </p:blipFill>
        <p:spPr>
          <a:xfrm>
            <a:off x="5026375" y="650725"/>
            <a:ext cx="3805925" cy="2850775"/>
          </a:xfrm>
          <a:prstGeom prst="rect">
            <a:avLst/>
          </a:prstGeom>
          <a:noFill/>
          <a:ln>
            <a:noFill/>
          </a:ln>
        </p:spPr>
      </p:pic>
      <p:pic>
        <p:nvPicPr>
          <p:cNvPr id="82" name="Google Shape;82;p16" title="1.mp3">
            <a:hlinkClick r:id="rId4"/>
          </p:cNvPr>
          <p:cNvPicPr preferRelativeResize="0"/>
          <p:nvPr/>
        </p:nvPicPr>
        <p:blipFill>
          <a:blip r:embed="rId5">
            <a:alphaModFix/>
          </a:blip>
          <a:stretch>
            <a:fillRect/>
          </a:stretch>
        </p:blipFill>
        <p:spPr>
          <a:xfrm>
            <a:off x="152400" y="4721275"/>
            <a:ext cx="269825"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230505" y="0"/>
            <a:ext cx="8161445" cy="5143500"/>
          </a:xfrm>
          <a:prstGeom prst="rect">
            <a:avLst/>
          </a:prstGeom>
          <a:noFill/>
          <a:ln>
            <a:noFill/>
          </a:ln>
        </p:spPr>
      </p:pic>
      <p:pic>
        <p:nvPicPr>
          <p:cNvPr id="88" name="Google Shape;88;p17" title="2.mp3">
            <a:hlinkClick r:id="rId4"/>
          </p:cNvPr>
          <p:cNvPicPr preferRelativeResize="0"/>
          <p:nvPr/>
        </p:nvPicPr>
        <p:blipFill>
          <a:blip r:embed="rId5">
            <a:alphaModFix/>
          </a:blip>
          <a:stretch>
            <a:fillRect/>
          </a:stretch>
        </p:blipFill>
        <p:spPr>
          <a:xfrm>
            <a:off x="152400" y="4721275"/>
            <a:ext cx="229250" cy="22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8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(SOUIRCE: </a:t>
            </a:r>
            <a:r>
              <a:rPr lang="en" sz="800" u="sng">
                <a:solidFill>
                  <a:schemeClr val="hlink"/>
                </a:solidFill>
                <a:hlinkClick r:id="rId3"/>
              </a:rPr>
              <a:t>http://pi.math.cornell.edu/~mec/Wint</a:t>
            </a:r>
            <a:r>
              <a:rPr lang="en" sz="800">
                <a:solidFill>
                  <a:schemeClr val="dk1"/>
                </a:solidFill>
              </a:rPr>
              <a:t> er2009/RalucaRemus/Lecture3/Images/graf1.PNG)</a:t>
            </a:r>
            <a:endParaRPr/>
          </a:p>
        </p:txBody>
      </p:sp>
      <p:pic>
        <p:nvPicPr>
          <p:cNvPr id="95" name="Google Shape;95;p18"/>
          <p:cNvPicPr preferRelativeResize="0"/>
          <p:nvPr/>
        </p:nvPicPr>
        <p:blipFill>
          <a:blip r:embed="rId4">
            <a:alphaModFix/>
          </a:blip>
          <a:stretch>
            <a:fillRect/>
          </a:stretch>
        </p:blipFill>
        <p:spPr>
          <a:xfrm>
            <a:off x="1999763" y="277050"/>
            <a:ext cx="5144475" cy="4589400"/>
          </a:xfrm>
          <a:prstGeom prst="rect">
            <a:avLst/>
          </a:prstGeom>
          <a:noFill/>
          <a:ln>
            <a:noFill/>
          </a:ln>
        </p:spPr>
      </p:pic>
      <p:pic>
        <p:nvPicPr>
          <p:cNvPr id="96" name="Google Shape;96;p18" title="3.mp3">
            <a:hlinkClick r:id="rId5"/>
          </p:cNvPr>
          <p:cNvPicPr preferRelativeResize="0"/>
          <p:nvPr/>
        </p:nvPicPr>
        <p:blipFill>
          <a:blip r:embed="rId6">
            <a:alphaModFix/>
          </a:blip>
          <a:stretch>
            <a:fillRect/>
          </a:stretch>
        </p:blipFill>
        <p:spPr>
          <a:xfrm>
            <a:off x="152400" y="4721275"/>
            <a:ext cx="269825" cy="26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Common Model:</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Char char="●"/>
            </a:pPr>
            <a:r>
              <a:rPr lang="en" sz="2000"/>
              <a:t>.</a:t>
            </a:r>
            <a:endParaRPr sz="2000"/>
          </a:p>
          <a:p>
            <a:pPr indent="-355600" lvl="0" marL="457200" rtl="0" algn="l">
              <a:lnSpc>
                <a:spcPct val="200000"/>
              </a:lnSpc>
              <a:spcBef>
                <a:spcPts val="0"/>
              </a:spcBef>
              <a:spcAft>
                <a:spcPts val="0"/>
              </a:spcAft>
              <a:buSzPts val="2000"/>
              <a:buChar char="●"/>
            </a:pPr>
            <a:r>
              <a:rPr lang="en" sz="2000"/>
              <a:t>Cons:</a:t>
            </a:r>
            <a:endParaRPr sz="2000"/>
          </a:p>
          <a:p>
            <a:pPr indent="-317500" lvl="1" marL="914400" rtl="0" algn="l">
              <a:lnSpc>
                <a:spcPct val="200000"/>
              </a:lnSpc>
              <a:spcBef>
                <a:spcPts val="0"/>
              </a:spcBef>
              <a:spcAft>
                <a:spcPts val="0"/>
              </a:spcAft>
              <a:buSzPts val="1400"/>
              <a:buChar char="○"/>
            </a:pPr>
            <a:r>
              <a:rPr lang="en"/>
              <a:t>Unfair for these </a:t>
            </a:r>
            <a:r>
              <a:rPr lang="en">
                <a:solidFill>
                  <a:schemeClr val="dk1"/>
                </a:solidFill>
              </a:rPr>
              <a:t>which has more outgoing links than incoming, less important than the website they link to.</a:t>
            </a:r>
            <a:r>
              <a:rPr lang="en"/>
              <a:t> </a:t>
            </a:r>
            <a:endParaRPr/>
          </a:p>
          <a:p>
            <a:pPr indent="-355600" lvl="0" marL="457200" rtl="0" algn="l">
              <a:lnSpc>
                <a:spcPct val="200000"/>
              </a:lnSpc>
              <a:spcBef>
                <a:spcPts val="0"/>
              </a:spcBef>
              <a:spcAft>
                <a:spcPts val="0"/>
              </a:spcAft>
              <a:buSzPts val="2000"/>
              <a:buChar char="●"/>
            </a:pPr>
            <a:r>
              <a:rPr lang="en" sz="2000"/>
              <a:t>Improvement:</a:t>
            </a:r>
            <a:endParaRPr sz="2000"/>
          </a:p>
          <a:p>
            <a:pPr indent="-317500" lvl="1" marL="914400" rtl="0" algn="l">
              <a:lnSpc>
                <a:spcPct val="200000"/>
              </a:lnSpc>
              <a:spcBef>
                <a:spcPts val="0"/>
              </a:spcBef>
              <a:spcAft>
                <a:spcPts val="0"/>
              </a:spcAft>
              <a:buSzPts val="1400"/>
              <a:buChar char="○"/>
            </a:pPr>
            <a:r>
              <a:rPr lang="en">
                <a:solidFill>
                  <a:srgbClr val="202122"/>
                </a:solidFill>
                <a:highlight>
                  <a:srgbClr val="FFFFFF"/>
                </a:highlight>
              </a:rPr>
              <a:t>ratio between number of links outgoing from page m to page n to the total number of outgoing links of page m.</a:t>
            </a:r>
            <a:endParaRPr/>
          </a:p>
        </p:txBody>
      </p:sp>
      <p:pic>
        <p:nvPicPr>
          <p:cNvPr id="103" name="Google Shape;103;p19"/>
          <p:cNvPicPr preferRelativeResize="0"/>
          <p:nvPr/>
        </p:nvPicPr>
        <p:blipFill>
          <a:blip r:embed="rId3">
            <a:alphaModFix/>
          </a:blip>
          <a:stretch>
            <a:fillRect/>
          </a:stretch>
        </p:blipFill>
        <p:spPr>
          <a:xfrm>
            <a:off x="768650" y="1235750"/>
            <a:ext cx="3693123" cy="414350"/>
          </a:xfrm>
          <a:prstGeom prst="rect">
            <a:avLst/>
          </a:prstGeom>
          <a:noFill/>
          <a:ln>
            <a:noFill/>
          </a:ln>
        </p:spPr>
      </p:pic>
      <p:pic>
        <p:nvPicPr>
          <p:cNvPr id="104" name="Google Shape;104;p19" title="4 .mp3">
            <a:hlinkClick r:id="rId4"/>
          </p:cNvPr>
          <p:cNvPicPr preferRelativeResize="0"/>
          <p:nvPr/>
        </p:nvPicPr>
        <p:blipFill>
          <a:blip r:embed="rId5">
            <a:alphaModFix/>
          </a:blip>
          <a:stretch>
            <a:fillRect/>
          </a:stretch>
        </p:blipFill>
        <p:spPr>
          <a:xfrm>
            <a:off x="152400" y="4721275"/>
            <a:ext cx="269825" cy="26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t/>
            </a:r>
            <a:endParaRPr sz="800">
              <a:solidFill>
                <a:schemeClr val="dk1"/>
              </a:solidFill>
            </a:endParaRPr>
          </a:p>
          <a:p>
            <a:pPr indent="0" lvl="0" marL="0" rtl="0" algn="ctr">
              <a:spcBef>
                <a:spcPts val="0"/>
              </a:spcBef>
              <a:spcAft>
                <a:spcPts val="0"/>
              </a:spcAft>
              <a:buClr>
                <a:schemeClr val="dk1"/>
              </a:buClr>
              <a:buSzPts val="1100"/>
              <a:buFont typeface="Arial"/>
              <a:buNone/>
            </a:pPr>
            <a:r>
              <a:rPr lang="en" sz="800">
                <a:solidFill>
                  <a:schemeClr val="dk1"/>
                </a:solidFill>
              </a:rPr>
              <a:t>Source:(http://pi.math.cornell.edu/~mec/Winter2009/RalucaRemus/Lecture3/Images/graf2.PNG)</a:t>
            </a:r>
            <a:endParaRPr/>
          </a:p>
        </p:txBody>
      </p:sp>
      <p:pic>
        <p:nvPicPr>
          <p:cNvPr id="111" name="Google Shape;111;p20"/>
          <p:cNvPicPr preferRelativeResize="0"/>
          <p:nvPr/>
        </p:nvPicPr>
        <p:blipFill>
          <a:blip r:embed="rId3">
            <a:alphaModFix/>
          </a:blip>
          <a:stretch>
            <a:fillRect/>
          </a:stretch>
        </p:blipFill>
        <p:spPr>
          <a:xfrm>
            <a:off x="1511900" y="1"/>
            <a:ext cx="5866825" cy="4854850"/>
          </a:xfrm>
          <a:prstGeom prst="rect">
            <a:avLst/>
          </a:prstGeom>
          <a:noFill/>
          <a:ln>
            <a:noFill/>
          </a:ln>
        </p:spPr>
      </p:pic>
      <p:pic>
        <p:nvPicPr>
          <p:cNvPr id="112" name="Google Shape;112;p20" title="5.mp3">
            <a:hlinkClick r:id="rId4"/>
          </p:cNvPr>
          <p:cNvPicPr preferRelativeResize="0"/>
          <p:nvPr/>
        </p:nvPicPr>
        <p:blipFill>
          <a:blip r:embed="rId5">
            <a:alphaModFix/>
          </a:blip>
          <a:stretch>
            <a:fillRect/>
          </a:stretch>
        </p:blipFill>
        <p:spPr>
          <a:xfrm>
            <a:off x="7531125" y="4721275"/>
            <a:ext cx="269825" cy="26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Improved model:</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Char char="●"/>
            </a:pPr>
            <a:r>
              <a:t/>
            </a:r>
            <a:endParaRPr sz="2000"/>
          </a:p>
          <a:p>
            <a:pPr indent="-355600" lvl="0" marL="457200" rtl="0" algn="l">
              <a:lnSpc>
                <a:spcPct val="200000"/>
              </a:lnSpc>
              <a:spcBef>
                <a:spcPts val="0"/>
              </a:spcBef>
              <a:spcAft>
                <a:spcPts val="0"/>
              </a:spcAft>
              <a:buSzPts val="2000"/>
              <a:buChar char="●"/>
            </a:pPr>
            <a:r>
              <a:rPr lang="en" sz="2000"/>
              <a:t>PR values are eigenvector R of an adjacency matrix:</a:t>
            </a:r>
            <a:endParaRPr sz="2000"/>
          </a:p>
          <a:p>
            <a:pPr indent="0" lvl="0" marL="0" rtl="0" algn="l">
              <a:lnSpc>
                <a:spcPct val="200000"/>
              </a:lnSpc>
              <a:spcBef>
                <a:spcPts val="1600"/>
              </a:spcBef>
              <a:spcAft>
                <a:spcPts val="0"/>
              </a:spcAft>
              <a:buNone/>
            </a:pPr>
            <a:r>
              <a:t/>
            </a:r>
            <a:endParaRPr sz="2000"/>
          </a:p>
          <a:p>
            <a:pPr indent="0" lvl="0" marL="0" rtl="0" algn="l">
              <a:lnSpc>
                <a:spcPct val="200000"/>
              </a:lnSpc>
              <a:spcBef>
                <a:spcPts val="1600"/>
              </a:spcBef>
              <a:spcAft>
                <a:spcPts val="0"/>
              </a:spcAft>
              <a:buNone/>
            </a:pPr>
            <a:r>
              <a:t/>
            </a:r>
            <a:endParaRPr sz="2000"/>
          </a:p>
          <a:p>
            <a:pPr indent="0" lvl="0" marL="0" rtl="0" algn="l">
              <a:spcBef>
                <a:spcPts val="1600"/>
              </a:spcBef>
              <a:spcAft>
                <a:spcPts val="0"/>
              </a:spcAft>
              <a:buNone/>
            </a:pPr>
            <a:r>
              <a:rPr lang="en" sz="2000"/>
              <a:t>i</a:t>
            </a:r>
            <a:r>
              <a:rPr baseline="-25000" lang="en" sz="2000"/>
              <a:t>n</a:t>
            </a:r>
            <a:r>
              <a:rPr lang="en" sz="2000"/>
              <a:t>j</a:t>
            </a:r>
            <a:r>
              <a:rPr baseline="-25000" lang="en" sz="2000"/>
              <a:t>m</a:t>
            </a:r>
            <a:r>
              <a:rPr lang="en" sz="2000"/>
              <a:t> indicate weights of links, n is the start node and m is the end node.</a:t>
            </a:r>
            <a:endParaRPr sz="2000"/>
          </a:p>
          <a:p>
            <a:pPr indent="0" lvl="0" marL="0" rtl="0" algn="l">
              <a:spcBef>
                <a:spcPts val="0"/>
              </a:spcBef>
              <a:spcAft>
                <a:spcPts val="0"/>
              </a:spcAft>
              <a:buClr>
                <a:schemeClr val="dk1"/>
              </a:buClr>
              <a:buSzPts val="1100"/>
              <a:buFont typeface="Arial"/>
              <a:buNone/>
            </a:pPr>
            <a:r>
              <a:rPr lang="en" sz="2000">
                <a:solidFill>
                  <a:srgbClr val="202122"/>
                </a:solidFill>
                <a:highlight>
                  <a:srgbClr val="FFFFFF"/>
                </a:highlight>
              </a:rPr>
              <a:t>Ri is the initial probability</a:t>
            </a:r>
            <a:endParaRPr sz="2000"/>
          </a:p>
          <a:p>
            <a:pPr indent="0" lvl="0" marL="0" rtl="0" algn="l">
              <a:spcBef>
                <a:spcPts val="0"/>
              </a:spcBef>
              <a:spcAft>
                <a:spcPts val="1600"/>
              </a:spcAft>
              <a:buNone/>
            </a:pPr>
            <a:r>
              <a:t/>
            </a:r>
            <a:endParaRPr sz="2000"/>
          </a:p>
        </p:txBody>
      </p:sp>
      <p:pic>
        <p:nvPicPr>
          <p:cNvPr id="119" name="Google Shape;119;p21"/>
          <p:cNvPicPr preferRelativeResize="0"/>
          <p:nvPr/>
        </p:nvPicPr>
        <p:blipFill>
          <a:blip r:embed="rId3">
            <a:alphaModFix/>
          </a:blip>
          <a:stretch>
            <a:fillRect/>
          </a:stretch>
        </p:blipFill>
        <p:spPr>
          <a:xfrm>
            <a:off x="768675" y="1152475"/>
            <a:ext cx="6800803" cy="572700"/>
          </a:xfrm>
          <a:prstGeom prst="rect">
            <a:avLst/>
          </a:prstGeom>
          <a:noFill/>
          <a:ln>
            <a:noFill/>
          </a:ln>
        </p:spPr>
      </p:pic>
      <p:pic>
        <p:nvPicPr>
          <p:cNvPr id="120" name="Google Shape;120;p21"/>
          <p:cNvPicPr preferRelativeResize="0"/>
          <p:nvPr/>
        </p:nvPicPr>
        <p:blipFill>
          <a:blip r:embed="rId4">
            <a:alphaModFix/>
          </a:blip>
          <a:stretch>
            <a:fillRect/>
          </a:stretch>
        </p:blipFill>
        <p:spPr>
          <a:xfrm>
            <a:off x="557150" y="2373800"/>
            <a:ext cx="1903750" cy="1508175"/>
          </a:xfrm>
          <a:prstGeom prst="rect">
            <a:avLst/>
          </a:prstGeom>
          <a:noFill/>
          <a:ln>
            <a:noFill/>
          </a:ln>
        </p:spPr>
      </p:pic>
      <p:pic>
        <p:nvPicPr>
          <p:cNvPr id="121" name="Google Shape;121;p21"/>
          <p:cNvPicPr preferRelativeResize="0"/>
          <p:nvPr/>
        </p:nvPicPr>
        <p:blipFill>
          <a:blip r:embed="rId5">
            <a:alphaModFix/>
          </a:blip>
          <a:stretch>
            <a:fillRect/>
          </a:stretch>
        </p:blipFill>
        <p:spPr>
          <a:xfrm>
            <a:off x="2460900" y="2475199"/>
            <a:ext cx="5532350" cy="1305375"/>
          </a:xfrm>
          <a:prstGeom prst="rect">
            <a:avLst/>
          </a:prstGeom>
          <a:noFill/>
          <a:ln>
            <a:noFill/>
          </a:ln>
        </p:spPr>
      </p:pic>
      <p:pic>
        <p:nvPicPr>
          <p:cNvPr id="122" name="Google Shape;122;p21" title="6.mp3">
            <a:hlinkClick r:id="rId6"/>
          </p:cNvPr>
          <p:cNvPicPr preferRelativeResize="0"/>
          <p:nvPr/>
        </p:nvPicPr>
        <p:blipFill>
          <a:blip r:embed="rId7">
            <a:alphaModFix/>
          </a:blip>
          <a:stretch>
            <a:fillRect/>
          </a:stretch>
        </p:blipFill>
        <p:spPr>
          <a:xfrm>
            <a:off x="152400" y="4721275"/>
            <a:ext cx="269825" cy="269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