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s/slide16.xml" ContentType="application/vnd.openxmlformats-officedocument.presentationml.slide+xml"/>
  <Override PartName="/ppt/slides/slide21.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3.xml" Type="http://schemas.openxmlformats.org/officeDocument/2006/relationships/slide" Id="rId39"/><Relationship Target="slides/slide32.xml" Type="http://schemas.openxmlformats.org/officeDocument/2006/relationships/slide" Id="rId38"/><Relationship Target="slides/slide31.xml" Type="http://schemas.openxmlformats.org/officeDocument/2006/relationships/slide" Id="rId37"/><Relationship Target="slides/slide13.xml" Type="http://schemas.openxmlformats.org/officeDocument/2006/relationships/slide" Id="rId19"/><Relationship Target="slides/slide30.xml" Type="http://schemas.openxmlformats.org/officeDocument/2006/relationships/slide" Id="rId36"/><Relationship Target="slides/slide12.xml" Type="http://schemas.openxmlformats.org/officeDocument/2006/relationships/slide" Id="rId18"/><Relationship Target="slides/slide11.xml" Type="http://schemas.openxmlformats.org/officeDocument/2006/relationships/slide" Id="rId17"/><Relationship Target="slides/slide10.xml" Type="http://schemas.openxmlformats.org/officeDocument/2006/relationships/slide" Id="rId16"/><Relationship Target="slides/slide9.xml" Type="http://schemas.openxmlformats.org/officeDocument/2006/relationships/slide" Id="rId15"/><Relationship Target="slides/slide8.xml" Type="http://schemas.openxmlformats.org/officeDocument/2006/relationships/slide" Id="rId14"/><Relationship Target="slides/slide24.xml" Type="http://schemas.openxmlformats.org/officeDocument/2006/relationships/slide" Id="rId30"/><Relationship Target="slides/slide6.xml" Type="http://schemas.openxmlformats.org/officeDocument/2006/relationships/slide" Id="rId12"/><Relationship Target="slides/slide25.xml" Type="http://schemas.openxmlformats.org/officeDocument/2006/relationships/slide" Id="rId31"/><Relationship Target="slides/slide7.xml" Type="http://schemas.openxmlformats.org/officeDocument/2006/relationships/slide" Id="rId13"/><Relationship Target="slides/slide4.xml" Type="http://schemas.openxmlformats.org/officeDocument/2006/relationships/slide" Id="rId10"/><Relationship Target="slides/slide5.xml" Type="http://schemas.openxmlformats.org/officeDocument/2006/relationships/slide" Id="rId11"/><Relationship Target="slides/slide28.xml" Type="http://schemas.openxmlformats.org/officeDocument/2006/relationships/slide" Id="rId34"/><Relationship Target="slides/slide29.xml" Type="http://schemas.openxmlformats.org/officeDocument/2006/relationships/slide" Id="rId35"/><Relationship Target="slides/slide26.xml" Type="http://schemas.openxmlformats.org/officeDocument/2006/relationships/slide" Id="rId32"/><Relationship Target="slides/slide27.xml" Type="http://schemas.openxmlformats.org/officeDocument/2006/relationships/slide" Id="rId33"/><Relationship Target="slides/slide23.xml" Type="http://schemas.openxmlformats.org/officeDocument/2006/relationships/slide" Id="rId29"/><Relationship Target="slides/slide20.xml" Type="http://schemas.openxmlformats.org/officeDocument/2006/relationships/slide" Id="rId26"/><Relationship Target="slides/slide19.xml" Type="http://schemas.openxmlformats.org/officeDocument/2006/relationships/slide" Id="rId25"/><Relationship Target="slides/slide22.xml" Type="http://schemas.openxmlformats.org/officeDocument/2006/relationships/slide" Id="rId28"/><Relationship Target="slides/slide21.xml" Type="http://schemas.openxmlformats.org/officeDocument/2006/relationships/slide" Id="rId27"/><Relationship Target="presProps.xml" Type="http://schemas.openxmlformats.org/officeDocument/2006/relationships/presProps" Id="rId2"/><Relationship Target="slides/slide15.xml" Type="http://schemas.openxmlformats.org/officeDocument/2006/relationships/slide" Id="rId21"/><Relationship Target="slides/slide34.xml" Type="http://schemas.openxmlformats.org/officeDocument/2006/relationships/slide" Id="rId40"/><Relationship Target="theme/theme4.xml" Type="http://schemas.openxmlformats.org/officeDocument/2006/relationships/theme" Id="rId1"/><Relationship Target="slides/slide16.xml" Type="http://schemas.openxmlformats.org/officeDocument/2006/relationships/slide" Id="rId22"/><Relationship Target="slides/slide35.xml" Type="http://schemas.openxmlformats.org/officeDocument/2006/relationships/slide" Id="rId41"/><Relationship Target="slideMasters/slideMaster1.xml" Type="http://schemas.openxmlformats.org/officeDocument/2006/relationships/slideMaster" Id="rId4"/><Relationship Target="slides/slide17.xml" Type="http://schemas.openxmlformats.org/officeDocument/2006/relationships/slide" Id="rId23"/><Relationship Target="slides/slide36.xml" Type="http://schemas.openxmlformats.org/officeDocument/2006/relationships/slide" Id="rId42"/><Relationship Target="tableStyles.xml" Type="http://schemas.openxmlformats.org/officeDocument/2006/relationships/tableStyles" Id="rId3"/><Relationship Target="slides/slide18.xml" Type="http://schemas.openxmlformats.org/officeDocument/2006/relationships/slide" Id="rId24"/><Relationship Target="slides/slide14.xml" Type="http://schemas.openxmlformats.org/officeDocument/2006/relationships/slide" Id="rId20"/><Relationship Target="slides/slide3.xml" Type="http://schemas.openxmlformats.org/officeDocument/2006/relationships/slide" Id="rId9"/><Relationship Target="notesMasters/notesMaster1.xml" Type="http://schemas.openxmlformats.org/officeDocument/2006/relationships/notesMaster" Id="rId6"/><Relationship Target="slideMasters/slideMaster2.xml" Type="http://schemas.openxmlformats.org/officeDocument/2006/relationships/slideMaster" Id="rId5"/><Relationship Target="slides/slide2.xml" Type="http://schemas.openxmlformats.org/officeDocument/2006/relationships/slide" Id="rId8"/><Relationship Target="slides/slide1.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5" name="Shape 45"/>
        <p:cNvGrpSpPr/>
        <p:nvPr/>
      </p:nvGrpSpPr>
      <p:grpSpPr>
        <a:xfrm>
          <a:off y="0" x="0"/>
          <a:ext cy="0" cx="0"/>
          <a:chOff y="0" x="0"/>
          <a:chExt cy="0" cx="0"/>
        </a:xfrm>
      </p:grpSpPr>
      <p:sp>
        <p:nvSpPr>
          <p:cNvPr id="46" name="Shape 4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7" name="Shape 4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Many manufacturers exercise strict control over what apps they will allow to be published on their TVs.</a:t>
            </a:r>
          </a:p>
          <a:p>
            <a:pPr>
              <a:buNone/>
            </a:pPr>
            <a:r>
              <a:rPr lang="en"/>
              <a:t>Cost of Entry: Price &gt; Cheap TV + Roku/Chromecast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Image source, wikimedia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Image source, wikipedia</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3" name="Shape 123"/>
        <p:cNvGrpSpPr/>
        <p:nvPr/>
      </p:nvGrpSpPr>
      <p:grpSpPr>
        <a:xfrm>
          <a:off y="0" x="0"/>
          <a:ext cy="0" cx="0"/>
          <a:chOff y="0" x="0"/>
          <a:chExt cy="0" cx="0"/>
        </a:xfrm>
      </p:grpSpPr>
      <p:sp>
        <p:nvSpPr>
          <p:cNvPr id="124" name="Shape 1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5" name="Shape 125"/>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sz="1200" lang="en">
                <a:solidFill>
                  <a:schemeClr val="dk1"/>
                </a:solidFill>
              </a:rPr>
              <a:t>Chromecast relies on a fundamentally different model of use and will require a different approach to development.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1" name="Shape 13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Chromecast makes your TV into an accessory for your smartphone or web browser.</a:t>
            </a:r>
          </a:p>
          <a:p>
            <a:pPr>
              <a:buNone/>
            </a:pPr>
            <a:r>
              <a:rPr lang="en"/>
              <a:t>Unlike the Roku, there is no control mechanism built into the Chromecast… it is simply a way for web and mobile apps to display their content.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Google has put forward the Cast API as a general API.  Right now, the Chromecast is the only “normal” device to implement the API (there are some hacked together solutions) but in the future other devices could work with it.</a:t>
            </a:r>
          </a:p>
          <a:p>
            <a:pPr rtl="0" lvl="0">
              <a:buClr>
                <a:schemeClr val="dk1"/>
              </a:buClr>
              <a:buSzPct val="100000"/>
              <a:buFont typeface="Arial"/>
              <a:buNone/>
            </a:pPr>
            <a:r>
              <a:rPr lang="en"/>
              <a:t>(A future version of Android TV, perhaps?)</a:t>
            </a:r>
          </a:p>
          <a:p>
            <a:r>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4" name="Shape 154"/>
        <p:cNvGrpSpPr/>
        <p:nvPr/>
      </p:nvGrpSpPr>
      <p:grpSpPr>
        <a:xfrm>
          <a:off y="0" x="0"/>
          <a:ext cy="0" cx="0"/>
          <a:chOff y="0" x="0"/>
          <a:chExt cy="0" cx="0"/>
        </a:xfrm>
      </p:grpSpPr>
      <p:sp>
        <p:nvSpPr>
          <p:cNvPr id="155" name="Shape 15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6" name="Shape 15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4" name="Shape 174"/>
        <p:cNvGrpSpPr/>
        <p:nvPr/>
      </p:nvGrpSpPr>
      <p:grpSpPr>
        <a:xfrm>
          <a:off y="0" x="0"/>
          <a:ext cy="0" cx="0"/>
          <a:chOff y="0" x="0"/>
          <a:chExt cy="0" cx="0"/>
        </a:xfrm>
      </p:grpSpPr>
      <p:sp>
        <p:nvSpPr>
          <p:cNvPr id="175" name="Shape 1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6" name="Shape 1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0" name="Shape 180"/>
        <p:cNvGrpSpPr/>
        <p:nvPr/>
      </p:nvGrpSpPr>
      <p:grpSpPr>
        <a:xfrm>
          <a:off y="0" x="0"/>
          <a:ext cy="0" cx="0"/>
          <a:chOff y="0" x="0"/>
          <a:chExt cy="0" cx="0"/>
        </a:xfrm>
      </p:grpSpPr>
      <p:sp>
        <p:nvSpPr>
          <p:cNvPr id="181" name="Shape 1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2" name="Shape 18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Basically anyone.  Sender SDKs exist for:</a:t>
            </a:r>
          </a:p>
          <a:p>
            <a:pPr rtl="0" lvl="0">
              <a:buClr>
                <a:schemeClr val="dk1"/>
              </a:buClr>
              <a:buSzPct val="100000"/>
              <a:buFont typeface="Arial"/>
              <a:buNone/>
            </a:pPr>
            <a:r>
              <a:rPr lang="en"/>
              <a:t>Android - Cooked into the MediaRouter API</a:t>
            </a:r>
          </a:p>
          <a:p>
            <a:pPr rtl="0" lvl="0">
              <a:buClr>
                <a:schemeClr val="dk1"/>
              </a:buClr>
              <a:buSzPct val="100000"/>
              <a:buFont typeface="Arial"/>
              <a:buNone/>
            </a:pPr>
            <a:r>
              <a:rPr lang="en"/>
              <a:t>iOS</a:t>
            </a:r>
          </a:p>
          <a:p>
            <a:pPr rtl="0" lvl="0">
              <a:buClr>
                <a:schemeClr val="dk1"/>
              </a:buClr>
              <a:buSzPct val="100000"/>
              <a:buFont typeface="Arial"/>
              <a:buNone/>
            </a:pPr>
            <a:r>
              <a:rPr lang="en"/>
              <a:t>Chrome (via Javascript. Requires Chrome plug in. Could support other browsers in the future)</a:t>
            </a:r>
          </a:p>
          <a:p>
            <a:r>
              <a:t/>
            </a:r>
          </a:p>
          <a:p>
            <a: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6" name="Shape 186"/>
        <p:cNvGrpSpPr/>
        <p:nvPr/>
      </p:nvGrpSpPr>
      <p:grpSpPr>
        <a:xfrm>
          <a:off y="0" x="0"/>
          <a:ext cy="0" cx="0"/>
          <a:chOff y="0" x="0"/>
          <a:chExt cy="0" cx="0"/>
        </a:xfrm>
      </p:grpSpPr>
      <p:sp>
        <p:nvSpPr>
          <p:cNvPr id="187" name="Shape 1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88" name="Shape 1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2" name="Shape 192"/>
        <p:cNvGrpSpPr/>
        <p:nvPr/>
      </p:nvGrpSpPr>
      <p:grpSpPr>
        <a:xfrm>
          <a:off y="0" x="0"/>
          <a:ext cy="0" cx="0"/>
          <a:chOff y="0" x="0"/>
          <a:chExt cy="0" cx="0"/>
        </a:xfrm>
      </p:grpSpPr>
      <p:sp>
        <p:nvSpPr>
          <p:cNvPr id="193" name="Shape 1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94" name="Shape 1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Google provides a two simple Receiver apps for streaming audio &amp; video:</a:t>
            </a:r>
          </a:p>
          <a:p>
            <a:pPr rtl="0" lvl="0">
              <a:buClr>
                <a:schemeClr val="dk1"/>
              </a:buClr>
              <a:buSzPct val="100000"/>
              <a:buFont typeface="Arial"/>
              <a:buNone/>
            </a:pPr>
            <a:r>
              <a:rPr lang="en"/>
              <a:t>Default Media Receiver - Doesn’t require you to register a Chromecast app.</a:t>
            </a:r>
          </a:p>
          <a:p>
            <a:pPr rtl="0" lvl="0">
              <a:buClr>
                <a:schemeClr val="dk1"/>
              </a:buClr>
              <a:buSzPct val="100000"/>
              <a:buFont typeface="Arial"/>
              <a:buNone/>
            </a:pPr>
            <a:r>
              <a:rPr lang="en"/>
              <a:t>Styled Media Receiver - Allows you to customize UI.</a:t>
            </a:r>
          </a:p>
          <a:p>
            <a:r>
              <a:t/>
            </a:r>
          </a:p>
          <a:p>
            <a:r>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8" name="Shape 198"/>
        <p:cNvGrpSpPr/>
        <p:nvPr/>
      </p:nvGrpSpPr>
      <p:grpSpPr>
        <a:xfrm>
          <a:off y="0" x="0"/>
          <a:ext cy="0" cx="0"/>
          <a:chOff y="0" x="0"/>
          <a:chExt cy="0" cx="0"/>
        </a:xfrm>
      </p:grpSpPr>
      <p:sp>
        <p:nvSpPr>
          <p:cNvPr id="199" name="Shape 1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0" name="Shape 200"/>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With a custom Receiver App, the Chromecast can serve much more complicated roles. </a:t>
            </a:r>
          </a:p>
          <a:p>
            <a:pPr rtl="0" lvl="0">
              <a:buClr>
                <a:schemeClr val="dk1"/>
              </a:buClr>
              <a:buSzPct val="100000"/>
              <a:buFont typeface="Arial"/>
              <a:buNone/>
            </a:pPr>
            <a:r>
              <a:rPr lang="en"/>
              <a:t>A few notes to spark some ideas:</a:t>
            </a:r>
          </a:p>
          <a:p>
            <a:pPr rtl="0" lvl="0">
              <a:buClr>
                <a:schemeClr val="dk1"/>
              </a:buClr>
              <a:buSzPct val="100000"/>
              <a:buFont typeface="Arial"/>
              <a:buNone/>
            </a:pPr>
            <a:r>
              <a:rPr lang="en"/>
              <a:t>Receivers can accept connections from multiple senders.</a:t>
            </a:r>
          </a:p>
          <a:p>
            <a:pPr rtl="0" lvl="0">
              <a:buClr>
                <a:schemeClr val="dk1"/>
              </a:buClr>
              <a:buSzPct val="100000"/>
              <a:buFont typeface="Arial"/>
              <a:buNone/>
            </a:pPr>
            <a:r>
              <a:rPr lang="en"/>
              <a:t>Receivers don’t have to exit when the last client disconnects.</a:t>
            </a:r>
          </a:p>
          <a:p>
            <a:r>
              <a:t/>
            </a:r>
          </a:p>
          <a:p>
            <a:r>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4" name="Shape 204"/>
        <p:cNvGrpSpPr/>
        <p:nvPr/>
      </p:nvGrpSpPr>
      <p:grpSpPr>
        <a:xfrm>
          <a:off y="0" x="0"/>
          <a:ext cy="0" cx="0"/>
          <a:chOff y="0" x="0"/>
          <a:chExt cy="0" cx="0"/>
        </a:xfrm>
      </p:grpSpPr>
      <p:sp>
        <p:nvSpPr>
          <p:cNvPr id="205" name="Shape 2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06" name="Shape 20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To develop with a Chromecast, you must check “Send this Chromecast’s serial number when checking for updates” in the Chromecast setup application.</a:t>
            </a:r>
          </a:p>
          <a:p>
            <a:pPr rtl="0" lvl="0">
              <a:buClr>
                <a:schemeClr val="dk1"/>
              </a:buClr>
              <a:buSzPct val="100000"/>
              <a:buFont typeface="Arial"/>
              <a:buNone/>
            </a:pPr>
            <a:r>
              <a:rPr lang="en"/>
              <a:t>You must register for a Chromecast developer account to create receiver apps.  ($5)</a:t>
            </a:r>
          </a:p>
          <a:p>
            <a:r>
              <a:t/>
            </a:r>
          </a:p>
          <a:p>
            <a: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1" name="Shape 211"/>
        <p:cNvGrpSpPr/>
        <p:nvPr/>
      </p:nvGrpSpPr>
      <p:grpSpPr>
        <a:xfrm>
          <a:off y="0" x="0"/>
          <a:ext cy="0" cx="0"/>
          <a:chOff y="0" x="0"/>
          <a:chExt cy="0" cx="0"/>
        </a:xfrm>
      </p:grpSpPr>
      <p:sp>
        <p:nvSpPr>
          <p:cNvPr id="212" name="Shape 21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3" name="Shape 21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Until the app is published, your app will only work on Chromecasts registered on your account.</a:t>
            </a:r>
          </a:p>
          <a:p>
            <a:pPr rtl="0" lvl="0">
              <a:buClr>
                <a:schemeClr val="dk1"/>
              </a:buClr>
              <a:buSzPct val="100000"/>
              <a:buFont typeface="Arial"/>
              <a:buNone/>
            </a:pPr>
            <a:r>
              <a:rPr lang="en"/>
              <a:t>Publishing requires the files to be hosted on an https URL.</a:t>
            </a:r>
          </a:p>
          <a:p>
            <a:pPr rtl="0" lvl="0">
              <a:buClr>
                <a:schemeClr val="dk1"/>
              </a:buClr>
              <a:buSzPct val="100000"/>
              <a:buFont typeface="Arial"/>
              <a:buNone/>
            </a:pPr>
            <a:r>
              <a:rPr lang="en"/>
              <a:t>Once an app is published, it is available to all Chromecast users.</a:t>
            </a:r>
          </a:p>
          <a:p>
            <a:r>
              <a:t/>
            </a:r>
          </a:p>
          <a:p>
            <a: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Varies from platform to platform, but the underlying concepts are the same.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Sender and Receiver are connected via a message bus (over websockets) .</a:t>
            </a:r>
          </a:p>
          <a:p>
            <a:pPr rtl="0" lvl="0">
              <a:buClr>
                <a:schemeClr val="dk1"/>
              </a:buClr>
              <a:buSzPct val="100000"/>
              <a:buFont typeface="Arial"/>
              <a:buNone/>
            </a:pPr>
            <a:r>
              <a:rPr lang="en">
                <a:solidFill>
                  <a:schemeClr val="dk1"/>
                </a:solidFill>
              </a:rPr>
              <a:t>Messages are scoped to a Namespace, and each namespace can be handled separately.</a:t>
            </a:r>
          </a:p>
          <a:p>
            <a:pPr rtl="0" lvl="0">
              <a:buNone/>
            </a:pPr>
            <a:r>
              <a:rPr lang="en"/>
              <a:t>There are predefined messages for media control, your own messages are entirely up to you.</a:t>
            </a:r>
          </a:p>
          <a:p>
            <a:r>
              <a:t/>
            </a:r>
          </a:p>
          <a:p>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03"/>
            <a:ext cy="3429000" cx="4572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55" name="Shape 25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9" name="Shape 259"/>
        <p:cNvGrpSpPr/>
        <p:nvPr/>
      </p:nvGrpSpPr>
      <p:grpSpPr>
        <a:xfrm>
          <a:off y="0" x="0"/>
          <a:ext cy="0" cx="0"/>
          <a:chOff y="0" x="0"/>
          <a:chExt cy="0" cx="0"/>
        </a:xfrm>
      </p:grpSpPr>
      <p:sp>
        <p:nvSpPr>
          <p:cNvPr id="260" name="Shape 2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1" name="Shape 26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Clr>
                <a:schemeClr val="dk1"/>
              </a:buClr>
              <a:buSzPct val="100000"/>
              <a:buFont typeface="Arial"/>
              <a:buNone/>
            </a:pPr>
            <a:r>
              <a:rPr lang="en"/>
              <a:t>10 foot experience</a:t>
            </a:r>
          </a:p>
          <a:p>
            <a:pPr rtl="0" lvl="0">
              <a:buClr>
                <a:schemeClr val="dk1"/>
              </a:buClr>
              <a:buSzPct val="100000"/>
              <a:buFont typeface="Arial"/>
              <a:buNone/>
            </a:pPr>
            <a:r>
              <a:rPr lang="en"/>
              <a:t>Big fonts</a:t>
            </a:r>
          </a:p>
          <a:p>
            <a:pPr rtl="0" lvl="0">
              <a:buClr>
                <a:schemeClr val="dk1"/>
              </a:buClr>
              <a:buSzPct val="100000"/>
              <a:buFont typeface="Arial"/>
              <a:buNone/>
            </a:pPr>
            <a:r>
              <a:rPr lang="en"/>
              <a:t>Minimal text</a:t>
            </a:r>
          </a:p>
          <a:p>
            <a:pPr rtl="0" lvl="0">
              <a:buClr>
                <a:schemeClr val="dk1"/>
              </a:buClr>
              <a:buSzPct val="100000"/>
              <a:buFont typeface="Arial"/>
              <a:buNone/>
            </a:pPr>
            <a:r>
              <a:rPr lang="en"/>
              <a:t>Authentication stories</a:t>
            </a:r>
          </a:p>
          <a:p>
            <a:pPr rtl="0" lvl="0">
              <a:buClr>
                <a:schemeClr val="dk1"/>
              </a:buClr>
              <a:buSzPct val="100000"/>
              <a:buFont typeface="Arial"/>
              <a:buNone/>
            </a:pPr>
            <a:r>
              <a:rPr lang="en"/>
              <a:t>Leverage OAUTH or Roku’s authentication flow to make this process as painless as possible</a:t>
            </a:r>
          </a:p>
          <a:p>
            <a:r>
              <a:t/>
            </a:r>
          </a:p>
          <a:p>
            <a:r>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5" name="Shape 265"/>
        <p:cNvGrpSpPr/>
        <p:nvPr/>
      </p:nvGrpSpPr>
      <p:grpSpPr>
        <a:xfrm>
          <a:off y="0" x="0"/>
          <a:ext cy="0" cx="0"/>
          <a:chOff y="0" x="0"/>
          <a:chExt cy="0" cx="0"/>
        </a:xfrm>
      </p:grpSpPr>
      <p:sp>
        <p:nvSpPr>
          <p:cNvPr id="266" name="Shape 26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67" name="Shape 267"/>
          <p:cNvSpPr txBox="1"/>
          <p:nvPr>
            <p:ph idx="1" type="body"/>
          </p:nvPr>
        </p:nvSpPr>
        <p:spPr>
          <a:xfrm>
            <a:off y="4343400" x="685800"/>
            <a:ext cy="4114800" cx="5486399"/>
          </a:xfrm>
          <a:prstGeom prst="rect">
            <a:avLst/>
          </a:prstGeom>
        </p:spPr>
        <p:txBody>
          <a:bodyPr bIns="91425" rIns="91425" lIns="91425" tIns="91425" anchor="t" anchorCtr="0">
            <a:noAutofit/>
          </a:bodyPr>
          <a:lstStyle/>
          <a:p>
            <a:pPr>
              <a:buNone/>
            </a:pPr>
            <a:r>
              <a:rPr lang="en"/>
              <a:t>Smart TV devices all support different ranges of codecs and containers.  Do your research!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1" name="Shape 271"/>
        <p:cNvGrpSpPr/>
        <p:nvPr/>
      </p:nvGrpSpPr>
      <p:grpSpPr>
        <a:xfrm>
          <a:off y="0" x="0"/>
          <a:ext cy="0" cx="0"/>
          <a:chOff y="0" x="0"/>
          <a:chExt cy="0" cx="0"/>
        </a:xfrm>
      </p:grpSpPr>
      <p:sp>
        <p:nvSpPr>
          <p:cNvPr id="272" name="Shape 2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3" name="Shape 2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7" name="Shape 277"/>
        <p:cNvGrpSpPr/>
        <p:nvPr/>
      </p:nvGrpSpPr>
      <p:grpSpPr>
        <a:xfrm>
          <a:off y="0" x="0"/>
          <a:ext cy="0" cx="0"/>
          <a:chOff y="0" x="0"/>
          <a:chExt cy="0" cx="0"/>
        </a:xfrm>
      </p:grpSpPr>
      <p:sp>
        <p:nvSpPr>
          <p:cNvPr id="278" name="Shape 2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79" name="Shape 2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More than 95% of US Households own at least 1 TV, 114m households.</a:t>
            </a:r>
          </a:p>
          <a:p>
            <a:pPr rtl="0" lvl="0">
              <a:buNone/>
            </a:pPr>
            <a:r>
              <a:rPr lang="en"/>
              <a:t>Many TVs are in other environments: Airports, Waiting rooms, bars, etc.</a:t>
            </a:r>
          </a:p>
          <a:p>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Fundamentally just another Android TV device like OUYA</a:t>
            </a:r>
          </a:p>
          <a:p>
            <a:pPr rtl="0" lvl="0">
              <a:buClr>
                <a:schemeClr val="dk1"/>
              </a:buClr>
              <a:buSzPct val="100000"/>
              <a:buFont typeface="Arial"/>
              <a:buNone/>
            </a:pPr>
            <a:r>
              <a:rPr lang="en"/>
              <a:t>Android capabilities</a:t>
            </a:r>
          </a:p>
          <a:p>
            <a:pPr rtl="0" lvl="0">
              <a:buNone/>
            </a:pPr>
            <a:r>
              <a:rPr lang="en"/>
              <a:t>It’s been out for 2 days, give me a break!</a:t>
            </a: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10.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1.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12.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_rels/slideLayout9.xml.rels><?xml version="1.0" encoding="UTF-8" standalone="yes"?><Relationships xmlns="http://schemas.openxmlformats.org/package/2006/relationships"><Relationship Target="../slideMasters/slideMaster2.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y="0" x="0"/>
          <a:ext cy="0" cx="0"/>
          <a:chOff y="0" x="0"/>
          <a:chExt cy="0" cx="0"/>
        </a:xfrm>
      </p:grpSpPr>
      <p:sp>
        <p:nvSpPr>
          <p:cNvPr id="9" name="Shape 9"/>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lt2"/>
              </a:buClr>
              <a:buNone/>
              <a:defRPr>
                <a:solidFill>
                  <a:schemeClr val="lt2"/>
                </a:solidFill>
              </a:defRPr>
            </a:lvl1pPr>
            <a:lvl2pPr algn="ctr" indent="190500" marL="0">
              <a:spcBef>
                <a:spcPts val="0"/>
              </a:spcBef>
              <a:buClr>
                <a:schemeClr val="lt2"/>
              </a:buClr>
              <a:buSzPct val="100000"/>
              <a:buNone/>
              <a:defRPr sz="3000">
                <a:solidFill>
                  <a:schemeClr val="lt2"/>
                </a:solidFill>
              </a:defRPr>
            </a:lvl2pPr>
            <a:lvl3pPr algn="ctr" indent="190500" marL="0">
              <a:spcBef>
                <a:spcPts val="0"/>
              </a:spcBef>
              <a:buClr>
                <a:schemeClr val="lt2"/>
              </a:buClr>
              <a:buSzPct val="100000"/>
              <a:buNone/>
              <a:defRPr sz="3000">
                <a:solidFill>
                  <a:schemeClr val="lt2"/>
                </a:solidFill>
              </a:defRPr>
            </a:lvl3pPr>
            <a:lvl4pPr algn="ctr" indent="190500" marL="0">
              <a:spcBef>
                <a:spcPts val="0"/>
              </a:spcBef>
              <a:buClr>
                <a:schemeClr val="lt2"/>
              </a:buClr>
              <a:buSzPct val="100000"/>
              <a:buNone/>
              <a:defRPr sz="3000">
                <a:solidFill>
                  <a:schemeClr val="lt2"/>
                </a:solidFill>
              </a:defRPr>
            </a:lvl4pPr>
            <a:lvl5pPr algn="ctr" indent="190500" marL="0">
              <a:spcBef>
                <a:spcPts val="0"/>
              </a:spcBef>
              <a:buClr>
                <a:schemeClr val="lt2"/>
              </a:buClr>
              <a:buSzPct val="100000"/>
              <a:buNone/>
              <a:defRPr sz="3000">
                <a:solidFill>
                  <a:schemeClr val="lt2"/>
                </a:solidFill>
              </a:defRPr>
            </a:lvl5pPr>
            <a:lvl6pPr algn="ctr" indent="190500" marL="0">
              <a:spcBef>
                <a:spcPts val="0"/>
              </a:spcBef>
              <a:buClr>
                <a:schemeClr val="lt2"/>
              </a:buClr>
              <a:buSzPct val="100000"/>
              <a:buNone/>
              <a:defRPr sz="3000">
                <a:solidFill>
                  <a:schemeClr val="lt2"/>
                </a:solidFill>
              </a:defRPr>
            </a:lvl6pPr>
            <a:lvl7pPr algn="ctr" indent="190500" marL="0">
              <a:spcBef>
                <a:spcPts val="0"/>
              </a:spcBef>
              <a:buClr>
                <a:schemeClr val="lt2"/>
              </a:buClr>
              <a:buSzPct val="100000"/>
              <a:buNone/>
              <a:defRPr sz="3000">
                <a:solidFill>
                  <a:schemeClr val="lt2"/>
                </a:solidFill>
              </a:defRPr>
            </a:lvl7pPr>
            <a:lvl8pPr algn="ctr" indent="190500" marL="0">
              <a:spcBef>
                <a:spcPts val="0"/>
              </a:spcBef>
              <a:buClr>
                <a:schemeClr val="lt2"/>
              </a:buClr>
              <a:buSzPct val="100000"/>
              <a:buNone/>
              <a:defRPr sz="3000">
                <a:solidFill>
                  <a:schemeClr val="lt2"/>
                </a:solidFill>
              </a:defRPr>
            </a:lvl8pPr>
            <a:lvl9pPr algn="ctr" indent="190500" marL="0">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y="0" x="0"/>
          <a:ext cy="0" cx="0"/>
          <a:chOff y="0" x="0"/>
          <a:chExt cy="0" cx="0"/>
        </a:xfrm>
      </p:grpSpPr>
      <p:sp>
        <p:nvSpPr>
          <p:cNvPr id="37" name="Shape 37"/>
          <p:cNvSpPr txBox="1"/>
          <p:nvPr>
            <p:ph type="title"/>
          </p:nvPr>
        </p:nvSpPr>
        <p:spPr>
          <a:xfrm>
            <a:off y="205978" x="457200"/>
            <a:ext cy="857400"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y="0" x="0"/>
          <a:ext cy="0" cx="0"/>
          <a:chOff y="0" x="0"/>
          <a:chExt cy="0" cx="0"/>
        </a:xfrm>
      </p:grpSpPr>
      <p:sp>
        <p:nvSpPr>
          <p:cNvPr id="39" name="Shape 39"/>
          <p:cNvSpPr txBox="1"/>
          <p:nvPr>
            <p:ph idx="1" type="body"/>
          </p:nvPr>
        </p:nvSpPr>
        <p:spPr>
          <a:xfrm>
            <a:off y="4406309" x="457200"/>
            <a:ext cy="519599" cx="8229600"/>
          </a:xfrm>
          <a:prstGeom prst="rect">
            <a:avLst/>
          </a:prstGeom>
        </p:spPr>
        <p:txBody>
          <a:bodyPr bIns="91425" rIns="91425" lIns="91425" tIns="91425" anchor="t" anchorCtr="0"/>
          <a:lstStyle>
            <a:lvl1pPr algn="ctr" rtl="0" indent="-171450" marL="285750">
              <a:spcBef>
                <a:spcPts val="0"/>
              </a:spcBef>
              <a:buSzPct val="100000"/>
              <a:buNone/>
              <a:defRPr sz="1800"/>
            </a:lvl1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0" name="Shape 40"/>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3" name="Shape 13"/>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y="0" x="0"/>
          <a:ext cy="0" cx="0"/>
          <a:chOff y="0" x="0"/>
          <a:chExt cy="0" cx="0"/>
        </a:xfrm>
      </p:grpSpPr>
      <p:sp>
        <p:nvSpPr>
          <p:cNvPr id="15" name="Shape 15"/>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7" name="Shape 17"/>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y="0" x="0"/>
          <a:ext cy="0" cx="0"/>
          <a:chOff y="0" x="0"/>
          <a:chExt cy="0" cx="0"/>
        </a:xfrm>
      </p:grpSpPr>
      <p:sp>
        <p:nvSpPr>
          <p:cNvPr id="19" name="Shape 19"/>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y="0" x="0"/>
          <a:ext cy="0" cx="0"/>
          <a:chOff y="0" x="0"/>
          <a:chExt cy="0" cx="0"/>
        </a:xfrm>
      </p:grpSpPr>
      <p:sp>
        <p:nvSpPr>
          <p:cNvPr id="21" name="Shape 21"/>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6" name="Shape 26"/>
        <p:cNvGrpSpPr/>
        <p:nvPr/>
      </p:nvGrpSpPr>
      <p:grpSpPr>
        <a:xfrm>
          <a:off y="0" x="0"/>
          <a:ext cy="0" cx="0"/>
          <a:chOff y="0" x="0"/>
          <a:chExt cy="0" cx="0"/>
        </a:xfrm>
      </p:grpSpPr>
      <p:sp>
        <p:nvSpPr>
          <p:cNvPr id="27" name="Shape 27"/>
          <p:cNvSpPr txBox="1"/>
          <p:nvPr>
            <p:ph idx="1" type="subTitle"/>
          </p:nvPr>
        </p:nvSpPr>
        <p:spPr>
          <a:xfrm>
            <a:off y="2840053" x="685800"/>
            <a:ext cy="784799" cx="7772400"/>
          </a:xfrm>
          <a:prstGeom prst="rect">
            <a:avLst/>
          </a:prstGeom>
        </p:spPr>
        <p:txBody>
          <a:bodyPr bIns="91425" rIns="91425" lIns="91425" tIns="91425" anchor="t" anchorCtr="0"/>
          <a:lstStyle>
            <a:lvl1pPr algn="ctr" rtl="0" marL="0">
              <a:spcBef>
                <a:spcPts val="0"/>
              </a:spcBef>
              <a:buClr>
                <a:schemeClr val="lt2"/>
              </a:buClr>
              <a:buNone/>
              <a:defRPr>
                <a:solidFill>
                  <a:schemeClr val="lt2"/>
                </a:solidFill>
              </a:defRPr>
            </a:lvl1pPr>
            <a:lvl2pPr algn="ctr" rtl="0" indent="190500" marL="0">
              <a:spcBef>
                <a:spcPts val="0"/>
              </a:spcBef>
              <a:buClr>
                <a:schemeClr val="lt2"/>
              </a:buClr>
              <a:buSzPct val="100000"/>
              <a:buNone/>
              <a:defRPr sz="3000">
                <a:solidFill>
                  <a:schemeClr val="lt2"/>
                </a:solidFill>
              </a:defRPr>
            </a:lvl2pPr>
            <a:lvl3pPr algn="ctr" rtl="0" indent="190500" marL="0">
              <a:spcBef>
                <a:spcPts val="0"/>
              </a:spcBef>
              <a:buClr>
                <a:schemeClr val="lt2"/>
              </a:buClr>
              <a:buSzPct val="100000"/>
              <a:buNone/>
              <a:defRPr sz="3000">
                <a:solidFill>
                  <a:schemeClr val="lt2"/>
                </a:solidFill>
              </a:defRPr>
            </a:lvl3pPr>
            <a:lvl4pPr algn="ctr" rtl="0" indent="190500" marL="0">
              <a:spcBef>
                <a:spcPts val="0"/>
              </a:spcBef>
              <a:buClr>
                <a:schemeClr val="lt2"/>
              </a:buClr>
              <a:buSzPct val="100000"/>
              <a:buNone/>
              <a:defRPr sz="3000">
                <a:solidFill>
                  <a:schemeClr val="lt2"/>
                </a:solidFill>
              </a:defRPr>
            </a:lvl4pPr>
            <a:lvl5pPr algn="ctr" rtl="0" indent="190500" marL="0">
              <a:spcBef>
                <a:spcPts val="0"/>
              </a:spcBef>
              <a:buClr>
                <a:schemeClr val="lt2"/>
              </a:buClr>
              <a:buSzPct val="100000"/>
              <a:buNone/>
              <a:defRPr sz="3000">
                <a:solidFill>
                  <a:schemeClr val="lt2"/>
                </a:solidFill>
              </a:defRPr>
            </a:lvl5pPr>
            <a:lvl6pPr algn="ctr" rtl="0" indent="190500" marL="0">
              <a:spcBef>
                <a:spcPts val="0"/>
              </a:spcBef>
              <a:buClr>
                <a:schemeClr val="lt2"/>
              </a:buClr>
              <a:buSzPct val="100000"/>
              <a:buNone/>
              <a:defRPr sz="3000">
                <a:solidFill>
                  <a:schemeClr val="lt2"/>
                </a:solidFill>
              </a:defRPr>
            </a:lvl6pPr>
            <a:lvl7pPr algn="ctr" rtl="0" indent="190500" marL="0">
              <a:spcBef>
                <a:spcPts val="0"/>
              </a:spcBef>
              <a:buClr>
                <a:schemeClr val="lt2"/>
              </a:buClr>
              <a:buSzPct val="100000"/>
              <a:buNone/>
              <a:defRPr sz="3000">
                <a:solidFill>
                  <a:schemeClr val="lt2"/>
                </a:solidFill>
              </a:defRPr>
            </a:lvl7pPr>
            <a:lvl8pPr algn="ctr" rtl="0" indent="190500" marL="0">
              <a:spcBef>
                <a:spcPts val="0"/>
              </a:spcBef>
              <a:buClr>
                <a:schemeClr val="lt2"/>
              </a:buClr>
              <a:buSzPct val="100000"/>
              <a:buNone/>
              <a:defRPr sz="3000">
                <a:solidFill>
                  <a:schemeClr val="lt2"/>
                </a:solidFill>
              </a:defRPr>
            </a:lvl8pPr>
            <a:lvl9pPr algn="ctr" rtl="0" indent="190500" marL="0">
              <a:spcBef>
                <a:spcPts val="0"/>
              </a:spcBef>
              <a:buClr>
                <a:schemeClr val="lt2"/>
              </a:buClr>
              <a:buSzPct val="100000"/>
              <a:buNone/>
              <a:defRPr sz="3000">
                <a:solidFill>
                  <a:schemeClr val="lt2"/>
                </a:solidFill>
              </a:defRPr>
            </a:lvl9pPr>
          </a:lstStyle>
          <a:p/>
        </p:txBody>
      </p:sp>
      <p:sp>
        <p:nvSpPr>
          <p:cNvPr id="28" name="Shape 28"/>
          <p:cNvSpPr txBox="1"/>
          <p:nvPr>
            <p:ph type="ctrTitle"/>
          </p:nvPr>
        </p:nvSpPr>
        <p:spPr>
          <a:xfrm>
            <a:off y="1583342" x="685800"/>
            <a:ext cy="1159799" cx="7772400"/>
          </a:xfrm>
          <a:prstGeom prst="rect">
            <a:avLst/>
          </a:prstGeom>
        </p:spPr>
        <p:txBody>
          <a:bodyPr bIns="91425" rIns="91425" lIns="91425" tIns="91425" anchor="b" anchorCtr="0"/>
          <a:lstStyle>
            <a:lvl1pPr algn="ctr" rtl="0" indent="304800">
              <a:buSzPct val="100000"/>
              <a:defRPr sz="4800"/>
            </a:lvl1pPr>
            <a:lvl2pPr algn="ctr" rtl="0" indent="304800">
              <a:buSzPct val="100000"/>
              <a:defRPr sz="4800"/>
            </a:lvl2pPr>
            <a:lvl3pPr algn="ctr" rtl="0" indent="304800">
              <a:buSzPct val="100000"/>
              <a:defRPr sz="4800"/>
            </a:lvl3pPr>
            <a:lvl4pPr algn="ctr" rtl="0" indent="304800">
              <a:buSzPct val="100000"/>
              <a:defRPr sz="4800"/>
            </a:lvl4pPr>
            <a:lvl5pPr algn="ctr" rtl="0" indent="304800">
              <a:buSzPct val="100000"/>
              <a:defRPr sz="4800"/>
            </a:lvl5pPr>
            <a:lvl6pPr algn="ctr" rtl="0" indent="304800">
              <a:buSzPct val="100000"/>
              <a:defRPr sz="4800"/>
            </a:lvl6pPr>
            <a:lvl7pPr algn="ctr" rtl="0" indent="304800">
              <a:buSzPct val="100000"/>
              <a:defRPr sz="4800"/>
            </a:lvl7pPr>
            <a:lvl8pPr algn="ctr" rtl="0" indent="304800">
              <a:buSzPct val="100000"/>
              <a:defRPr sz="4800"/>
            </a:lvl8pPr>
            <a:lvl9pPr algn="ctr" rtl="0" indent="304800">
              <a:buSzPct val="100000"/>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9" name="Shape 29"/>
        <p:cNvGrpSpPr/>
        <p:nvPr/>
      </p:nvGrpSpPr>
      <p:grpSpPr>
        <a:xfrm>
          <a:off y="0" x="0"/>
          <a:ext cy="0" cx="0"/>
          <a:chOff y="0" x="0"/>
          <a:chExt cy="0" cx="0"/>
        </a:xfrm>
      </p:grpSpPr>
      <p:sp>
        <p:nvSpPr>
          <p:cNvPr id="30" name="Shape 30"/>
          <p:cNvSpPr txBox="1"/>
          <p:nvPr>
            <p:ph type="title"/>
          </p:nvPr>
        </p:nvSpPr>
        <p:spPr>
          <a:xfrm>
            <a:off y="205978" x="457200"/>
            <a:ext cy="857400"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1" name="Shape 31"/>
          <p:cNvSpPr txBox="1"/>
          <p:nvPr>
            <p:ph idx="1" type="body"/>
          </p:nvPr>
        </p:nvSpPr>
        <p:spPr>
          <a:xfrm>
            <a:off y="1200150" x="457200"/>
            <a:ext cy="3725699" cx="8229600"/>
          </a:xfrm>
          <a:prstGeom prst="rect">
            <a:avLst/>
          </a:prstGeom>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2" name="Shape 32"/>
        <p:cNvGrpSpPr/>
        <p:nvPr/>
      </p:nvGrpSpPr>
      <p:grpSpPr>
        <a:xfrm>
          <a:off y="0" x="0"/>
          <a:ext cy="0" cx="0"/>
          <a:chOff y="0" x="0"/>
          <a:chExt cy="0" cx="0"/>
        </a:xfrm>
      </p:grpSpPr>
      <p:sp>
        <p:nvSpPr>
          <p:cNvPr id="33" name="Shape 33"/>
          <p:cNvSpPr txBox="1"/>
          <p:nvPr>
            <p:ph type="title"/>
          </p:nvPr>
        </p:nvSpPr>
        <p:spPr>
          <a:xfrm>
            <a:off y="205978" x="457200"/>
            <a:ext cy="857400" cx="8229600"/>
          </a:xfrm>
          <a:prstGeom prst="rect">
            <a:avLst/>
          </a:prstGeom>
        </p:spPr>
        <p:txBody>
          <a:bodyPr bIns="91425" rIns="91425" lIns="91425" tIns="91425" anchor="b"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4" name="Shape 34"/>
          <p:cNvSpPr txBox="1"/>
          <p:nvPr>
            <p:ph idx="1" type="body"/>
          </p:nvPr>
        </p:nvSpPr>
        <p:spPr>
          <a:xfrm>
            <a:off y="1200150" x="457200"/>
            <a:ext cy="3725699" cx="3994500"/>
          </a:xfrm>
          <a:prstGeom prst="rect">
            <a:avLst/>
          </a:prstGeom>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
        <p:nvSpPr>
          <p:cNvPr id="35" name="Shape 35"/>
          <p:cNvSpPr txBox="1"/>
          <p:nvPr>
            <p:ph idx="2" type="body"/>
          </p:nvPr>
        </p:nvSpPr>
        <p:spPr>
          <a:xfrm>
            <a:off y="1200150" x="4692273"/>
            <a:ext cy="3725699" cx="3994500"/>
          </a:xfrm>
          <a:prstGeom prst="rect">
            <a:avLst/>
          </a:prstGeom>
        </p:spPr>
        <p:txBody>
          <a:bodyPr bIns="91425" rIns="91425" lIns="91425" tIns="91425" anchor="t" anchorCtr="0"/>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4.pn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8"/><Relationship Target="../slideLayouts/slideLayout6.xml" Type="http://schemas.openxmlformats.org/officeDocument/2006/relationships/slideLayout" Id="rId7"/></Relationships>
</file>

<file path=ppt/slideMasters/_rels/slideMaster2.xml.rels><?xml version="1.0" encoding="UTF-8" standalone="yes"?><Relationships xmlns="http://schemas.openxmlformats.org/package/2006/relationships"><Relationship Target="../slideLayouts/slideLayout8.xml" Type="http://schemas.openxmlformats.org/officeDocument/2006/relationships/slideLayout" Id="rId2"/><Relationship Target="../slideLayouts/slideLayout7.xml" Type="http://schemas.openxmlformats.org/officeDocument/2006/relationships/slideLayout" Id="rId1"/><Relationship Target="../slideLayouts/slideLayout10.xml" Type="http://schemas.openxmlformats.org/officeDocument/2006/relationships/slideLayout" Id="rId4"/><Relationship Target="../slideLayouts/slideLayout9.xml" Type="http://schemas.openxmlformats.org/officeDocument/2006/relationships/slideLayout" Id="rId3"/><Relationship Target="../slideLayouts/slideLayout12.xml" Type="http://schemas.openxmlformats.org/officeDocument/2006/relationships/slideLayout" Id="rId6"/><Relationship Target="../slideLayouts/slideLayout11.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lt1"/>
              </a:buClr>
              <a:buSzPct val="100000"/>
              <a:buNone/>
              <a:defRPr b="1" sz="3600">
                <a:solidFill>
                  <a:schemeClr val="lt1"/>
                </a:solidFill>
              </a:defRPr>
            </a:lvl1pPr>
            <a:lvl2pPr indent="228600" marL="0">
              <a:buClr>
                <a:schemeClr val="lt1"/>
              </a:buClr>
              <a:buSzPct val="100000"/>
              <a:buNone/>
              <a:defRPr b="1" sz="3600">
                <a:solidFill>
                  <a:schemeClr val="lt1"/>
                </a:solidFill>
              </a:defRPr>
            </a:lvl2pPr>
            <a:lvl3pPr indent="228600" marL="0">
              <a:buClr>
                <a:schemeClr val="lt1"/>
              </a:buClr>
              <a:buSzPct val="100000"/>
              <a:buNone/>
              <a:defRPr b="1" sz="3600">
                <a:solidFill>
                  <a:schemeClr val="lt1"/>
                </a:solidFill>
              </a:defRPr>
            </a:lvl3pPr>
            <a:lvl4pPr indent="228600" marL="0">
              <a:buClr>
                <a:schemeClr val="lt1"/>
              </a:buClr>
              <a:buSzPct val="100000"/>
              <a:buNone/>
              <a:defRPr b="1" sz="3600">
                <a:solidFill>
                  <a:schemeClr val="lt1"/>
                </a:solidFill>
              </a:defRPr>
            </a:lvl4pPr>
            <a:lvl5pPr indent="228600" marL="0">
              <a:buClr>
                <a:schemeClr val="lt1"/>
              </a:buClr>
              <a:buSzPct val="100000"/>
              <a:buNone/>
              <a:defRPr b="1" sz="3600">
                <a:solidFill>
                  <a:schemeClr val="lt1"/>
                </a:solidFill>
              </a:defRPr>
            </a:lvl5pPr>
            <a:lvl6pPr indent="228600" marL="0">
              <a:buClr>
                <a:schemeClr val="lt1"/>
              </a:buClr>
              <a:buSzPct val="100000"/>
              <a:buNone/>
              <a:defRPr b="1" sz="3600">
                <a:solidFill>
                  <a:schemeClr val="lt1"/>
                </a:solidFill>
              </a:defRPr>
            </a:lvl6pPr>
            <a:lvl7pPr indent="228600" marL="0">
              <a:buClr>
                <a:schemeClr val="lt1"/>
              </a:buClr>
              <a:buSzPct val="100000"/>
              <a:buNone/>
              <a:defRPr b="1" sz="3600">
                <a:solidFill>
                  <a:schemeClr val="lt1"/>
                </a:solidFill>
              </a:defRPr>
            </a:lvl7pPr>
            <a:lvl8pPr indent="228600" marL="0">
              <a:buClr>
                <a:schemeClr val="lt1"/>
              </a:buClr>
              <a:buSzPct val="100000"/>
              <a:buNone/>
              <a:defRPr b="1" sz="3600">
                <a:solidFill>
                  <a:schemeClr val="lt1"/>
                </a:solidFill>
              </a:defRPr>
            </a:lvl8pPr>
            <a:lvl9pPr indent="228600" marL="0">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lt1"/>
              </a:buClr>
              <a:buSzPct val="100000"/>
              <a:defRPr sz="3000">
                <a:solidFill>
                  <a:schemeClr val="lt1"/>
                </a:solidFill>
              </a:defRPr>
            </a:lvl1pPr>
            <a:lvl2pPr indent="-133350" marL="742950">
              <a:spcBef>
                <a:spcPts val="480"/>
              </a:spcBef>
              <a:buClr>
                <a:schemeClr val="lt1"/>
              </a:buClr>
              <a:buSzPct val="100000"/>
              <a:defRPr sz="2400">
                <a:solidFill>
                  <a:schemeClr val="lt1"/>
                </a:solidFill>
              </a:defRPr>
            </a:lvl2pPr>
            <a:lvl3pPr indent="-76200" marL="1143000">
              <a:spcBef>
                <a:spcPts val="480"/>
              </a:spcBef>
              <a:buClr>
                <a:schemeClr val="lt1"/>
              </a:buClr>
              <a:buSzPct val="100000"/>
              <a:defRPr sz="2400">
                <a:solidFill>
                  <a:schemeClr val="lt1"/>
                </a:solidFill>
              </a:defRPr>
            </a:lvl3pPr>
            <a:lvl4pPr indent="-114300" marL="1600200">
              <a:spcBef>
                <a:spcPts val="360"/>
              </a:spcBef>
              <a:buClr>
                <a:schemeClr val="lt1"/>
              </a:buClr>
              <a:buSzPct val="100000"/>
              <a:defRPr sz="1800">
                <a:solidFill>
                  <a:schemeClr val="lt1"/>
                </a:solidFill>
              </a:defRPr>
            </a:lvl4pPr>
            <a:lvl5pPr indent="-114300" marL="2057400">
              <a:spcBef>
                <a:spcPts val="360"/>
              </a:spcBef>
              <a:buClr>
                <a:schemeClr val="lt1"/>
              </a:buClr>
              <a:buSzPct val="100000"/>
              <a:defRPr sz="1800">
                <a:solidFill>
                  <a:schemeClr val="lt1"/>
                </a:solidFill>
              </a:defRPr>
            </a:lvl5pPr>
            <a:lvl6pPr indent="-114300" marL="2514600">
              <a:spcBef>
                <a:spcPts val="360"/>
              </a:spcBef>
              <a:buClr>
                <a:schemeClr val="lt1"/>
              </a:buClr>
              <a:buSzPct val="100000"/>
              <a:defRPr sz="1800">
                <a:solidFill>
                  <a:schemeClr val="lt1"/>
                </a:solidFill>
              </a:defRPr>
            </a:lvl6pPr>
            <a:lvl7pPr indent="-114300" marL="2971800">
              <a:spcBef>
                <a:spcPts val="360"/>
              </a:spcBef>
              <a:buClr>
                <a:schemeClr val="lt1"/>
              </a:buClr>
              <a:buSzPct val="100000"/>
              <a:defRPr sz="1800">
                <a:solidFill>
                  <a:schemeClr val="lt1"/>
                </a:solidFill>
              </a:defRPr>
            </a:lvl7pPr>
            <a:lvl8pPr indent="-114300" marL="3429000">
              <a:spcBef>
                <a:spcPts val="360"/>
              </a:spcBef>
              <a:buClr>
                <a:schemeClr val="lt1"/>
              </a:buClr>
              <a:buSzPct val="100000"/>
              <a:defRPr sz="1800">
                <a:solidFill>
                  <a:schemeClr val="lt1"/>
                </a:solidFill>
              </a:defRPr>
            </a:lvl8pPr>
            <a:lvl9pPr indent="-114300" marL="3886200">
              <a:spcBef>
                <a:spcPts val="360"/>
              </a:spcBef>
              <a:buClr>
                <a:schemeClr val="lt1"/>
              </a:buClr>
              <a:buSzPct val="100000"/>
              <a:defRPr sz="1800">
                <a:solidFill>
                  <a:schemeClr val="lt1"/>
                </a:solidFill>
              </a:defRPr>
            </a:lvl9pPr>
          </a:lstStyle>
          <a:p/>
        </p:txBody>
      </p:sp>
      <p:pic>
        <p:nvPicPr>
          <p:cNvPr id="7" name="Shape 7"/>
          <p:cNvPicPr preferRelativeResize="0"/>
          <p:nvPr/>
        </p:nvPicPr>
        <p:blipFill>
          <a:blip r:embed="rId1"/>
          <a:stretch>
            <a:fillRect/>
          </a:stretch>
        </p:blipFill>
        <p:spPr>
          <a:xfrm>
            <a:off y="4310050" x="7021175"/>
            <a:ext cy="728075" cx="1982850"/>
          </a:xfrm>
          <a:prstGeom prst="rect">
            <a:avLst/>
          </a:prstGeom>
          <a:noFill/>
          <a:ln>
            <a:noFill/>
          </a:ln>
        </p:spPr>
      </p:pic>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t="50%" b="50%" r="50%" l="50%"/>
          </a:path>
          <a:tileRect/>
        </a:gradFill>
      </p:bgPr>
    </p:bg>
    <p:spTree>
      <p:nvGrpSpPr>
        <p:cNvPr id="23" name="Shape 23"/>
        <p:cNvGrpSpPr/>
        <p:nvPr/>
      </p:nvGrpSpPr>
      <p:grpSpPr>
        <a:xfrm>
          <a:off y="0" x="0"/>
          <a:ext cy="0" cx="0"/>
          <a:chOff y="0" x="0"/>
          <a:chExt cy="0" cx="0"/>
        </a:xfrm>
      </p:grpSpPr>
      <p:sp>
        <p:nvSpPr>
          <p:cNvPr id="24" name="Shape 24"/>
          <p:cNvSpPr txBox="1"/>
          <p:nvPr>
            <p:ph type="title"/>
          </p:nvPr>
        </p:nvSpPr>
        <p:spPr>
          <a:xfrm>
            <a:off y="205978" x="457200"/>
            <a:ext cy="857400" cx="8229600"/>
          </a:xfrm>
          <a:prstGeom prst="rect">
            <a:avLst/>
          </a:prstGeom>
        </p:spPr>
        <p:txBody>
          <a:bodyPr bIns="91425" rIns="91425" lIns="91425" tIns="91425" anchor="b" anchorCtr="0"/>
          <a:lstStyle>
            <a:lvl1pPr rtl="0" marL="0">
              <a:buClr>
                <a:schemeClr val="lt1"/>
              </a:buClr>
              <a:buSzPct val="100000"/>
              <a:buNone/>
              <a:defRPr b="1" sz="3600">
                <a:solidFill>
                  <a:schemeClr val="lt1"/>
                </a:solidFill>
              </a:defRPr>
            </a:lvl1pPr>
            <a:lvl2pPr rtl="0" indent="228600" marL="0">
              <a:buClr>
                <a:schemeClr val="lt1"/>
              </a:buClr>
              <a:buSzPct val="100000"/>
              <a:buNone/>
              <a:defRPr b="1" sz="3600">
                <a:solidFill>
                  <a:schemeClr val="lt1"/>
                </a:solidFill>
              </a:defRPr>
            </a:lvl2pPr>
            <a:lvl3pPr rtl="0" indent="228600" marL="0">
              <a:buClr>
                <a:schemeClr val="lt1"/>
              </a:buClr>
              <a:buSzPct val="100000"/>
              <a:buNone/>
              <a:defRPr b="1" sz="3600">
                <a:solidFill>
                  <a:schemeClr val="lt1"/>
                </a:solidFill>
              </a:defRPr>
            </a:lvl3pPr>
            <a:lvl4pPr rtl="0" indent="228600" marL="0">
              <a:buClr>
                <a:schemeClr val="lt1"/>
              </a:buClr>
              <a:buSzPct val="100000"/>
              <a:buNone/>
              <a:defRPr b="1" sz="3600">
                <a:solidFill>
                  <a:schemeClr val="lt1"/>
                </a:solidFill>
              </a:defRPr>
            </a:lvl4pPr>
            <a:lvl5pPr rtl="0" indent="228600" marL="0">
              <a:buClr>
                <a:schemeClr val="lt1"/>
              </a:buClr>
              <a:buSzPct val="100000"/>
              <a:buNone/>
              <a:defRPr b="1" sz="3600">
                <a:solidFill>
                  <a:schemeClr val="lt1"/>
                </a:solidFill>
              </a:defRPr>
            </a:lvl5pPr>
            <a:lvl6pPr rtl="0" indent="228600" marL="0">
              <a:buClr>
                <a:schemeClr val="lt1"/>
              </a:buClr>
              <a:buSzPct val="100000"/>
              <a:buNone/>
              <a:defRPr b="1" sz="3600">
                <a:solidFill>
                  <a:schemeClr val="lt1"/>
                </a:solidFill>
              </a:defRPr>
            </a:lvl6pPr>
            <a:lvl7pPr rtl="0" indent="228600" marL="0">
              <a:buClr>
                <a:schemeClr val="lt1"/>
              </a:buClr>
              <a:buSzPct val="100000"/>
              <a:buNone/>
              <a:defRPr b="1" sz="3600">
                <a:solidFill>
                  <a:schemeClr val="lt1"/>
                </a:solidFill>
              </a:defRPr>
            </a:lvl7pPr>
            <a:lvl8pPr rtl="0" indent="228600" marL="0">
              <a:buClr>
                <a:schemeClr val="lt1"/>
              </a:buClr>
              <a:buSzPct val="100000"/>
              <a:buNone/>
              <a:defRPr b="1" sz="3600">
                <a:solidFill>
                  <a:schemeClr val="lt1"/>
                </a:solidFill>
              </a:defRPr>
            </a:lvl8pPr>
            <a:lvl9pPr rtl="0" indent="228600" marL="0">
              <a:buClr>
                <a:schemeClr val="lt1"/>
              </a:buClr>
              <a:buSzPct val="100000"/>
              <a:buNone/>
              <a:defRPr b="1" sz="3600">
                <a:solidFill>
                  <a:schemeClr val="lt1"/>
                </a:solidFill>
              </a:defRPr>
            </a:lvl9pPr>
          </a:lstStyle>
          <a:p/>
        </p:txBody>
      </p:sp>
      <p:sp>
        <p:nvSpPr>
          <p:cNvPr id="25" name="Shape 25"/>
          <p:cNvSpPr txBox="1"/>
          <p:nvPr>
            <p:ph idx="1" type="body"/>
          </p:nvPr>
        </p:nvSpPr>
        <p:spPr>
          <a:xfrm>
            <a:off y="1200150" x="457200"/>
            <a:ext cy="3725699" cx="8229600"/>
          </a:xfrm>
          <a:prstGeom prst="rect">
            <a:avLst/>
          </a:prstGeom>
        </p:spPr>
        <p:txBody>
          <a:bodyPr bIns="91425" rIns="91425" lIns="91425" tIns="91425" anchor="t" anchorCtr="0"/>
          <a:lstStyle>
            <a:lvl1pPr rtl="0" indent="-152400" marL="342900">
              <a:spcBef>
                <a:spcPts val="600"/>
              </a:spcBef>
              <a:buClr>
                <a:schemeClr val="lt1"/>
              </a:buClr>
              <a:buSzPct val="100000"/>
              <a:defRPr sz="3000">
                <a:solidFill>
                  <a:schemeClr val="lt1"/>
                </a:solidFill>
              </a:defRPr>
            </a:lvl1pPr>
            <a:lvl2pPr rtl="0" indent="-133350" marL="742950">
              <a:spcBef>
                <a:spcPts val="480"/>
              </a:spcBef>
              <a:buClr>
                <a:schemeClr val="lt1"/>
              </a:buClr>
              <a:buSzPct val="100000"/>
              <a:defRPr sz="2400">
                <a:solidFill>
                  <a:schemeClr val="lt1"/>
                </a:solidFill>
              </a:defRPr>
            </a:lvl2pPr>
            <a:lvl3pPr rtl="0" indent="-76200" marL="1143000">
              <a:spcBef>
                <a:spcPts val="480"/>
              </a:spcBef>
              <a:buClr>
                <a:schemeClr val="lt1"/>
              </a:buClr>
              <a:buSzPct val="100000"/>
              <a:defRPr sz="2400">
                <a:solidFill>
                  <a:schemeClr val="lt1"/>
                </a:solidFill>
              </a:defRPr>
            </a:lvl3pPr>
            <a:lvl4pPr rtl="0" indent="-114300" marL="1600200">
              <a:spcBef>
                <a:spcPts val="360"/>
              </a:spcBef>
              <a:buClr>
                <a:schemeClr val="lt1"/>
              </a:buClr>
              <a:buSzPct val="100000"/>
              <a:defRPr sz="1800">
                <a:solidFill>
                  <a:schemeClr val="lt1"/>
                </a:solidFill>
              </a:defRPr>
            </a:lvl4pPr>
            <a:lvl5pPr rtl="0" indent="-114300" marL="2057400">
              <a:spcBef>
                <a:spcPts val="360"/>
              </a:spcBef>
              <a:buClr>
                <a:schemeClr val="lt1"/>
              </a:buClr>
              <a:buSzPct val="100000"/>
              <a:defRPr sz="1800">
                <a:solidFill>
                  <a:schemeClr val="lt1"/>
                </a:solidFill>
              </a:defRPr>
            </a:lvl5pPr>
            <a:lvl6pPr rtl="0" indent="-114300" marL="2514600">
              <a:spcBef>
                <a:spcPts val="360"/>
              </a:spcBef>
              <a:buClr>
                <a:schemeClr val="lt1"/>
              </a:buClr>
              <a:buSzPct val="100000"/>
              <a:defRPr sz="1800">
                <a:solidFill>
                  <a:schemeClr val="lt1"/>
                </a:solidFill>
              </a:defRPr>
            </a:lvl6pPr>
            <a:lvl7pPr rtl="0" indent="-114300" marL="2971800">
              <a:spcBef>
                <a:spcPts val="360"/>
              </a:spcBef>
              <a:buClr>
                <a:schemeClr val="lt1"/>
              </a:buClr>
              <a:buSzPct val="100000"/>
              <a:defRPr sz="1800">
                <a:solidFill>
                  <a:schemeClr val="lt1"/>
                </a:solidFill>
              </a:defRPr>
            </a:lvl7pPr>
            <a:lvl8pPr rtl="0" indent="-114300" marL="3429000">
              <a:spcBef>
                <a:spcPts val="360"/>
              </a:spcBef>
              <a:buClr>
                <a:schemeClr val="lt1"/>
              </a:buClr>
              <a:buSzPct val="100000"/>
              <a:defRPr sz="1800">
                <a:solidFill>
                  <a:schemeClr val="lt1"/>
                </a:solidFill>
              </a:defRPr>
            </a:lvl8pPr>
            <a:lvl9pPr rtl="0" indent="-114300" marL="3886200">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54" r:id="rId1"/>
    <p:sldLayoutId id="2147483655" r:id="rId2"/>
    <p:sldLayoutId id="2147483656" r:id="rId3"/>
    <p:sldLayoutId id="2147483657" r:id="rId4"/>
    <p:sldLayoutId id="2147483658" r:id="rId5"/>
    <p:sldLayoutId id="2147483659"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http://bit.ly/rokudev"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0.png" Type="http://schemas.openxmlformats.org/officeDocument/2006/relationships/image" Id="rId3"/><Relationship Target="../media/image00.jpg" Type="http://schemas.openxmlformats.org/officeDocument/2006/relationships/image" Id="rId6"/><Relationship Target="../media/image02.png" Type="http://schemas.openxmlformats.org/officeDocument/2006/relationships/image" Id="rId5"/><Relationship Target="../media/image01.png" Type="http://schemas.openxmlformats.org/officeDocument/2006/relationships/image" Id="rId7"/></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4"/><Relationship Target="../media/image10.png" Type="http://schemas.openxmlformats.org/officeDocument/2006/relationships/image" Id="rId3"/><Relationship Target="../media/image06.png" Type="http://schemas.openxmlformats.org/officeDocument/2006/relationships/image" Id="rId9"/><Relationship Target="../media/image00.jpg" Type="http://schemas.openxmlformats.org/officeDocument/2006/relationships/image" Id="rId6"/><Relationship Target="../media/image02.png" Type="http://schemas.openxmlformats.org/officeDocument/2006/relationships/image" Id="rId5"/><Relationship Target="../media/image03.png" Type="http://schemas.openxmlformats.org/officeDocument/2006/relationships/image" Id="rId8"/><Relationship Target="../media/image01.png" Type="http://schemas.openxmlformats.org/officeDocument/2006/relationships/image" Id="rId7"/></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2.xml" Type="http://schemas.openxmlformats.org/officeDocument/2006/relationships/slideLayout" Id="rId1"/></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4"/><Relationship Target="https://cast.google.com/publish/" Type="http://schemas.openxmlformats.org/officeDocument/2006/relationships/hyperlink" TargetMode="External"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 Target="../media/image08.jpg" Type="http://schemas.openxmlformats.org/officeDocument/2006/relationships/image" Id="rId3"/></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 Target="http://www.roku.com/developer" Type="http://schemas.openxmlformats.org/officeDocument/2006/relationships/hyperlink" TargetMode="External" Id="rId4"/><Relationship Target="http://sdkdocs.roku.com/" Type="http://schemas.openxmlformats.org/officeDocument/2006/relationships/hyperlink" TargetMode="External" Id="rId3"/><Relationship Target="https://developers.google.com/cast/" Type="http://schemas.openxmlformats.org/officeDocument/2006/relationships/hyperlink" TargetMode="External" Id="rId5"/></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 Target="http://bit.ly/chromecast_roku" Type="http://schemas.openxmlformats.org/officeDocument/2006/relationships/hyperlink" TargetMode="External" Id="rId4"/><Relationship Target="mailto:ben@skyironstudio.com" Type="http://schemas.openxmlformats.org/officeDocument/2006/relationships/hyperlink" TargetMode="External"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ctrTitle"/>
          </p:nvPr>
        </p:nvSpPr>
        <p:spPr>
          <a:xfrm>
            <a:off y="1583342" x="685800"/>
            <a:ext cy="1159856" cx="7772400"/>
          </a:xfrm>
          <a:prstGeom prst="rect">
            <a:avLst/>
          </a:prstGeom>
        </p:spPr>
        <p:txBody>
          <a:bodyPr bIns="91425" rIns="91425" lIns="91425" tIns="91425" anchor="b" anchorCtr="0">
            <a:noAutofit/>
          </a:bodyPr>
          <a:lstStyle/>
          <a:p>
            <a:pPr>
              <a:buNone/>
            </a:pPr>
            <a:r>
              <a:rPr lang="en"/>
              <a:t>Chromecast and Roku</a:t>
            </a:r>
          </a:p>
        </p:txBody>
      </p:sp>
      <p:sp>
        <p:nvSpPr>
          <p:cNvPr id="43" name="Shape 43"/>
          <p:cNvSpPr txBox="1"/>
          <p:nvPr>
            <p:ph idx="1" type="subTitle"/>
          </p:nvPr>
        </p:nvSpPr>
        <p:spPr>
          <a:xfrm>
            <a:off y="2840053" x="685800"/>
            <a:ext cy="784737" cx="7772400"/>
          </a:xfrm>
          <a:prstGeom prst="rect">
            <a:avLst/>
          </a:prstGeom>
        </p:spPr>
        <p:txBody>
          <a:bodyPr bIns="91425" rIns="91425" lIns="91425" tIns="91425" anchor="t" anchorCtr="0">
            <a:noAutofit/>
          </a:bodyPr>
          <a:lstStyle/>
          <a:p>
            <a:pPr>
              <a:buNone/>
            </a:pPr>
            <a:r>
              <a:rPr lang="en"/>
              <a:t>Developing for the Big Screen</a:t>
            </a:r>
          </a:p>
        </p:txBody>
      </p:sp>
      <p:sp>
        <p:nvSpPr>
          <p:cNvPr id="44" name="Shape 44"/>
          <p:cNvSpPr txBox="1"/>
          <p:nvPr/>
        </p:nvSpPr>
        <p:spPr>
          <a:xfrm>
            <a:off y="3513825" x="2189700"/>
            <a:ext cy="784799" cx="4764599"/>
          </a:xfrm>
          <a:prstGeom prst="rect">
            <a:avLst/>
          </a:prstGeom>
        </p:spPr>
        <p:txBody>
          <a:bodyPr bIns="91425" rIns="91425" lIns="91425" tIns="91425" anchor="t" anchorCtr="0">
            <a:noAutofit/>
          </a:bodyPr>
          <a:lstStyle/>
          <a:p>
            <a:pPr algn="ctr" rtl="0" lvl="0">
              <a:buNone/>
            </a:pPr>
            <a:r>
              <a:rPr sz="2400" lang="en">
                <a:solidFill>
                  <a:schemeClr val="lt1"/>
                </a:solidFill>
              </a:rPr>
              <a:t>Ben Von Handorf</a:t>
            </a:r>
          </a:p>
          <a:p>
            <a:pPr algn="ctr">
              <a:buNone/>
            </a:pPr>
            <a:r>
              <a:rPr sz="2400" lang="en">
                <a:solidFill>
                  <a:schemeClr val="lt1"/>
                </a:solidFill>
              </a:rPr>
              <a:t>ben@skyironstudio.com</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NOT Smart TVs?</a:t>
            </a:r>
          </a:p>
        </p:txBody>
      </p:sp>
      <p:sp>
        <p:nvSpPr>
          <p:cNvPr id="97" name="Shape 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No clear market leader</a:t>
            </a:r>
          </a:p>
          <a:p>
            <a:pPr rtl="0" lvl="0">
              <a:buNone/>
            </a:pPr>
            <a:r>
              <a:rPr lang="en"/>
              <a:t>Not all have public SDKs</a:t>
            </a:r>
          </a:p>
          <a:p>
            <a:pPr rtl="0" lvl="0">
              <a:buNone/>
            </a:pPr>
            <a:r>
              <a:rPr lang="en"/>
              <a:t>Strict review</a:t>
            </a:r>
          </a:p>
          <a:p>
            <a:pPr lvl="0">
              <a:buNone/>
            </a:pPr>
            <a:r>
              <a:rPr lang="en"/>
              <a:t>Increased cost of entry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7">
                                            <p:txEl>
                                              <p:pRg st="0" end="0"/>
                                            </p:txEl>
                                          </p:spTgt>
                                        </p:tgtEl>
                                        <p:attrNameLst>
                                          <p:attrName>style.visibility</p:attrName>
                                        </p:attrNameLst>
                                      </p:cBhvr>
                                      <p:to>
                                        <p:strVal val="visible"/>
                                      </p:to>
                                    </p:set>
                                    <p:animEffect transition="in" filter="fade">
                                      <p:cBhvr>
                                        <p:cTn dur="200"/>
                                        <p:tgtEl>
                                          <p:spTgt spid="9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7">
                                            <p:txEl>
                                              <p:pRg st="1" end="1"/>
                                            </p:txEl>
                                          </p:spTgt>
                                        </p:tgtEl>
                                        <p:attrNameLst>
                                          <p:attrName>style.visibility</p:attrName>
                                        </p:attrNameLst>
                                      </p:cBhvr>
                                      <p:to>
                                        <p:strVal val="visible"/>
                                      </p:to>
                                    </p:set>
                                    <p:animEffect transition="in" filter="fade">
                                      <p:cBhvr>
                                        <p:cTn dur="200"/>
                                        <p:tgtEl>
                                          <p:spTgt spid="9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7">
                                            <p:txEl>
                                              <p:pRg st="2" end="2"/>
                                            </p:txEl>
                                          </p:spTgt>
                                        </p:tgtEl>
                                        <p:attrNameLst>
                                          <p:attrName>style.visibility</p:attrName>
                                        </p:attrNameLst>
                                      </p:cBhvr>
                                      <p:to>
                                        <p:strVal val="visible"/>
                                      </p:to>
                                    </p:set>
                                    <p:animEffect transition="in" filter="fade">
                                      <p:cBhvr>
                                        <p:cTn dur="200"/>
                                        <p:tgtEl>
                                          <p:spTgt spid="9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7">
                                            <p:txEl>
                                              <p:pRg st="3" end="3"/>
                                            </p:txEl>
                                          </p:spTgt>
                                        </p:tgtEl>
                                        <p:attrNameLst>
                                          <p:attrName>style.visibility</p:attrName>
                                        </p:attrNameLst>
                                      </p:cBhvr>
                                      <p:to>
                                        <p:strVal val="visible"/>
                                      </p:to>
                                    </p:set>
                                    <p:animEffect transition="in" filter="fade">
                                      <p:cBhvr>
                                        <p:cTn dur="200"/>
                                        <p:tgtEl>
                                          <p:spTgt spid="97">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Why NOT &lt;others/&gt;?</a:t>
            </a:r>
          </a:p>
        </p:txBody>
      </p:sp>
      <p:sp>
        <p:nvSpPr>
          <p:cNvPr id="103" name="Shape 1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Many players</a:t>
            </a:r>
          </a:p>
          <a:p>
            <a:pPr rtl="0" lvl="0">
              <a:buNone/>
            </a:pPr>
            <a:r>
              <a:rPr lang="en"/>
              <a:t>60 minutes</a:t>
            </a:r>
          </a:p>
          <a:p>
            <a:pPr>
              <a:buNone/>
            </a:pPr>
            <a:r>
              <a:rPr lang="en"/>
              <a:t>Most interesting platforms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0" end="0"/>
                                            </p:txEl>
                                          </p:spTgt>
                                        </p:tgtEl>
                                        <p:attrNameLst>
                                          <p:attrName>style.visibility</p:attrName>
                                        </p:attrNameLst>
                                      </p:cBhvr>
                                      <p:to>
                                        <p:strVal val="visible"/>
                                      </p:to>
                                    </p:set>
                                    <p:animEffect transition="in" filter="fade">
                                      <p:cBhvr>
                                        <p:cTn dur="200"/>
                                        <p:tgtEl>
                                          <p:spTgt spid="10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1" end="1"/>
                                            </p:txEl>
                                          </p:spTgt>
                                        </p:tgtEl>
                                        <p:attrNameLst>
                                          <p:attrName>style.visibility</p:attrName>
                                        </p:attrNameLst>
                                      </p:cBhvr>
                                      <p:to>
                                        <p:strVal val="visible"/>
                                      </p:to>
                                    </p:set>
                                    <p:animEffect transition="in" filter="fade">
                                      <p:cBhvr>
                                        <p:cTn dur="200"/>
                                        <p:tgtEl>
                                          <p:spTgt spid="10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xEl>
                                              <p:pRg st="2" end="2"/>
                                            </p:txEl>
                                          </p:spTgt>
                                        </p:tgtEl>
                                        <p:attrNameLst>
                                          <p:attrName>style.visibility</p:attrName>
                                        </p:attrNameLst>
                                      </p:cBhvr>
                                      <p:to>
                                        <p:strVal val="visible"/>
                                      </p:to>
                                    </p:set>
                                    <p:animEffect transition="in" filter="fade">
                                      <p:cBhvr>
                                        <p:cTn dur="200"/>
                                        <p:tgtEl>
                                          <p:spTgt spid="10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Roku Development</a:t>
            </a:r>
          </a:p>
        </p:txBody>
      </p:sp>
      <p:sp>
        <p:nvSpPr>
          <p:cNvPr id="109" name="Shape 109"/>
          <p:cNvSpPr txBox="1"/>
          <p:nvPr/>
        </p:nvSpPr>
        <p:spPr>
          <a:xfrm>
            <a:off y="3640000" x="457200"/>
            <a:ext cy="1053000" cx="8229600"/>
          </a:xfrm>
          <a:prstGeom prst="rect">
            <a:avLst/>
          </a:prstGeom>
        </p:spPr>
        <p:txBody>
          <a:bodyPr bIns="91425" rIns="91425" lIns="91425" tIns="91425" anchor="t" anchorCtr="0">
            <a:noAutofit/>
          </a:bodyPr>
          <a:lstStyle/>
          <a:p>
            <a:pPr rtl="0" lvl="0">
              <a:buNone/>
            </a:pPr>
            <a:r>
              <a:rPr lang="en">
                <a:solidFill>
                  <a:srgbClr val="FFFFFF"/>
                </a:solidFill>
              </a:rPr>
              <a:t>Slides for the Roku section of this presentation can be downloaded onto any Roku device by going to </a:t>
            </a:r>
            <a:r>
              <a:rPr u="sng" lang="en">
                <a:solidFill>
                  <a:schemeClr val="hlink"/>
                </a:solidFill>
                <a:hlinkClick r:id="rId3"/>
              </a:rPr>
              <a:t>http://bit.ly/rokudev</a:t>
            </a:r>
            <a:r>
              <a:rPr lang="en">
                <a:solidFill>
                  <a:srgbClr val="FFFFFF"/>
                </a:solidFill>
              </a:rPr>
              <a:t> and adding the channel to your account.</a:t>
            </a:r>
          </a:p>
          <a:p>
            <a:r>
              <a:t/>
            </a:r>
          </a:p>
        </p:txBody>
      </p:sp>
      <p:pic>
        <p:nvPicPr>
          <p:cNvPr id="110" name="Shape 110"/>
          <p:cNvPicPr preferRelativeResize="0"/>
          <p:nvPr/>
        </p:nvPicPr>
        <p:blipFill>
          <a:blip r:embed="rId4"/>
          <a:stretch>
            <a:fillRect/>
          </a:stretch>
        </p:blipFill>
        <p:spPr>
          <a:xfrm>
            <a:off y="1452075" x="3387612"/>
            <a:ext cy="1973974" cx="2368769"/>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Chromecast</a:t>
            </a:r>
          </a:p>
        </p:txBody>
      </p:sp>
      <p:pic>
        <p:nvPicPr>
          <p:cNvPr id="116" name="Shape 116"/>
          <p:cNvPicPr preferRelativeResize="0"/>
          <p:nvPr/>
        </p:nvPicPr>
        <p:blipFill>
          <a:blip r:embed="rId3"/>
          <a:stretch>
            <a:fillRect/>
          </a:stretch>
        </p:blipFill>
        <p:spPr>
          <a:xfrm>
            <a:off y="1195435" x="2433975"/>
            <a:ext cy="2752624" cx="427605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Chromecast</a:t>
            </a:r>
          </a:p>
        </p:txBody>
      </p:sp>
      <p:sp>
        <p:nvSpPr>
          <p:cNvPr id="122" name="Shape 1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Different use model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y="0" x="0"/>
          <a:ext cy="0" cx="0"/>
          <a:chOff y="0" x="0"/>
          <a:chExt cy="0" cx="0"/>
        </a:xfrm>
      </p:grpSpPr>
      <p:sp>
        <p:nvSpPr>
          <p:cNvPr id="127" name="Shape 12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Chromecast Approach</a:t>
            </a:r>
          </a:p>
        </p:txBody>
      </p:sp>
      <p:sp>
        <p:nvSpPr>
          <p:cNvPr id="128" name="Shape 1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TV becomes an accessory</a:t>
            </a:r>
          </a:p>
          <a:p>
            <a:pPr>
              <a:buNone/>
            </a:pPr>
            <a:r>
              <a:rPr lang="en"/>
              <a:t>No direct control mechanism</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8">
                                            <p:txEl>
                                              <p:pRg st="0" end="0"/>
                                            </p:txEl>
                                          </p:spTgt>
                                        </p:tgtEl>
                                        <p:attrNameLst>
                                          <p:attrName>style.visibility</p:attrName>
                                        </p:attrNameLst>
                                      </p:cBhvr>
                                      <p:to>
                                        <p:strVal val="visible"/>
                                      </p:to>
                                    </p:set>
                                    <p:animEffect transition="in" filter="fade">
                                      <p:cBhvr>
                                        <p:cTn dur="200"/>
                                        <p:tgtEl>
                                          <p:spTgt spid="12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8">
                                            <p:txEl>
                                              <p:pRg st="1" end="1"/>
                                            </p:txEl>
                                          </p:spTgt>
                                        </p:tgtEl>
                                        <p:attrNameLst>
                                          <p:attrName>style.visibility</p:attrName>
                                        </p:attrNameLst>
                                      </p:cBhvr>
                                      <p:to>
                                        <p:strVal val="visible"/>
                                      </p:to>
                                    </p:set>
                                    <p:animEffect transition="in" filter="fade">
                                      <p:cBhvr>
                                        <p:cTn dur="200"/>
                                        <p:tgtEl>
                                          <p:spTgt spid="128">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sp>
        <p:nvSpPr>
          <p:cNvPr id="133" name="Shape 13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Cast API vs Chromecast</a:t>
            </a:r>
          </a:p>
        </p:txBody>
      </p:sp>
      <p:sp>
        <p:nvSpPr>
          <p:cNvPr id="134" name="Shape 1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Google Cast API is not Chromecast specific.</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4">
                                            <p:txEl>
                                              <p:pRg st="0" end="0"/>
                                            </p:txEl>
                                          </p:spTgt>
                                        </p:tgtEl>
                                        <p:attrNameLst>
                                          <p:attrName>style.visibility</p:attrName>
                                        </p:attrNameLst>
                                      </p:cBhvr>
                                      <p:to>
                                        <p:strVal val="visible"/>
                                      </p:to>
                                    </p:set>
                                    <p:animEffect transition="in" filter="fade">
                                      <p:cBhvr>
                                        <p:cTn dur="200"/>
                                        <p:tgtEl>
                                          <p:spTgt spid="13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Terminology</a:t>
            </a:r>
          </a:p>
        </p:txBody>
      </p:sp>
      <p:sp>
        <p:nvSpPr>
          <p:cNvPr id="140" name="Shape 14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Sender App - The application that initiated the Cast API connection.</a:t>
            </a:r>
          </a:p>
          <a:p>
            <a:pPr>
              <a:buNone/>
            </a:pPr>
            <a:r>
              <a:rPr lang="en"/>
              <a:t>Receiver App - Javascript &amp; HTML application running on the Chromecast.</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y="0" x="0"/>
          <a:ext cy="0" cx="0"/>
          <a:chOff y="0" x="0"/>
          <a:chExt cy="0" cx="0"/>
        </a:xfrm>
      </p:grpSpPr>
      <p:sp>
        <p:nvSpPr>
          <p:cNvPr id="145" name="Shape 14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Discovering Chromecast</a:t>
            </a:r>
          </a:p>
        </p:txBody>
      </p:sp>
      <p:pic>
        <p:nvPicPr>
          <p:cNvPr id="146" name="Shape 146"/>
          <p:cNvPicPr preferRelativeResize="0"/>
          <p:nvPr/>
        </p:nvPicPr>
        <p:blipFill>
          <a:blip r:embed="rId3"/>
          <a:stretch>
            <a:fillRect/>
          </a:stretch>
        </p:blipFill>
        <p:spPr>
          <a:xfrm>
            <a:off y="1360575" x="614979"/>
            <a:ext cy="2422350" cx="1432900"/>
          </a:xfrm>
          <a:prstGeom prst="rect">
            <a:avLst/>
          </a:prstGeom>
          <a:noFill/>
          <a:ln>
            <a:noFill/>
          </a:ln>
        </p:spPr>
      </p:pic>
      <p:pic>
        <p:nvPicPr>
          <p:cNvPr id="147" name="Shape 147"/>
          <p:cNvPicPr preferRelativeResize="0"/>
          <p:nvPr/>
        </p:nvPicPr>
        <p:blipFill>
          <a:blip r:embed="rId4"/>
          <a:stretch>
            <a:fillRect/>
          </a:stretch>
        </p:blipFill>
        <p:spPr>
          <a:xfrm>
            <a:off y="2412887" x="898775"/>
            <a:ext cy="317725" cx="865300"/>
          </a:xfrm>
          <a:prstGeom prst="rect">
            <a:avLst/>
          </a:prstGeom>
          <a:noFill/>
          <a:ln>
            <a:noFill/>
          </a:ln>
        </p:spPr>
      </p:pic>
      <p:sp>
        <p:nvSpPr>
          <p:cNvPr id="148" name="Shape 148"/>
          <p:cNvSpPr/>
          <p:nvPr/>
        </p:nvSpPr>
        <p:spPr>
          <a:xfrm>
            <a:off y="2363850" x="2183475"/>
            <a:ext cy="415800" cx="16097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pic>
        <p:nvPicPr>
          <p:cNvPr id="149" name="Shape 149"/>
          <p:cNvPicPr preferRelativeResize="0"/>
          <p:nvPr/>
        </p:nvPicPr>
        <p:blipFill>
          <a:blip r:embed="rId5"/>
          <a:stretch>
            <a:fillRect/>
          </a:stretch>
        </p:blipFill>
        <p:spPr>
          <a:xfrm>
            <a:off y="2114550" x="3957025"/>
            <a:ext cy="914400" cx="914400"/>
          </a:xfrm>
          <a:prstGeom prst="rect">
            <a:avLst/>
          </a:prstGeom>
          <a:noFill/>
          <a:ln>
            <a:noFill/>
          </a:ln>
        </p:spPr>
      </p:pic>
      <p:pic>
        <p:nvPicPr>
          <p:cNvPr id="150" name="Shape 150"/>
          <p:cNvPicPr preferRelativeResize="0"/>
          <p:nvPr/>
        </p:nvPicPr>
        <p:blipFill>
          <a:blip r:embed="rId6"/>
          <a:stretch>
            <a:fillRect/>
          </a:stretch>
        </p:blipFill>
        <p:spPr>
          <a:xfrm>
            <a:off y="2053623" x="6919225"/>
            <a:ext cy="1036280" cx="1609799"/>
          </a:xfrm>
          <a:prstGeom prst="rect">
            <a:avLst/>
          </a:prstGeom>
          <a:noFill/>
          <a:ln>
            <a:noFill/>
          </a:ln>
        </p:spPr>
      </p:pic>
      <p:sp>
        <p:nvSpPr>
          <p:cNvPr id="151" name="Shape 151"/>
          <p:cNvSpPr/>
          <p:nvPr/>
        </p:nvSpPr>
        <p:spPr>
          <a:xfrm>
            <a:off y="2363850" x="4943862"/>
            <a:ext cy="415800" cx="16097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52" name="Shape 152"/>
          <p:cNvSpPr txBox="1"/>
          <p:nvPr/>
        </p:nvSpPr>
        <p:spPr>
          <a:xfrm>
            <a:off y="3793000" x="2451925"/>
            <a:ext cy="457200" cx="3010199"/>
          </a:xfrm>
          <a:prstGeom prst="rect">
            <a:avLst/>
          </a:prstGeom>
        </p:spPr>
        <p:txBody>
          <a:bodyPr bIns="91425" rIns="91425" lIns="91425" tIns="91425" anchor="t" anchorCtr="0">
            <a:noAutofit/>
          </a:bodyPr>
          <a:lstStyle/>
          <a:p>
            <a:pPr>
              <a:buNone/>
            </a:pPr>
            <a:r>
              <a:rPr lang="en">
                <a:solidFill>
                  <a:schemeClr val="lt1"/>
                </a:solidFill>
              </a:rPr>
              <a:t>If a Chromecast is present, display</a:t>
            </a:r>
          </a:p>
        </p:txBody>
      </p:sp>
      <p:pic>
        <p:nvPicPr>
          <p:cNvPr id="153" name="Shape 153"/>
          <p:cNvPicPr preferRelativeResize="0"/>
          <p:nvPr/>
        </p:nvPicPr>
        <p:blipFill>
          <a:blip r:embed="rId7"/>
          <a:stretch>
            <a:fillRect/>
          </a:stretch>
        </p:blipFill>
        <p:spPr>
          <a:xfrm>
            <a:off y="3564400" x="5462125"/>
            <a:ext cy="914400" cx="9144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7"/>
                                        </p:tgtEl>
                                        <p:attrNameLst>
                                          <p:attrName>style.visibility</p:attrName>
                                        </p:attrNameLst>
                                      </p:cBhvr>
                                      <p:to>
                                        <p:strVal val="visible"/>
                                      </p:to>
                                    </p:set>
                                    <p:animEffect transition="in" filter="fade">
                                      <p:cBhvr>
                                        <p:cTn dur="200"/>
                                        <p:tgtEl>
                                          <p:spTgt spid="147"/>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8"/>
                                        </p:tgtEl>
                                        <p:attrNameLst>
                                          <p:attrName>style.visibility</p:attrName>
                                        </p:attrNameLst>
                                      </p:cBhvr>
                                      <p:to>
                                        <p:strVal val="visible"/>
                                      </p:to>
                                    </p:set>
                                    <p:animEffect transition="in" filter="fade">
                                      <p:cBhvr>
                                        <p:cTn dur="200"/>
                                        <p:tgtEl>
                                          <p:spTgt spid="148"/>
                                        </p:tgtEl>
                                      </p:cBhvr>
                                    </p:animEffect>
                                  </p:childTnLst>
                                </p:cTn>
                              </p:par>
                              <p:par>
                                <p:cTn presetID="10" fill="hold" presetSubtype="0" presetClass="entr" nodeType="withEffect">
                                  <p:stCondLst>
                                    <p:cond delay="0"/>
                                  </p:stCondLst>
                                  <p:childTnLst>
                                    <p:set>
                                      <p:cBhvr>
                                        <p:cTn dur="1" fill="hold">
                                          <p:stCondLst>
                                            <p:cond delay="0"/>
                                          </p:stCondLst>
                                        </p:cTn>
                                        <p:tgtEl>
                                          <p:spTgt spid="149"/>
                                        </p:tgtEl>
                                        <p:attrNameLst>
                                          <p:attrName>style.visibility</p:attrName>
                                        </p:attrNameLst>
                                      </p:cBhvr>
                                      <p:to>
                                        <p:strVal val="visible"/>
                                      </p:to>
                                    </p:set>
                                    <p:animEffect transition="in" filter="fade">
                                      <p:cBhvr>
                                        <p:cTn dur="1000"/>
                                        <p:tgtEl>
                                          <p:spTgt spid="149"/>
                                        </p:tgtEl>
                                      </p:cBhvr>
                                    </p:animEffect>
                                  </p:childTnLst>
                                </p:cTn>
                              </p:par>
                              <p:par>
                                <p:cTn presetID="10" fill="hold" presetSubtype="0" presetClass="entr" nodeType="withEffect">
                                  <p:stCondLst>
                                    <p:cond delay="0"/>
                                  </p:stCondLst>
                                  <p:childTnLst>
                                    <p:set>
                                      <p:cBhvr>
                                        <p:cTn dur="1" fill="hold">
                                          <p:stCondLst>
                                            <p:cond delay="0"/>
                                          </p:stCondLst>
                                        </p:cTn>
                                        <p:tgtEl>
                                          <p:spTgt spid="151"/>
                                        </p:tgtEl>
                                        <p:attrNameLst>
                                          <p:attrName>style.visibility</p:attrName>
                                        </p:attrNameLst>
                                      </p:cBhvr>
                                      <p:to>
                                        <p:strVal val="visible"/>
                                      </p:to>
                                    </p:set>
                                    <p:animEffect transition="in" filter="fade">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0"/>
                                        </p:tgtEl>
                                        <p:attrNameLst>
                                          <p:attrName>style.visibility</p:attrName>
                                        </p:attrNameLst>
                                      </p:cBhvr>
                                      <p:to>
                                        <p:strVal val="visible"/>
                                      </p:to>
                                    </p:set>
                                    <p:animEffect transition="in" filter="fade">
                                      <p:cBhvr>
                                        <p:cTn dur="200"/>
                                        <p:tgtEl>
                                          <p:spTgt spid="15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2"/>
                                        </p:tgtEl>
                                        <p:attrNameLst>
                                          <p:attrName>style.visibility</p:attrName>
                                        </p:attrNameLst>
                                      </p:cBhvr>
                                      <p:to>
                                        <p:strVal val="visible"/>
                                      </p:to>
                                    </p:set>
                                    <p:animEffect transition="in" filter="fade">
                                      <p:cBhvr>
                                        <p:cTn dur="200"/>
                                        <p:tgtEl>
                                          <p:spTgt spid="152"/>
                                        </p:tgtEl>
                                      </p:cBhvr>
                                    </p:animEffect>
                                  </p:childTnLst>
                                </p:cTn>
                              </p:par>
                              <p:par>
                                <p:cTn presetID="10" fill="hold" presetSubtype="0" presetClass="entr" nodeType="withEffect">
                                  <p:stCondLst>
                                    <p:cond delay="0"/>
                                  </p:stCondLst>
                                  <p:childTnLst>
                                    <p:set>
                                      <p:cBhvr>
                                        <p:cTn dur="1" fill="hold">
                                          <p:stCondLst>
                                            <p:cond delay="0"/>
                                          </p:stCondLst>
                                        </p:cTn>
                                        <p:tgtEl>
                                          <p:spTgt spid="153"/>
                                        </p:tgtEl>
                                        <p:attrNameLst>
                                          <p:attrName>style.visibility</p:attrName>
                                        </p:attrNameLst>
                                      </p:cBhvr>
                                      <p:to>
                                        <p:strVal val="visible"/>
                                      </p:to>
                                    </p:set>
                                    <p:animEffect transition="in" filter="fade">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y="0" x="0"/>
          <a:ext cy="0" cx="0"/>
          <a:chOff y="0" x="0"/>
          <a:chExt cy="0" cx="0"/>
        </a:xfrm>
      </p:grpSpPr>
      <p:sp>
        <p:nvSpPr>
          <p:cNvPr id="158" name="Shape 15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Connecting to a Chromecast</a:t>
            </a:r>
          </a:p>
        </p:txBody>
      </p:sp>
      <p:pic>
        <p:nvPicPr>
          <p:cNvPr id="159" name="Shape 159"/>
          <p:cNvPicPr preferRelativeResize="0"/>
          <p:nvPr/>
        </p:nvPicPr>
        <p:blipFill>
          <a:blip r:embed="rId3"/>
          <a:stretch>
            <a:fillRect/>
          </a:stretch>
        </p:blipFill>
        <p:spPr>
          <a:xfrm>
            <a:off y="1360575" x="614979"/>
            <a:ext cy="2422350" cx="1432900"/>
          </a:xfrm>
          <a:prstGeom prst="rect">
            <a:avLst/>
          </a:prstGeom>
          <a:noFill/>
          <a:ln>
            <a:noFill/>
          </a:ln>
        </p:spPr>
      </p:pic>
      <p:pic>
        <p:nvPicPr>
          <p:cNvPr id="160" name="Shape 160"/>
          <p:cNvPicPr preferRelativeResize="0"/>
          <p:nvPr/>
        </p:nvPicPr>
        <p:blipFill>
          <a:blip r:embed="rId4"/>
          <a:stretch>
            <a:fillRect/>
          </a:stretch>
        </p:blipFill>
        <p:spPr>
          <a:xfrm>
            <a:off y="2053612" x="898775"/>
            <a:ext cy="317725" cx="865300"/>
          </a:xfrm>
          <a:prstGeom prst="rect">
            <a:avLst/>
          </a:prstGeom>
          <a:noFill/>
          <a:ln>
            <a:noFill/>
          </a:ln>
        </p:spPr>
      </p:pic>
      <p:sp>
        <p:nvSpPr>
          <p:cNvPr id="161" name="Shape 161"/>
          <p:cNvSpPr/>
          <p:nvPr/>
        </p:nvSpPr>
        <p:spPr>
          <a:xfrm>
            <a:off y="2363850" x="2183475"/>
            <a:ext cy="415800" cx="16097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pic>
        <p:nvPicPr>
          <p:cNvPr id="162" name="Shape 162"/>
          <p:cNvPicPr preferRelativeResize="0"/>
          <p:nvPr/>
        </p:nvPicPr>
        <p:blipFill>
          <a:blip r:embed="rId5"/>
          <a:stretch>
            <a:fillRect/>
          </a:stretch>
        </p:blipFill>
        <p:spPr>
          <a:xfrm>
            <a:off y="2114550" x="3957025"/>
            <a:ext cy="914400" cx="914400"/>
          </a:xfrm>
          <a:prstGeom prst="rect">
            <a:avLst/>
          </a:prstGeom>
          <a:noFill/>
          <a:ln>
            <a:noFill/>
          </a:ln>
        </p:spPr>
      </p:pic>
      <p:pic>
        <p:nvPicPr>
          <p:cNvPr id="163" name="Shape 163"/>
          <p:cNvPicPr preferRelativeResize="0"/>
          <p:nvPr/>
        </p:nvPicPr>
        <p:blipFill>
          <a:blip r:embed="rId6"/>
          <a:stretch>
            <a:fillRect/>
          </a:stretch>
        </p:blipFill>
        <p:spPr>
          <a:xfrm>
            <a:off y="1327585" x="6910175"/>
            <a:ext cy="1036280" cx="1609799"/>
          </a:xfrm>
          <a:prstGeom prst="rect">
            <a:avLst/>
          </a:prstGeom>
          <a:noFill/>
          <a:ln>
            <a:noFill/>
          </a:ln>
        </p:spPr>
      </p:pic>
      <p:sp>
        <p:nvSpPr>
          <p:cNvPr id="164" name="Shape 164"/>
          <p:cNvSpPr/>
          <p:nvPr/>
        </p:nvSpPr>
        <p:spPr>
          <a:xfrm>
            <a:off y="1637825" x="4871412"/>
            <a:ext cy="415800" cx="1609799"/>
          </a:xfrm>
          <a:prstGeom prs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65" name="Shape 165"/>
          <p:cNvSpPr txBox="1"/>
          <p:nvPr/>
        </p:nvSpPr>
        <p:spPr>
          <a:xfrm>
            <a:off y="4335450" x="2161325"/>
            <a:ext cy="457200" cx="3710399"/>
          </a:xfrm>
          <a:prstGeom prst="rect">
            <a:avLst/>
          </a:prstGeom>
        </p:spPr>
        <p:txBody>
          <a:bodyPr bIns="91425" rIns="91425" lIns="91425" tIns="91425" anchor="t" anchorCtr="0">
            <a:noAutofit/>
          </a:bodyPr>
          <a:lstStyle/>
          <a:p>
            <a:pPr rtl="0" lvl="0">
              <a:buNone/>
            </a:pPr>
            <a:r>
              <a:rPr lang="en">
                <a:solidFill>
                  <a:schemeClr val="lt1"/>
                </a:solidFill>
              </a:rPr>
              <a:t>When Chromecast is connected, display </a:t>
            </a:r>
          </a:p>
        </p:txBody>
      </p:sp>
      <p:pic>
        <p:nvPicPr>
          <p:cNvPr id="166" name="Shape 166"/>
          <p:cNvPicPr preferRelativeResize="0"/>
          <p:nvPr/>
        </p:nvPicPr>
        <p:blipFill>
          <a:blip r:embed="rId7"/>
          <a:stretch>
            <a:fillRect/>
          </a:stretch>
        </p:blipFill>
        <p:spPr>
          <a:xfrm>
            <a:off y="2695400" x="1062850"/>
            <a:ext cy="537150" cx="537150"/>
          </a:xfrm>
          <a:prstGeom prst="rect">
            <a:avLst/>
          </a:prstGeom>
          <a:noFill/>
          <a:ln>
            <a:noFill/>
          </a:ln>
        </p:spPr>
      </p:pic>
      <p:pic>
        <p:nvPicPr>
          <p:cNvPr id="167" name="Shape 167"/>
          <p:cNvPicPr preferRelativeResize="0"/>
          <p:nvPr/>
        </p:nvPicPr>
        <p:blipFill>
          <a:blip r:embed="rId8"/>
          <a:stretch>
            <a:fillRect/>
          </a:stretch>
        </p:blipFill>
        <p:spPr>
          <a:xfrm>
            <a:off y="4106850" x="5752725"/>
            <a:ext cy="914400" cx="914400"/>
          </a:xfrm>
          <a:prstGeom prst="rect">
            <a:avLst/>
          </a:prstGeom>
          <a:noFill/>
          <a:ln>
            <a:noFill/>
          </a:ln>
        </p:spPr>
      </p:pic>
      <p:pic>
        <p:nvPicPr>
          <p:cNvPr id="168" name="Shape 168"/>
          <p:cNvPicPr preferRelativeResize="0"/>
          <p:nvPr/>
        </p:nvPicPr>
        <p:blipFill>
          <a:blip r:embed="rId9"/>
          <a:stretch>
            <a:fillRect/>
          </a:stretch>
        </p:blipFill>
        <p:spPr>
          <a:xfrm>
            <a:off y="3421050" x="7257875"/>
            <a:ext cy="914400" cx="914400"/>
          </a:xfrm>
          <a:prstGeom prst="rect">
            <a:avLst/>
          </a:prstGeom>
          <a:noFill/>
          <a:ln>
            <a:noFill/>
          </a:ln>
        </p:spPr>
      </p:pic>
      <p:sp>
        <p:nvSpPr>
          <p:cNvPr id="169" name="Shape 169"/>
          <p:cNvSpPr/>
          <p:nvPr/>
        </p:nvSpPr>
        <p:spPr>
          <a:xfrm>
            <a:off y="2628075" x="7525325"/>
            <a:ext cy="768299" cx="379499"/>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70" name="Shape 170"/>
          <p:cNvSpPr txBox="1"/>
          <p:nvPr/>
        </p:nvSpPr>
        <p:spPr>
          <a:xfrm>
            <a:off y="2583525" x="5871725"/>
            <a:ext cy="857400" cx="1609799"/>
          </a:xfrm>
          <a:prstGeom prst="rect">
            <a:avLst/>
          </a:prstGeom>
        </p:spPr>
        <p:txBody>
          <a:bodyPr bIns="91425" rIns="91425" lIns="91425" tIns="91425" anchor="t" anchorCtr="0">
            <a:noAutofit/>
          </a:bodyPr>
          <a:lstStyle/>
          <a:p>
            <a:pPr algn="r" rtl="0" lvl="0">
              <a:buNone/>
            </a:pPr>
            <a:r>
              <a:rPr lang="en">
                <a:solidFill>
                  <a:schemeClr val="lt1"/>
                </a:solidFill>
              </a:rPr>
              <a:t>Chromecast app downloaded</a:t>
            </a:r>
          </a:p>
          <a:p>
            <a:pPr algn="r">
              <a:buNone/>
            </a:pPr>
            <a:r>
              <a:rPr lang="en">
                <a:solidFill>
                  <a:schemeClr val="lt1"/>
                </a:solidFill>
              </a:rPr>
              <a:t>from the Internet</a:t>
            </a:r>
          </a:p>
        </p:txBody>
      </p:sp>
      <p:sp>
        <p:nvSpPr>
          <p:cNvPr id="171" name="Shape 171"/>
          <p:cNvSpPr/>
          <p:nvPr/>
        </p:nvSpPr>
        <p:spPr>
          <a:xfrm>
            <a:off y="1637825" x="4871425"/>
            <a:ext cy="415800" cx="1609799"/>
          </a:xfrm>
          <a:prstGeom prst="lef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72" name="Shape 172"/>
          <p:cNvSpPr/>
          <p:nvPr/>
        </p:nvSpPr>
        <p:spPr>
          <a:xfrm>
            <a:off y="2363850" x="2183475"/>
            <a:ext cy="415800" cx="1609799"/>
          </a:xfrm>
          <a:prstGeom prst="leftRight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73" name="Shape 173"/>
          <p:cNvSpPr txBox="1"/>
          <p:nvPr/>
        </p:nvSpPr>
        <p:spPr>
          <a:xfrm>
            <a:off y="1298075" x="2183475"/>
            <a:ext cy="278700" cx="4297800"/>
          </a:xfrm>
          <a:prstGeom prst="rect">
            <a:avLst/>
          </a:prstGeom>
        </p:spPr>
        <p:txBody>
          <a:bodyPr bIns="91425" rIns="91425" lIns="91425" tIns="91425" anchor="t" anchorCtr="0">
            <a:noAutofit/>
          </a:bodyPr>
          <a:lstStyle/>
          <a:p>
            <a:pPr algn="ctr">
              <a:buNone/>
            </a:pPr>
            <a:r>
              <a:rPr lang="en">
                <a:solidFill>
                  <a:schemeClr val="lt1"/>
                </a:solidFill>
              </a:rPr>
              <a:t>Websocket connection to application for control</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6"/>
                                        </p:tgtEl>
                                        <p:attrNameLst>
                                          <p:attrName>style.visibility</p:attrName>
                                        </p:attrNameLst>
                                      </p:cBhvr>
                                      <p:to>
                                        <p:strVal val="visible"/>
                                      </p:to>
                                    </p:set>
                                    <p:animEffect transition="in" filter="fade">
                                      <p:cBhvr>
                                        <p:cTn dur="200"/>
                                        <p:tgtEl>
                                          <p:spTgt spid="16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1"/>
                                        </p:tgtEl>
                                        <p:attrNameLst>
                                          <p:attrName>style.visibility</p:attrName>
                                        </p:attrNameLst>
                                      </p:cBhvr>
                                      <p:to>
                                        <p:strVal val="visible"/>
                                      </p:to>
                                    </p:set>
                                    <p:animEffect transition="in" filter="fade">
                                      <p:cBhvr>
                                        <p:cTn dur="200"/>
                                        <p:tgtEl>
                                          <p:spTgt spid="161"/>
                                        </p:tgtEl>
                                      </p:cBhvr>
                                    </p:animEffect>
                                  </p:childTnLst>
                                </p:cTn>
                              </p:par>
                              <p:par>
                                <p:cTn presetID="10" fill="hold" presetSubtype="0" presetClass="entr" nodeType="withEffect">
                                  <p:stCondLst>
                                    <p:cond delay="0"/>
                                  </p:stCondLst>
                                  <p:childTnLst>
                                    <p:set>
                                      <p:cBhvr>
                                        <p:cTn dur="1" fill="hold">
                                          <p:stCondLst>
                                            <p:cond delay="0"/>
                                          </p:stCondLst>
                                        </p:cTn>
                                        <p:tgtEl>
                                          <p:spTgt spid="162"/>
                                        </p:tgtEl>
                                        <p:attrNameLst>
                                          <p:attrName>style.visibility</p:attrName>
                                        </p:attrNameLst>
                                      </p:cBhvr>
                                      <p:to>
                                        <p:strVal val="visible"/>
                                      </p:to>
                                    </p:set>
                                    <p:animEffect transition="in" filter="fade">
                                      <p:cBhvr>
                                        <p:cTn dur="1000"/>
                                        <p:tgtEl>
                                          <p:spTgt spid="162"/>
                                        </p:tgtEl>
                                      </p:cBhvr>
                                    </p:animEffect>
                                  </p:childTnLst>
                                </p:cTn>
                              </p:par>
                              <p:par>
                                <p:cTn presetID="10" fill="hold" presetSubtype="0" presetClass="entr" nodeType="withEffect">
                                  <p:stCondLst>
                                    <p:cond delay="0"/>
                                  </p:stCondLst>
                                  <p:childTnLst>
                                    <p:set>
                                      <p:cBhvr>
                                        <p:cTn dur="1" fill="hold">
                                          <p:stCondLst>
                                            <p:cond delay="0"/>
                                          </p:stCondLst>
                                        </p:cTn>
                                        <p:tgtEl>
                                          <p:spTgt spid="164"/>
                                        </p:tgtEl>
                                        <p:attrNameLst>
                                          <p:attrName>style.visibility</p:attrName>
                                        </p:attrNameLst>
                                      </p:cBhvr>
                                      <p:to>
                                        <p:strVal val="visible"/>
                                      </p:to>
                                    </p:set>
                                    <p:animEffect transition="in" filter="fade">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8"/>
                                        </p:tgtEl>
                                        <p:attrNameLst>
                                          <p:attrName>style.visibility</p:attrName>
                                        </p:attrNameLst>
                                      </p:cBhvr>
                                      <p:to>
                                        <p:strVal val="visible"/>
                                      </p:to>
                                    </p:set>
                                    <p:animEffect transition="in" filter="fade">
                                      <p:cBhvr>
                                        <p:cTn dur="200"/>
                                        <p:tgtEl>
                                          <p:spTgt spid="168"/>
                                        </p:tgtEl>
                                      </p:cBhvr>
                                    </p:animEffect>
                                  </p:childTnLst>
                                </p:cTn>
                              </p:par>
                              <p:par>
                                <p:cTn presetID="10" fill="hold" presetSubtype="0" presetClass="entr" nodeType="withEffect">
                                  <p:stCondLst>
                                    <p:cond delay="0"/>
                                  </p:stCondLst>
                                  <p:childTnLst>
                                    <p:set>
                                      <p:cBhvr>
                                        <p:cTn dur="1" fill="hold">
                                          <p:stCondLst>
                                            <p:cond delay="0"/>
                                          </p:stCondLst>
                                        </p:cTn>
                                        <p:tgtEl>
                                          <p:spTgt spid="169"/>
                                        </p:tgtEl>
                                        <p:attrNameLst>
                                          <p:attrName>style.visibility</p:attrName>
                                        </p:attrNameLst>
                                      </p:cBhvr>
                                      <p:to>
                                        <p:strVal val="visible"/>
                                      </p:to>
                                    </p:set>
                                    <p:animEffect transition="in" filter="fade">
                                      <p:cBhvr>
                                        <p:cTn dur="200"/>
                                        <p:tgtEl>
                                          <p:spTgt spid="169"/>
                                        </p:tgtEl>
                                      </p:cBhvr>
                                    </p:animEffect>
                                  </p:childTnLst>
                                </p:cTn>
                              </p:par>
                              <p:par>
                                <p:cTn presetID="10" fill="hold" presetSubtype="0" presetClass="entr" nodeType="withEffect">
                                  <p:stCondLst>
                                    <p:cond delay="0"/>
                                  </p:stCondLst>
                                  <p:childTnLst>
                                    <p:set>
                                      <p:cBhvr>
                                        <p:cTn dur="1" fill="hold">
                                          <p:stCondLst>
                                            <p:cond delay="0"/>
                                          </p:stCondLst>
                                        </p:cTn>
                                        <p:tgtEl>
                                          <p:spTgt spid="170"/>
                                        </p:tgtEl>
                                        <p:attrNameLst>
                                          <p:attrName>style.visibility</p:attrName>
                                        </p:attrNameLst>
                                      </p:cBhvr>
                                      <p:to>
                                        <p:strVal val="visible"/>
                                      </p:to>
                                    </p:set>
                                    <p:animEffect transition="in" filter="fade">
                                      <p:cBhvr>
                                        <p:cTn dur="200"/>
                                        <p:tgtEl>
                                          <p:spTgt spid="17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xit" nodeType="clickEffect">
                                  <p:stCondLst>
                                    <p:cond delay="0"/>
                                  </p:stCondLst>
                                  <p:childTnLst>
                                    <p:animEffect transition="out" filter="fade">
                                      <p:cBhvr>
                                        <p:cTn dur="200"/>
                                        <p:tgtEl>
                                          <p:spTgt spid="164"/>
                                        </p:tgtEl>
                                      </p:cBhvr>
                                    </p:animEffect>
                                    <p:set>
                                      <p:cBhvr>
                                        <p:cTn dur="1" fill="hold">
                                          <p:stCondLst>
                                            <p:cond delay="200"/>
                                          </p:stCondLst>
                                        </p:cTn>
                                        <p:tgtEl>
                                          <p:spTgt spid="164"/>
                                        </p:tgtEl>
                                        <p:attrNameLst>
                                          <p:attrName>style.visibility</p:attrName>
                                        </p:attrNameLst>
                                      </p:cBhvr>
                                      <p:to>
                                        <p:strVal val="hidden"/>
                                      </p:to>
                                    </p:set>
                                  </p:childTnLst>
                                </p:cTn>
                              </p:par>
                              <p:par>
                                <p:cTn presetID="10" fill="hold" presetSubtype="0" presetClass="exit" nodeType="withEffect">
                                  <p:stCondLst>
                                    <p:cond delay="0"/>
                                  </p:stCondLst>
                                  <p:childTnLst>
                                    <p:animEffect transition="out" filter="fade">
                                      <p:cBhvr>
                                        <p:cTn dur="1000"/>
                                        <p:tgtEl>
                                          <p:spTgt spid="161"/>
                                        </p:tgtEl>
                                      </p:cBhvr>
                                    </p:animEffect>
                                    <p:set>
                                      <p:cBhvr>
                                        <p:cTn dur="1" fill="hold">
                                          <p:stCondLst>
                                            <p:cond delay="1000"/>
                                          </p:stCondLst>
                                        </p:cTn>
                                        <p:tgtEl>
                                          <p:spTgt spid="161"/>
                                        </p:tgtEl>
                                        <p:attrNameLst>
                                          <p:attrName>style.visibility</p:attrName>
                                        </p:attrNameLst>
                                      </p:cBhvr>
                                      <p:to>
                                        <p:strVal val="hidden"/>
                                      </p:to>
                                    </p:set>
                                  </p:childTnLst>
                                </p:cTn>
                              </p:par>
                              <p:par>
                                <p:cTn presetID="10" fill="hold" presetSubtype="0" presetClass="entr" nodeType="withEffect">
                                  <p:stCondLst>
                                    <p:cond delay="0"/>
                                  </p:stCondLst>
                                  <p:childTnLst>
                                    <p:set>
                                      <p:cBhvr>
                                        <p:cTn dur="1" fill="hold">
                                          <p:stCondLst>
                                            <p:cond delay="0"/>
                                          </p:stCondLst>
                                        </p:cTn>
                                        <p:tgtEl>
                                          <p:spTgt spid="171"/>
                                        </p:tgtEl>
                                        <p:attrNameLst>
                                          <p:attrName>style.visibility</p:attrName>
                                        </p:attrNameLst>
                                      </p:cBhvr>
                                      <p:to>
                                        <p:strVal val="visible"/>
                                      </p:to>
                                    </p:set>
                                    <p:animEffect transition="in" filter="fade">
                                      <p:cBhvr>
                                        <p:cTn dur="200"/>
                                        <p:tgtEl>
                                          <p:spTgt spid="171"/>
                                        </p:tgtEl>
                                      </p:cBhvr>
                                    </p:animEffect>
                                  </p:childTnLst>
                                </p:cTn>
                              </p:par>
                              <p:par>
                                <p:cTn presetID="10" fill="hold" presetSubtype="0" presetClass="entr" nodeType="withEffect">
                                  <p:stCondLst>
                                    <p:cond delay="0"/>
                                  </p:stCondLst>
                                  <p:childTnLst>
                                    <p:set>
                                      <p:cBhvr>
                                        <p:cTn dur="1" fill="hold">
                                          <p:stCondLst>
                                            <p:cond delay="0"/>
                                          </p:stCondLst>
                                        </p:cTn>
                                        <p:tgtEl>
                                          <p:spTgt spid="172"/>
                                        </p:tgtEl>
                                        <p:attrNameLst>
                                          <p:attrName>style.visibility</p:attrName>
                                        </p:attrNameLst>
                                      </p:cBhvr>
                                      <p:to>
                                        <p:strVal val="visible"/>
                                      </p:to>
                                    </p:set>
                                    <p:animEffect transition="in" filter="fade">
                                      <p:cBhvr>
                                        <p:cTn dur="200"/>
                                        <p:tgtEl>
                                          <p:spTgt spid="172"/>
                                        </p:tgtEl>
                                      </p:cBhvr>
                                    </p:animEffect>
                                  </p:childTnLst>
                                </p:cTn>
                              </p:par>
                              <p:par>
                                <p:cTn presetID="10" fill="hold" presetSubtype="0" presetClass="entr" nodeType="withEffect">
                                  <p:stCondLst>
                                    <p:cond delay="0"/>
                                  </p:stCondLst>
                                  <p:childTnLst>
                                    <p:set>
                                      <p:cBhvr>
                                        <p:cTn dur="1" fill="hold">
                                          <p:stCondLst>
                                            <p:cond delay="0"/>
                                          </p:stCondLst>
                                        </p:cTn>
                                        <p:tgtEl>
                                          <p:spTgt spid="173"/>
                                        </p:tgtEl>
                                        <p:attrNameLst>
                                          <p:attrName>style.visibility</p:attrName>
                                        </p:attrNameLst>
                                      </p:cBhvr>
                                      <p:to>
                                        <p:strVal val="visible"/>
                                      </p:to>
                                    </p:set>
                                    <p:animEffect transition="in" filter="fade">
                                      <p:cBhvr>
                                        <p:cTn dur="200"/>
                                        <p:tgtEl>
                                          <p:spTgt spid="173"/>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65"/>
                                        </p:tgtEl>
                                        <p:attrNameLst>
                                          <p:attrName>style.visibility</p:attrName>
                                        </p:attrNameLst>
                                      </p:cBhvr>
                                      <p:to>
                                        <p:strVal val="visible"/>
                                      </p:to>
                                    </p:set>
                                    <p:animEffect transition="in" filter="fade">
                                      <p:cBhvr>
                                        <p:cTn dur="200"/>
                                        <p:tgtEl>
                                          <p:spTgt spid="165"/>
                                        </p:tgtEl>
                                      </p:cBhvr>
                                    </p:animEffect>
                                  </p:childTnLst>
                                </p:cTn>
                              </p:par>
                              <p:par>
                                <p:cTn presetID="10" fill="hold" presetSubtype="0" presetClass="entr" nodeType="withEffect">
                                  <p:stCondLst>
                                    <p:cond delay="0"/>
                                  </p:stCondLst>
                                  <p:childTnLst>
                                    <p:set>
                                      <p:cBhvr>
                                        <p:cTn dur="1" fill="hold">
                                          <p:stCondLst>
                                            <p:cond delay="0"/>
                                          </p:stCondLst>
                                        </p:cTn>
                                        <p:tgtEl>
                                          <p:spTgt spid="167"/>
                                        </p:tgtEl>
                                        <p:attrNameLst>
                                          <p:attrName>style.visibility</p:attrName>
                                        </p:attrNameLst>
                                      </p:cBhvr>
                                      <p:to>
                                        <p:strVal val="visible"/>
                                      </p:to>
                                    </p:set>
                                    <p:animEffect transition="in" filter="fade">
                                      <p:cBhvr>
                                        <p:cTn dur="2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 name="Shape 48"/>
        <p:cNvGrpSpPr/>
        <p:nvPr/>
      </p:nvGrpSpPr>
      <p:grpSpPr>
        <a:xfrm>
          <a:off y="0" x="0"/>
          <a:ext cy="0" cx="0"/>
          <a:chOff y="0" x="0"/>
          <a:chExt cy="0" cx="0"/>
        </a:xfrm>
      </p:grpSpPr>
      <p:sp>
        <p:nvSpPr>
          <p:cNvPr id="49" name="Shape 49"/>
          <p:cNvSpPr txBox="1"/>
          <p:nvPr>
            <p:ph type="ctrTitle"/>
          </p:nvPr>
        </p:nvSpPr>
        <p:spPr>
          <a:xfrm>
            <a:off y="1583342" x="685800"/>
            <a:ext cy="1159799" cx="7772400"/>
          </a:xfrm>
          <a:prstGeom prst="rect">
            <a:avLst/>
          </a:prstGeom>
        </p:spPr>
        <p:txBody>
          <a:bodyPr bIns="91425" rIns="91425" lIns="91425" tIns="91425" anchor="b" anchorCtr="0">
            <a:noAutofit/>
          </a:bodyPr>
          <a:lstStyle/>
          <a:p>
            <a:pPr>
              <a:buNone/>
            </a:pPr>
            <a:r>
              <a:rPr lang="en"/>
              <a:t>Thanks to our sponsors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y="0" x="0"/>
          <a:ext cy="0" cx="0"/>
          <a:chOff y="0" x="0"/>
          <a:chExt cy="0" cx="0"/>
        </a:xfrm>
      </p:grpSpPr>
      <p:sp>
        <p:nvSpPr>
          <p:cNvPr id="178" name="Shape 17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Who can write a Sender?</a:t>
            </a:r>
          </a:p>
        </p:txBody>
      </p:sp>
      <p:sp>
        <p:nvSpPr>
          <p:cNvPr id="179" name="Shape 1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Sender SDKs:</a:t>
            </a:r>
          </a:p>
          <a:p>
            <a:pPr rtl="0" lvl="0" indent="-419100" marL="457200">
              <a:buClr>
                <a:schemeClr val="lt1"/>
              </a:buClr>
              <a:buSzPct val="166666"/>
              <a:buFont typeface="Arial"/>
              <a:buChar char="•"/>
            </a:pPr>
            <a:r>
              <a:rPr lang="en"/>
              <a:t>Android</a:t>
            </a:r>
          </a:p>
          <a:p>
            <a:pPr rtl="0" lvl="0" indent="-419100" marL="457200">
              <a:buClr>
                <a:schemeClr val="lt1"/>
              </a:buClr>
              <a:buSzPct val="166666"/>
              <a:buFont typeface="Arial"/>
              <a:buChar char="•"/>
            </a:pPr>
            <a:r>
              <a:rPr lang="en"/>
              <a:t>iOS</a:t>
            </a:r>
          </a:p>
          <a:p>
            <a:pPr lvl="0" indent="-419100" marL="457200">
              <a:buClr>
                <a:schemeClr val="lt1"/>
              </a:buClr>
              <a:buSzPct val="166666"/>
              <a:buFont typeface="Arial"/>
              <a:buChar char="•"/>
            </a:pPr>
            <a:r>
              <a:rPr lang="en"/>
              <a:t>Chrome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y="0" x="0"/>
          <a:ext cy="0" cx="0"/>
          <a:chOff y="0" x="0"/>
          <a:chExt cy="0" cx="0"/>
        </a:xfrm>
      </p:grpSpPr>
      <p:sp>
        <p:nvSpPr>
          <p:cNvPr id="184" name="Shape 184"/>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Typical Uses</a:t>
            </a:r>
          </a:p>
        </p:txBody>
      </p:sp>
      <p:sp>
        <p:nvSpPr>
          <p:cNvPr id="185" name="Shape 1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Typical, obvious use cases for Chromecast include</a:t>
            </a:r>
          </a:p>
          <a:p>
            <a:pPr rtl="0" lvl="0" indent="-419100" marL="457200">
              <a:buClr>
                <a:schemeClr val="lt1"/>
              </a:buClr>
              <a:buSzPct val="166666"/>
              <a:buFont typeface="Arial"/>
              <a:buChar char="•"/>
            </a:pPr>
            <a:r>
              <a:rPr lang="en"/>
              <a:t>Video (YouTube, Netflix)</a:t>
            </a:r>
          </a:p>
          <a:p>
            <a:pPr rtl="0" lvl="0" indent="-419100" marL="457200">
              <a:buClr>
                <a:schemeClr val="lt1"/>
              </a:buClr>
              <a:buSzPct val="166666"/>
              <a:buFont typeface="Arial"/>
              <a:buChar char="•"/>
            </a:pPr>
            <a:r>
              <a:rPr lang="en"/>
              <a:t>Audio (Podcasts, Music)</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0" end="0"/>
                                            </p:txEl>
                                          </p:spTgt>
                                        </p:tgtEl>
                                        <p:attrNameLst>
                                          <p:attrName>style.visibility</p:attrName>
                                        </p:attrNameLst>
                                      </p:cBhvr>
                                      <p:to>
                                        <p:strVal val="visible"/>
                                      </p:to>
                                    </p:set>
                                    <p:animEffect transition="in" filter="fade">
                                      <p:cBhvr>
                                        <p:cTn dur="200"/>
                                        <p:tgtEl>
                                          <p:spTgt spid="18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1" end="1"/>
                                            </p:txEl>
                                          </p:spTgt>
                                        </p:tgtEl>
                                        <p:attrNameLst>
                                          <p:attrName>style.visibility</p:attrName>
                                        </p:attrNameLst>
                                      </p:cBhvr>
                                      <p:to>
                                        <p:strVal val="visible"/>
                                      </p:to>
                                    </p:set>
                                    <p:animEffect transition="in" filter="fade">
                                      <p:cBhvr>
                                        <p:cTn dur="200"/>
                                        <p:tgtEl>
                                          <p:spTgt spid="18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2" end="2"/>
                                            </p:txEl>
                                          </p:spTgt>
                                        </p:tgtEl>
                                        <p:attrNameLst>
                                          <p:attrName>style.visibility</p:attrName>
                                        </p:attrNameLst>
                                      </p:cBhvr>
                                      <p:to>
                                        <p:strVal val="visible"/>
                                      </p:to>
                                    </p:set>
                                    <p:animEffect transition="in" filter="fade">
                                      <p:cBhvr>
                                        <p:cTn dur="200"/>
                                        <p:tgtEl>
                                          <p:spTgt spid="18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85">
                                            <p:txEl>
                                              <p:pRg st="3" end="3"/>
                                            </p:txEl>
                                          </p:spTgt>
                                        </p:tgtEl>
                                        <p:attrNameLst>
                                          <p:attrName>style.visibility</p:attrName>
                                        </p:attrNameLst>
                                      </p:cBhvr>
                                      <p:to>
                                        <p:strVal val="visible"/>
                                      </p:to>
                                    </p:set>
                                    <p:animEffect transition="in" filter="fade">
                                      <p:cBhvr>
                                        <p:cTn dur="200"/>
                                        <p:tgtEl>
                                          <p:spTgt spid="185">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y="0" x="0"/>
          <a:ext cy="0" cx="0"/>
          <a:chOff y="0" x="0"/>
          <a:chExt cy="0" cx="0"/>
        </a:xfrm>
      </p:grpSpPr>
      <p:sp>
        <p:nvSpPr>
          <p:cNvPr id="190" name="Shape 19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Default &amp; Styled Media Receiver</a:t>
            </a:r>
          </a:p>
        </p:txBody>
      </p:sp>
      <p:sp>
        <p:nvSpPr>
          <p:cNvPr id="191" name="Shape 1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Google provided</a:t>
            </a:r>
          </a:p>
          <a:p>
            <a:pPr rtl="0" lvl="0" indent="-419100" marL="457200">
              <a:buClr>
                <a:schemeClr val="lt1"/>
              </a:buClr>
              <a:buSzPct val="166666"/>
              <a:buFont typeface="Arial"/>
              <a:buChar char="•"/>
            </a:pPr>
            <a:r>
              <a:rPr lang="en"/>
              <a:t>Default Media Receiver</a:t>
            </a:r>
          </a:p>
          <a:p>
            <a:pPr rtl="0" lvl="0" indent="-419100" marL="457200">
              <a:buClr>
                <a:schemeClr val="lt1"/>
              </a:buClr>
              <a:buSzPct val="166666"/>
              <a:buFont typeface="Arial"/>
              <a:buChar char="•"/>
            </a:pPr>
            <a:r>
              <a:rPr lang="en"/>
              <a:t>Styled Media Receiver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0" end="0"/>
                                            </p:txEl>
                                          </p:spTgt>
                                        </p:tgtEl>
                                        <p:attrNameLst>
                                          <p:attrName>style.visibility</p:attrName>
                                        </p:attrNameLst>
                                      </p:cBhvr>
                                      <p:to>
                                        <p:strVal val="visible"/>
                                      </p:to>
                                    </p:set>
                                    <p:animEffect transition="in" filter="fade">
                                      <p:cBhvr>
                                        <p:cTn dur="200"/>
                                        <p:tgtEl>
                                          <p:spTgt spid="19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1" end="1"/>
                                            </p:txEl>
                                          </p:spTgt>
                                        </p:tgtEl>
                                        <p:attrNameLst>
                                          <p:attrName>style.visibility</p:attrName>
                                        </p:attrNameLst>
                                      </p:cBhvr>
                                      <p:to>
                                        <p:strVal val="visible"/>
                                      </p:to>
                                    </p:set>
                                    <p:animEffect transition="in" filter="fade">
                                      <p:cBhvr>
                                        <p:cTn dur="200"/>
                                        <p:tgtEl>
                                          <p:spTgt spid="19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1">
                                            <p:txEl>
                                              <p:pRg st="2" end="2"/>
                                            </p:txEl>
                                          </p:spTgt>
                                        </p:tgtEl>
                                        <p:attrNameLst>
                                          <p:attrName>style.visibility</p:attrName>
                                        </p:attrNameLst>
                                      </p:cBhvr>
                                      <p:to>
                                        <p:strVal val="visible"/>
                                      </p:to>
                                    </p:set>
                                    <p:animEffect transition="in" filter="fade">
                                      <p:cBhvr>
                                        <p:cTn dur="200"/>
                                        <p:tgtEl>
                                          <p:spTgt spid="19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y="0" x="0"/>
          <a:ext cy="0" cx="0"/>
          <a:chOff y="0" x="0"/>
          <a:chExt cy="0" cx="0"/>
        </a:xfrm>
      </p:grpSpPr>
      <p:sp>
        <p:nvSpPr>
          <p:cNvPr id="196" name="Shape 19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More Complicated Use Cases</a:t>
            </a:r>
          </a:p>
        </p:txBody>
      </p:sp>
      <p:sp>
        <p:nvSpPr>
          <p:cNvPr id="197" name="Shape 19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
</a:t>
            </a:r>
            <a:r>
              <a:rPr lang="en"/>
              <a:t>Multiple senders, same receiver</a:t>
            </a:r>
          </a:p>
          <a:p>
            <a:pPr lvl="0" indent="-419100" marL="457200">
              <a:buClr>
                <a:schemeClr val="lt1"/>
              </a:buClr>
              <a:buSzPct val="166666"/>
              <a:buFont typeface="Arial"/>
              <a:buChar char="•"/>
            </a:pPr>
            <a:r>
              <a:rPr lang="en"/>
              <a:t>Receivers can outlive senders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0" end="0"/>
                                            </p:txEl>
                                          </p:spTgt>
                                        </p:tgtEl>
                                        <p:attrNameLst>
                                          <p:attrName>style.visibility</p:attrName>
                                        </p:attrNameLst>
                                      </p:cBhvr>
                                      <p:to>
                                        <p:strVal val="visible"/>
                                      </p:to>
                                    </p:set>
                                    <p:animEffect transition="in" filter="fade">
                                      <p:cBhvr>
                                        <p:cTn dur="200"/>
                                        <p:tgtEl>
                                          <p:spTgt spid="19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1" end="1"/>
                                            </p:txEl>
                                          </p:spTgt>
                                        </p:tgtEl>
                                        <p:attrNameLst>
                                          <p:attrName>style.visibility</p:attrName>
                                        </p:attrNameLst>
                                      </p:cBhvr>
                                      <p:to>
                                        <p:strVal val="visible"/>
                                      </p:to>
                                    </p:set>
                                    <p:animEffect transition="in" filter="fade">
                                      <p:cBhvr>
                                        <p:cTn dur="200"/>
                                        <p:tgtEl>
                                          <p:spTgt spid="19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2" end="2"/>
                                            </p:txEl>
                                          </p:spTgt>
                                        </p:tgtEl>
                                        <p:attrNameLst>
                                          <p:attrName>style.visibility</p:attrName>
                                        </p:attrNameLst>
                                      </p:cBhvr>
                                      <p:to>
                                        <p:strVal val="visible"/>
                                      </p:to>
                                    </p:set>
                                    <p:animEffect transition="in" filter="fade">
                                      <p:cBhvr>
                                        <p:cTn dur="200"/>
                                        <p:tgtEl>
                                          <p:spTgt spid="19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y="0" x="0"/>
          <a:ext cy="0" cx="0"/>
          <a:chOff y="0" x="0"/>
          <a:chExt cy="0" cx="0"/>
        </a:xfrm>
      </p:grpSpPr>
      <p:sp>
        <p:nvSpPr>
          <p:cNvPr id="202" name="Shape 20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Preparing for Development</a:t>
            </a:r>
          </a:p>
        </p:txBody>
      </p:sp>
      <p:sp>
        <p:nvSpPr>
          <p:cNvPr id="203" name="Shape 20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Check “Send this Chromecast’s serial number when checking for updates” in setup</a:t>
            </a:r>
          </a:p>
          <a:p>
            <a:pPr rtl="0" lvl="0">
              <a:buNone/>
            </a:pPr>
            <a:r>
              <a:rPr lang="en"/>
              <a:t>Chromecast developer account ($5)</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3">
                                            <p:txEl>
                                              <p:pRg st="0" end="0"/>
                                            </p:txEl>
                                          </p:spTgt>
                                        </p:tgtEl>
                                        <p:attrNameLst>
                                          <p:attrName>style.visibility</p:attrName>
                                        </p:attrNameLst>
                                      </p:cBhvr>
                                      <p:to>
                                        <p:strVal val="visible"/>
                                      </p:to>
                                    </p:set>
                                    <p:animEffect transition="in" filter="fade">
                                      <p:cBhvr>
                                        <p:cTn dur="200"/>
                                        <p:tgtEl>
                                          <p:spTgt spid="20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3">
                                            <p:txEl>
                                              <p:pRg st="1" end="1"/>
                                            </p:txEl>
                                          </p:spTgt>
                                        </p:tgtEl>
                                        <p:attrNameLst>
                                          <p:attrName>style.visibility</p:attrName>
                                        </p:attrNameLst>
                                      </p:cBhvr>
                                      <p:to>
                                        <p:strVal val="visible"/>
                                      </p:to>
                                    </p:set>
                                    <p:animEffect transition="in" filter="fade">
                                      <p:cBhvr>
                                        <p:cTn dur="200"/>
                                        <p:tgtEl>
                                          <p:spTgt spid="20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y="0" x="0"/>
          <a:ext cy="0" cx="0"/>
          <a:chOff y="0" x="0"/>
          <a:chExt cy="0" cx="0"/>
        </a:xfrm>
      </p:grpSpPr>
      <p:sp>
        <p:nvSpPr>
          <p:cNvPr id="208" name="Shape 20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Register your Chromecast</a:t>
            </a:r>
          </a:p>
        </p:txBody>
      </p:sp>
      <p:sp>
        <p:nvSpPr>
          <p:cNvPr id="209" name="Shape 209"/>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Add S/N of Chromecast to </a:t>
            </a:r>
            <a:r>
              <a:rPr u="sng" lang="en">
                <a:solidFill>
                  <a:schemeClr val="hlink"/>
                </a:solidFill>
                <a:hlinkClick r:id="rId3"/>
              </a:rPr>
              <a:t>Cast dev portal</a:t>
            </a:r>
          </a:p>
        </p:txBody>
      </p:sp>
      <p:pic>
        <p:nvPicPr>
          <p:cNvPr id="210" name="Shape 210"/>
          <p:cNvPicPr preferRelativeResize="0"/>
          <p:nvPr/>
        </p:nvPicPr>
        <p:blipFill>
          <a:blip r:embed="rId4"/>
          <a:stretch>
            <a:fillRect/>
          </a:stretch>
        </p:blipFill>
        <p:spPr>
          <a:xfrm>
            <a:off y="2329575" x="1585900"/>
            <a:ext cy="1466850" cx="59721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y="0" x="0"/>
          <a:ext cy="0" cx="0"/>
          <a:chOff y="0" x="0"/>
          <a:chExt cy="0" cx="0"/>
        </a:xfrm>
      </p:grpSpPr>
      <p:sp>
        <p:nvSpPr>
          <p:cNvPr id="215" name="Shape 21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Create a Chromecast Receiver App</a:t>
            </a:r>
          </a:p>
        </p:txBody>
      </p:sp>
      <p:sp>
        <p:nvSpPr>
          <p:cNvPr id="216" name="Shape 2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Choose:</a:t>
            </a:r>
          </a:p>
          <a:p>
            <a:pPr rtl="0" lvl="0" indent="-419100" marL="457200">
              <a:buClr>
                <a:schemeClr val="lt1"/>
              </a:buClr>
              <a:buSzPct val="166666"/>
              <a:buFont typeface="Arial"/>
              <a:buChar char="•"/>
            </a:pPr>
            <a:r>
              <a:rPr lang="en"/>
              <a:t>Custom Receiver or Styled Media Receiver</a:t>
            </a:r>
          </a:p>
          <a:p>
            <a:pPr rtl="0" lvl="0" indent="-419100" marL="457200">
              <a:buClr>
                <a:schemeClr val="lt1"/>
              </a:buClr>
              <a:buSzPct val="166666"/>
              <a:buFont typeface="Arial"/>
              <a:buChar char="•"/>
            </a:pPr>
            <a:r>
              <a:rPr lang="en"/>
              <a:t>Name</a:t>
            </a:r>
          </a:p>
          <a:p>
            <a:pPr rtl="0" lvl="0" indent="-419100" marL="457200">
              <a:buClr>
                <a:schemeClr val="lt1"/>
              </a:buClr>
              <a:buSzPct val="166666"/>
              <a:buFont typeface="Arial"/>
              <a:buChar char="•"/>
            </a:pPr>
            <a:r>
              <a:rPr lang="en"/>
              <a:t>Platform(s)</a:t>
            </a:r>
          </a:p>
          <a:p>
            <a:pPr rtl="0" lvl="0" indent="-419100" marL="457200">
              <a:buClr>
                <a:schemeClr val="lt1"/>
              </a:buClr>
              <a:buSzPct val="166666"/>
              <a:buFont typeface="Arial"/>
              <a:buChar char="•"/>
            </a:pPr>
            <a:r>
              <a:rPr lang="en"/>
              <a:t>File locations</a:t>
            </a:r>
          </a:p>
          <a:p>
            <a:pPr rtl="0" lvl="1" indent="-381000" marL="914400">
              <a:buClr>
                <a:schemeClr val="lt1"/>
              </a:buClr>
              <a:buSzPct val="80000"/>
              <a:buFont typeface="Courier New"/>
              <a:buChar char="o"/>
            </a:pPr>
            <a:r>
              <a:rPr lang="en"/>
              <a:t>For Styled Media Receiver, CSS location</a:t>
            </a:r>
          </a:p>
          <a:p>
            <a:pPr lvl="1" indent="-381000" marL="914400">
              <a:buClr>
                <a:schemeClr val="lt1"/>
              </a:buClr>
              <a:buSzPct val="80000"/>
              <a:buFont typeface="Courier New"/>
              <a:buChar char="o"/>
            </a:pPr>
            <a:r>
              <a:rPr lang="en"/>
              <a:t>For Custom Receiver, app location</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0" end="0"/>
                                            </p:txEl>
                                          </p:spTgt>
                                        </p:tgtEl>
                                        <p:attrNameLst>
                                          <p:attrName>style.visibility</p:attrName>
                                        </p:attrNameLst>
                                      </p:cBhvr>
                                      <p:to>
                                        <p:strVal val="visible"/>
                                      </p:to>
                                    </p:set>
                                    <p:animEffect transition="in" filter="fade">
                                      <p:cBhvr>
                                        <p:cTn dur="200"/>
                                        <p:tgtEl>
                                          <p:spTgt spid="21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1" end="1"/>
                                            </p:txEl>
                                          </p:spTgt>
                                        </p:tgtEl>
                                        <p:attrNameLst>
                                          <p:attrName>style.visibility</p:attrName>
                                        </p:attrNameLst>
                                      </p:cBhvr>
                                      <p:to>
                                        <p:strVal val="visible"/>
                                      </p:to>
                                    </p:set>
                                    <p:animEffect transition="in" filter="fade">
                                      <p:cBhvr>
                                        <p:cTn dur="200"/>
                                        <p:tgtEl>
                                          <p:spTgt spid="21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2" end="2"/>
                                            </p:txEl>
                                          </p:spTgt>
                                        </p:tgtEl>
                                        <p:attrNameLst>
                                          <p:attrName>style.visibility</p:attrName>
                                        </p:attrNameLst>
                                      </p:cBhvr>
                                      <p:to>
                                        <p:strVal val="visible"/>
                                      </p:to>
                                    </p:set>
                                    <p:animEffect transition="in" filter="fade">
                                      <p:cBhvr>
                                        <p:cTn dur="200"/>
                                        <p:tgtEl>
                                          <p:spTgt spid="21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3" end="3"/>
                                            </p:txEl>
                                          </p:spTgt>
                                        </p:tgtEl>
                                        <p:attrNameLst>
                                          <p:attrName>style.visibility</p:attrName>
                                        </p:attrNameLst>
                                      </p:cBhvr>
                                      <p:to>
                                        <p:strVal val="visible"/>
                                      </p:to>
                                    </p:set>
                                    <p:animEffect transition="in" filter="fade">
                                      <p:cBhvr>
                                        <p:cTn dur="200"/>
                                        <p:tgtEl>
                                          <p:spTgt spid="21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4" end="4"/>
                                            </p:txEl>
                                          </p:spTgt>
                                        </p:tgtEl>
                                        <p:attrNameLst>
                                          <p:attrName>style.visibility</p:attrName>
                                        </p:attrNameLst>
                                      </p:cBhvr>
                                      <p:to>
                                        <p:strVal val="visible"/>
                                      </p:to>
                                    </p:set>
                                    <p:animEffect transition="in" filter="fade">
                                      <p:cBhvr>
                                        <p:cTn dur="200"/>
                                        <p:tgtEl>
                                          <p:spTgt spid="21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5" end="5"/>
                                            </p:txEl>
                                          </p:spTgt>
                                        </p:tgtEl>
                                        <p:attrNameLst>
                                          <p:attrName>style.visibility</p:attrName>
                                        </p:attrNameLst>
                                      </p:cBhvr>
                                      <p:to>
                                        <p:strVal val="visible"/>
                                      </p:to>
                                    </p:set>
                                    <p:animEffect transition="in" filter="fade">
                                      <p:cBhvr>
                                        <p:cTn dur="200"/>
                                        <p:tgtEl>
                                          <p:spTgt spid="21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6">
                                            <p:txEl>
                                              <p:pRg st="6" end="6"/>
                                            </p:txEl>
                                          </p:spTgt>
                                        </p:tgtEl>
                                        <p:attrNameLst>
                                          <p:attrName>style.visibility</p:attrName>
                                        </p:attrNameLst>
                                      </p:cBhvr>
                                      <p:to>
                                        <p:strVal val="visible"/>
                                      </p:to>
                                    </p:set>
                                    <p:animEffect transition="in" filter="fade">
                                      <p:cBhvr>
                                        <p:cTn dur="200"/>
                                        <p:tgtEl>
                                          <p:spTgt spid="21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Publishing a Receiver</a:t>
            </a:r>
          </a:p>
        </p:txBody>
      </p:sp>
      <p:sp>
        <p:nvSpPr>
          <p:cNvPr id="222" name="Shape 22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Pre-publishing, receiver only works on your registered Chromecasts.</a:t>
            </a:r>
          </a:p>
          <a:p>
            <a:pPr rtl="0" lvl="0">
              <a:buNone/>
            </a:pPr>
            <a:r>
              <a:rPr lang="en"/>
              <a:t>Publishing requires an https URL.</a:t>
            </a:r>
          </a:p>
          <a:p>
            <a:pPr>
              <a:buNone/>
            </a:pPr>
            <a:r>
              <a:rPr lang="en"/>
              <a:t>After publishing, available to all Chromecasts.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2">
                                            <p:txEl>
                                              <p:pRg st="0" end="0"/>
                                            </p:txEl>
                                          </p:spTgt>
                                        </p:tgtEl>
                                        <p:attrNameLst>
                                          <p:attrName>style.visibility</p:attrName>
                                        </p:attrNameLst>
                                      </p:cBhvr>
                                      <p:to>
                                        <p:strVal val="visible"/>
                                      </p:to>
                                    </p:set>
                                    <p:animEffect transition="in" filter="fade">
                                      <p:cBhvr>
                                        <p:cTn dur="200"/>
                                        <p:tgtEl>
                                          <p:spTgt spid="22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2">
                                            <p:txEl>
                                              <p:pRg st="1" end="1"/>
                                            </p:txEl>
                                          </p:spTgt>
                                        </p:tgtEl>
                                        <p:attrNameLst>
                                          <p:attrName>style.visibility</p:attrName>
                                        </p:attrNameLst>
                                      </p:cBhvr>
                                      <p:to>
                                        <p:strVal val="visible"/>
                                      </p:to>
                                    </p:set>
                                    <p:animEffect transition="in" filter="fade">
                                      <p:cBhvr>
                                        <p:cTn dur="200"/>
                                        <p:tgtEl>
                                          <p:spTgt spid="22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2">
                                            <p:txEl>
                                              <p:pRg st="2" end="2"/>
                                            </p:txEl>
                                          </p:spTgt>
                                        </p:tgtEl>
                                        <p:attrNameLst>
                                          <p:attrName>style.visibility</p:attrName>
                                        </p:attrNameLst>
                                      </p:cBhvr>
                                      <p:to>
                                        <p:strVal val="visible"/>
                                      </p:to>
                                    </p:set>
                                    <p:animEffect transition="in" filter="fade">
                                      <p:cBhvr>
                                        <p:cTn dur="200"/>
                                        <p:tgtEl>
                                          <p:spTgt spid="22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Developing a Sender App</a:t>
            </a:r>
          </a:p>
        </p:txBody>
      </p:sp>
      <p:sp>
        <p:nvSpPr>
          <p:cNvPr id="228" name="Shape 22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Sender initializes the API</a:t>
            </a:r>
          </a:p>
          <a:p>
            <a:pPr rtl="0" lvl="0" indent="-419100" marL="457200">
              <a:buClr>
                <a:schemeClr val="lt1"/>
              </a:buClr>
              <a:buSzPct val="166666"/>
              <a:buFont typeface="Arial"/>
              <a:buChar char="•"/>
            </a:pPr>
            <a:r>
              <a:rPr lang="en"/>
              <a:t>API notifies sender of Cast availability</a:t>
            </a:r>
          </a:p>
          <a:p>
            <a:pPr rtl="0" lvl="0" indent="-419100" marL="457200">
              <a:buClr>
                <a:schemeClr val="lt1"/>
              </a:buClr>
              <a:buSzPct val="166666"/>
              <a:buFont typeface="Arial"/>
              <a:buChar char="•"/>
            </a:pPr>
            <a:r>
              <a:rPr lang="en"/>
              <a:t>Sender requests the launch of an Receiver App Id</a:t>
            </a:r>
          </a:p>
          <a:p>
            <a:pPr lvl="0" indent="-419100" marL="457200">
              <a:buClr>
                <a:schemeClr val="lt1"/>
              </a:buClr>
              <a:buSzPct val="166666"/>
              <a:buFont typeface="Arial"/>
              <a:buChar char="•"/>
            </a:pPr>
            <a:r>
              <a:rPr lang="en"/>
              <a:t>API notifies sender of Session start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8">
                                            <p:txEl>
                                              <p:pRg st="0" end="0"/>
                                            </p:txEl>
                                          </p:spTgt>
                                        </p:tgtEl>
                                        <p:attrNameLst>
                                          <p:attrName>style.visibility</p:attrName>
                                        </p:attrNameLst>
                                      </p:cBhvr>
                                      <p:to>
                                        <p:strVal val="visible"/>
                                      </p:to>
                                    </p:set>
                                    <p:animEffect transition="in" filter="fade">
                                      <p:cBhvr>
                                        <p:cTn dur="200"/>
                                        <p:tgtEl>
                                          <p:spTgt spid="22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8">
                                            <p:txEl>
                                              <p:pRg st="1" end="1"/>
                                            </p:txEl>
                                          </p:spTgt>
                                        </p:tgtEl>
                                        <p:attrNameLst>
                                          <p:attrName>style.visibility</p:attrName>
                                        </p:attrNameLst>
                                      </p:cBhvr>
                                      <p:to>
                                        <p:strVal val="visible"/>
                                      </p:to>
                                    </p:set>
                                    <p:animEffect transition="in" filter="fade">
                                      <p:cBhvr>
                                        <p:cTn dur="200"/>
                                        <p:tgtEl>
                                          <p:spTgt spid="22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8">
                                            <p:txEl>
                                              <p:pRg st="2" end="2"/>
                                            </p:txEl>
                                          </p:spTgt>
                                        </p:tgtEl>
                                        <p:attrNameLst>
                                          <p:attrName>style.visibility</p:attrName>
                                        </p:attrNameLst>
                                      </p:cBhvr>
                                      <p:to>
                                        <p:strVal val="visible"/>
                                      </p:to>
                                    </p:set>
                                    <p:animEffect transition="in" filter="fade">
                                      <p:cBhvr>
                                        <p:cTn dur="200"/>
                                        <p:tgtEl>
                                          <p:spTgt spid="22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28">
                                            <p:txEl>
                                              <p:pRg st="3" end="3"/>
                                            </p:txEl>
                                          </p:spTgt>
                                        </p:tgtEl>
                                        <p:attrNameLst>
                                          <p:attrName>style.visibility</p:attrName>
                                        </p:attrNameLst>
                                      </p:cBhvr>
                                      <p:to>
                                        <p:strVal val="visible"/>
                                      </p:to>
                                    </p:set>
                                    <p:animEffect transition="in" filter="fade">
                                      <p:cBhvr>
                                        <p:cTn dur="200"/>
                                        <p:tgtEl>
                                          <p:spTgt spid="228">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Interview with a Receiver</a:t>
            </a:r>
          </a:p>
        </p:txBody>
      </p:sp>
      <p:sp>
        <p:nvSpPr>
          <p:cNvPr id="234" name="Shape 23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Message bus connects Sender and Receiver.</a:t>
            </a:r>
          </a:p>
          <a:p>
            <a:pPr rtl="0" lvl="0">
              <a:buNone/>
            </a:pPr>
            <a:r>
              <a:rPr lang="en"/>
              <a:t>Messages are scoped to Namespaces</a:t>
            </a:r>
          </a:p>
          <a:p>
            <a:pPr rtl="0" lvl="0">
              <a:buNone/>
            </a:pPr>
            <a:r>
              <a:rPr lang="en"/>
              <a:t>Built in Media namespace</a:t>
            </a:r>
          </a:p>
          <a:p>
            <a:pPr rtl="0" lvl="0">
              <a:buNone/>
            </a:pPr>
            <a:r>
              <a:rPr lang="en"/>
              <a:t>Custom messages are free-form</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4">
                                            <p:txEl>
                                              <p:pRg st="0" end="0"/>
                                            </p:txEl>
                                          </p:spTgt>
                                        </p:tgtEl>
                                        <p:attrNameLst>
                                          <p:attrName>style.visibility</p:attrName>
                                        </p:attrNameLst>
                                      </p:cBhvr>
                                      <p:to>
                                        <p:strVal val="visible"/>
                                      </p:to>
                                    </p:set>
                                    <p:animEffect transition="in" filter="fade">
                                      <p:cBhvr>
                                        <p:cTn dur="200"/>
                                        <p:tgtEl>
                                          <p:spTgt spid="23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4">
                                            <p:txEl>
                                              <p:pRg st="1" end="1"/>
                                            </p:txEl>
                                          </p:spTgt>
                                        </p:tgtEl>
                                        <p:attrNameLst>
                                          <p:attrName>style.visibility</p:attrName>
                                        </p:attrNameLst>
                                      </p:cBhvr>
                                      <p:to>
                                        <p:strVal val="visible"/>
                                      </p:to>
                                    </p:set>
                                    <p:animEffect transition="in" filter="fade">
                                      <p:cBhvr>
                                        <p:cTn dur="200"/>
                                        <p:tgtEl>
                                          <p:spTgt spid="23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4">
                                            <p:txEl>
                                              <p:pRg st="2" end="2"/>
                                            </p:txEl>
                                          </p:spTgt>
                                        </p:tgtEl>
                                        <p:attrNameLst>
                                          <p:attrName>style.visibility</p:attrName>
                                        </p:attrNameLst>
                                      </p:cBhvr>
                                      <p:to>
                                        <p:strVal val="visible"/>
                                      </p:to>
                                    </p:set>
                                    <p:animEffect transition="in" filter="fade">
                                      <p:cBhvr>
                                        <p:cTn dur="200"/>
                                        <p:tgtEl>
                                          <p:spTgt spid="23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34">
                                            <p:txEl>
                                              <p:pRg st="3" end="3"/>
                                            </p:txEl>
                                          </p:spTgt>
                                        </p:tgtEl>
                                        <p:attrNameLst>
                                          <p:attrName>style.visibility</p:attrName>
                                        </p:attrNameLst>
                                      </p:cBhvr>
                                      <p:to>
                                        <p:strVal val="visible"/>
                                      </p:to>
                                    </p:set>
                                    <p:animEffect transition="in" filter="fade">
                                      <p:cBhvr>
                                        <p:cTn dur="200"/>
                                        <p:tgtEl>
                                          <p:spTgt spid="23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Who am I?</a:t>
            </a:r>
          </a:p>
          <a:p>
            <a:pPr rtl="0" lvl="0">
              <a:buNone/>
            </a:pPr>
            <a:r>
              <a:rPr sz="1800" lang="en"/>
              <a:t>(or Why is he still talking?)</a:t>
            </a:r>
          </a:p>
        </p:txBody>
      </p:sp>
      <p:sp>
        <p:nvSpPr>
          <p:cNvPr id="55" name="Shape 5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Developer </a:t>
            </a:r>
          </a:p>
          <a:p>
            <a:pPr rtl="0" lvl="0">
              <a:buNone/>
            </a:pPr>
            <a:r>
              <a:rPr lang="en"/>
              <a:t>Android</a:t>
            </a:r>
          </a:p>
          <a:p>
            <a:pPr rtl="0" lvl="0">
              <a:buNone/>
            </a:pPr>
            <a:r>
              <a:rPr lang="en"/>
              <a:t>Interested in unusual interaction patterns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0" end="0"/>
                                            </p:txEl>
                                          </p:spTgt>
                                        </p:tgtEl>
                                        <p:attrNameLst>
                                          <p:attrName>style.visibility</p:attrName>
                                        </p:attrNameLst>
                                      </p:cBhvr>
                                      <p:to>
                                        <p:strVal val="visible"/>
                                      </p:to>
                                    </p:set>
                                    <p:animEffect transition="in" filter="fade">
                                      <p:cBhvr>
                                        <p:cTn dur="300"/>
                                        <p:tgtEl>
                                          <p:spTgt spid="5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1" end="1"/>
                                            </p:txEl>
                                          </p:spTgt>
                                        </p:tgtEl>
                                        <p:attrNameLst>
                                          <p:attrName>style.visibility</p:attrName>
                                        </p:attrNameLst>
                                      </p:cBhvr>
                                      <p:to>
                                        <p:strVal val="visible"/>
                                      </p:to>
                                    </p:set>
                                    <p:animEffect transition="in" filter="fade">
                                      <p:cBhvr>
                                        <p:cTn dur="300"/>
                                        <p:tgtEl>
                                          <p:spTgt spid="5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2" end="2"/>
                                            </p:txEl>
                                          </p:spTgt>
                                        </p:tgtEl>
                                        <p:attrNameLst>
                                          <p:attrName>style.visibility</p:attrName>
                                        </p:attrNameLst>
                                      </p:cBhvr>
                                      <p:to>
                                        <p:strVal val="visible"/>
                                      </p:to>
                                    </p:set>
                                    <p:animEffect transition="in" filter="fade">
                                      <p:cBhvr>
                                        <p:cTn dur="300"/>
                                        <p:tgtEl>
                                          <p:spTgt spid="5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For Chrome Sender App Dev</a:t>
            </a:r>
          </a:p>
        </p:txBody>
      </p:sp>
      <p:sp>
        <p:nvSpPr>
          <p:cNvPr id="240" name="Shape 240"/>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The Chromecast plugin will not load for file:// files.  You must deploy your files to a web server and access them there.</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0">
                                            <p:txEl>
                                              <p:pRg st="0" end="0"/>
                                            </p:txEl>
                                          </p:spTgt>
                                        </p:tgtEl>
                                        <p:attrNameLst>
                                          <p:attrName>style.visibility</p:attrName>
                                        </p:attrNameLst>
                                      </p:cBhvr>
                                      <p:to>
                                        <p:strVal val="visible"/>
                                      </p:to>
                                    </p:set>
                                    <p:animEffect transition="in" filter="fade">
                                      <p:cBhvr>
                                        <p:cTn dur="200"/>
                                        <p:tgtEl>
                                          <p:spTgt spid="24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Debugging Receiver Apps</a:t>
            </a:r>
          </a:p>
        </p:txBody>
      </p:sp>
      <p:sp>
        <p:nvSpPr>
          <p:cNvPr id="246" name="Shape 24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Chrome development tools are available by going to http://&lt;ip of chromecast&gt;:9222/</a:t>
            </a:r>
          </a:p>
          <a:p>
            <a:pPr rtl="0" lvl="0">
              <a:buNone/>
            </a:pPr>
            <a:r>
              <a:rPr lang="en"/>
              <a:t>You will then have access to a full Javascript console and all the other Chrome debugging goodness you’re used to.</a:t>
            </a:r>
          </a:p>
          <a:p>
            <a:pPr>
              <a:buNone/>
            </a:pPr>
            <a:r>
              <a:rPr lang="en"/>
              <a:t>console.log(...) will even be written here, along with a lot of Chromecast info logs.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0" end="0"/>
                                            </p:txEl>
                                          </p:spTgt>
                                        </p:tgtEl>
                                        <p:attrNameLst>
                                          <p:attrName>style.visibility</p:attrName>
                                        </p:attrNameLst>
                                      </p:cBhvr>
                                      <p:to>
                                        <p:strVal val="visible"/>
                                      </p:to>
                                    </p:set>
                                    <p:animEffect transition="in" filter="fade">
                                      <p:cBhvr>
                                        <p:cTn dur="200"/>
                                        <p:tgtEl>
                                          <p:spTgt spid="24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1" end="1"/>
                                            </p:txEl>
                                          </p:spTgt>
                                        </p:tgtEl>
                                        <p:attrNameLst>
                                          <p:attrName>style.visibility</p:attrName>
                                        </p:attrNameLst>
                                      </p:cBhvr>
                                      <p:to>
                                        <p:strVal val="visible"/>
                                      </p:to>
                                    </p:set>
                                    <p:animEffect transition="in" filter="fade">
                                      <p:cBhvr>
                                        <p:cTn dur="200"/>
                                        <p:tgtEl>
                                          <p:spTgt spid="24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2" end="2"/>
                                            </p:txEl>
                                          </p:spTgt>
                                        </p:tgtEl>
                                        <p:attrNameLst>
                                          <p:attrName>style.visibility</p:attrName>
                                        </p:attrNameLst>
                                      </p:cBhvr>
                                      <p:to>
                                        <p:strVal val="visible"/>
                                      </p:to>
                                    </p:set>
                                    <p:animEffect transition="in" filter="fade">
                                      <p:cBhvr>
                                        <p:cTn dur="200"/>
                                        <p:tgtEl>
                                          <p:spTgt spid="24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General TV Development</a:t>
            </a:r>
          </a:p>
        </p:txBody>
      </p:sp>
      <p:pic>
        <p:nvPicPr>
          <p:cNvPr id="252" name="Shape 252"/>
          <p:cNvPicPr preferRelativeResize="0"/>
          <p:nvPr/>
        </p:nvPicPr>
        <p:blipFill>
          <a:blip r:embed="rId3"/>
          <a:stretch>
            <a:fillRect/>
          </a:stretch>
        </p:blipFill>
        <p:spPr>
          <a:xfrm>
            <a:off y="1294299" x="2362824"/>
            <a:ext cy="3313749" cx="4418350"/>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sp>
        <p:nvSpPr>
          <p:cNvPr id="257" name="Shape 257"/>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TV Development Guidelines</a:t>
            </a:r>
          </a:p>
        </p:txBody>
      </p:sp>
      <p:sp>
        <p:nvSpPr>
          <p:cNvPr id="258" name="Shape 25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10 foot experience</a:t>
            </a:r>
          </a:p>
          <a:p>
            <a:pPr rtl="0" lvl="0" indent="-419100" marL="457200">
              <a:buClr>
                <a:schemeClr val="lt1"/>
              </a:buClr>
              <a:buSzPct val="166666"/>
              <a:buFont typeface="Arial"/>
              <a:buChar char="•"/>
            </a:pPr>
            <a:r>
              <a:rPr lang="en"/>
              <a:t>Big fonts</a:t>
            </a:r>
          </a:p>
          <a:p>
            <a:pPr rtl="0" lvl="0" indent="-419100" marL="457200">
              <a:buClr>
                <a:schemeClr val="lt1"/>
              </a:buClr>
              <a:buSzPct val="166666"/>
              <a:buFont typeface="Arial"/>
              <a:buChar char="•"/>
            </a:pPr>
            <a:r>
              <a:rPr lang="en"/>
              <a:t>Minimal text</a:t>
            </a:r>
          </a:p>
          <a:p>
            <a:pPr rtl="0" lvl="0">
              <a:buNone/>
            </a:pPr>
            <a:r>
              <a:rPr lang="en"/>
              <a:t>Authentication stories</a:t>
            </a:r>
          </a:p>
          <a:p>
            <a:pPr rtl="0" lvl="0" indent="-419100" marL="457200">
              <a:buClr>
                <a:schemeClr val="lt1"/>
              </a:buClr>
              <a:buSzPct val="166666"/>
              <a:buFont typeface="Arial"/>
              <a:buChar char="•"/>
            </a:pPr>
            <a:r>
              <a:rPr lang="en"/>
              <a:t>OAUTH </a:t>
            </a:r>
          </a:p>
          <a:p>
            <a:pPr lvl="0" indent="-419100" marL="457200">
              <a:buClr>
                <a:schemeClr val="lt1"/>
              </a:buClr>
              <a:buSzPct val="166666"/>
              <a:buFont typeface="Arial"/>
              <a:buChar char="•"/>
            </a:pPr>
            <a:r>
              <a:rPr lang="en"/>
              <a:t>Roku’s authentication flow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0" end="0"/>
                                            </p:txEl>
                                          </p:spTgt>
                                        </p:tgtEl>
                                        <p:attrNameLst>
                                          <p:attrName>style.visibility</p:attrName>
                                        </p:attrNameLst>
                                      </p:cBhvr>
                                      <p:to>
                                        <p:strVal val="visible"/>
                                      </p:to>
                                    </p:set>
                                    <p:animEffect transition="in" filter="fade">
                                      <p:cBhvr>
                                        <p:cTn dur="200"/>
                                        <p:tgtEl>
                                          <p:spTgt spid="25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1" end="1"/>
                                            </p:txEl>
                                          </p:spTgt>
                                        </p:tgtEl>
                                        <p:attrNameLst>
                                          <p:attrName>style.visibility</p:attrName>
                                        </p:attrNameLst>
                                      </p:cBhvr>
                                      <p:to>
                                        <p:strVal val="visible"/>
                                      </p:to>
                                    </p:set>
                                    <p:animEffect transition="in" filter="fade">
                                      <p:cBhvr>
                                        <p:cTn dur="200"/>
                                        <p:tgtEl>
                                          <p:spTgt spid="25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2" end="2"/>
                                            </p:txEl>
                                          </p:spTgt>
                                        </p:tgtEl>
                                        <p:attrNameLst>
                                          <p:attrName>style.visibility</p:attrName>
                                        </p:attrNameLst>
                                      </p:cBhvr>
                                      <p:to>
                                        <p:strVal val="visible"/>
                                      </p:to>
                                    </p:set>
                                    <p:animEffect transition="in" filter="fade">
                                      <p:cBhvr>
                                        <p:cTn dur="200"/>
                                        <p:tgtEl>
                                          <p:spTgt spid="258">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3" end="3"/>
                                            </p:txEl>
                                          </p:spTgt>
                                        </p:tgtEl>
                                        <p:attrNameLst>
                                          <p:attrName>style.visibility</p:attrName>
                                        </p:attrNameLst>
                                      </p:cBhvr>
                                      <p:to>
                                        <p:strVal val="visible"/>
                                      </p:to>
                                    </p:set>
                                    <p:animEffect transition="in" filter="fade">
                                      <p:cBhvr>
                                        <p:cTn dur="200"/>
                                        <p:tgtEl>
                                          <p:spTgt spid="258">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4" end="4"/>
                                            </p:txEl>
                                          </p:spTgt>
                                        </p:tgtEl>
                                        <p:attrNameLst>
                                          <p:attrName>style.visibility</p:attrName>
                                        </p:attrNameLst>
                                      </p:cBhvr>
                                      <p:to>
                                        <p:strVal val="visible"/>
                                      </p:to>
                                    </p:set>
                                    <p:animEffect transition="in" filter="fade">
                                      <p:cBhvr>
                                        <p:cTn dur="200"/>
                                        <p:tgtEl>
                                          <p:spTgt spid="258">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8">
                                            <p:txEl>
                                              <p:pRg st="5" end="5"/>
                                            </p:txEl>
                                          </p:spTgt>
                                        </p:tgtEl>
                                        <p:attrNameLst>
                                          <p:attrName>style.visibility</p:attrName>
                                        </p:attrNameLst>
                                      </p:cBhvr>
                                      <p:to>
                                        <p:strVal val="visible"/>
                                      </p:to>
                                    </p:set>
                                    <p:animEffect transition="in" filter="fade">
                                      <p:cBhvr>
                                        <p:cTn dur="200"/>
                                        <p:tgtEl>
                                          <p:spTgt spid="258">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y="0" x="0"/>
          <a:ext cy="0" cx="0"/>
          <a:chOff y="0" x="0"/>
          <a:chExt cy="0" cx="0"/>
        </a:xfrm>
      </p:grpSpPr>
      <p:sp>
        <p:nvSpPr>
          <p:cNvPr id="263" name="Shape 263"/>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Media Formats</a:t>
            </a:r>
          </a:p>
        </p:txBody>
      </p:sp>
      <p:sp>
        <p:nvSpPr>
          <p:cNvPr id="264" name="Shape 264"/>
          <p:cNvSpPr txBox="1"/>
          <p:nvPr>
            <p:ph idx="1" type="body"/>
          </p:nvPr>
        </p:nvSpPr>
        <p:spPr>
          <a:xfrm>
            <a:off y="1200150" x="457200"/>
            <a:ext cy="3725699" cx="8229600"/>
          </a:xfrm>
          <a:prstGeom prst="rect">
            <a:avLst/>
          </a:prstGeom>
        </p:spPr>
        <p:txBody>
          <a:bodyPr bIns="91425" rIns="91425" lIns="91425" tIns="91425" anchor="t" anchorCtr="0">
            <a:noAutofit/>
          </a:bodyPr>
          <a:lstStyle/>
          <a:p>
            <a:pPr>
              <a:buNone/>
            </a:pPr>
            <a:r>
              <a:rPr lang="en"/>
              <a:t>Different devices, different codecs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4">
                                            <p:txEl>
                                              <p:pRg st="0" end="0"/>
                                            </p:txEl>
                                          </p:spTgt>
                                        </p:tgtEl>
                                        <p:attrNameLst>
                                          <p:attrName>style.visibility</p:attrName>
                                        </p:attrNameLst>
                                      </p:cBhvr>
                                      <p:to>
                                        <p:strVal val="visible"/>
                                      </p:to>
                                    </p:set>
                                    <p:animEffect transition="in" filter="fade">
                                      <p:cBhvr>
                                        <p:cTn dur="200"/>
                                        <p:tgtEl>
                                          <p:spTgt spid="26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y="0" x="0"/>
          <a:ext cy="0" cx="0"/>
          <a:chOff y="0" x="0"/>
          <a:chExt cy="0" cx="0"/>
        </a:xfrm>
      </p:grpSpPr>
      <p:sp>
        <p:nvSpPr>
          <p:cNvPr id="269" name="Shape 269"/>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Further Resources</a:t>
            </a:r>
          </a:p>
        </p:txBody>
      </p:sp>
      <p:sp>
        <p:nvSpPr>
          <p:cNvPr id="270" name="Shape 27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Roku SDK Documentation </a:t>
            </a:r>
            <a:r>
              <a:rPr u="sng" lang="en">
                <a:solidFill>
                  <a:schemeClr val="hlink"/>
                </a:solidFill>
                <a:hlinkClick r:id="rId3"/>
              </a:rPr>
              <a:t>http://sdkdocs.roku.com/</a:t>
            </a:r>
          </a:p>
          <a:p>
            <a:pPr rtl="0" lvl="0">
              <a:buNone/>
            </a:pPr>
            <a:r>
              <a:rPr lang="en"/>
              <a:t>Roku Developer Program </a:t>
            </a:r>
            <a:r>
              <a:rPr u="sng" lang="en">
                <a:solidFill>
                  <a:schemeClr val="hlink"/>
                </a:solidFill>
                <a:hlinkClick r:id="rId4"/>
              </a:rPr>
              <a:t>http://www.roku.com/developer</a:t>
            </a:r>
          </a:p>
          <a:p>
            <a:pPr rtl="0" lvl="0">
              <a:buNone/>
            </a:pPr>
            <a:r>
              <a:rPr lang="en"/>
              <a:t>Google Cast Developer Site</a:t>
            </a:r>
          </a:p>
          <a:p>
            <a:pPr rtl="0" lvl="0">
              <a:buNone/>
            </a:pPr>
            <a:r>
              <a:rPr u="sng" lang="en">
                <a:solidFill>
                  <a:schemeClr val="hlink"/>
                </a:solidFill>
                <a:hlinkClick r:id="rId5"/>
              </a:rPr>
              <a:t>https://developers.google.com/cast/</a:t>
            </a:r>
          </a:p>
          <a:p>
            <a:r>
              <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y="0" x="0"/>
          <a:ext cy="0" cx="0"/>
          <a:chOff y="0" x="0"/>
          <a:chExt cy="0" cx="0"/>
        </a:xfrm>
      </p:grpSpPr>
      <p:sp>
        <p:nvSpPr>
          <p:cNvPr id="275" name="Shape 275"/>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Thanks for your time!</a:t>
            </a:r>
          </a:p>
        </p:txBody>
      </p:sp>
      <p:sp>
        <p:nvSpPr>
          <p:cNvPr id="276" name="Shape 27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Enjoy the rest of the conference!</a:t>
            </a:r>
          </a:p>
          <a:p>
            <a:pPr rtl="0" lvl="0">
              <a:buNone/>
            </a:pPr>
            <a:r>
              <a:rPr lang="en"/>
              <a:t>Ben Von Handorf</a:t>
            </a:r>
          </a:p>
          <a:p>
            <a:pPr rtl="0" lvl="0">
              <a:buNone/>
            </a:pPr>
            <a:r>
              <a:rPr lang="en"/>
              <a:t>@benvonhandorf</a:t>
            </a:r>
          </a:p>
          <a:p>
            <a:pPr rtl="0" lvl="0">
              <a:buNone/>
            </a:pPr>
            <a:r>
              <a:rPr u="sng" lang="en">
                <a:solidFill>
                  <a:schemeClr val="hlink"/>
                </a:solidFill>
                <a:hlinkClick r:id="rId3"/>
              </a:rPr>
              <a:t>ben@skyironstudio.com</a:t>
            </a:r>
          </a:p>
          <a:p>
            <a:pPr rtl="0" lvl="0">
              <a:buNone/>
            </a:pPr>
            <a:r>
              <a:rPr u="sng" lang="en">
                <a:solidFill>
                  <a:schemeClr val="hlink"/>
                </a:solidFill>
                <a:hlinkClick r:id="rId4"/>
              </a:rPr>
              <a:t>http://bit.ly/chromecast_roku</a:t>
            </a:r>
          </a:p>
          <a:p>
            <a:pPr rtl="0" lvl="0">
              <a:buNone/>
            </a:pPr>
            <a:r>
              <a:rPr lang="en"/>
              <a:t>Questions?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develop for TVs?</a:t>
            </a:r>
          </a:p>
        </p:txBody>
      </p:sp>
      <p:sp>
        <p:nvSpPr>
          <p:cNvPr id="61" name="Shape 6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TVs are ubiquitous</a:t>
            </a:r>
          </a:p>
          <a:p>
            <a:pPr rtl="0" lvl="0">
              <a:buNone/>
            </a:pPr>
            <a:r>
              <a:rPr lang="en"/>
              <a:t>TVs are cheap</a:t>
            </a:r>
          </a:p>
          <a:p>
            <a:pPr rtl="0" lvl="0">
              <a:buNone/>
            </a:pPr>
            <a:r>
              <a:rPr lang="en"/>
              <a:t>TVs are inherently multi-user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0" end="0"/>
                                            </p:txEl>
                                          </p:spTgt>
                                        </p:tgtEl>
                                        <p:attrNameLst>
                                          <p:attrName>style.visibility</p:attrName>
                                        </p:attrNameLst>
                                      </p:cBhvr>
                                      <p:to>
                                        <p:strVal val="visible"/>
                                      </p:to>
                                    </p:set>
                                    <p:animEffect transition="in" filter="fade">
                                      <p:cBhvr>
                                        <p:cTn dur="200"/>
                                        <p:tgtEl>
                                          <p:spTgt spid="6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1" end="1"/>
                                            </p:txEl>
                                          </p:spTgt>
                                        </p:tgtEl>
                                        <p:attrNameLst>
                                          <p:attrName>style.visibility</p:attrName>
                                        </p:attrNameLst>
                                      </p:cBhvr>
                                      <p:to>
                                        <p:strVal val="visible"/>
                                      </p:to>
                                    </p:set>
                                    <p:animEffect transition="in" filter="fade">
                                      <p:cBhvr>
                                        <p:cTn dur="200"/>
                                        <p:tgtEl>
                                          <p:spTgt spid="6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2" end="2"/>
                                            </p:txEl>
                                          </p:spTgt>
                                        </p:tgtEl>
                                        <p:attrNameLst>
                                          <p:attrName>style.visibility</p:attrName>
                                        </p:attrNameLst>
                                      </p:cBhvr>
                                      <p:to>
                                        <p:strVal val="visible"/>
                                      </p:to>
                                    </p:set>
                                    <p:animEffect transition="in" filter="fade">
                                      <p:cBhvr>
                                        <p:cTn dur="200"/>
                                        <p:tgtEl>
                                          <p:spTgt spid="6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Apps on TVs</a:t>
            </a:r>
          </a:p>
        </p:txBody>
      </p:sp>
      <p:sp>
        <p:nvSpPr>
          <p:cNvPr id="67" name="Shape 6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buNone/>
            </a:pPr>
            <a:r>
              <a:rPr lang="en"/>
              <a:t>Different Interaction Patterns</a:t>
            </a:r>
          </a:p>
          <a:p>
            <a:pPr rtl="0" lvl="0">
              <a:buNone/>
            </a:pPr>
            <a:r>
              <a:rPr lang="en"/>
              <a:t>Different Attention</a:t>
            </a:r>
          </a:p>
          <a:p>
            <a:pPr>
              <a:buNone/>
            </a:pPr>
            <a:r>
              <a:rPr lang="en"/>
              <a:t>Different Platforms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0" end="0"/>
                                            </p:txEl>
                                          </p:spTgt>
                                        </p:tgtEl>
                                        <p:attrNameLst>
                                          <p:attrName>style.visibility</p:attrName>
                                        </p:attrNameLst>
                                      </p:cBhvr>
                                      <p:to>
                                        <p:strVal val="visible"/>
                                      </p:to>
                                    </p:set>
                                    <p:animEffect transition="in" filter="fade">
                                      <p:cBhvr>
                                        <p:cTn dur="200"/>
                                        <p:tgtEl>
                                          <p:spTgt spid="6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1" end="1"/>
                                            </p:txEl>
                                          </p:spTgt>
                                        </p:tgtEl>
                                        <p:attrNameLst>
                                          <p:attrName>style.visibility</p:attrName>
                                        </p:attrNameLst>
                                      </p:cBhvr>
                                      <p:to>
                                        <p:strVal val="visible"/>
                                      </p:to>
                                    </p:set>
                                    <p:animEffect transition="in" filter="fade">
                                      <p:cBhvr>
                                        <p:cTn dur="200"/>
                                        <p:tgtEl>
                                          <p:spTgt spid="6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2" end="2"/>
                                            </p:txEl>
                                          </p:spTgt>
                                        </p:tgtEl>
                                        <p:attrNameLst>
                                          <p:attrName>style.visibility</p:attrName>
                                        </p:attrNameLst>
                                      </p:cBhvr>
                                      <p:to>
                                        <p:strVal val="visible"/>
                                      </p:to>
                                    </p:set>
                                    <p:animEffect transition="in" filter="fade">
                                      <p:cBhvr>
                                        <p:cTn dur="200"/>
                                        <p:tgtEl>
                                          <p:spTgt spid="6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Roku?</a:t>
            </a:r>
          </a:p>
        </p:txBody>
      </p:sp>
      <p:sp>
        <p:nvSpPr>
          <p:cNvPr id="73" name="Shape 7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Among popular streaming devices</a:t>
            </a:r>
          </a:p>
          <a:p>
            <a:pPr rtl="0" lvl="0" indent="-419100" marL="457200">
              <a:buClr>
                <a:schemeClr val="lt1"/>
              </a:buClr>
              <a:buSzPct val="166666"/>
              <a:buFont typeface="Arial"/>
              <a:buChar char="•"/>
            </a:pPr>
            <a:r>
              <a:rPr lang="en"/>
              <a:t>Developer Friendly</a:t>
            </a:r>
          </a:p>
          <a:p>
            <a:pPr rtl="0" lvl="0" indent="-419100" marL="457200">
              <a:buClr>
                <a:schemeClr val="lt1"/>
              </a:buClr>
              <a:buSzPct val="166666"/>
              <a:buFont typeface="Arial"/>
              <a:buChar char="•"/>
            </a:pPr>
            <a:r>
              <a:rPr lang="en"/>
              <a:t>Low cost of entry</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3">
                                            <p:txEl>
                                              <p:pRg st="0" end="0"/>
                                            </p:txEl>
                                          </p:spTgt>
                                        </p:tgtEl>
                                        <p:attrNameLst>
                                          <p:attrName>style.visibility</p:attrName>
                                        </p:attrNameLst>
                                      </p:cBhvr>
                                      <p:to>
                                        <p:strVal val="visible"/>
                                      </p:to>
                                    </p:set>
                                    <p:animEffect transition="in" filter="fade">
                                      <p:cBhvr>
                                        <p:cTn dur="200"/>
                                        <p:tgtEl>
                                          <p:spTgt spid="7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3">
                                            <p:txEl>
                                              <p:pRg st="1" end="1"/>
                                            </p:txEl>
                                          </p:spTgt>
                                        </p:tgtEl>
                                        <p:attrNameLst>
                                          <p:attrName>style.visibility</p:attrName>
                                        </p:attrNameLst>
                                      </p:cBhvr>
                                      <p:to>
                                        <p:strVal val="visible"/>
                                      </p:to>
                                    </p:set>
                                    <p:animEffect transition="in" filter="fade">
                                      <p:cBhvr>
                                        <p:cTn dur="200"/>
                                        <p:tgtEl>
                                          <p:spTgt spid="7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3">
                                            <p:txEl>
                                              <p:pRg st="2" end="2"/>
                                            </p:txEl>
                                          </p:spTgt>
                                        </p:tgtEl>
                                        <p:attrNameLst>
                                          <p:attrName>style.visibility</p:attrName>
                                        </p:attrNameLst>
                                      </p:cBhvr>
                                      <p:to>
                                        <p:strVal val="visible"/>
                                      </p:to>
                                    </p:set>
                                    <p:animEffect transition="in" filter="fade">
                                      <p:cBhvr>
                                        <p:cTn dur="200"/>
                                        <p:tgtEl>
                                          <p:spTgt spid="7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buNone/>
            </a:pPr>
            <a:r>
              <a:rPr lang="en"/>
              <a:t>Why Chromecast?</a:t>
            </a:r>
          </a:p>
        </p:txBody>
      </p:sp>
      <p:sp>
        <p:nvSpPr>
          <p:cNvPr id="79" name="Shape 79"/>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VERY low cost of entry</a:t>
            </a:r>
          </a:p>
          <a:p>
            <a:pPr rtl="0" lvl="0" indent="-419100" marL="457200">
              <a:buClr>
                <a:schemeClr val="lt1"/>
              </a:buClr>
              <a:buSzPct val="166666"/>
              <a:buFont typeface="Arial"/>
              <a:buChar char="•"/>
            </a:pPr>
            <a:r>
              <a:rPr lang="en"/>
              <a:t>Developer Friendly</a:t>
            </a:r>
          </a:p>
          <a:p>
            <a:pPr lvl="0" indent="-419100" marL="457200">
              <a:buClr>
                <a:schemeClr val="lt1"/>
              </a:buClr>
              <a:buSzPct val="166666"/>
              <a:buFont typeface="Arial"/>
              <a:buChar char="•"/>
            </a:pPr>
            <a:r>
              <a:rPr lang="en"/>
              <a:t>Interesting interaction model</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9">
                                            <p:txEl>
                                              <p:pRg st="0" end="0"/>
                                            </p:txEl>
                                          </p:spTgt>
                                        </p:tgtEl>
                                        <p:attrNameLst>
                                          <p:attrName>style.visibility</p:attrName>
                                        </p:attrNameLst>
                                      </p:cBhvr>
                                      <p:to>
                                        <p:strVal val="visible"/>
                                      </p:to>
                                    </p:set>
                                    <p:animEffect transition="in" filter="fade">
                                      <p:cBhvr>
                                        <p:cTn dur="200"/>
                                        <p:tgtEl>
                                          <p:spTgt spid="7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9">
                                            <p:txEl>
                                              <p:pRg st="1" end="1"/>
                                            </p:txEl>
                                          </p:spTgt>
                                        </p:tgtEl>
                                        <p:attrNameLst>
                                          <p:attrName>style.visibility</p:attrName>
                                        </p:attrNameLst>
                                      </p:cBhvr>
                                      <p:to>
                                        <p:strVal val="visible"/>
                                      </p:to>
                                    </p:set>
                                    <p:animEffect transition="in" filter="fade">
                                      <p:cBhvr>
                                        <p:cTn dur="200"/>
                                        <p:tgtEl>
                                          <p:spTgt spid="7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9">
                                            <p:txEl>
                                              <p:pRg st="2" end="2"/>
                                            </p:txEl>
                                          </p:spTgt>
                                        </p:tgtEl>
                                        <p:attrNameLst>
                                          <p:attrName>style.visibility</p:attrName>
                                        </p:attrNameLst>
                                      </p:cBhvr>
                                      <p:to>
                                        <p:strVal val="visible"/>
                                      </p:to>
                                    </p:set>
                                    <p:animEffect transition="in" filter="fade">
                                      <p:cBhvr>
                                        <p:cTn dur="200"/>
                                        <p:tgtEl>
                                          <p:spTgt spid="79">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Why NOT Apple TV?</a:t>
            </a:r>
          </a:p>
        </p:txBody>
      </p:sp>
      <p:sp>
        <p:nvSpPr>
          <p:cNvPr id="85" name="Shape 8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No public SDK </a:t>
            </a:r>
            <a:r>
              <a:rPr sz="1800" lang="en"/>
              <a:t>(yet. been waiting for since 2007)</a:t>
            </a:r>
          </a:p>
          <a:p>
            <a:r>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8" x="457200"/>
            <a:ext cy="857400" cx="8229600"/>
          </a:xfrm>
          <a:prstGeom prst="rect">
            <a:avLst/>
          </a:prstGeom>
        </p:spPr>
        <p:txBody>
          <a:bodyPr bIns="91425" rIns="91425" lIns="91425" tIns="91425" anchor="b" anchorCtr="0">
            <a:noAutofit/>
          </a:bodyPr>
          <a:lstStyle/>
          <a:p>
            <a:pPr rtl="0" lvl="0">
              <a:buNone/>
            </a:pPr>
            <a:r>
              <a:rPr lang="en"/>
              <a:t>Why NOT Amazon Fire TV?</a:t>
            </a:r>
          </a:p>
        </p:txBody>
      </p:sp>
      <p:sp>
        <p:nvSpPr>
          <p:cNvPr id="91" name="Shape 91"/>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419100" marL="457200">
              <a:buClr>
                <a:schemeClr val="lt1"/>
              </a:buClr>
              <a:buSzPct val="166666"/>
              <a:buFont typeface="Arial"/>
              <a:buChar char="•"/>
            </a:pPr>
            <a:r>
              <a:rPr lang="en"/>
              <a:t>Android capabilities</a:t>
            </a:r>
          </a:p>
          <a:p>
            <a:pPr rtl="0" lvl="0" indent="-419100" marL="457200">
              <a:buClr>
                <a:schemeClr val="lt1"/>
              </a:buClr>
              <a:buSzPct val="166666"/>
              <a:buFont typeface="Arial"/>
              <a:buChar char="•"/>
            </a:pPr>
            <a:r>
              <a:rPr lang="en"/>
              <a:t>It’s been out for 2 days</a:t>
            </a:r>
          </a:p>
          <a:p>
            <a:r>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1">
                                            <p:txEl>
                                              <p:pRg st="0" end="0"/>
                                            </p:txEl>
                                          </p:spTgt>
                                        </p:tgtEl>
                                        <p:attrNameLst>
                                          <p:attrName>style.visibility</p:attrName>
                                        </p:attrNameLst>
                                      </p:cBhvr>
                                      <p:to>
                                        <p:strVal val="visible"/>
                                      </p:to>
                                    </p:set>
                                    <p:animEffect transition="in" filter="fade">
                                      <p:cBhvr>
                                        <p:cTn dur="200"/>
                                        <p:tgtEl>
                                          <p:spTgt spid="9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1">
                                            <p:txEl>
                                              <p:pRg st="1" end="1"/>
                                            </p:txEl>
                                          </p:spTgt>
                                        </p:tgtEl>
                                        <p:attrNameLst>
                                          <p:attrName>style.visibility</p:attrName>
                                        </p:attrNameLst>
                                      </p:cBhvr>
                                      <p:to>
                                        <p:strVal val="visible"/>
                                      </p:to>
                                    </p:set>
                                    <p:animEffect transition="in" filter="fade">
                                      <p:cBhvr>
                                        <p:cTn dur="200"/>
                                        <p:tgtEl>
                                          <p:spTgt spid="9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1">
                                            <p:txEl>
                                              <p:pRg st="2" end="2"/>
                                            </p:txEl>
                                          </p:spTgt>
                                        </p:tgtEl>
                                        <p:attrNameLst>
                                          <p:attrName>style.visibility</p:attrName>
                                        </p:attrNameLst>
                                      </p:cBhvr>
                                      <p:to>
                                        <p:strVal val="visible"/>
                                      </p:to>
                                    </p:set>
                                    <p:animEffect transition="in" filter="fade">
                                      <p:cBhvr>
                                        <p:cTn dur="200"/>
                                        <p:tgtEl>
                                          <p:spTgt spid="91">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