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81"/>
  </p:notesMasterIdLst>
  <p:sldIdLst>
    <p:sldId id="389" r:id="rId2"/>
    <p:sldId id="309" r:id="rId3"/>
    <p:sldId id="441" r:id="rId4"/>
    <p:sldId id="424" r:id="rId5"/>
    <p:sldId id="425" r:id="rId6"/>
    <p:sldId id="426" r:id="rId7"/>
    <p:sldId id="427" r:id="rId8"/>
    <p:sldId id="428" r:id="rId9"/>
    <p:sldId id="432" r:id="rId10"/>
    <p:sldId id="433" r:id="rId11"/>
    <p:sldId id="434" r:id="rId12"/>
    <p:sldId id="436" r:id="rId13"/>
    <p:sldId id="330" r:id="rId14"/>
    <p:sldId id="331" r:id="rId15"/>
    <p:sldId id="332" r:id="rId16"/>
    <p:sldId id="261" r:id="rId17"/>
    <p:sldId id="333" r:id="rId18"/>
    <p:sldId id="334" r:id="rId19"/>
    <p:sldId id="336" r:id="rId20"/>
    <p:sldId id="335" r:id="rId21"/>
    <p:sldId id="263" r:id="rId22"/>
    <p:sldId id="379" r:id="rId23"/>
    <p:sldId id="264" r:id="rId24"/>
    <p:sldId id="337" r:id="rId25"/>
    <p:sldId id="338" r:id="rId26"/>
    <p:sldId id="265" r:id="rId27"/>
    <p:sldId id="266" r:id="rId28"/>
    <p:sldId id="267" r:id="rId29"/>
    <p:sldId id="268" r:id="rId30"/>
    <p:sldId id="269" r:id="rId31"/>
    <p:sldId id="437" r:id="rId32"/>
    <p:sldId id="345" r:id="rId33"/>
    <p:sldId id="346" r:id="rId34"/>
    <p:sldId id="347" r:id="rId35"/>
    <p:sldId id="381" r:id="rId36"/>
    <p:sldId id="348" r:id="rId37"/>
    <p:sldId id="349" r:id="rId38"/>
    <p:sldId id="350" r:id="rId39"/>
    <p:sldId id="351" r:id="rId40"/>
    <p:sldId id="357" r:id="rId41"/>
    <p:sldId id="352" r:id="rId42"/>
    <p:sldId id="353" r:id="rId43"/>
    <p:sldId id="354" r:id="rId44"/>
    <p:sldId id="356" r:id="rId45"/>
    <p:sldId id="355" r:id="rId46"/>
    <p:sldId id="359" r:id="rId47"/>
    <p:sldId id="363" r:id="rId48"/>
    <p:sldId id="438" r:id="rId49"/>
    <p:sldId id="358" r:id="rId50"/>
    <p:sldId id="270" r:id="rId51"/>
    <p:sldId id="360" r:id="rId52"/>
    <p:sldId id="365" r:id="rId53"/>
    <p:sldId id="271" r:id="rId54"/>
    <p:sldId id="272" r:id="rId55"/>
    <p:sldId id="273" r:id="rId56"/>
    <p:sldId id="439" r:id="rId57"/>
    <p:sldId id="274" r:id="rId58"/>
    <p:sldId id="440" r:id="rId59"/>
    <p:sldId id="366" r:id="rId60"/>
    <p:sldId id="367" r:id="rId61"/>
    <p:sldId id="370" r:id="rId62"/>
    <p:sldId id="369" r:id="rId63"/>
    <p:sldId id="371" r:id="rId64"/>
    <p:sldId id="301" r:id="rId65"/>
    <p:sldId id="302" r:id="rId66"/>
    <p:sldId id="275" r:id="rId67"/>
    <p:sldId id="374" r:id="rId68"/>
    <p:sldId id="375" r:id="rId69"/>
    <p:sldId id="277" r:id="rId70"/>
    <p:sldId id="376" r:id="rId71"/>
    <p:sldId id="307" r:id="rId72"/>
    <p:sldId id="372" r:id="rId73"/>
    <p:sldId id="311" r:id="rId74"/>
    <p:sldId id="373" r:id="rId75"/>
    <p:sldId id="313" r:id="rId76"/>
    <p:sldId id="317" r:id="rId77"/>
    <p:sldId id="422" r:id="rId78"/>
    <p:sldId id="423" r:id="rId79"/>
    <p:sldId id="442" r:id="rId80"/>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00"/>
    <a:srgbClr val="CCFFFF"/>
    <a:srgbClr val="33CCFF"/>
    <a:srgbClr val="0099FF"/>
    <a:srgbClr val="FFCC66"/>
    <a:srgbClr val="000099"/>
    <a:srgbClr val="0000FF"/>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69" autoAdjust="0"/>
    <p:restoredTop sz="94660"/>
  </p:normalViewPr>
  <p:slideViewPr>
    <p:cSldViewPr snapToGrid="0">
      <p:cViewPr varScale="1">
        <p:scale>
          <a:sx n="81" d="100"/>
          <a:sy n="81" d="100"/>
        </p:scale>
        <p:origin x="744" y="6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C4FFE-AB26-4ABC-84E4-85DA2F3315EB}"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8F875-EAFC-4A1E-B991-3E0B0BF7DC87}" type="slidenum">
              <a:rPr lang="en-US" smtClean="0"/>
              <a:t>‹#›</a:t>
            </a:fld>
            <a:endParaRPr lang="en-US"/>
          </a:p>
        </p:txBody>
      </p:sp>
    </p:spTree>
    <p:extLst>
      <p:ext uri="{BB962C8B-B14F-4D97-AF65-F5344CB8AC3E}">
        <p14:creationId xmlns:p14="http://schemas.microsoft.com/office/powerpoint/2010/main" val="176955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extLst>
      <p:ext uri="{BB962C8B-B14F-4D97-AF65-F5344CB8AC3E}">
        <p14:creationId xmlns:p14="http://schemas.microsoft.com/office/powerpoint/2010/main" val="3424285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pPr>
              <a:defRPr/>
            </a:pPr>
            <a:endParaRPr lang="en-US"/>
          </a:p>
        </p:txBody>
      </p:sp>
      <p:sp>
        <p:nvSpPr>
          <p:cNvPr id="5" name="Footer Placeholder 4"/>
          <p:cNvSpPr>
            <a:spLocks noGrp="1"/>
          </p:cNvSpPr>
          <p:nvPr>
            <p:ph type="ftr" sz="quarter" idx="11"/>
          </p:nvPr>
        </p:nvSpPr>
        <p:spPr>
          <a:xfrm>
            <a:off x="3962399" y="5870575"/>
            <a:ext cx="4893958" cy="377825"/>
          </a:xfrm>
        </p:spPr>
        <p:txBody>
          <a:bodyPr/>
          <a:lstStyle/>
          <a:p>
            <a:pPr>
              <a:defRPr/>
            </a:pPr>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a:defRPr/>
            </a:pPr>
            <a:fld id="{A9207E8A-DF2D-457A-BCD3-4FA8419C4CA5}" type="slidenum">
              <a:rPr lang="en-US" smtClean="0"/>
              <a:pPr>
                <a:defRPr/>
              </a:pPr>
              <a:t>‹#›</a:t>
            </a:fld>
            <a:endParaRPr lang="en-US"/>
          </a:p>
        </p:txBody>
      </p:sp>
    </p:spTree>
    <p:extLst>
      <p:ext uri="{BB962C8B-B14F-4D97-AF65-F5344CB8AC3E}">
        <p14:creationId xmlns:p14="http://schemas.microsoft.com/office/powerpoint/2010/main" val="2318522420"/>
      </p:ext>
    </p:extLst>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11876039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3389117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1608120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4135619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2515171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4808820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B11DA59-E277-43E4-B8EF-7D5975359819}" type="slidenum">
              <a:rPr lang="en-US" smtClean="0"/>
              <a:pPr>
                <a:defRPr/>
              </a:pPr>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6400769"/>
      </p:ext>
    </p:extLst>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834E01-D1A3-4A26-8B9B-4092C997F8E8}" type="slidenum">
              <a:rPr lang="en-US" smtClean="0"/>
              <a:pPr>
                <a:defRPr/>
              </a:pPr>
              <a:t>‹#›</a:t>
            </a:fld>
            <a:endParaRPr lang="en-US"/>
          </a:p>
        </p:txBody>
      </p:sp>
    </p:spTree>
    <p:extLst>
      <p:ext uri="{BB962C8B-B14F-4D97-AF65-F5344CB8AC3E}">
        <p14:creationId xmlns:p14="http://schemas.microsoft.com/office/powerpoint/2010/main" val="3350209476"/>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8D3AE8-6340-4507-9EAF-B3D20228D04B}" type="slidenum">
              <a:rPr lang="en-US" smtClean="0"/>
              <a:pPr>
                <a:defRPr/>
              </a:pPr>
              <a:t>‹#›</a:t>
            </a:fld>
            <a:endParaRPr lang="en-US"/>
          </a:p>
        </p:txBody>
      </p:sp>
    </p:spTree>
    <p:extLst>
      <p:ext uri="{BB962C8B-B14F-4D97-AF65-F5344CB8AC3E}">
        <p14:creationId xmlns:p14="http://schemas.microsoft.com/office/powerpoint/2010/main" val="2803610914"/>
      </p:ext>
    </p:extLst>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8D8D83-34D4-4DCD-9EAC-99F792EAEFBB}" type="slidenum">
              <a:rPr lang="en-US" smtClean="0"/>
              <a:pPr>
                <a:defRPr/>
              </a:pPr>
              <a:t>‹#›</a:t>
            </a:fld>
            <a:endParaRPr lang="en-US"/>
          </a:p>
        </p:txBody>
      </p:sp>
    </p:spTree>
    <p:extLst>
      <p:ext uri="{BB962C8B-B14F-4D97-AF65-F5344CB8AC3E}">
        <p14:creationId xmlns:p14="http://schemas.microsoft.com/office/powerpoint/2010/main" val="3387750608"/>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33A3F3-EC20-408C-ABC3-494D5E882317}" type="slidenum">
              <a:rPr lang="en-US" smtClean="0"/>
              <a:pPr>
                <a:defRPr/>
              </a:pPr>
              <a:t>‹#›</a:t>
            </a:fld>
            <a:endParaRPr lang="en-US"/>
          </a:p>
        </p:txBody>
      </p:sp>
    </p:spTree>
    <p:extLst>
      <p:ext uri="{BB962C8B-B14F-4D97-AF65-F5344CB8AC3E}">
        <p14:creationId xmlns:p14="http://schemas.microsoft.com/office/powerpoint/2010/main" val="3967162066"/>
      </p:ext>
    </p:extLst>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7F4C119-D476-491B-800A-FC4021750D67}" type="slidenum">
              <a:rPr lang="en-US" smtClean="0"/>
              <a:pPr>
                <a:defRPr/>
              </a:pPr>
              <a:t>‹#›</a:t>
            </a:fld>
            <a:endParaRPr lang="en-US"/>
          </a:p>
        </p:txBody>
      </p:sp>
    </p:spTree>
    <p:extLst>
      <p:ext uri="{BB962C8B-B14F-4D97-AF65-F5344CB8AC3E}">
        <p14:creationId xmlns:p14="http://schemas.microsoft.com/office/powerpoint/2010/main" val="1440542677"/>
      </p:ext>
    </p:extLst>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1D28831-4F33-4ABE-AEE4-BDB1D2DD5518}" type="slidenum">
              <a:rPr lang="en-US" smtClean="0"/>
              <a:pPr>
                <a:defRPr/>
              </a:pPr>
              <a:t>‹#›</a:t>
            </a:fld>
            <a:endParaRPr lang="en-US"/>
          </a:p>
        </p:txBody>
      </p:sp>
    </p:spTree>
    <p:extLst>
      <p:ext uri="{BB962C8B-B14F-4D97-AF65-F5344CB8AC3E}">
        <p14:creationId xmlns:p14="http://schemas.microsoft.com/office/powerpoint/2010/main" val="3210413501"/>
      </p:ext>
    </p:extLst>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50BDDBB-B2A2-488D-8E66-09B943A6E1A0}" type="slidenum">
              <a:rPr lang="en-US" smtClean="0"/>
              <a:pPr>
                <a:defRPr/>
              </a:pPr>
              <a:t>‹#›</a:t>
            </a:fld>
            <a:endParaRPr lang="en-US"/>
          </a:p>
        </p:txBody>
      </p:sp>
    </p:spTree>
    <p:extLst>
      <p:ext uri="{BB962C8B-B14F-4D97-AF65-F5344CB8AC3E}">
        <p14:creationId xmlns:p14="http://schemas.microsoft.com/office/powerpoint/2010/main" val="3416817305"/>
      </p:ext>
    </p:extLst>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BDA3F8-C4D3-439B-84E4-91500352F503}" type="slidenum">
              <a:rPr lang="en-US" smtClean="0"/>
              <a:pPr>
                <a:defRPr/>
              </a:pPr>
              <a:t>‹#›</a:t>
            </a:fld>
            <a:endParaRPr lang="en-US"/>
          </a:p>
        </p:txBody>
      </p:sp>
    </p:spTree>
    <p:extLst>
      <p:ext uri="{BB962C8B-B14F-4D97-AF65-F5344CB8AC3E}">
        <p14:creationId xmlns:p14="http://schemas.microsoft.com/office/powerpoint/2010/main" val="4059864787"/>
      </p:ext>
    </p:extLst>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502B49-DAD3-4C6C-93E3-7BE8BAEEF6E0}" type="slidenum">
              <a:rPr lang="en-US" smtClean="0"/>
              <a:pPr>
                <a:defRPr/>
              </a:pPr>
              <a:t>‹#›</a:t>
            </a:fld>
            <a:endParaRPr lang="en-US"/>
          </a:p>
        </p:txBody>
      </p:sp>
    </p:spTree>
    <p:extLst>
      <p:ext uri="{BB962C8B-B14F-4D97-AF65-F5344CB8AC3E}">
        <p14:creationId xmlns:p14="http://schemas.microsoft.com/office/powerpoint/2010/main" val="375458459"/>
      </p:ext>
    </p:extLst>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3FA87500-BB9F-4884-ADFB-DC57957690B5}" type="slidenum">
              <a:rPr lang="en-US" smtClean="0"/>
              <a:pPr>
                <a:defRPr/>
              </a:pPr>
              <a:t>‹#›</a:t>
            </a:fld>
            <a:endParaRPr lang="en-US"/>
          </a:p>
        </p:txBody>
      </p:sp>
    </p:spTree>
    <p:extLst>
      <p:ext uri="{BB962C8B-B14F-4D97-AF65-F5344CB8AC3E}">
        <p14:creationId xmlns:p14="http://schemas.microsoft.com/office/powerpoint/2010/main" val="353581814"/>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tutorialspoint.com/intellij_idea/intellij_idea_debugging.htm" TargetMode="External"/><Relationship Id="rId2" Type="http://schemas.openxmlformats.org/officeDocument/2006/relationships/hyperlink" Target="http://www.jetbrains.com/help/idea/debugging-your-first-java-application.html" TargetMode="External"/><Relationship Id="rId1" Type="http://schemas.openxmlformats.org/officeDocument/2006/relationships/slideLayout" Target="../slideLayouts/slideLayout7.xml"/><Relationship Id="rId4" Type="http://schemas.openxmlformats.org/officeDocument/2006/relationships/hyperlink" Target="https://www.youtube.com/watch?v=VdBsUv4lnm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ctrTitle"/>
          </p:nvPr>
        </p:nvSpPr>
        <p:spPr>
          <a:xfrm>
            <a:off x="3777005" y="2658806"/>
            <a:ext cx="4671720" cy="838200"/>
          </a:xfrm>
        </p:spPr>
        <p:txBody>
          <a:bodyPr>
            <a:normAutofit fontScale="90000"/>
          </a:bodyPr>
          <a:lstStyle/>
          <a:p>
            <a:pPr algn="l"/>
            <a:r>
              <a:rPr lang="en-US" altLang="en-US" sz="4000" dirty="0">
                <a:latin typeface="Comic Sans MS" panose="030F0702030302020204" pitchFamily="66" charset="0"/>
              </a:rPr>
              <a:t>CIT-260</a:t>
            </a:r>
            <a:br>
              <a:rPr lang="en-US" altLang="en-US" sz="4000" dirty="0">
                <a:latin typeface="Comic Sans MS" panose="030F0702030302020204" pitchFamily="66" charset="0"/>
              </a:rPr>
            </a:br>
            <a:r>
              <a:rPr lang="en-US" altLang="en-US" sz="4000" dirty="0">
                <a:latin typeface="Comic Sans MS" panose="030F0702030302020204" pitchFamily="66" charset="0"/>
              </a:rPr>
              <a:t>Week three</a:t>
            </a:r>
            <a:endParaRPr lang="en-US" altLang="en-US" dirty="0" smtClean="0">
              <a:latin typeface="Comic Sans MS" panose="030F0702030302020204" pitchFamily="66" charset="0"/>
            </a:endParaRPr>
          </a:p>
        </p:txBody>
      </p:sp>
    </p:spTree>
    <p:extLst>
      <p:ext uri="{BB962C8B-B14F-4D97-AF65-F5344CB8AC3E}">
        <p14:creationId xmlns:p14="http://schemas.microsoft.com/office/powerpoint/2010/main" val="1360540034"/>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3159125" y="2392363"/>
            <a:ext cx="5748690" cy="369332"/>
          </a:xfrm>
          <a:prstGeom prst="rect">
            <a:avLst/>
          </a:prstGeom>
          <a:noFill/>
          <a:ln w="9525">
            <a:noFill/>
            <a:miter lim="800000"/>
            <a:headEnd/>
            <a:tailEnd/>
          </a:ln>
        </p:spPr>
        <p:txBody>
          <a:bodyPr wrap="none">
            <a:spAutoFit/>
          </a:bodyPr>
          <a:lstStyle/>
          <a:p>
            <a:r>
              <a:rPr lang="en-US" sz="1800" dirty="0">
                <a:latin typeface="Comic Sans MS" pitchFamily="66" charset="0"/>
              </a:rPr>
              <a:t>When the problem statement includes the word “</a:t>
            </a:r>
            <a:r>
              <a:rPr lang="en-US" sz="1800" b="1" dirty="0">
                <a:latin typeface="Comic Sans MS" pitchFamily="66" charset="0"/>
              </a:rPr>
              <a:t>if</a:t>
            </a:r>
            <a:r>
              <a:rPr lang="en-US" sz="1800" dirty="0">
                <a:latin typeface="Comic Sans MS" pitchFamily="66" charset="0"/>
              </a:rPr>
              <a:t>”</a:t>
            </a:r>
          </a:p>
        </p:txBody>
      </p:sp>
      <p:sp>
        <p:nvSpPr>
          <p:cNvPr id="3" name="TextBox 2"/>
          <p:cNvSpPr txBox="1">
            <a:spLocks noChangeArrowheads="1"/>
          </p:cNvSpPr>
          <p:nvPr/>
        </p:nvSpPr>
        <p:spPr bwMode="auto">
          <a:xfrm>
            <a:off x="3376614" y="3154363"/>
            <a:ext cx="4150495" cy="369332"/>
          </a:xfrm>
          <a:prstGeom prst="rect">
            <a:avLst/>
          </a:prstGeom>
          <a:noFill/>
          <a:ln w="9525">
            <a:noFill/>
            <a:miter lim="800000"/>
            <a:headEnd/>
            <a:tailEnd/>
          </a:ln>
        </p:spPr>
        <p:txBody>
          <a:bodyPr wrap="none">
            <a:spAutoFit/>
          </a:bodyPr>
          <a:lstStyle/>
          <a:p>
            <a:r>
              <a:rPr lang="en-US" sz="1800" b="1" dirty="0">
                <a:latin typeface="Comic Sans MS" pitchFamily="66" charset="0"/>
              </a:rPr>
              <a:t>If</a:t>
            </a:r>
            <a:r>
              <a:rPr lang="en-US" sz="1800" dirty="0">
                <a:latin typeface="Comic Sans MS" pitchFamily="66" charset="0"/>
              </a:rPr>
              <a:t> this employee gets an hourly wage</a:t>
            </a:r>
          </a:p>
        </p:txBody>
      </p:sp>
      <p:sp>
        <p:nvSpPr>
          <p:cNvPr id="4" name="TextBox 3"/>
          <p:cNvSpPr txBox="1">
            <a:spLocks noChangeArrowheads="1"/>
          </p:cNvSpPr>
          <p:nvPr/>
        </p:nvSpPr>
        <p:spPr bwMode="auto">
          <a:xfrm>
            <a:off x="3376613" y="3546475"/>
            <a:ext cx="2571538"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the King is in check</a:t>
            </a:r>
          </a:p>
        </p:txBody>
      </p:sp>
      <p:sp>
        <p:nvSpPr>
          <p:cNvPr id="5" name="TextBox 4"/>
          <p:cNvSpPr txBox="1">
            <a:spLocks noChangeArrowheads="1"/>
          </p:cNvSpPr>
          <p:nvPr/>
        </p:nvSpPr>
        <p:spPr bwMode="auto">
          <a:xfrm>
            <a:off x="3365500" y="3938588"/>
            <a:ext cx="2517036"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today is a weekday</a:t>
            </a:r>
          </a:p>
        </p:txBody>
      </p:sp>
      <p:sp>
        <p:nvSpPr>
          <p:cNvPr id="6" name="TextBox 5"/>
          <p:cNvSpPr txBox="1">
            <a:spLocks noChangeArrowheads="1"/>
          </p:cNvSpPr>
          <p:nvPr/>
        </p:nvSpPr>
        <p:spPr bwMode="auto">
          <a:xfrm>
            <a:off x="3365501" y="4340225"/>
            <a:ext cx="5421677" cy="369332"/>
          </a:xfrm>
          <a:prstGeom prst="rect">
            <a:avLst/>
          </a:prstGeom>
          <a:noFill/>
          <a:ln w="9525">
            <a:noFill/>
            <a:miter lim="800000"/>
            <a:headEnd/>
            <a:tailEnd/>
          </a:ln>
        </p:spPr>
        <p:txBody>
          <a:bodyPr wrap="none">
            <a:spAutoFit/>
          </a:bodyPr>
          <a:lstStyle/>
          <a:p>
            <a:r>
              <a:rPr lang="en-US" sz="1800" b="1">
                <a:latin typeface="Comic Sans MS" pitchFamily="66" charset="0"/>
              </a:rPr>
              <a:t>If</a:t>
            </a:r>
            <a:r>
              <a:rPr lang="en-US" sz="1800">
                <a:latin typeface="Comic Sans MS" pitchFamily="66" charset="0"/>
              </a:rPr>
              <a:t> the balance in the account is less than $1,000</a:t>
            </a:r>
          </a:p>
        </p:txBody>
      </p:sp>
    </p:spTree>
    <p:extLst>
      <p:ext uri="{BB962C8B-B14F-4D97-AF65-F5344CB8AC3E}">
        <p14:creationId xmlns:p14="http://schemas.microsoft.com/office/powerpoint/2010/main" val="345932760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2495550" y="2185988"/>
            <a:ext cx="6583854" cy="369332"/>
          </a:xfrm>
          <a:prstGeom prst="rect">
            <a:avLst/>
          </a:prstGeom>
          <a:noFill/>
          <a:ln w="9525">
            <a:noFill/>
            <a:miter lim="800000"/>
            <a:headEnd/>
            <a:tailEnd/>
          </a:ln>
        </p:spPr>
        <p:txBody>
          <a:bodyPr wrap="none">
            <a:spAutoFit/>
          </a:bodyPr>
          <a:lstStyle/>
          <a:p>
            <a:r>
              <a:rPr lang="en-US" sz="1800" dirty="0">
                <a:latin typeface="Comic Sans MS" pitchFamily="66" charset="0"/>
              </a:rPr>
              <a:t>Sometimes the problem statement will use the word “</a:t>
            </a:r>
            <a:r>
              <a:rPr lang="en-US" sz="1800" b="1" dirty="0">
                <a:latin typeface="Comic Sans MS" pitchFamily="66" charset="0"/>
              </a:rPr>
              <a:t>when</a:t>
            </a:r>
            <a:r>
              <a:rPr lang="en-US" sz="1800" dirty="0">
                <a:latin typeface="Comic Sans MS" pitchFamily="66" charset="0"/>
              </a:rPr>
              <a:t>”</a:t>
            </a:r>
          </a:p>
        </p:txBody>
      </p:sp>
      <p:sp>
        <p:nvSpPr>
          <p:cNvPr id="3" name="TextBox 2"/>
          <p:cNvSpPr txBox="1">
            <a:spLocks noChangeArrowheads="1"/>
          </p:cNvSpPr>
          <p:nvPr/>
        </p:nvSpPr>
        <p:spPr bwMode="auto">
          <a:xfrm>
            <a:off x="3376613" y="3154363"/>
            <a:ext cx="4381328" cy="369332"/>
          </a:xfrm>
          <a:prstGeom prst="rect">
            <a:avLst/>
          </a:prstGeom>
          <a:noFill/>
          <a:ln w="9525">
            <a:noFill/>
            <a:miter lim="800000"/>
            <a:headEnd/>
            <a:tailEnd/>
          </a:ln>
        </p:spPr>
        <p:txBody>
          <a:bodyPr wrap="none">
            <a:spAutoFit/>
          </a:bodyPr>
          <a:lstStyle/>
          <a:p>
            <a:r>
              <a:rPr lang="en-US" sz="1800" b="1">
                <a:latin typeface="Comic Sans MS" pitchFamily="66" charset="0"/>
              </a:rPr>
              <a:t>When </a:t>
            </a:r>
            <a:r>
              <a:rPr lang="en-US" sz="1800">
                <a:latin typeface="Comic Sans MS" pitchFamily="66" charset="0"/>
              </a:rPr>
              <a:t>an employee gets an hourly wage</a:t>
            </a:r>
          </a:p>
        </p:txBody>
      </p:sp>
      <p:sp>
        <p:nvSpPr>
          <p:cNvPr id="4" name="TextBox 3"/>
          <p:cNvSpPr txBox="1">
            <a:spLocks noChangeArrowheads="1"/>
          </p:cNvSpPr>
          <p:nvPr/>
        </p:nvSpPr>
        <p:spPr bwMode="auto">
          <a:xfrm>
            <a:off x="3376614" y="3546475"/>
            <a:ext cx="2951449" cy="369332"/>
          </a:xfrm>
          <a:prstGeom prst="rect">
            <a:avLst/>
          </a:prstGeom>
          <a:noFill/>
          <a:ln w="9525">
            <a:noFill/>
            <a:miter lim="800000"/>
            <a:headEnd/>
            <a:tailEnd/>
          </a:ln>
        </p:spPr>
        <p:txBody>
          <a:bodyPr wrap="none">
            <a:spAutoFit/>
          </a:bodyPr>
          <a:lstStyle/>
          <a:p>
            <a:r>
              <a:rPr lang="en-US" sz="1800" b="1">
                <a:latin typeface="Comic Sans MS" pitchFamily="66" charset="0"/>
              </a:rPr>
              <a:t>When</a:t>
            </a:r>
            <a:r>
              <a:rPr lang="en-US" sz="1800">
                <a:latin typeface="Comic Sans MS" pitchFamily="66" charset="0"/>
              </a:rPr>
              <a:t> the King is in check</a:t>
            </a:r>
          </a:p>
        </p:txBody>
      </p:sp>
      <p:sp>
        <p:nvSpPr>
          <p:cNvPr id="5" name="TextBox 4"/>
          <p:cNvSpPr txBox="1">
            <a:spLocks noChangeArrowheads="1"/>
          </p:cNvSpPr>
          <p:nvPr/>
        </p:nvSpPr>
        <p:spPr bwMode="auto">
          <a:xfrm>
            <a:off x="3365501" y="3938588"/>
            <a:ext cx="3164649" cy="369332"/>
          </a:xfrm>
          <a:prstGeom prst="rect">
            <a:avLst/>
          </a:prstGeom>
          <a:noFill/>
          <a:ln w="9525">
            <a:noFill/>
            <a:miter lim="800000"/>
            <a:headEnd/>
            <a:tailEnd/>
          </a:ln>
        </p:spPr>
        <p:txBody>
          <a:bodyPr wrap="none">
            <a:spAutoFit/>
          </a:bodyPr>
          <a:lstStyle/>
          <a:p>
            <a:r>
              <a:rPr lang="en-US" sz="1800" b="1">
                <a:latin typeface="Comic Sans MS" pitchFamily="66" charset="0"/>
              </a:rPr>
              <a:t>When </a:t>
            </a:r>
            <a:r>
              <a:rPr lang="en-US" sz="1800">
                <a:latin typeface="Comic Sans MS" pitchFamily="66" charset="0"/>
              </a:rPr>
              <a:t>the</a:t>
            </a:r>
            <a:r>
              <a:rPr lang="en-US" sz="1800" b="1">
                <a:latin typeface="Comic Sans MS" pitchFamily="66" charset="0"/>
              </a:rPr>
              <a:t> </a:t>
            </a:r>
            <a:r>
              <a:rPr lang="en-US" sz="1800">
                <a:latin typeface="Comic Sans MS" pitchFamily="66" charset="0"/>
              </a:rPr>
              <a:t>day is a weekday</a:t>
            </a:r>
          </a:p>
        </p:txBody>
      </p:sp>
      <p:sp>
        <p:nvSpPr>
          <p:cNvPr id="6" name="TextBox 5"/>
          <p:cNvSpPr txBox="1">
            <a:spLocks noChangeArrowheads="1"/>
          </p:cNvSpPr>
          <p:nvPr/>
        </p:nvSpPr>
        <p:spPr bwMode="auto">
          <a:xfrm>
            <a:off x="3365500" y="4340225"/>
            <a:ext cx="5801588" cy="369332"/>
          </a:xfrm>
          <a:prstGeom prst="rect">
            <a:avLst/>
          </a:prstGeom>
          <a:noFill/>
          <a:ln w="9525">
            <a:noFill/>
            <a:miter lim="800000"/>
            <a:headEnd/>
            <a:tailEnd/>
          </a:ln>
        </p:spPr>
        <p:txBody>
          <a:bodyPr wrap="none">
            <a:spAutoFit/>
          </a:bodyPr>
          <a:lstStyle/>
          <a:p>
            <a:r>
              <a:rPr lang="en-US" sz="1800" b="1">
                <a:latin typeface="Comic Sans MS" pitchFamily="66" charset="0"/>
              </a:rPr>
              <a:t>When</a:t>
            </a:r>
            <a:r>
              <a:rPr lang="en-US" sz="1800">
                <a:latin typeface="Comic Sans MS" pitchFamily="66" charset="0"/>
              </a:rPr>
              <a:t> the balance in the account is less than $1,000</a:t>
            </a:r>
          </a:p>
        </p:txBody>
      </p:sp>
    </p:spTree>
    <p:extLst>
      <p:ext uri="{BB962C8B-B14F-4D97-AF65-F5344CB8AC3E}">
        <p14:creationId xmlns:p14="http://schemas.microsoft.com/office/powerpoint/2010/main" val="8325011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12062" y="2785409"/>
            <a:ext cx="6191118" cy="1200329"/>
          </a:xfrm>
          <a:prstGeom prst="rect">
            <a:avLst/>
          </a:prstGeom>
          <a:noFill/>
          <a:ln w="9525">
            <a:noFill/>
            <a:miter lim="800000"/>
            <a:headEnd/>
            <a:tailEnd/>
          </a:ln>
        </p:spPr>
        <p:txBody>
          <a:bodyPr wrap="none">
            <a:spAutoFit/>
          </a:bodyPr>
          <a:lstStyle/>
          <a:p>
            <a:r>
              <a:rPr lang="en-US" sz="1800" dirty="0">
                <a:latin typeface="Comic Sans MS" pitchFamily="66" charset="0"/>
              </a:rPr>
              <a:t>These are all examples of </a:t>
            </a:r>
            <a:r>
              <a:rPr lang="en-US" sz="1800" b="1" dirty="0">
                <a:latin typeface="Comic Sans MS" pitchFamily="66" charset="0"/>
              </a:rPr>
              <a:t>Conditional Statements</a:t>
            </a:r>
            <a:r>
              <a:rPr lang="en-US" sz="1800" dirty="0">
                <a:latin typeface="Comic Sans MS" pitchFamily="66" charset="0"/>
              </a:rPr>
              <a:t>,</a:t>
            </a:r>
          </a:p>
          <a:p>
            <a:r>
              <a:rPr lang="en-US" sz="1800" dirty="0">
                <a:latin typeface="Comic Sans MS" pitchFamily="66" charset="0"/>
              </a:rPr>
              <a:t>i.e. do something </a:t>
            </a:r>
            <a:r>
              <a:rPr lang="en-US" sz="1800" b="1" dirty="0">
                <a:latin typeface="Comic Sans MS" pitchFamily="66" charset="0"/>
              </a:rPr>
              <a:t>if</a:t>
            </a:r>
            <a:r>
              <a:rPr lang="en-US" sz="1800" dirty="0">
                <a:latin typeface="Comic Sans MS" pitchFamily="66" charset="0"/>
              </a:rPr>
              <a:t> a condition is true.  In programming </a:t>
            </a:r>
          </a:p>
          <a:p>
            <a:r>
              <a:rPr lang="en-US" sz="1800" dirty="0">
                <a:latin typeface="Comic Sans MS" pitchFamily="66" charset="0"/>
              </a:rPr>
              <a:t>we often take a different action based on whether or </a:t>
            </a:r>
          </a:p>
          <a:p>
            <a:r>
              <a:rPr lang="en-US" sz="1800" dirty="0">
                <a:latin typeface="Comic Sans MS" pitchFamily="66" charset="0"/>
              </a:rPr>
              <a:t>not a condition is true.</a:t>
            </a:r>
          </a:p>
        </p:txBody>
      </p:sp>
    </p:spTree>
    <p:extLst>
      <p:ext uri="{BB962C8B-B14F-4D97-AF65-F5344CB8AC3E}">
        <p14:creationId xmlns:p14="http://schemas.microsoft.com/office/powerpoint/2010/main" val="1304040479"/>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3948981" y="1401960"/>
            <a:ext cx="4822825" cy="708025"/>
          </a:xfrm>
          <a:prstGeom prst="rect">
            <a:avLst/>
          </a:prstGeom>
          <a:noFill/>
          <a:ln w="9525">
            <a:noFill/>
            <a:miter lim="800000"/>
            <a:headEnd/>
            <a:tailEnd/>
          </a:ln>
        </p:spPr>
        <p:txBody>
          <a:bodyPr wrap="none">
            <a:spAutoFit/>
          </a:bodyPr>
          <a:lstStyle/>
          <a:p>
            <a:pPr algn="ctr"/>
            <a:r>
              <a:rPr lang="en-US" sz="1800" dirty="0">
                <a:latin typeface="Comic Sans MS" pitchFamily="66" charset="0"/>
              </a:rPr>
              <a:t>Conditional</a:t>
            </a:r>
            <a:r>
              <a:rPr lang="en-US" sz="2000" dirty="0">
                <a:latin typeface="Comic Sans MS" pitchFamily="66" charset="0"/>
              </a:rPr>
              <a:t> statements are shown in an</a:t>
            </a:r>
          </a:p>
          <a:p>
            <a:pPr algn="ctr"/>
            <a:r>
              <a:rPr lang="en-US" sz="2000" dirty="0">
                <a:latin typeface="Comic Sans MS" pitchFamily="66" charset="0"/>
              </a:rPr>
              <a:t>activity diagram by using a diamond.</a:t>
            </a:r>
          </a:p>
        </p:txBody>
      </p:sp>
      <p:sp>
        <p:nvSpPr>
          <p:cNvPr id="14339" name="Text Box 4"/>
          <p:cNvSpPr txBox="1">
            <a:spLocks noChangeArrowheads="1"/>
          </p:cNvSpPr>
          <p:nvPr/>
        </p:nvSpPr>
        <p:spPr bwMode="auto">
          <a:xfrm>
            <a:off x="2853736" y="3614738"/>
            <a:ext cx="1906291" cy="369332"/>
          </a:xfrm>
          <a:prstGeom prst="rect">
            <a:avLst/>
          </a:prstGeom>
          <a:noFill/>
          <a:ln w="9525">
            <a:noFill/>
            <a:miter lim="800000"/>
            <a:headEnd/>
            <a:tailEnd/>
          </a:ln>
        </p:spPr>
        <p:txBody>
          <a:bodyPr wrap="none">
            <a:spAutoFit/>
          </a:bodyPr>
          <a:lstStyle/>
          <a:p>
            <a:r>
              <a:rPr lang="en-US" sz="1800" dirty="0">
                <a:latin typeface="+mn-lt"/>
              </a:rPr>
              <a:t>( balance &lt; LIMIT )</a:t>
            </a:r>
          </a:p>
        </p:txBody>
      </p:sp>
      <p:sp>
        <p:nvSpPr>
          <p:cNvPr id="14340"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4341"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3521598" y="1420813"/>
            <a:ext cx="6096541" cy="1477328"/>
          </a:xfrm>
          <a:prstGeom prst="rect">
            <a:avLst/>
          </a:prstGeom>
          <a:noFill/>
          <a:ln w="9525">
            <a:noFill/>
            <a:miter lim="800000"/>
            <a:headEnd/>
            <a:tailEnd/>
          </a:ln>
        </p:spPr>
        <p:txBody>
          <a:bodyPr wrap="none">
            <a:spAutoFit/>
          </a:bodyPr>
          <a:lstStyle/>
          <a:p>
            <a:pPr algn="ctr"/>
            <a:r>
              <a:rPr lang="en-US" sz="1800" dirty="0">
                <a:latin typeface="Comic Sans MS" pitchFamily="66" charset="0"/>
              </a:rPr>
              <a:t>Conditional statements are shown in an</a:t>
            </a:r>
          </a:p>
          <a:p>
            <a:pPr algn="ctr"/>
            <a:r>
              <a:rPr lang="en-US" sz="1800" dirty="0">
                <a:latin typeface="Comic Sans MS" pitchFamily="66" charset="0"/>
              </a:rPr>
              <a:t>activity diagram by using a diamond.</a:t>
            </a:r>
          </a:p>
          <a:p>
            <a:pPr algn="ctr"/>
            <a:endParaRPr lang="en-US" sz="1800" dirty="0">
              <a:latin typeface="Comic Sans MS" pitchFamily="66" charset="0"/>
            </a:endParaRPr>
          </a:p>
          <a:p>
            <a:pPr algn="ctr"/>
            <a:r>
              <a:rPr lang="en-US" sz="1800" dirty="0">
                <a:latin typeface="Comic Sans MS" pitchFamily="66" charset="0"/>
              </a:rPr>
              <a:t>Arrows show the execution path that the program</a:t>
            </a:r>
          </a:p>
          <a:p>
            <a:pPr algn="ctr"/>
            <a:r>
              <a:rPr lang="en-US" sz="1800" dirty="0">
                <a:latin typeface="Comic Sans MS" pitchFamily="66" charset="0"/>
              </a:rPr>
              <a:t> takes when the expression is true and when it is false.</a:t>
            </a:r>
          </a:p>
        </p:txBody>
      </p:sp>
      <p:sp>
        <p:nvSpPr>
          <p:cNvPr id="15363" name="Text Box 4"/>
          <p:cNvSpPr txBox="1">
            <a:spLocks noChangeArrowheads="1"/>
          </p:cNvSpPr>
          <p:nvPr/>
        </p:nvSpPr>
        <p:spPr bwMode="auto">
          <a:xfrm>
            <a:off x="2797175" y="3614738"/>
            <a:ext cx="2082621" cy="369332"/>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if ( balance &lt; LIMIT )</a:t>
            </a:r>
          </a:p>
        </p:txBody>
      </p:sp>
      <p:sp>
        <p:nvSpPr>
          <p:cNvPr id="15364"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5365"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endParaRPr lang="en-US" dirty="0">
              <a:latin typeface="Tahoma" pitchFamily="34" charset="0"/>
            </a:endParaRPr>
          </a:p>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cxnSp>
        <p:nvCxnSpPr>
          <p:cNvPr id="7" name="Straight Arrow Connector 6"/>
          <p:cNvCxnSpPr>
            <a:stCxn id="15365" idx="3"/>
          </p:cNvCxnSpPr>
          <p:nvPr/>
        </p:nvCxnSpPr>
        <p:spPr>
          <a:xfrm>
            <a:off x="7510463" y="3919539"/>
            <a:ext cx="11985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367" name="TextBox 7"/>
          <p:cNvSpPr txBox="1">
            <a:spLocks noChangeArrowheads="1"/>
          </p:cNvSpPr>
          <p:nvPr/>
        </p:nvSpPr>
        <p:spPr bwMode="auto">
          <a:xfrm>
            <a:off x="7729539" y="3548064"/>
            <a:ext cx="598487" cy="339725"/>
          </a:xfrm>
          <a:prstGeom prst="rect">
            <a:avLst/>
          </a:prstGeom>
          <a:noFill/>
          <a:ln w="9525">
            <a:noFill/>
            <a:miter lim="800000"/>
            <a:headEnd/>
            <a:tailEnd/>
          </a:ln>
        </p:spPr>
        <p:txBody>
          <a:bodyPr wrap="none">
            <a:spAutoFit/>
          </a:bodyPr>
          <a:lstStyle/>
          <a:p>
            <a:r>
              <a:rPr lang="en-US" b="1" dirty="0">
                <a:latin typeface="Comic Sans MS" pitchFamily="66" charset="0"/>
              </a:rPr>
              <a:t>true</a:t>
            </a:r>
          </a:p>
        </p:txBody>
      </p:sp>
      <p:cxnSp>
        <p:nvCxnSpPr>
          <p:cNvPr id="10" name="Straight Arrow Connector 9"/>
          <p:cNvCxnSpPr>
            <a:stCxn id="15365" idx="2"/>
          </p:cNvCxnSpPr>
          <p:nvPr/>
        </p:nvCxnSpPr>
        <p:spPr>
          <a:xfrm rot="5400000">
            <a:off x="6150770" y="5279233"/>
            <a:ext cx="1044575"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369" name="TextBox 10"/>
          <p:cNvSpPr txBox="1">
            <a:spLocks noChangeArrowheads="1"/>
          </p:cNvSpPr>
          <p:nvPr/>
        </p:nvSpPr>
        <p:spPr bwMode="auto">
          <a:xfrm>
            <a:off x="6748463" y="5051425"/>
            <a:ext cx="673582" cy="338554"/>
          </a:xfrm>
          <a:prstGeom prst="rect">
            <a:avLst/>
          </a:prstGeom>
          <a:noFill/>
          <a:ln w="9525">
            <a:noFill/>
            <a:miter lim="800000"/>
            <a:headEnd/>
            <a:tailEnd/>
          </a:ln>
        </p:spPr>
        <p:txBody>
          <a:bodyPr wrap="none">
            <a:spAutoFit/>
          </a:bodyPr>
          <a:lstStyle/>
          <a:p>
            <a:r>
              <a:rPr lang="en-US" b="1" dirty="0">
                <a:latin typeface="Comic Sans MS" pitchFamily="66" charset="0"/>
              </a:rPr>
              <a:t>false</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3543239" y="1420813"/>
            <a:ext cx="6053260" cy="1477328"/>
          </a:xfrm>
          <a:prstGeom prst="rect">
            <a:avLst/>
          </a:prstGeom>
          <a:noFill/>
          <a:ln w="9525">
            <a:noFill/>
            <a:miter lim="800000"/>
            <a:headEnd/>
            <a:tailEnd/>
          </a:ln>
        </p:spPr>
        <p:txBody>
          <a:bodyPr wrap="none">
            <a:spAutoFit/>
          </a:bodyPr>
          <a:lstStyle/>
          <a:p>
            <a:pPr algn="ctr"/>
            <a:r>
              <a:rPr lang="en-US" sz="1800" dirty="0">
                <a:latin typeface="Comic Sans MS" pitchFamily="66" charset="0"/>
              </a:rPr>
              <a:t>Conditional statements are shown in an</a:t>
            </a:r>
          </a:p>
          <a:p>
            <a:pPr algn="ctr"/>
            <a:r>
              <a:rPr lang="en-US" sz="1800" dirty="0">
                <a:latin typeface="Comic Sans MS" pitchFamily="66" charset="0"/>
              </a:rPr>
              <a:t>activity diagram by using a diamond.</a:t>
            </a:r>
          </a:p>
          <a:p>
            <a:pPr algn="ctr"/>
            <a:endParaRPr lang="en-US" sz="1800" dirty="0">
              <a:latin typeface="Comic Sans MS" pitchFamily="66" charset="0"/>
            </a:endParaRPr>
          </a:p>
          <a:p>
            <a:pPr algn="ctr"/>
            <a:r>
              <a:rPr lang="en-US" sz="1800" dirty="0">
                <a:latin typeface="Comic Sans MS" pitchFamily="66" charset="0"/>
              </a:rPr>
              <a:t>Arrows show the execution path that the program</a:t>
            </a:r>
          </a:p>
          <a:p>
            <a:pPr algn="ctr"/>
            <a:r>
              <a:rPr lang="en-US" sz="1800" dirty="0">
                <a:latin typeface="Comic Sans MS" pitchFamily="66" charset="0"/>
              </a:rPr>
              <a:t> takes when the statement is true and when it is false.</a:t>
            </a:r>
          </a:p>
        </p:txBody>
      </p:sp>
      <p:sp>
        <p:nvSpPr>
          <p:cNvPr id="16387" name="Text Box 4"/>
          <p:cNvSpPr txBox="1">
            <a:spLocks noChangeArrowheads="1"/>
          </p:cNvSpPr>
          <p:nvPr/>
        </p:nvSpPr>
        <p:spPr bwMode="auto">
          <a:xfrm>
            <a:off x="2797175" y="3614738"/>
            <a:ext cx="2082621" cy="369332"/>
          </a:xfrm>
          <a:prstGeom prst="rect">
            <a:avLst/>
          </a:prstGeom>
          <a:noFill/>
          <a:ln w="9525">
            <a:noFill/>
            <a:miter lim="800000"/>
            <a:headEnd/>
            <a:tailEnd/>
          </a:ln>
        </p:spPr>
        <p:txBody>
          <a:bodyPr wrap="none">
            <a:spAutoFit/>
          </a:bodyPr>
          <a:lstStyle/>
          <a:p>
            <a:r>
              <a:rPr lang="en-US" sz="1800" dirty="0">
                <a:solidFill>
                  <a:srgbClr val="FFC000"/>
                </a:solidFill>
                <a:latin typeface="+mn-lt"/>
              </a:rPr>
              <a:t>if</a:t>
            </a:r>
            <a:r>
              <a:rPr lang="en-US" sz="1800" dirty="0">
                <a:latin typeface="+mn-lt"/>
              </a:rPr>
              <a:t> ( balance &lt; LIMIT )</a:t>
            </a:r>
          </a:p>
        </p:txBody>
      </p:sp>
      <p:sp>
        <p:nvSpPr>
          <p:cNvPr id="16388" name="AutoShape 5"/>
          <p:cNvSpPr>
            <a:spLocks noChangeArrowheads="1"/>
          </p:cNvSpPr>
          <p:nvPr/>
        </p:nvSpPr>
        <p:spPr bwMode="auto">
          <a:xfrm>
            <a:off x="5910263" y="3081338"/>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6389" name="AutoShape 6"/>
          <p:cNvSpPr>
            <a:spLocks noChangeArrowheads="1"/>
          </p:cNvSpPr>
          <p:nvPr/>
        </p:nvSpPr>
        <p:spPr bwMode="auto">
          <a:xfrm>
            <a:off x="5834063" y="3081338"/>
            <a:ext cx="1676400" cy="1676400"/>
          </a:xfrm>
          <a:prstGeom prst="diamond">
            <a:avLst/>
          </a:prstGeom>
          <a:solidFill>
            <a:schemeClr val="tx1">
              <a:lumMod val="75000"/>
            </a:schemeClr>
          </a:solidFill>
          <a:ln w="9525">
            <a:no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p:txBody>
      </p:sp>
      <p:cxnSp>
        <p:nvCxnSpPr>
          <p:cNvPr id="7" name="Straight Arrow Connector 6"/>
          <p:cNvCxnSpPr>
            <a:stCxn id="16389" idx="3"/>
          </p:cNvCxnSpPr>
          <p:nvPr/>
        </p:nvCxnSpPr>
        <p:spPr>
          <a:xfrm>
            <a:off x="7510463" y="3919539"/>
            <a:ext cx="11985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391" name="TextBox 7"/>
          <p:cNvSpPr txBox="1">
            <a:spLocks noChangeArrowheads="1"/>
          </p:cNvSpPr>
          <p:nvPr/>
        </p:nvSpPr>
        <p:spPr bwMode="auto">
          <a:xfrm>
            <a:off x="7729539" y="3548064"/>
            <a:ext cx="598487" cy="339725"/>
          </a:xfrm>
          <a:prstGeom prst="rect">
            <a:avLst/>
          </a:prstGeom>
          <a:noFill/>
          <a:ln w="9525">
            <a:noFill/>
            <a:miter lim="800000"/>
            <a:headEnd/>
            <a:tailEnd/>
          </a:ln>
        </p:spPr>
        <p:txBody>
          <a:bodyPr wrap="none">
            <a:spAutoFit/>
          </a:bodyPr>
          <a:lstStyle/>
          <a:p>
            <a:r>
              <a:rPr lang="en-US">
                <a:latin typeface="Comic Sans MS" pitchFamily="66" charset="0"/>
              </a:rPr>
              <a:t>true</a:t>
            </a:r>
          </a:p>
        </p:txBody>
      </p:sp>
      <p:cxnSp>
        <p:nvCxnSpPr>
          <p:cNvPr id="10" name="Straight Arrow Connector 9"/>
          <p:cNvCxnSpPr>
            <a:stCxn id="16389" idx="2"/>
          </p:cNvCxnSpPr>
          <p:nvPr/>
        </p:nvCxnSpPr>
        <p:spPr>
          <a:xfrm rot="5400000">
            <a:off x="6150770" y="5279233"/>
            <a:ext cx="1044575"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393" name="TextBox 10"/>
          <p:cNvSpPr txBox="1">
            <a:spLocks noChangeArrowheads="1"/>
          </p:cNvSpPr>
          <p:nvPr/>
        </p:nvSpPr>
        <p:spPr bwMode="auto">
          <a:xfrm>
            <a:off x="6748464" y="5051425"/>
            <a:ext cx="663575" cy="338138"/>
          </a:xfrm>
          <a:prstGeom prst="rect">
            <a:avLst/>
          </a:prstGeom>
          <a:noFill/>
          <a:ln w="9525">
            <a:noFill/>
            <a:miter lim="800000"/>
            <a:headEnd/>
            <a:tailEnd/>
          </a:ln>
        </p:spPr>
        <p:txBody>
          <a:bodyPr wrap="none">
            <a:spAutoFit/>
          </a:bodyPr>
          <a:lstStyle/>
          <a:p>
            <a:r>
              <a:rPr lang="en-US">
                <a:latin typeface="Comic Sans MS" pitchFamily="66" charset="0"/>
              </a:rPr>
              <a:t>false</a:t>
            </a:r>
          </a:p>
        </p:txBody>
      </p:sp>
      <p:sp>
        <p:nvSpPr>
          <p:cNvPr id="16394" name="TextBox 11"/>
          <p:cNvSpPr txBox="1">
            <a:spLocks noChangeArrowheads="1"/>
          </p:cNvSpPr>
          <p:nvPr/>
        </p:nvSpPr>
        <p:spPr bwMode="auto">
          <a:xfrm>
            <a:off x="2408106" y="4465350"/>
            <a:ext cx="2055371" cy="58477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The “if” statement </a:t>
            </a:r>
          </a:p>
          <a:p>
            <a:r>
              <a:rPr lang="en-US" dirty="0">
                <a:solidFill>
                  <a:srgbClr val="FFC000"/>
                </a:solidFill>
                <a:latin typeface="Comic Sans MS" pitchFamily="66" charset="0"/>
              </a:rPr>
              <a:t>tests the condition.</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8458200" y="3276600"/>
            <a:ext cx="1862138" cy="10668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7411" name="Rectangle 2"/>
          <p:cNvSpPr>
            <a:spLocks noGrp="1" noChangeArrowheads="1"/>
          </p:cNvSpPr>
          <p:nvPr>
            <p:ph type="title"/>
          </p:nvPr>
        </p:nvSpPr>
        <p:spPr>
          <a:xfrm>
            <a:off x="1981202" y="609602"/>
            <a:ext cx="3058997" cy="719578"/>
          </a:xfrm>
        </p:spPr>
        <p:txBody>
          <a:bodyPr>
            <a:normAutofit/>
          </a:bodyPr>
          <a:lstStyle/>
          <a:p>
            <a:pPr eaLnBrk="1" hangingPunct="1"/>
            <a:r>
              <a:rPr lang="en-US" sz="2000" dirty="0">
                <a:latin typeface="Comic Sans MS" pitchFamily="66" charset="0"/>
              </a:rPr>
              <a:t>The </a:t>
            </a:r>
            <a:r>
              <a:rPr lang="en-US" sz="2000" i="1" dirty="0">
                <a:latin typeface="Comic Sans MS" pitchFamily="66" charset="0"/>
              </a:rPr>
              <a:t>if</a:t>
            </a:r>
            <a:r>
              <a:rPr lang="en-US" sz="2000" dirty="0">
                <a:latin typeface="Comic Sans MS" pitchFamily="66" charset="0"/>
              </a:rPr>
              <a:t> Statement</a:t>
            </a:r>
          </a:p>
        </p:txBody>
      </p:sp>
      <p:sp>
        <p:nvSpPr>
          <p:cNvPr id="17412" name="Text Box 3"/>
          <p:cNvSpPr txBox="1">
            <a:spLocks noChangeArrowheads="1"/>
          </p:cNvSpPr>
          <p:nvPr/>
        </p:nvSpPr>
        <p:spPr bwMode="auto">
          <a:xfrm>
            <a:off x="4033883" y="1736726"/>
            <a:ext cx="4717958" cy="646331"/>
          </a:xfrm>
          <a:prstGeom prst="rect">
            <a:avLst/>
          </a:prstGeom>
          <a:noFill/>
          <a:ln w="9525">
            <a:noFill/>
            <a:miter lim="800000"/>
            <a:headEnd/>
            <a:tailEnd/>
          </a:ln>
        </p:spPr>
        <p:txBody>
          <a:bodyPr wrap="none">
            <a:spAutoFit/>
          </a:bodyPr>
          <a:lstStyle/>
          <a:p>
            <a:pPr algn="ctr"/>
            <a:r>
              <a:rPr lang="en-US" sz="1800" dirty="0">
                <a:latin typeface="Comic Sans MS" pitchFamily="66" charset="0"/>
              </a:rPr>
              <a:t>The </a:t>
            </a:r>
            <a:r>
              <a:rPr lang="en-US" sz="1800" b="1" dirty="0">
                <a:latin typeface="Comic Sans MS" pitchFamily="66" charset="0"/>
              </a:rPr>
              <a:t>if</a:t>
            </a:r>
            <a:r>
              <a:rPr lang="en-US" sz="1800" dirty="0">
                <a:latin typeface="Comic Sans MS" pitchFamily="66" charset="0"/>
              </a:rPr>
              <a:t> statement allows us to execute a</a:t>
            </a:r>
          </a:p>
          <a:p>
            <a:pPr algn="ctr"/>
            <a:r>
              <a:rPr lang="en-US" sz="1800" dirty="0">
                <a:latin typeface="Comic Sans MS" pitchFamily="66" charset="0"/>
              </a:rPr>
              <a:t>statement only when the condition is true.</a:t>
            </a:r>
          </a:p>
        </p:txBody>
      </p:sp>
      <p:sp>
        <p:nvSpPr>
          <p:cNvPr id="17413" name="Text Box 4"/>
          <p:cNvSpPr txBox="1">
            <a:spLocks noChangeArrowheads="1"/>
          </p:cNvSpPr>
          <p:nvPr/>
        </p:nvSpPr>
        <p:spPr bwMode="auto">
          <a:xfrm>
            <a:off x="2141043" y="3546068"/>
            <a:ext cx="3197798" cy="1200329"/>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if ( balance &lt; LIMIT )</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balance = balance – CHARGE;</a:t>
            </a:r>
          </a:p>
          <a:p>
            <a:r>
              <a:rPr lang="en-US" sz="1800" dirty="0">
                <a:latin typeface="Calibri" panose="020F0502020204030204" pitchFamily="34" charset="0"/>
                <a:cs typeface="Calibri" panose="020F0502020204030204" pitchFamily="34" charset="0"/>
              </a:rPr>
              <a:t>}</a:t>
            </a:r>
          </a:p>
        </p:txBody>
      </p:sp>
      <p:sp>
        <p:nvSpPr>
          <p:cNvPr id="17414" name="AutoShape 5"/>
          <p:cNvSpPr>
            <a:spLocks noChangeArrowheads="1"/>
          </p:cNvSpPr>
          <p:nvPr/>
        </p:nvSpPr>
        <p:spPr bwMode="auto">
          <a:xfrm>
            <a:off x="6019800" y="2971800"/>
            <a:ext cx="1676400" cy="16764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17415" name="AutoShape 6"/>
          <p:cNvSpPr>
            <a:spLocks noChangeArrowheads="1"/>
          </p:cNvSpPr>
          <p:nvPr/>
        </p:nvSpPr>
        <p:spPr bwMode="auto">
          <a:xfrm>
            <a:off x="5943600" y="2971800"/>
            <a:ext cx="1676400" cy="1676400"/>
          </a:xfrm>
          <a:prstGeom prst="diamond">
            <a:avLst/>
          </a:prstGeom>
          <a:solidFill>
            <a:schemeClr val="tx1">
              <a:lumMod val="75000"/>
            </a:schemeClr>
          </a:solidFill>
          <a:ln w="9525">
            <a:noFill/>
            <a:miter lim="800000"/>
            <a:headEnd/>
            <a:tailEnd/>
          </a:ln>
        </p:spPr>
        <p:txBody>
          <a:bodyPr wrap="none" anchor="ctr"/>
          <a:lstStyle/>
          <a:p>
            <a:pPr algn="ctr"/>
            <a:endParaRPr lang="en-US" dirty="0">
              <a:solidFill>
                <a:schemeClr val="bg1"/>
              </a:solidFill>
              <a:latin typeface="Tahoma" pitchFamily="34" charset="0"/>
            </a:endParaRPr>
          </a:p>
          <a:p>
            <a:pPr algn="ctr"/>
            <a:endParaRPr lang="en-US" dirty="0">
              <a:solidFill>
                <a:schemeClr val="bg1"/>
              </a:solidFill>
              <a:latin typeface="Tahoma" pitchFamily="34" charset="0"/>
            </a:endParaRPr>
          </a:p>
          <a:p>
            <a:pPr algn="ctr"/>
            <a:r>
              <a:rPr lang="en-US" dirty="0">
                <a:solidFill>
                  <a:schemeClr val="bg1"/>
                </a:solidFill>
                <a:latin typeface="Tahoma" pitchFamily="34" charset="0"/>
              </a:rPr>
              <a:t>if</a:t>
            </a:r>
          </a:p>
          <a:p>
            <a:pPr algn="ctr"/>
            <a:r>
              <a:rPr lang="en-US" dirty="0">
                <a:solidFill>
                  <a:schemeClr val="bg1"/>
                </a:solidFill>
                <a:latin typeface="Tahoma" pitchFamily="34" charset="0"/>
              </a:rPr>
              <a:t>balance &lt;</a:t>
            </a:r>
          </a:p>
          <a:p>
            <a:pPr algn="ctr"/>
            <a:r>
              <a:rPr lang="en-US" dirty="0">
                <a:solidFill>
                  <a:schemeClr val="bg1"/>
                </a:solidFill>
                <a:latin typeface="Tahoma" pitchFamily="34" charset="0"/>
              </a:rPr>
              <a:t>LIMIT</a:t>
            </a:r>
          </a:p>
          <a:p>
            <a:pPr algn="ctr"/>
            <a:r>
              <a:rPr lang="en-US" dirty="0">
                <a:solidFill>
                  <a:schemeClr val="bg1"/>
                </a:solidFill>
                <a:latin typeface="Tahoma" pitchFamily="34" charset="0"/>
              </a:rPr>
              <a:t>?</a:t>
            </a:r>
          </a:p>
          <a:p>
            <a:pPr algn="ctr"/>
            <a:endParaRPr lang="en-US" dirty="0">
              <a:latin typeface="Tahoma" pitchFamily="34" charset="0"/>
            </a:endParaRPr>
          </a:p>
        </p:txBody>
      </p:sp>
      <p:sp>
        <p:nvSpPr>
          <p:cNvPr id="17416" name="Line 8"/>
          <p:cNvSpPr>
            <a:spLocks noChangeShapeType="1"/>
          </p:cNvSpPr>
          <p:nvPr/>
        </p:nvSpPr>
        <p:spPr bwMode="auto">
          <a:xfrm>
            <a:off x="7620000" y="3791932"/>
            <a:ext cx="685800" cy="0"/>
          </a:xfrm>
          <a:prstGeom prst="line">
            <a:avLst/>
          </a:prstGeom>
          <a:noFill/>
          <a:ln w="25400">
            <a:solidFill>
              <a:schemeClr val="tx1"/>
            </a:solidFill>
            <a:round/>
            <a:headEnd/>
            <a:tailEnd type="triangle" w="med" len="med"/>
          </a:ln>
        </p:spPr>
        <p:txBody>
          <a:bodyPr/>
          <a:lstStyle/>
          <a:p>
            <a:endParaRPr lang="en-US"/>
          </a:p>
        </p:txBody>
      </p:sp>
      <p:sp>
        <p:nvSpPr>
          <p:cNvPr id="17417" name="Text Box 9"/>
          <p:cNvSpPr txBox="1">
            <a:spLocks noChangeArrowheads="1"/>
          </p:cNvSpPr>
          <p:nvPr/>
        </p:nvSpPr>
        <p:spPr bwMode="auto">
          <a:xfrm>
            <a:off x="7696201" y="3339201"/>
            <a:ext cx="460375" cy="276225"/>
          </a:xfrm>
          <a:prstGeom prst="rect">
            <a:avLst/>
          </a:prstGeom>
          <a:noFill/>
          <a:ln w="9525">
            <a:noFill/>
            <a:miter lim="800000"/>
            <a:headEnd/>
            <a:tailEnd/>
          </a:ln>
        </p:spPr>
        <p:txBody>
          <a:bodyPr wrap="none">
            <a:spAutoFit/>
          </a:bodyPr>
          <a:lstStyle/>
          <a:p>
            <a:r>
              <a:rPr lang="en-US" sz="1200" dirty="0">
                <a:latin typeface="Tahoma" pitchFamily="34" charset="0"/>
              </a:rPr>
              <a:t>true</a:t>
            </a:r>
          </a:p>
        </p:txBody>
      </p:sp>
      <p:sp>
        <p:nvSpPr>
          <p:cNvPr id="17418" name="Rectangle 11"/>
          <p:cNvSpPr>
            <a:spLocks noChangeArrowheads="1"/>
          </p:cNvSpPr>
          <p:nvPr/>
        </p:nvSpPr>
        <p:spPr bwMode="auto">
          <a:xfrm>
            <a:off x="8382001" y="3200400"/>
            <a:ext cx="1882775" cy="10668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balance = </a:t>
            </a:r>
          </a:p>
          <a:p>
            <a:pPr algn="ctr"/>
            <a:r>
              <a:rPr lang="en-US" dirty="0">
                <a:solidFill>
                  <a:schemeClr val="bg1"/>
                </a:solidFill>
                <a:latin typeface="Tahoma" pitchFamily="34" charset="0"/>
              </a:rPr>
              <a:t>balance – CHARGE;</a:t>
            </a:r>
          </a:p>
        </p:txBody>
      </p:sp>
      <p:sp>
        <p:nvSpPr>
          <p:cNvPr id="17419" name="Line 14"/>
          <p:cNvSpPr>
            <a:spLocks noChangeShapeType="1"/>
          </p:cNvSpPr>
          <p:nvPr/>
        </p:nvSpPr>
        <p:spPr bwMode="auto">
          <a:xfrm>
            <a:off x="6845300" y="4648200"/>
            <a:ext cx="0" cy="1371600"/>
          </a:xfrm>
          <a:prstGeom prst="line">
            <a:avLst/>
          </a:prstGeom>
          <a:noFill/>
          <a:ln w="25400">
            <a:solidFill>
              <a:schemeClr val="tx1"/>
            </a:solidFill>
            <a:round/>
            <a:headEnd/>
            <a:tailEnd type="triangle" w="med" len="med"/>
          </a:ln>
        </p:spPr>
        <p:txBody>
          <a:bodyPr/>
          <a:lstStyle/>
          <a:p>
            <a:endParaRPr lang="en-US"/>
          </a:p>
        </p:txBody>
      </p:sp>
      <p:sp>
        <p:nvSpPr>
          <p:cNvPr id="17420" name="Text Box 15"/>
          <p:cNvSpPr txBox="1">
            <a:spLocks noChangeArrowheads="1"/>
          </p:cNvSpPr>
          <p:nvPr/>
        </p:nvSpPr>
        <p:spPr bwMode="auto">
          <a:xfrm>
            <a:off x="6346826" y="4800601"/>
            <a:ext cx="498475" cy="276225"/>
          </a:xfrm>
          <a:prstGeom prst="rect">
            <a:avLst/>
          </a:prstGeom>
          <a:noFill/>
          <a:ln w="9525">
            <a:noFill/>
            <a:miter lim="800000"/>
            <a:headEnd/>
            <a:tailEnd/>
          </a:ln>
        </p:spPr>
        <p:txBody>
          <a:bodyPr wrap="none">
            <a:spAutoFit/>
          </a:bodyPr>
          <a:lstStyle/>
          <a:p>
            <a:r>
              <a:rPr lang="en-US" sz="1200" dirty="0">
                <a:latin typeface="Tahoma" pitchFamily="34" charset="0"/>
              </a:rPr>
              <a:t>false</a:t>
            </a:r>
          </a:p>
        </p:txBody>
      </p:sp>
      <p:sp>
        <p:nvSpPr>
          <p:cNvPr id="17421" name="Line 16"/>
          <p:cNvSpPr>
            <a:spLocks noChangeShapeType="1"/>
          </p:cNvSpPr>
          <p:nvPr/>
        </p:nvSpPr>
        <p:spPr bwMode="auto">
          <a:xfrm>
            <a:off x="9220200" y="4267200"/>
            <a:ext cx="0" cy="914400"/>
          </a:xfrm>
          <a:prstGeom prst="line">
            <a:avLst/>
          </a:prstGeom>
          <a:noFill/>
          <a:ln w="25400">
            <a:solidFill>
              <a:schemeClr val="tx1"/>
            </a:solidFill>
            <a:round/>
            <a:headEnd/>
            <a:tailEnd/>
          </a:ln>
        </p:spPr>
        <p:txBody>
          <a:bodyPr/>
          <a:lstStyle/>
          <a:p>
            <a:endParaRPr lang="en-US"/>
          </a:p>
        </p:txBody>
      </p:sp>
      <p:sp>
        <p:nvSpPr>
          <p:cNvPr id="17422" name="Line 17"/>
          <p:cNvSpPr>
            <a:spLocks noChangeShapeType="1"/>
          </p:cNvSpPr>
          <p:nvPr/>
        </p:nvSpPr>
        <p:spPr bwMode="auto">
          <a:xfrm flipH="1">
            <a:off x="6858000" y="5181600"/>
            <a:ext cx="2362200" cy="0"/>
          </a:xfrm>
          <a:prstGeom prst="line">
            <a:avLst/>
          </a:prstGeom>
          <a:noFill/>
          <a:ln w="25400">
            <a:solidFill>
              <a:schemeClr val="tx1"/>
            </a:solidFill>
            <a:round/>
            <a:headEnd/>
            <a:tailEnd type="triangle" w="med" len="med"/>
          </a:ln>
        </p:spPr>
        <p:txBody>
          <a:bodyPr/>
          <a:lstStyle/>
          <a:p>
            <a:endParaRPr lang="en-US"/>
          </a:p>
        </p:txBody>
      </p:sp>
      <p:sp>
        <p:nvSpPr>
          <p:cNvPr id="17423" name="Text Box 18"/>
          <p:cNvSpPr txBox="1">
            <a:spLocks noChangeArrowheads="1"/>
          </p:cNvSpPr>
          <p:nvPr/>
        </p:nvSpPr>
        <p:spPr bwMode="auto">
          <a:xfrm>
            <a:off x="1828801" y="5260975"/>
            <a:ext cx="4100803" cy="738664"/>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note how we have used curly braces to bracket</a:t>
            </a:r>
          </a:p>
          <a:p>
            <a:r>
              <a:rPr lang="en-US" sz="1400" dirty="0">
                <a:solidFill>
                  <a:srgbClr val="FFC000"/>
                </a:solidFill>
                <a:latin typeface="Comic Sans MS" pitchFamily="66" charset="0"/>
              </a:rPr>
              <a:t>the statement to be executed when the </a:t>
            </a:r>
          </a:p>
          <a:p>
            <a:r>
              <a:rPr lang="en-US" sz="1400" dirty="0">
                <a:solidFill>
                  <a:srgbClr val="FFC000"/>
                </a:solidFill>
                <a:latin typeface="Comic Sans MS" pitchFamily="66" charset="0"/>
              </a:rPr>
              <a:t>condition is true. </a:t>
            </a:r>
          </a:p>
        </p:txBody>
      </p:sp>
      <p:sp>
        <p:nvSpPr>
          <p:cNvPr id="17424" name="Line 19"/>
          <p:cNvSpPr>
            <a:spLocks noChangeShapeType="1"/>
          </p:cNvSpPr>
          <p:nvPr/>
        </p:nvSpPr>
        <p:spPr bwMode="auto">
          <a:xfrm flipV="1">
            <a:off x="2743200" y="4495800"/>
            <a:ext cx="457200" cy="685800"/>
          </a:xfrm>
          <a:prstGeom prst="line">
            <a:avLst/>
          </a:prstGeom>
          <a:noFill/>
          <a:ln w="25400">
            <a:solidFill>
              <a:srgbClr val="FFC000"/>
            </a:solidFill>
            <a:round/>
            <a:headEnd/>
            <a:tailEnd type="triangle" w="med" len="me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4540021" y="1938338"/>
            <a:ext cx="3310522" cy="400110"/>
          </a:xfrm>
          <a:prstGeom prst="rect">
            <a:avLst/>
          </a:prstGeom>
          <a:noFill/>
          <a:ln w="9525">
            <a:noFill/>
            <a:miter lim="800000"/>
            <a:headEnd/>
            <a:tailEnd/>
          </a:ln>
        </p:spPr>
        <p:txBody>
          <a:bodyPr wrap="none">
            <a:spAutoFit/>
          </a:bodyPr>
          <a:lstStyle/>
          <a:p>
            <a:r>
              <a:rPr lang="en-US" sz="2000" dirty="0">
                <a:latin typeface="Comic Sans MS" pitchFamily="66" charset="0"/>
              </a:rPr>
              <a:t>Try This Example Problem</a:t>
            </a:r>
          </a:p>
        </p:txBody>
      </p:sp>
      <p:sp>
        <p:nvSpPr>
          <p:cNvPr id="18435" name="TextBox 3"/>
          <p:cNvSpPr txBox="1">
            <a:spLocks noChangeArrowheads="1"/>
          </p:cNvSpPr>
          <p:nvPr/>
        </p:nvSpPr>
        <p:spPr bwMode="auto">
          <a:xfrm>
            <a:off x="2946548" y="2937465"/>
            <a:ext cx="6776214" cy="1200329"/>
          </a:xfrm>
          <a:prstGeom prst="rect">
            <a:avLst/>
          </a:prstGeom>
          <a:noFill/>
          <a:ln w="9525">
            <a:noFill/>
            <a:miter lim="800000"/>
            <a:headEnd/>
            <a:tailEnd/>
          </a:ln>
        </p:spPr>
        <p:txBody>
          <a:bodyPr wrap="none">
            <a:spAutoFit/>
          </a:bodyPr>
          <a:lstStyle/>
          <a:p>
            <a:r>
              <a:rPr lang="en-US" sz="1800" dirty="0">
                <a:latin typeface="Comic Sans MS" pitchFamily="66" charset="0"/>
              </a:rPr>
              <a:t>Write a program that prompts the user to enter in his or her</a:t>
            </a:r>
          </a:p>
          <a:p>
            <a:r>
              <a:rPr lang="en-US" sz="1800" dirty="0">
                <a:latin typeface="Comic Sans MS" pitchFamily="66" charset="0"/>
              </a:rPr>
              <a:t>age.     the person is under 21, print a message that says</a:t>
            </a:r>
          </a:p>
          <a:p>
            <a:endParaRPr lang="en-US" sz="1800" dirty="0">
              <a:latin typeface="Comic Sans MS" pitchFamily="66" charset="0"/>
            </a:endParaRPr>
          </a:p>
          <a:p>
            <a:r>
              <a:rPr lang="en-US" sz="1800" dirty="0">
                <a:latin typeface="Comic Sans MS" pitchFamily="66" charset="0"/>
              </a:rPr>
              <a:t>“Youth is a wonderful thing … enjoy it.”</a:t>
            </a:r>
          </a:p>
        </p:txBody>
      </p:sp>
      <p:sp>
        <p:nvSpPr>
          <p:cNvPr id="7" name="TextBox 6"/>
          <p:cNvSpPr txBox="1">
            <a:spLocks noChangeArrowheads="1"/>
          </p:cNvSpPr>
          <p:nvPr/>
        </p:nvSpPr>
        <p:spPr bwMode="auto">
          <a:xfrm>
            <a:off x="3401947" y="3176276"/>
            <a:ext cx="535314" cy="400110"/>
          </a:xfrm>
          <a:prstGeom prst="rect">
            <a:avLst/>
          </a:prstGeom>
          <a:noFill/>
          <a:ln w="9525">
            <a:noFill/>
            <a:miter lim="800000"/>
            <a:headEnd/>
            <a:tailEnd/>
          </a:ln>
        </p:spPr>
        <p:txBody>
          <a:bodyPr wrap="square">
            <a:spAutoFit/>
          </a:bodyPr>
          <a:lstStyle/>
          <a:p>
            <a:r>
              <a:rPr lang="en-US" sz="2000" dirty="0">
                <a:solidFill>
                  <a:srgbClr val="FFC000"/>
                </a:solidFill>
                <a:latin typeface="Comic Sans MS" pitchFamily="66" charset="0"/>
              </a:rPr>
              <a:t>If</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7"/>
                                        </p:tgtEl>
                                        <p:attrNameLst>
                                          <p:attrName>style.color</p:attrName>
                                        </p:attrNameLst>
                                      </p:cBhvr>
                                      <p:to>
                                        <a:srgbClr val="FFCC00"/>
                                      </p:to>
                                    </p:animClr>
                                    <p:animClr clrSpc="rgb" dir="cw">
                                      <p:cBhvr>
                                        <p:cTn id="7" dur="500" fill="hold"/>
                                        <p:tgtEl>
                                          <p:spTgt spid="7"/>
                                        </p:tgtEl>
                                        <p:attrNameLst>
                                          <p:attrName>fillcolor</p:attrName>
                                        </p:attrNameLst>
                                      </p:cBhvr>
                                      <p:to>
                                        <a:srgbClr val="FFCC00"/>
                                      </p:to>
                                    </p:animClr>
                                    <p:set>
                                      <p:cBhvr>
                                        <p:cTn id="8" dur="500" fill="hold"/>
                                        <p:tgtEl>
                                          <p:spTgt spid="7"/>
                                        </p:tgtEl>
                                        <p:attrNameLst>
                                          <p:attrName>fill.type</p:attrName>
                                        </p:attrNameLst>
                                      </p:cBhvr>
                                      <p:to>
                                        <p:strVal val="solid"/>
                                      </p:to>
                                    </p:set>
                                    <p:anim to="1.5" calcmode="lin" valueType="num">
                                      <p:cBhvr override="childStyle">
                                        <p:cTn id="9" dur="500" fill="hold"/>
                                        <p:tgtEl>
                                          <p:spTgt spid="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2288" y="293689"/>
            <a:ext cx="2144712" cy="947737"/>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59" name="TextBox 3"/>
          <p:cNvSpPr txBox="1">
            <a:spLocks noChangeArrowheads="1"/>
          </p:cNvSpPr>
          <p:nvPr/>
        </p:nvSpPr>
        <p:spPr bwMode="auto">
          <a:xfrm>
            <a:off x="4538663" y="369888"/>
            <a:ext cx="1763712" cy="831850"/>
          </a:xfrm>
          <a:prstGeom prst="rect">
            <a:avLst/>
          </a:prstGeom>
          <a:noFill/>
          <a:ln w="9525">
            <a:noFill/>
            <a:miter lim="800000"/>
            <a:headEnd/>
            <a:tailEnd/>
          </a:ln>
        </p:spPr>
        <p:txBody>
          <a:bodyPr>
            <a:spAutoFit/>
          </a:bodyPr>
          <a:lstStyle/>
          <a:p>
            <a:pPr algn="ctr"/>
            <a:r>
              <a:rPr lang="en-US" dirty="0">
                <a:solidFill>
                  <a:schemeClr val="bg1"/>
                </a:solidFill>
                <a:latin typeface="Comic Sans MS" pitchFamily="66" charset="0"/>
              </a:rPr>
              <a:t>Prompt user to</a:t>
            </a:r>
          </a:p>
          <a:p>
            <a:pPr algn="ctr"/>
            <a:r>
              <a:rPr lang="en-US" dirty="0">
                <a:solidFill>
                  <a:schemeClr val="bg1"/>
                </a:solidFill>
                <a:latin typeface="Comic Sans MS" pitchFamily="66" charset="0"/>
              </a:rPr>
              <a:t>Enter in their age</a:t>
            </a:r>
          </a:p>
        </p:txBody>
      </p:sp>
      <p:sp>
        <p:nvSpPr>
          <p:cNvPr id="6" name="Rectangle 5"/>
          <p:cNvSpPr/>
          <p:nvPr/>
        </p:nvSpPr>
        <p:spPr>
          <a:xfrm rot="2734618">
            <a:off x="4735514" y="3581401"/>
            <a:ext cx="1273175" cy="127317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9461" name="TextBox 6"/>
          <p:cNvSpPr txBox="1">
            <a:spLocks noChangeArrowheads="1"/>
          </p:cNvSpPr>
          <p:nvPr/>
        </p:nvSpPr>
        <p:spPr bwMode="auto">
          <a:xfrm>
            <a:off x="4919770" y="3787776"/>
            <a:ext cx="930063" cy="830997"/>
          </a:xfrm>
          <a:prstGeom prst="rect">
            <a:avLst/>
          </a:prstGeom>
          <a:noFill/>
          <a:ln w="9525">
            <a:noFill/>
            <a:miter lim="800000"/>
            <a:headEnd/>
            <a:tailEnd/>
          </a:ln>
        </p:spPr>
        <p:txBody>
          <a:bodyPr wrap="none">
            <a:spAutoFit/>
          </a:bodyPr>
          <a:lstStyle/>
          <a:p>
            <a:pPr algn="ctr"/>
            <a:endParaRPr lang="en-US" dirty="0">
              <a:solidFill>
                <a:schemeClr val="bg1"/>
              </a:solidFill>
              <a:latin typeface="Comic Sans MS" pitchFamily="66" charset="0"/>
            </a:endParaRPr>
          </a:p>
          <a:p>
            <a:pPr algn="ctr"/>
            <a:r>
              <a:rPr lang="en-US" dirty="0">
                <a:solidFill>
                  <a:schemeClr val="bg1"/>
                </a:solidFill>
                <a:latin typeface="Comic Sans MS" pitchFamily="66" charset="0"/>
              </a:rPr>
              <a:t>age &lt; 21</a:t>
            </a:r>
          </a:p>
          <a:p>
            <a:pPr algn="ctr"/>
            <a:r>
              <a:rPr lang="en-US" dirty="0">
                <a:solidFill>
                  <a:schemeClr val="bg1"/>
                </a:solidFill>
                <a:latin typeface="Comic Sans MS" pitchFamily="66" charset="0"/>
              </a:rPr>
              <a:t>?</a:t>
            </a:r>
          </a:p>
        </p:txBody>
      </p:sp>
      <p:cxnSp>
        <p:nvCxnSpPr>
          <p:cNvPr id="9" name="Straight Arrow Connector 8"/>
          <p:cNvCxnSpPr>
            <a:stCxn id="3" idx="2"/>
          </p:cNvCxnSpPr>
          <p:nvPr/>
        </p:nvCxnSpPr>
        <p:spPr>
          <a:xfrm rot="5400000">
            <a:off x="5114132" y="1526382"/>
            <a:ext cx="576263" cy="635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35776" y="3700463"/>
            <a:ext cx="2144713" cy="135096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64" name="TextBox 12"/>
          <p:cNvSpPr txBox="1">
            <a:spLocks noChangeArrowheads="1"/>
          </p:cNvSpPr>
          <p:nvPr/>
        </p:nvSpPr>
        <p:spPr bwMode="auto">
          <a:xfrm>
            <a:off x="6891339" y="4114800"/>
            <a:ext cx="2001837" cy="584200"/>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“Youth is a …”</a:t>
            </a:r>
          </a:p>
        </p:txBody>
      </p:sp>
      <p:cxnSp>
        <p:nvCxnSpPr>
          <p:cNvPr id="15" name="Straight Arrow Connector 14"/>
          <p:cNvCxnSpPr/>
          <p:nvPr/>
        </p:nvCxnSpPr>
        <p:spPr>
          <a:xfrm flipV="1">
            <a:off x="6259514" y="4224339"/>
            <a:ext cx="58737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466" name="TextBox 15"/>
          <p:cNvSpPr txBox="1">
            <a:spLocks noChangeArrowheads="1"/>
          </p:cNvSpPr>
          <p:nvPr/>
        </p:nvSpPr>
        <p:spPr bwMode="auto">
          <a:xfrm>
            <a:off x="6161089" y="3756025"/>
            <a:ext cx="600075" cy="338138"/>
          </a:xfrm>
          <a:prstGeom prst="rect">
            <a:avLst/>
          </a:prstGeom>
          <a:noFill/>
          <a:ln w="9525">
            <a:noFill/>
            <a:miter lim="800000"/>
            <a:headEnd/>
            <a:tailEnd/>
          </a:ln>
        </p:spPr>
        <p:txBody>
          <a:bodyPr wrap="none">
            <a:spAutoFit/>
          </a:bodyPr>
          <a:lstStyle/>
          <a:p>
            <a:r>
              <a:rPr lang="en-US" dirty="0">
                <a:latin typeface="Comic Sans MS" pitchFamily="66" charset="0"/>
              </a:rPr>
              <a:t>true</a:t>
            </a:r>
          </a:p>
        </p:txBody>
      </p:sp>
      <p:cxnSp>
        <p:nvCxnSpPr>
          <p:cNvPr id="23" name="Straight Arrow Connector 22"/>
          <p:cNvCxnSpPr/>
          <p:nvPr/>
        </p:nvCxnSpPr>
        <p:spPr>
          <a:xfrm rot="5400000">
            <a:off x="5083176" y="3036888"/>
            <a:ext cx="587375"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468" name="TextBox 25"/>
          <p:cNvSpPr txBox="1">
            <a:spLocks noChangeArrowheads="1"/>
          </p:cNvSpPr>
          <p:nvPr/>
        </p:nvSpPr>
        <p:spPr bwMode="auto">
          <a:xfrm>
            <a:off x="4605339" y="5192714"/>
            <a:ext cx="661987" cy="338137"/>
          </a:xfrm>
          <a:prstGeom prst="rect">
            <a:avLst/>
          </a:prstGeom>
          <a:noFill/>
          <a:ln w="9525">
            <a:noFill/>
            <a:miter lim="800000"/>
            <a:headEnd/>
            <a:tailEnd/>
          </a:ln>
        </p:spPr>
        <p:txBody>
          <a:bodyPr wrap="none">
            <a:spAutoFit/>
          </a:bodyPr>
          <a:lstStyle/>
          <a:p>
            <a:r>
              <a:rPr lang="en-US">
                <a:latin typeface="Comic Sans MS" pitchFamily="66" charset="0"/>
              </a:rPr>
              <a:t>false</a:t>
            </a:r>
          </a:p>
        </p:txBody>
      </p:sp>
      <p:cxnSp>
        <p:nvCxnSpPr>
          <p:cNvPr id="28" name="Elbow Connector 27"/>
          <p:cNvCxnSpPr>
            <a:stCxn id="12" idx="2"/>
          </p:cNvCxnSpPr>
          <p:nvPr/>
        </p:nvCxnSpPr>
        <p:spPr>
          <a:xfrm rot="5400000">
            <a:off x="6311901" y="4106864"/>
            <a:ext cx="652463" cy="2541587"/>
          </a:xfrm>
          <a:prstGeom prst="bentConnector2">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386263" y="1806575"/>
            <a:ext cx="2144712" cy="947738"/>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sp>
        <p:nvSpPr>
          <p:cNvPr id="19471" name="TextBox 32"/>
          <p:cNvSpPr txBox="1">
            <a:spLocks noChangeArrowheads="1"/>
          </p:cNvSpPr>
          <p:nvPr/>
        </p:nvSpPr>
        <p:spPr bwMode="auto">
          <a:xfrm>
            <a:off x="4594226" y="1882775"/>
            <a:ext cx="1763713" cy="831850"/>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Store input</a:t>
            </a:r>
          </a:p>
          <a:p>
            <a:pPr algn="ctr"/>
            <a:r>
              <a:rPr lang="en-US">
                <a:solidFill>
                  <a:schemeClr val="bg1"/>
                </a:solidFill>
                <a:latin typeface="Comic Sans MS" pitchFamily="66" charset="0"/>
              </a:rPr>
              <a:t>in the variable</a:t>
            </a:r>
          </a:p>
          <a:p>
            <a:pPr algn="ctr"/>
            <a:r>
              <a:rPr lang="en-US">
                <a:solidFill>
                  <a:schemeClr val="bg1"/>
                </a:solidFill>
                <a:latin typeface="Comic Sans MS" pitchFamily="66" charset="0"/>
              </a:rPr>
              <a:t>age</a:t>
            </a:r>
          </a:p>
        </p:txBody>
      </p:sp>
      <p:cxnSp>
        <p:nvCxnSpPr>
          <p:cNvPr id="35" name="Straight Arrow Connector 34"/>
          <p:cNvCxnSpPr>
            <a:endCxn id="37" idx="0"/>
          </p:cNvCxnSpPr>
          <p:nvPr/>
        </p:nvCxnSpPr>
        <p:spPr>
          <a:xfrm rot="5400000">
            <a:off x="4939507" y="5560220"/>
            <a:ext cx="892175" cy="476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029201" y="6008689"/>
            <a:ext cx="708025" cy="674687"/>
          </a:xfrm>
          <a:prstGeom prst="ellipse">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19474" name="TextBox 41"/>
          <p:cNvSpPr txBox="1">
            <a:spLocks noChangeArrowheads="1"/>
          </p:cNvSpPr>
          <p:nvPr/>
        </p:nvSpPr>
        <p:spPr bwMode="auto">
          <a:xfrm>
            <a:off x="5105401" y="6172200"/>
            <a:ext cx="525463" cy="338138"/>
          </a:xfrm>
          <a:prstGeom prst="rect">
            <a:avLst/>
          </a:prstGeom>
          <a:noFill/>
          <a:ln w="9525">
            <a:noFill/>
            <a:miter lim="800000"/>
            <a:headEnd/>
            <a:tailEnd/>
          </a:ln>
        </p:spPr>
        <p:txBody>
          <a:bodyPr wrap="none">
            <a:spAutoFit/>
          </a:bodyPr>
          <a:lstStyle/>
          <a:p>
            <a:r>
              <a:rPr lang="en-US">
                <a:solidFill>
                  <a:schemeClr val="bg1"/>
                </a:solidFill>
                <a:latin typeface="Comic Sans MS" pitchFamily="66" charset="0"/>
              </a:rPr>
              <a:t>end</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144" y="4466056"/>
            <a:ext cx="5898038" cy="456684"/>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01331" y="5109646"/>
            <a:ext cx="2964273" cy="954107"/>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Notice how this block of code is</a:t>
            </a:r>
          </a:p>
          <a:p>
            <a:r>
              <a:rPr lang="en-US" sz="1400" dirty="0">
                <a:solidFill>
                  <a:srgbClr val="FFC000"/>
                </a:solidFill>
                <a:latin typeface="Comic Sans MS" panose="030F0702030302020204" pitchFamily="66" charset="0"/>
              </a:rPr>
              <a:t>executed if the condition is true,</a:t>
            </a:r>
          </a:p>
          <a:p>
            <a:r>
              <a:rPr lang="en-US" sz="1400" dirty="0">
                <a:solidFill>
                  <a:srgbClr val="FFC000"/>
                </a:solidFill>
                <a:latin typeface="Comic Sans MS" panose="030F0702030302020204" pitchFamily="66" charset="0"/>
              </a:rPr>
              <a:t>but the block is skipped if the </a:t>
            </a:r>
          </a:p>
          <a:p>
            <a:r>
              <a:rPr lang="en-US" sz="1400" dirty="0">
                <a:solidFill>
                  <a:srgbClr val="FFC000"/>
                </a:solidFill>
                <a:latin typeface="Comic Sans MS" panose="030F0702030302020204" pitchFamily="66" charset="0"/>
              </a:rPr>
              <a:t>condition is false.</a:t>
            </a:r>
          </a:p>
        </p:txBody>
      </p:sp>
      <p:sp>
        <p:nvSpPr>
          <p:cNvPr id="2" name="TextBox 1"/>
          <p:cNvSpPr txBox="1"/>
          <p:nvPr/>
        </p:nvSpPr>
        <p:spPr>
          <a:xfrm>
            <a:off x="2381841" y="367647"/>
            <a:ext cx="5717912" cy="5509200"/>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java.util.Scanner</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public class Ages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public static void main(String[]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 declare MINOR as 21</a:t>
            </a:r>
          </a:p>
          <a:p>
            <a:r>
              <a:rPr lang="en-US" dirty="0">
                <a:latin typeface="Calibri" panose="020F0502020204030204" pitchFamily="34" charset="0"/>
                <a:cs typeface="Calibri" panose="020F0502020204030204" pitchFamily="34" charset="0"/>
              </a:rPr>
              <a:t>        final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MINOR = 21;</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 Prompt user for their age and save their input</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("How old are you?");</a:t>
            </a:r>
          </a:p>
          <a:p>
            <a:r>
              <a:rPr lang="en-US" dirty="0">
                <a:latin typeface="Calibri" panose="020F0502020204030204" pitchFamily="34" charset="0"/>
                <a:cs typeface="Calibri" panose="020F0502020204030204" pitchFamily="34" charset="0"/>
              </a:rPr>
              <a:t>        Scanner keyboard = new Scanner(System.in);</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age = </a:t>
            </a:r>
            <a:r>
              <a:rPr lang="en-US" dirty="0" err="1">
                <a:latin typeface="Calibri" panose="020F0502020204030204" pitchFamily="34" charset="0"/>
                <a:cs typeface="Calibri" panose="020F0502020204030204" pitchFamily="34" charset="0"/>
              </a:rPr>
              <a:t>keyboard.nextInt</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 Test input, if it is less than 21 display a message</a:t>
            </a:r>
          </a:p>
          <a:p>
            <a:r>
              <a:rPr lang="en-US" dirty="0">
                <a:latin typeface="Calibri" panose="020F0502020204030204" pitchFamily="34" charset="0"/>
                <a:cs typeface="Calibri" panose="020F0502020204030204" pitchFamily="34" charset="0"/>
              </a:rPr>
              <a:t>        if(age &lt; MINOR)</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("Youth is a wonderful thing … Enjoy it!");</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("Goodbye");</a:t>
            </a:r>
          </a:p>
          <a:p>
            <a:r>
              <a:rPr lang="en-US" dirty="0">
                <a:latin typeface="Calibri" panose="020F0502020204030204" pitchFamily="34" charset="0"/>
                <a:cs typeface="Calibri" panose="020F0502020204030204" pitchFamily="34" charset="0"/>
              </a:rPr>
              <a:t>    } </a:t>
            </a:r>
          </a:p>
          <a:p>
            <a:r>
              <a:rPr lang="en-US" dirty="0">
                <a:latin typeface="Calibri" panose="020F0502020204030204" pitchFamily="34" charset="0"/>
                <a:cs typeface="Calibri" panose="020F0502020204030204" pitchFamily="34" charset="0"/>
              </a:rPr>
              <a:t>}</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576025" y="1476277"/>
            <a:ext cx="2102812" cy="685898"/>
          </a:xfrm>
        </p:spPr>
        <p:txBody>
          <a:bodyPr>
            <a:normAutofit/>
          </a:bodyPr>
          <a:lstStyle/>
          <a:p>
            <a:pPr eaLnBrk="1" hangingPunct="1"/>
            <a:r>
              <a:rPr lang="en-US" sz="2000" dirty="0">
                <a:latin typeface="Comic Sans MS" pitchFamily="66" charset="0"/>
              </a:rPr>
              <a:t>Objectives</a:t>
            </a:r>
          </a:p>
        </p:txBody>
      </p:sp>
      <p:sp>
        <p:nvSpPr>
          <p:cNvPr id="5123" name="Text Box 5"/>
          <p:cNvSpPr txBox="1">
            <a:spLocks noChangeArrowheads="1"/>
          </p:cNvSpPr>
          <p:nvPr/>
        </p:nvSpPr>
        <p:spPr bwMode="auto">
          <a:xfrm>
            <a:off x="2518875" y="2250476"/>
            <a:ext cx="6564618" cy="369332"/>
          </a:xfrm>
          <a:prstGeom prst="rect">
            <a:avLst/>
          </a:prstGeom>
          <a:noFill/>
          <a:ln w="9525">
            <a:noFill/>
            <a:miter lim="800000"/>
            <a:headEnd/>
            <a:tailEnd/>
          </a:ln>
        </p:spPr>
        <p:txBody>
          <a:bodyPr wrap="none">
            <a:spAutoFit/>
          </a:bodyPr>
          <a:lstStyle/>
          <a:p>
            <a:r>
              <a:rPr lang="en-US" sz="1800" dirty="0">
                <a:latin typeface="Comic Sans MS" pitchFamily="66" charset="0"/>
              </a:rPr>
              <a:t>At the completion of this topic, students should be able to:</a:t>
            </a:r>
          </a:p>
        </p:txBody>
      </p:sp>
      <p:pic>
        <p:nvPicPr>
          <p:cNvPr id="5124" name="Picture 6" descr="WB02258_"/>
          <p:cNvPicPr>
            <a:picLocks noChangeAspect="1" noChangeArrowheads="1"/>
          </p:cNvPicPr>
          <p:nvPr/>
        </p:nvPicPr>
        <p:blipFill>
          <a:blip r:embed="rId2" cstate="print"/>
          <a:srcRect/>
          <a:stretch>
            <a:fillRect/>
          </a:stretch>
        </p:blipFill>
        <p:spPr bwMode="auto">
          <a:xfrm>
            <a:off x="2423625" y="4943475"/>
            <a:ext cx="190500" cy="190500"/>
          </a:xfrm>
          <a:prstGeom prst="rect">
            <a:avLst/>
          </a:prstGeom>
          <a:noFill/>
          <a:ln w="9525">
            <a:noFill/>
            <a:miter lim="800000"/>
            <a:headEnd/>
            <a:tailEnd/>
          </a:ln>
        </p:spPr>
      </p:pic>
      <p:pic>
        <p:nvPicPr>
          <p:cNvPr id="5125" name="Picture 7" descr="WB02258_"/>
          <p:cNvPicPr>
            <a:picLocks noChangeAspect="1" noChangeArrowheads="1"/>
          </p:cNvPicPr>
          <p:nvPr/>
        </p:nvPicPr>
        <p:blipFill>
          <a:blip r:embed="rId2" cstate="print"/>
          <a:srcRect/>
          <a:stretch>
            <a:fillRect/>
          </a:stretch>
        </p:blipFill>
        <p:spPr bwMode="auto">
          <a:xfrm>
            <a:off x="2423625" y="4333875"/>
            <a:ext cx="190500" cy="190500"/>
          </a:xfrm>
          <a:prstGeom prst="rect">
            <a:avLst/>
          </a:prstGeom>
          <a:noFill/>
          <a:ln w="9525">
            <a:noFill/>
            <a:miter lim="800000"/>
            <a:headEnd/>
            <a:tailEnd/>
          </a:ln>
        </p:spPr>
      </p:pic>
      <p:pic>
        <p:nvPicPr>
          <p:cNvPr id="5126" name="Picture 8" descr="WB02258_"/>
          <p:cNvPicPr>
            <a:picLocks noChangeAspect="1" noChangeArrowheads="1"/>
          </p:cNvPicPr>
          <p:nvPr/>
        </p:nvPicPr>
        <p:blipFill>
          <a:blip r:embed="rId2" cstate="print"/>
          <a:srcRect/>
          <a:stretch>
            <a:fillRect/>
          </a:stretch>
        </p:blipFill>
        <p:spPr bwMode="auto">
          <a:xfrm>
            <a:off x="2423625" y="3495675"/>
            <a:ext cx="190500" cy="190500"/>
          </a:xfrm>
          <a:prstGeom prst="rect">
            <a:avLst/>
          </a:prstGeom>
          <a:noFill/>
          <a:ln w="9525">
            <a:noFill/>
            <a:miter lim="800000"/>
            <a:headEnd/>
            <a:tailEnd/>
          </a:ln>
        </p:spPr>
      </p:pic>
      <p:pic>
        <p:nvPicPr>
          <p:cNvPr id="5127" name="Picture 9" descr="WB02258_"/>
          <p:cNvPicPr>
            <a:picLocks noChangeAspect="1" noChangeArrowheads="1"/>
          </p:cNvPicPr>
          <p:nvPr/>
        </p:nvPicPr>
        <p:blipFill>
          <a:blip r:embed="rId2" cstate="print"/>
          <a:srcRect/>
          <a:stretch>
            <a:fillRect/>
          </a:stretch>
        </p:blipFill>
        <p:spPr bwMode="auto">
          <a:xfrm>
            <a:off x="2423625" y="4638675"/>
            <a:ext cx="190500" cy="190500"/>
          </a:xfrm>
          <a:prstGeom prst="rect">
            <a:avLst/>
          </a:prstGeom>
          <a:noFill/>
          <a:ln w="9525">
            <a:noFill/>
            <a:miter lim="800000"/>
            <a:headEnd/>
            <a:tailEnd/>
          </a:ln>
        </p:spPr>
      </p:pic>
      <p:pic>
        <p:nvPicPr>
          <p:cNvPr id="5130" name="Picture 12" descr="WB02258_"/>
          <p:cNvPicPr>
            <a:picLocks noChangeAspect="1" noChangeArrowheads="1"/>
          </p:cNvPicPr>
          <p:nvPr/>
        </p:nvPicPr>
        <p:blipFill>
          <a:blip r:embed="rId2" cstate="print"/>
          <a:srcRect/>
          <a:stretch>
            <a:fillRect/>
          </a:stretch>
        </p:blipFill>
        <p:spPr bwMode="auto">
          <a:xfrm>
            <a:off x="2423625" y="3267075"/>
            <a:ext cx="190500" cy="190500"/>
          </a:xfrm>
          <a:prstGeom prst="rect">
            <a:avLst/>
          </a:prstGeom>
          <a:noFill/>
          <a:ln w="9525">
            <a:noFill/>
            <a:miter lim="800000"/>
            <a:headEnd/>
            <a:tailEnd/>
          </a:ln>
        </p:spPr>
      </p:pic>
      <p:pic>
        <p:nvPicPr>
          <p:cNvPr id="5131" name="Picture 13" descr="WB02258_"/>
          <p:cNvPicPr>
            <a:picLocks noChangeAspect="1" noChangeArrowheads="1"/>
          </p:cNvPicPr>
          <p:nvPr/>
        </p:nvPicPr>
        <p:blipFill>
          <a:blip r:embed="rId2" cstate="print"/>
          <a:srcRect/>
          <a:stretch>
            <a:fillRect/>
          </a:stretch>
        </p:blipFill>
        <p:spPr bwMode="auto">
          <a:xfrm>
            <a:off x="2423625" y="4064880"/>
            <a:ext cx="190500" cy="190500"/>
          </a:xfrm>
          <a:prstGeom prst="rect">
            <a:avLst/>
          </a:prstGeom>
          <a:noFill/>
          <a:ln w="9525">
            <a:noFill/>
            <a:miter lim="800000"/>
            <a:headEnd/>
            <a:tailEnd/>
          </a:ln>
        </p:spPr>
      </p:pic>
      <p:pic>
        <p:nvPicPr>
          <p:cNvPr id="5132" name="Picture 14" descr="WB02258_"/>
          <p:cNvPicPr>
            <a:picLocks noChangeAspect="1" noChangeArrowheads="1"/>
          </p:cNvPicPr>
          <p:nvPr/>
        </p:nvPicPr>
        <p:blipFill>
          <a:blip r:embed="rId2" cstate="print"/>
          <a:srcRect/>
          <a:stretch>
            <a:fillRect/>
          </a:stretch>
        </p:blipFill>
        <p:spPr bwMode="auto">
          <a:xfrm>
            <a:off x="2423625" y="2962275"/>
            <a:ext cx="190500" cy="190500"/>
          </a:xfrm>
          <a:prstGeom prst="rect">
            <a:avLst/>
          </a:prstGeom>
          <a:noFill/>
          <a:ln w="9525">
            <a:noFill/>
            <a:miter lim="800000"/>
            <a:headEnd/>
            <a:tailEnd/>
          </a:ln>
        </p:spPr>
      </p:pic>
      <p:sp>
        <p:nvSpPr>
          <p:cNvPr id="5133" name="Text Box 15"/>
          <p:cNvSpPr txBox="1">
            <a:spLocks noChangeArrowheads="1"/>
          </p:cNvSpPr>
          <p:nvPr/>
        </p:nvSpPr>
        <p:spPr bwMode="auto">
          <a:xfrm>
            <a:off x="2576025" y="2886075"/>
            <a:ext cx="8125942" cy="2585323"/>
          </a:xfrm>
          <a:prstGeom prst="rect">
            <a:avLst/>
          </a:prstGeom>
          <a:noFill/>
          <a:ln w="9525">
            <a:noFill/>
            <a:miter lim="800000"/>
            <a:headEnd/>
            <a:tailEnd/>
          </a:ln>
        </p:spPr>
        <p:txBody>
          <a:bodyPr wrap="none">
            <a:spAutoFit/>
          </a:bodyPr>
          <a:lstStyle/>
          <a:p>
            <a:r>
              <a:rPr lang="en-US" sz="1800" dirty="0">
                <a:latin typeface="Comic Sans MS" pitchFamily="66" charset="0"/>
              </a:rPr>
              <a:t>Describe the normal flow of control through a Java program</a:t>
            </a:r>
          </a:p>
          <a:p>
            <a:r>
              <a:rPr lang="en-US" sz="1800" dirty="0">
                <a:latin typeface="Comic Sans MS" pitchFamily="66" charset="0"/>
              </a:rPr>
              <a:t>Correctly use if statements in a Java program</a:t>
            </a:r>
          </a:p>
          <a:p>
            <a:r>
              <a:rPr lang="en-US" sz="1800" dirty="0">
                <a:latin typeface="Comic Sans MS" pitchFamily="66" charset="0"/>
              </a:rPr>
              <a:t>Explain how to use relational operators to write a Boolean expression</a:t>
            </a:r>
          </a:p>
          <a:p>
            <a:r>
              <a:rPr lang="en-US" sz="1800" dirty="0">
                <a:latin typeface="Comic Sans MS" pitchFamily="66" charset="0"/>
              </a:rPr>
              <a:t> and use them correctly in a Java program</a:t>
            </a:r>
          </a:p>
          <a:p>
            <a:r>
              <a:rPr lang="en-US" sz="1800" dirty="0">
                <a:latin typeface="Comic Sans MS" pitchFamily="66" charset="0"/>
              </a:rPr>
              <a:t>Correctly use if/else statements in a Java program</a:t>
            </a:r>
          </a:p>
          <a:p>
            <a:r>
              <a:rPr lang="en-US" sz="1800" dirty="0">
                <a:latin typeface="Comic Sans MS" pitchFamily="66" charset="0"/>
              </a:rPr>
              <a:t>Correctly use blocks in if/else statements</a:t>
            </a:r>
          </a:p>
          <a:p>
            <a:r>
              <a:rPr lang="en-US" sz="1800" dirty="0">
                <a:latin typeface="Comic Sans MS" pitchFamily="66" charset="0"/>
              </a:rPr>
              <a:t>Correctly use a switch statement in a Java program</a:t>
            </a:r>
          </a:p>
          <a:p>
            <a:r>
              <a:rPr lang="en-US" sz="1800" dirty="0">
                <a:latin typeface="Comic Sans MS" pitchFamily="66" charset="0"/>
              </a:rPr>
              <a:t>Correctly use the logical operators to make complex Boolean </a:t>
            </a:r>
            <a:r>
              <a:rPr lang="en-US" sz="1800" dirty="0" smtClean="0">
                <a:latin typeface="Comic Sans MS" pitchFamily="66" charset="0"/>
              </a:rPr>
              <a:t>expressions</a:t>
            </a:r>
          </a:p>
          <a:p>
            <a:r>
              <a:rPr lang="en-US" sz="1800" dirty="0" smtClean="0">
                <a:latin typeface="Comic Sans MS" pitchFamily="66" charset="0"/>
              </a:rPr>
              <a:t>Use the debugging tools  included in IntelliJ IDEA to debug a program</a:t>
            </a:r>
            <a:endParaRPr lang="en-US" sz="1800" dirty="0">
              <a:latin typeface="Comic Sans MS" pitchFamily="66" charset="0"/>
            </a:endParaRPr>
          </a:p>
        </p:txBody>
      </p:sp>
      <p:pic>
        <p:nvPicPr>
          <p:cNvPr id="12" name="Picture 6" descr="WB02258_"/>
          <p:cNvPicPr>
            <a:picLocks noChangeAspect="1" noChangeArrowheads="1"/>
          </p:cNvPicPr>
          <p:nvPr/>
        </p:nvPicPr>
        <p:blipFill>
          <a:blip r:embed="rId2" cstate="print"/>
          <a:srcRect/>
          <a:stretch>
            <a:fillRect/>
          </a:stretch>
        </p:blipFill>
        <p:spPr bwMode="auto">
          <a:xfrm>
            <a:off x="2436325" y="5184775"/>
            <a:ext cx="190500" cy="1905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3538539" y="2644775"/>
            <a:ext cx="5184433" cy="923330"/>
          </a:xfrm>
          <a:prstGeom prst="rect">
            <a:avLst/>
          </a:prstGeom>
          <a:noFill/>
          <a:ln w="9525">
            <a:noFill/>
            <a:miter lim="800000"/>
            <a:headEnd/>
            <a:tailEnd/>
          </a:ln>
        </p:spPr>
        <p:txBody>
          <a:bodyPr wrap="none">
            <a:spAutoFit/>
          </a:bodyPr>
          <a:lstStyle/>
          <a:p>
            <a:r>
              <a:rPr lang="en-US" sz="1800" dirty="0">
                <a:latin typeface="Comic Sans MS" pitchFamily="66" charset="0"/>
              </a:rPr>
              <a:t>The expression inside the if( … )</a:t>
            </a:r>
          </a:p>
          <a:p>
            <a:r>
              <a:rPr lang="en-US" sz="1800" dirty="0">
                <a:latin typeface="Comic Sans MS" pitchFamily="66" charset="0"/>
              </a:rPr>
              <a:t>statement is called a </a:t>
            </a:r>
            <a:r>
              <a:rPr lang="en-US" sz="1800" b="1" i="1" dirty="0">
                <a:latin typeface="Comic Sans MS" pitchFamily="66" charset="0"/>
              </a:rPr>
              <a:t>Boolean</a:t>
            </a:r>
            <a:r>
              <a:rPr lang="en-US" sz="1800" dirty="0">
                <a:latin typeface="Comic Sans MS" pitchFamily="66" charset="0"/>
              </a:rPr>
              <a:t> expression,</a:t>
            </a:r>
          </a:p>
          <a:p>
            <a:r>
              <a:rPr lang="en-US" sz="1800" dirty="0">
                <a:latin typeface="Comic Sans MS" pitchFamily="66" charset="0"/>
              </a:rPr>
              <a:t>because its value must be either </a:t>
            </a:r>
            <a:r>
              <a:rPr lang="en-US" sz="1800" b="1" i="1" dirty="0">
                <a:latin typeface="Comic Sans MS" pitchFamily="66" charset="0"/>
              </a:rPr>
              <a:t>true</a:t>
            </a:r>
            <a:r>
              <a:rPr lang="en-US" sz="1800" dirty="0">
                <a:latin typeface="Comic Sans MS" pitchFamily="66" charset="0"/>
              </a:rPr>
              <a:t> or </a:t>
            </a:r>
            <a:r>
              <a:rPr lang="en-US" sz="1800" b="1" i="1" dirty="0">
                <a:latin typeface="Comic Sans MS" pitchFamily="66" charset="0"/>
              </a:rPr>
              <a:t>false</a:t>
            </a:r>
            <a:r>
              <a:rPr lang="en-US" sz="18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1" y="958793"/>
            <a:ext cx="3801359" cy="651726"/>
          </a:xfrm>
        </p:spPr>
        <p:txBody>
          <a:bodyPr>
            <a:normAutofit/>
          </a:bodyPr>
          <a:lstStyle/>
          <a:p>
            <a:pPr eaLnBrk="1" hangingPunct="1"/>
            <a:r>
              <a:rPr lang="en-US" sz="2000" dirty="0">
                <a:latin typeface="Comic Sans MS" pitchFamily="66" charset="0"/>
              </a:rPr>
              <a:t>Relational Operators</a:t>
            </a:r>
          </a:p>
        </p:txBody>
      </p:sp>
      <p:sp>
        <p:nvSpPr>
          <p:cNvPr id="22531" name="Text Box 3"/>
          <p:cNvSpPr txBox="1">
            <a:spLocks noChangeArrowheads="1"/>
          </p:cNvSpPr>
          <p:nvPr/>
        </p:nvSpPr>
        <p:spPr bwMode="auto">
          <a:xfrm>
            <a:off x="3048001" y="1735138"/>
            <a:ext cx="6484467" cy="369332"/>
          </a:xfrm>
          <a:prstGeom prst="rect">
            <a:avLst/>
          </a:prstGeom>
          <a:noFill/>
          <a:ln w="9525">
            <a:noFill/>
            <a:miter lim="800000"/>
            <a:headEnd/>
            <a:tailEnd/>
          </a:ln>
        </p:spPr>
        <p:txBody>
          <a:bodyPr wrap="none">
            <a:spAutoFit/>
          </a:bodyPr>
          <a:lstStyle/>
          <a:p>
            <a:r>
              <a:rPr lang="en-US" sz="1800" dirty="0">
                <a:latin typeface="Comic Sans MS" pitchFamily="66" charset="0"/>
              </a:rPr>
              <a:t>relational operators are used to write </a:t>
            </a:r>
            <a:r>
              <a:rPr lang="en-US" sz="1800" b="1" dirty="0">
                <a:latin typeface="Comic Sans MS" pitchFamily="66" charset="0"/>
              </a:rPr>
              <a:t>Boolean</a:t>
            </a:r>
            <a:r>
              <a:rPr lang="en-US" sz="1800" dirty="0">
                <a:latin typeface="Comic Sans MS" pitchFamily="66" charset="0"/>
              </a:rPr>
              <a:t> expressions</a:t>
            </a:r>
          </a:p>
        </p:txBody>
      </p:sp>
      <p:sp>
        <p:nvSpPr>
          <p:cNvPr id="22532" name="Text Box 4"/>
          <p:cNvSpPr txBox="1">
            <a:spLocks noChangeArrowheads="1"/>
          </p:cNvSpPr>
          <p:nvPr/>
        </p:nvSpPr>
        <p:spPr bwMode="auto">
          <a:xfrm>
            <a:off x="3505201" y="2492376"/>
            <a:ext cx="4200637" cy="2585323"/>
          </a:xfrm>
          <a:prstGeom prst="rect">
            <a:avLst/>
          </a:prstGeom>
          <a:noFill/>
          <a:ln w="9525">
            <a:noFill/>
            <a:miter lim="800000"/>
            <a:headEnd/>
            <a:tailEnd/>
          </a:ln>
        </p:spPr>
        <p:txBody>
          <a:bodyPr wrap="none">
            <a:spAutoFit/>
          </a:bodyPr>
          <a:lstStyle/>
          <a:p>
            <a:r>
              <a:rPr lang="en-US" sz="1800" dirty="0">
                <a:latin typeface="Tahoma" pitchFamily="34" charset="0"/>
              </a:rPr>
              <a:t>Operator		Meaning</a:t>
            </a:r>
          </a:p>
          <a:p>
            <a:endParaRPr lang="en-US" sz="1800" dirty="0">
              <a:latin typeface="Tahoma" pitchFamily="34" charset="0"/>
            </a:endParaRPr>
          </a:p>
          <a:p>
            <a:r>
              <a:rPr lang="en-US" sz="1800" dirty="0">
                <a:latin typeface="Tahoma" pitchFamily="34" charset="0"/>
              </a:rPr>
              <a:t>     </a:t>
            </a:r>
            <a:r>
              <a:rPr lang="en-US" sz="1800" b="1" dirty="0">
                <a:latin typeface="Tahoma" pitchFamily="34" charset="0"/>
              </a:rPr>
              <a:t>==</a:t>
            </a:r>
            <a:r>
              <a:rPr lang="en-US" sz="1800" dirty="0">
                <a:latin typeface="Tahoma" pitchFamily="34" charset="0"/>
              </a:rPr>
              <a:t>		equal</a:t>
            </a:r>
          </a:p>
          <a:p>
            <a:r>
              <a:rPr lang="en-US" sz="1800" dirty="0">
                <a:latin typeface="Tahoma" pitchFamily="34" charset="0"/>
              </a:rPr>
              <a:t>     </a:t>
            </a:r>
            <a:r>
              <a:rPr lang="en-US" sz="1800" b="1" dirty="0">
                <a:latin typeface="Tahoma" pitchFamily="34" charset="0"/>
              </a:rPr>
              <a:t>!=</a:t>
            </a:r>
            <a:r>
              <a:rPr lang="en-US" sz="1800" dirty="0">
                <a:latin typeface="Tahoma" pitchFamily="34" charset="0"/>
              </a:rPr>
              <a:t>		not equal</a:t>
            </a:r>
          </a:p>
          <a:p>
            <a:r>
              <a:rPr lang="en-US" sz="1800" dirty="0">
                <a:latin typeface="Tahoma" pitchFamily="34" charset="0"/>
              </a:rPr>
              <a:t>     </a:t>
            </a:r>
            <a:r>
              <a:rPr lang="en-US" sz="1800" b="1" dirty="0">
                <a:latin typeface="Tahoma" pitchFamily="34" charset="0"/>
              </a:rPr>
              <a:t>&lt;</a:t>
            </a:r>
            <a:r>
              <a:rPr lang="en-US" sz="1800" dirty="0">
                <a:latin typeface="Tahoma" pitchFamily="34" charset="0"/>
              </a:rPr>
              <a:t>		less than</a:t>
            </a:r>
          </a:p>
          <a:p>
            <a:r>
              <a:rPr lang="en-US" sz="1800" dirty="0">
                <a:latin typeface="Tahoma" pitchFamily="34" charset="0"/>
              </a:rPr>
              <a:t>     </a:t>
            </a:r>
            <a:r>
              <a:rPr lang="en-US" sz="1800" b="1" dirty="0">
                <a:latin typeface="Tahoma" pitchFamily="34" charset="0"/>
              </a:rPr>
              <a:t>&lt;=</a:t>
            </a:r>
            <a:r>
              <a:rPr lang="en-US" sz="1800" dirty="0">
                <a:latin typeface="Tahoma" pitchFamily="34" charset="0"/>
              </a:rPr>
              <a:t>		less than or equal</a:t>
            </a:r>
          </a:p>
          <a:p>
            <a:r>
              <a:rPr lang="en-US" sz="1800" dirty="0">
                <a:latin typeface="Tahoma" pitchFamily="34" charset="0"/>
              </a:rPr>
              <a:t>     </a:t>
            </a:r>
            <a:r>
              <a:rPr lang="en-US" sz="1800" b="1" dirty="0">
                <a:latin typeface="Tahoma" pitchFamily="34" charset="0"/>
              </a:rPr>
              <a:t>&gt;</a:t>
            </a:r>
            <a:r>
              <a:rPr lang="en-US" sz="1800" dirty="0">
                <a:latin typeface="Tahoma" pitchFamily="34" charset="0"/>
              </a:rPr>
              <a:t>		greater than</a:t>
            </a:r>
          </a:p>
          <a:p>
            <a:r>
              <a:rPr lang="en-US" sz="1800" dirty="0">
                <a:latin typeface="Tahoma" pitchFamily="34" charset="0"/>
              </a:rPr>
              <a:t>     </a:t>
            </a:r>
            <a:r>
              <a:rPr lang="en-US" sz="1800" b="1" dirty="0">
                <a:latin typeface="Tahoma" pitchFamily="34" charset="0"/>
              </a:rPr>
              <a:t>&gt;=</a:t>
            </a:r>
            <a:r>
              <a:rPr lang="en-US" sz="1800" dirty="0">
                <a:latin typeface="Tahoma" pitchFamily="34" charset="0"/>
              </a:rPr>
              <a:t>		greater than or equal</a:t>
            </a:r>
          </a:p>
          <a:p>
            <a:endParaRPr lang="en-US" sz="1800" dirty="0">
              <a:latin typeface="Tahoma" pitchFamily="34" charset="0"/>
            </a:endParaRPr>
          </a:p>
        </p:txBody>
      </p:sp>
      <p:sp>
        <p:nvSpPr>
          <p:cNvPr id="22533" name="Text Box 5"/>
          <p:cNvSpPr txBox="1">
            <a:spLocks noChangeArrowheads="1"/>
          </p:cNvSpPr>
          <p:nvPr/>
        </p:nvSpPr>
        <p:spPr bwMode="auto">
          <a:xfrm>
            <a:off x="7291614" y="3896021"/>
            <a:ext cx="1257075" cy="276999"/>
          </a:xfrm>
          <a:prstGeom prst="rect">
            <a:avLst/>
          </a:prstGeom>
          <a:noFill/>
          <a:ln w="9525">
            <a:noFill/>
            <a:miter lim="800000"/>
            <a:headEnd/>
            <a:tailEnd/>
          </a:ln>
        </p:spPr>
        <p:txBody>
          <a:bodyPr wrap="none">
            <a:spAutoFit/>
          </a:bodyPr>
          <a:lstStyle/>
          <a:p>
            <a:r>
              <a:rPr lang="en-US" sz="1200" dirty="0">
                <a:latin typeface="Times New Roman" pitchFamily="18" charset="0"/>
              </a:rPr>
              <a:t>(not greater than)</a:t>
            </a:r>
          </a:p>
        </p:txBody>
      </p:sp>
      <p:sp>
        <p:nvSpPr>
          <p:cNvPr id="22534" name="Text Box 6"/>
          <p:cNvSpPr txBox="1">
            <a:spLocks noChangeArrowheads="1"/>
          </p:cNvSpPr>
          <p:nvPr/>
        </p:nvSpPr>
        <p:spPr bwMode="auto">
          <a:xfrm>
            <a:off x="7634289" y="4486860"/>
            <a:ext cx="1058303" cy="276999"/>
          </a:xfrm>
          <a:prstGeom prst="rect">
            <a:avLst/>
          </a:prstGeom>
          <a:noFill/>
          <a:ln w="9525">
            <a:noFill/>
            <a:miter lim="800000"/>
            <a:headEnd/>
            <a:tailEnd/>
          </a:ln>
        </p:spPr>
        <p:txBody>
          <a:bodyPr wrap="none">
            <a:spAutoFit/>
          </a:bodyPr>
          <a:lstStyle/>
          <a:p>
            <a:r>
              <a:rPr lang="en-US" sz="1200" dirty="0">
                <a:latin typeface="Times New Roman" pitchFamily="18" charset="0"/>
              </a:rPr>
              <a:t>(not less than)</a:t>
            </a:r>
          </a:p>
        </p:txBody>
      </p:sp>
      <p:sp>
        <p:nvSpPr>
          <p:cNvPr id="22535" name="Text Box 7"/>
          <p:cNvSpPr txBox="1">
            <a:spLocks noChangeArrowheads="1"/>
          </p:cNvSpPr>
          <p:nvPr/>
        </p:nvSpPr>
        <p:spPr bwMode="auto">
          <a:xfrm>
            <a:off x="3681650" y="5284658"/>
            <a:ext cx="4867038" cy="830997"/>
          </a:xfrm>
          <a:prstGeom prst="rect">
            <a:avLst/>
          </a:prstGeom>
          <a:noFill/>
          <a:ln w="9525">
            <a:noFill/>
            <a:miter lim="800000"/>
            <a:headEnd/>
            <a:tailEnd/>
          </a:ln>
        </p:spPr>
        <p:txBody>
          <a:bodyPr wrap="none">
            <a:spAutoFit/>
          </a:bodyPr>
          <a:lstStyle/>
          <a:p>
            <a:r>
              <a:rPr lang="en-US" dirty="0">
                <a:latin typeface="Comic Sans MS" pitchFamily="66" charset="0"/>
              </a:rPr>
              <a:t>Note: The precedence of relational operators </a:t>
            </a:r>
          </a:p>
          <a:p>
            <a:r>
              <a:rPr lang="en-US" dirty="0">
                <a:latin typeface="Comic Sans MS" pitchFamily="66" charset="0"/>
              </a:rPr>
              <a:t>is lower than arithmetic operators, so arithmetic</a:t>
            </a:r>
          </a:p>
          <a:p>
            <a:r>
              <a:rPr lang="en-US" dirty="0">
                <a:latin typeface="Comic Sans MS" pitchFamily="66" charset="0"/>
              </a:rPr>
              <a:t>operations are done first.</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0931" y="2258460"/>
            <a:ext cx="3945311" cy="2031325"/>
          </a:xfrm>
          <a:prstGeom prst="rect">
            <a:avLst/>
          </a:prstGeom>
          <a:noFill/>
        </p:spPr>
        <p:txBody>
          <a:bodyPr wrap="none" rtlCol="0">
            <a:spAutoFit/>
          </a:bodyPr>
          <a:lstStyle/>
          <a:p>
            <a:r>
              <a:rPr lang="en-US" sz="1800" dirty="0">
                <a:latin typeface="Comic Sans MS" pitchFamily="66" charset="0"/>
              </a:rPr>
              <a:t>Note that the following expression</a:t>
            </a:r>
          </a:p>
          <a:p>
            <a:r>
              <a:rPr lang="en-US" sz="1800" dirty="0">
                <a:latin typeface="Comic Sans MS" pitchFamily="66" charset="0"/>
              </a:rPr>
              <a:t>may result in an incorrect result.</a:t>
            </a:r>
          </a:p>
          <a:p>
            <a:endParaRPr lang="en-US" sz="1800" dirty="0">
              <a:latin typeface="Comic Sans MS" pitchFamily="66" charset="0"/>
            </a:endParaRPr>
          </a:p>
          <a:p>
            <a:r>
              <a:rPr lang="en-US" sz="1800" dirty="0">
                <a:latin typeface="Calibri" panose="020F0502020204030204" pitchFamily="34" charset="0"/>
                <a:cs typeface="Calibri" panose="020F0502020204030204" pitchFamily="34" charset="0"/>
              </a:rPr>
              <a:t>if ( age = </a:t>
            </a:r>
            <a:r>
              <a:rPr lang="en-US" sz="1800" dirty="0" err="1">
                <a:latin typeface="Calibri" panose="020F0502020204030204" pitchFamily="34" charset="0"/>
                <a:cs typeface="Calibri" panose="020F0502020204030204" pitchFamily="34" charset="0"/>
              </a:rPr>
              <a:t>myNewAge</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 . .</a:t>
            </a:r>
          </a:p>
          <a:p>
            <a:r>
              <a:rPr lang="en-US" sz="1800" dirty="0">
                <a:latin typeface="Calibri" panose="020F0502020204030204" pitchFamily="34" charset="0"/>
                <a:cs typeface="Calibri" panose="020F0502020204030204" pitchFamily="34" charset="0"/>
              </a:rPr>
              <a:t>} </a:t>
            </a:r>
          </a:p>
        </p:txBody>
      </p:sp>
      <p:sp>
        <p:nvSpPr>
          <p:cNvPr id="5" name="TextBox 4"/>
          <p:cNvSpPr txBox="1"/>
          <p:nvPr/>
        </p:nvSpPr>
        <p:spPr>
          <a:xfrm>
            <a:off x="4851095" y="4417764"/>
            <a:ext cx="2004075" cy="523220"/>
          </a:xfrm>
          <a:prstGeom prst="rect">
            <a:avLst/>
          </a:prstGeom>
          <a:noFill/>
        </p:spPr>
        <p:txBody>
          <a:bodyPr wrap="none" rtlCol="0">
            <a:spAutoFit/>
          </a:bodyPr>
          <a:lstStyle/>
          <a:p>
            <a:r>
              <a:rPr lang="en-US" sz="1400" dirty="0">
                <a:solidFill>
                  <a:srgbClr val="FFC000"/>
                </a:solidFill>
                <a:latin typeface="Comic Sans MS" pitchFamily="66" charset="0"/>
              </a:rPr>
              <a:t>This is an assignment,</a:t>
            </a:r>
          </a:p>
          <a:p>
            <a:r>
              <a:rPr lang="en-US" sz="1400" b="1" dirty="0">
                <a:solidFill>
                  <a:srgbClr val="FFC000"/>
                </a:solidFill>
                <a:latin typeface="Comic Sans MS" pitchFamily="66" charset="0"/>
              </a:rPr>
              <a:t>not</a:t>
            </a:r>
            <a:r>
              <a:rPr lang="en-US" sz="1400" dirty="0">
                <a:solidFill>
                  <a:srgbClr val="FFC000"/>
                </a:solidFill>
                <a:latin typeface="Comic Sans MS" pitchFamily="66" charset="0"/>
              </a:rPr>
              <a:t> a comparison</a:t>
            </a:r>
          </a:p>
        </p:txBody>
      </p:sp>
      <p:cxnSp>
        <p:nvCxnSpPr>
          <p:cNvPr id="7" name="Straight Arrow Connector 6"/>
          <p:cNvCxnSpPr/>
          <p:nvPr/>
        </p:nvCxnSpPr>
        <p:spPr>
          <a:xfrm rot="16200000" flipV="1">
            <a:off x="5060415" y="3646583"/>
            <a:ext cx="870332" cy="58389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79180" y="1345452"/>
            <a:ext cx="3616696" cy="369332"/>
          </a:xfrm>
          <a:prstGeom prst="rect">
            <a:avLst/>
          </a:prstGeom>
          <a:noFill/>
        </p:spPr>
        <p:txBody>
          <a:bodyPr wrap="none" rtlCol="0">
            <a:spAutoFit/>
          </a:bodyPr>
          <a:lstStyle/>
          <a:p>
            <a:r>
              <a:rPr lang="en-US" sz="1800" dirty="0">
                <a:latin typeface="Comic Sans MS" pitchFamily="66" charset="0"/>
              </a:rPr>
              <a:t>Warning: Don’t confuse = and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1" y="609602"/>
            <a:ext cx="3838574" cy="672444"/>
          </a:xfrm>
        </p:spPr>
        <p:txBody>
          <a:bodyPr>
            <a:normAutofit/>
          </a:bodyPr>
          <a:lstStyle/>
          <a:p>
            <a:pPr eaLnBrk="1" hangingPunct="1"/>
            <a:r>
              <a:rPr lang="en-US" sz="2000" dirty="0">
                <a:latin typeface="Comic Sans MS" pitchFamily="66" charset="0"/>
              </a:rPr>
              <a:t>The if/else statement</a:t>
            </a:r>
          </a:p>
        </p:txBody>
      </p:sp>
      <p:sp>
        <p:nvSpPr>
          <p:cNvPr id="24579" name="Text Box 3"/>
          <p:cNvSpPr txBox="1">
            <a:spLocks noChangeArrowheads="1"/>
          </p:cNvSpPr>
          <p:nvPr/>
        </p:nvSpPr>
        <p:spPr bwMode="auto">
          <a:xfrm>
            <a:off x="1981201" y="1276678"/>
            <a:ext cx="5931432" cy="646331"/>
          </a:xfrm>
          <a:prstGeom prst="rect">
            <a:avLst/>
          </a:prstGeom>
          <a:noFill/>
          <a:ln w="9525">
            <a:noFill/>
            <a:miter lim="800000"/>
            <a:headEnd/>
            <a:tailEnd/>
          </a:ln>
        </p:spPr>
        <p:txBody>
          <a:bodyPr wrap="none">
            <a:spAutoFit/>
          </a:bodyPr>
          <a:lstStyle/>
          <a:p>
            <a:pPr algn="ctr"/>
            <a:r>
              <a:rPr lang="en-US" sz="1800" dirty="0">
                <a:latin typeface="Comic Sans MS" pitchFamily="66" charset="0"/>
              </a:rPr>
              <a:t>This construct allows us to do one thing if a condition</a:t>
            </a:r>
          </a:p>
          <a:p>
            <a:pPr algn="ctr"/>
            <a:r>
              <a:rPr lang="en-US" sz="1800" dirty="0">
                <a:latin typeface="Comic Sans MS" pitchFamily="66" charset="0"/>
              </a:rPr>
              <a:t>is true, and something else if the condition is false.</a:t>
            </a:r>
          </a:p>
        </p:txBody>
      </p:sp>
      <p:sp>
        <p:nvSpPr>
          <p:cNvPr id="24580" name="Text Box 4"/>
          <p:cNvSpPr txBox="1">
            <a:spLocks noChangeArrowheads="1"/>
          </p:cNvSpPr>
          <p:nvPr/>
        </p:nvSpPr>
        <p:spPr bwMode="auto">
          <a:xfrm>
            <a:off x="2239070" y="3122474"/>
            <a:ext cx="3186321" cy="1754326"/>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if (height &gt; MAX)</a:t>
            </a:r>
          </a:p>
          <a:p>
            <a:r>
              <a:rPr lang="en-US" sz="1800" dirty="0">
                <a:latin typeface="Calibri" panose="020F0502020204030204" pitchFamily="34" charset="0"/>
                <a:cs typeface="Calibri" panose="020F0502020204030204" pitchFamily="34" charset="0"/>
              </a:rPr>
              <a:t>     adjustment = MAX – height;</a:t>
            </a:r>
          </a:p>
          <a:p>
            <a:r>
              <a:rPr lang="en-US" sz="1800" dirty="0">
                <a:latin typeface="Calibri" panose="020F0502020204030204" pitchFamily="34" charset="0"/>
                <a:cs typeface="Calibri" panose="020F0502020204030204" pitchFamily="34" charset="0"/>
              </a:rPr>
              <a:t>else</a:t>
            </a:r>
          </a:p>
          <a:p>
            <a:r>
              <a:rPr lang="en-US" sz="1800" dirty="0">
                <a:latin typeface="Calibri" panose="020F0502020204030204" pitchFamily="34" charset="0"/>
                <a:cs typeface="Calibri" panose="020F0502020204030204" pitchFamily="34" charset="0"/>
              </a:rPr>
              <a:t>     adjustment = 0;</a:t>
            </a:r>
          </a:p>
          <a:p>
            <a:endParaRPr lang="en-US" sz="1800" dirty="0">
              <a:latin typeface="Calibri" panose="020F0502020204030204" pitchFamily="34" charset="0"/>
              <a:cs typeface="Calibri" panose="020F0502020204030204" pitchFamily="34" charset="0"/>
            </a:endParaRPr>
          </a:p>
          <a:p>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(adjustment</a:t>
            </a:r>
            <a:r>
              <a:rPr lang="en-US" sz="1800" dirty="0">
                <a:latin typeface="Calibri" panose="020F0502020204030204" pitchFamily="34" charset="0"/>
                <a:cs typeface="Calibri" panose="020F0502020204030204" pitchFamily="34" charset="0"/>
              </a:rPr>
              <a:t>);</a:t>
            </a:r>
          </a:p>
        </p:txBody>
      </p:sp>
      <p:sp>
        <p:nvSpPr>
          <p:cNvPr id="24581" name="AutoShape 5"/>
          <p:cNvSpPr>
            <a:spLocks noChangeArrowheads="1"/>
          </p:cNvSpPr>
          <p:nvPr/>
        </p:nvSpPr>
        <p:spPr bwMode="auto">
          <a:xfrm>
            <a:off x="6324600" y="2667000"/>
            <a:ext cx="1981200" cy="1752600"/>
          </a:xfrm>
          <a:prstGeom prst="diamond">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2" name="AutoShape 6"/>
          <p:cNvSpPr>
            <a:spLocks noChangeArrowheads="1"/>
          </p:cNvSpPr>
          <p:nvPr/>
        </p:nvSpPr>
        <p:spPr bwMode="auto">
          <a:xfrm>
            <a:off x="6248400" y="2667000"/>
            <a:ext cx="1981200" cy="1752600"/>
          </a:xfrm>
          <a:prstGeom prst="diamond">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is</a:t>
            </a:r>
          </a:p>
          <a:p>
            <a:pPr algn="ctr"/>
            <a:r>
              <a:rPr lang="en-US" dirty="0">
                <a:solidFill>
                  <a:schemeClr val="bg1"/>
                </a:solidFill>
                <a:latin typeface="Tahoma" pitchFamily="34" charset="0"/>
              </a:rPr>
              <a:t>height &gt; MAX</a:t>
            </a:r>
          </a:p>
          <a:p>
            <a:pPr algn="ctr"/>
            <a:r>
              <a:rPr lang="en-US" dirty="0">
                <a:solidFill>
                  <a:schemeClr val="bg1"/>
                </a:solidFill>
                <a:latin typeface="Tahoma" pitchFamily="34" charset="0"/>
              </a:rPr>
              <a:t>?</a:t>
            </a:r>
          </a:p>
        </p:txBody>
      </p:sp>
      <p:sp>
        <p:nvSpPr>
          <p:cNvPr id="24583" name="Rectangle 8"/>
          <p:cNvSpPr>
            <a:spLocks noChangeArrowheads="1"/>
          </p:cNvSpPr>
          <p:nvPr/>
        </p:nvSpPr>
        <p:spPr bwMode="auto">
          <a:xfrm>
            <a:off x="8763000" y="2895600"/>
            <a:ext cx="1676400" cy="12192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4" name="Rectangle 9"/>
          <p:cNvSpPr>
            <a:spLocks noChangeArrowheads="1"/>
          </p:cNvSpPr>
          <p:nvPr/>
        </p:nvSpPr>
        <p:spPr bwMode="auto">
          <a:xfrm>
            <a:off x="8686800" y="2819400"/>
            <a:ext cx="1676400" cy="12192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adjustment =</a:t>
            </a:r>
          </a:p>
          <a:p>
            <a:pPr algn="ctr"/>
            <a:r>
              <a:rPr lang="en-US" dirty="0">
                <a:solidFill>
                  <a:schemeClr val="bg1"/>
                </a:solidFill>
                <a:latin typeface="Tahoma" pitchFamily="34" charset="0"/>
              </a:rPr>
              <a:t>MAX - height</a:t>
            </a:r>
          </a:p>
        </p:txBody>
      </p:sp>
      <p:sp>
        <p:nvSpPr>
          <p:cNvPr id="24585" name="Line 10"/>
          <p:cNvSpPr>
            <a:spLocks noChangeShapeType="1"/>
          </p:cNvSpPr>
          <p:nvPr/>
        </p:nvSpPr>
        <p:spPr bwMode="auto">
          <a:xfrm>
            <a:off x="8153400" y="3505200"/>
            <a:ext cx="533400" cy="0"/>
          </a:xfrm>
          <a:prstGeom prst="line">
            <a:avLst/>
          </a:prstGeom>
          <a:noFill/>
          <a:ln w="25400">
            <a:solidFill>
              <a:schemeClr val="tx1"/>
            </a:solidFill>
            <a:round/>
            <a:headEnd/>
            <a:tailEnd type="triangle" w="med" len="med"/>
          </a:ln>
        </p:spPr>
        <p:txBody>
          <a:bodyPr/>
          <a:lstStyle/>
          <a:p>
            <a:endParaRPr lang="en-US"/>
          </a:p>
        </p:txBody>
      </p:sp>
      <p:sp>
        <p:nvSpPr>
          <p:cNvPr id="24586" name="Rectangle 12"/>
          <p:cNvSpPr>
            <a:spLocks noChangeArrowheads="1"/>
          </p:cNvSpPr>
          <p:nvPr/>
        </p:nvSpPr>
        <p:spPr bwMode="auto">
          <a:xfrm>
            <a:off x="6629400" y="4876800"/>
            <a:ext cx="1676400" cy="1219200"/>
          </a:xfrm>
          <a:prstGeom prst="rect">
            <a:avLst/>
          </a:prstGeom>
          <a:gradFill rotWithShape="1">
            <a:gsLst>
              <a:gs pos="0">
                <a:srgbClr val="DDDDDD"/>
              </a:gs>
              <a:gs pos="100000">
                <a:srgbClr val="000099"/>
              </a:gs>
            </a:gsLst>
            <a:lin ang="0" scaled="1"/>
          </a:gradFill>
          <a:ln w="9525">
            <a:noFill/>
            <a:miter lim="800000"/>
            <a:headEnd/>
            <a:tailEnd/>
          </a:ln>
        </p:spPr>
        <p:txBody>
          <a:bodyPr wrap="none" anchor="ctr"/>
          <a:lstStyle/>
          <a:p>
            <a:endParaRPr lang="en-US"/>
          </a:p>
        </p:txBody>
      </p:sp>
      <p:sp>
        <p:nvSpPr>
          <p:cNvPr id="24587" name="Rectangle 13"/>
          <p:cNvSpPr>
            <a:spLocks noChangeArrowheads="1"/>
          </p:cNvSpPr>
          <p:nvPr/>
        </p:nvSpPr>
        <p:spPr bwMode="auto">
          <a:xfrm>
            <a:off x="6553200" y="4800600"/>
            <a:ext cx="1676400" cy="1219200"/>
          </a:xfrm>
          <a:prstGeom prst="rect">
            <a:avLst/>
          </a:prstGeom>
          <a:solidFill>
            <a:schemeClr val="tx1">
              <a:lumMod val="75000"/>
            </a:schemeClr>
          </a:solidFill>
          <a:ln w="9525">
            <a:solidFill>
              <a:schemeClr val="tx1"/>
            </a:solidFill>
            <a:miter lim="800000"/>
            <a:headEnd/>
            <a:tailEnd/>
          </a:ln>
        </p:spPr>
        <p:txBody>
          <a:bodyPr wrap="none" anchor="ctr"/>
          <a:lstStyle/>
          <a:p>
            <a:pPr algn="ctr"/>
            <a:r>
              <a:rPr lang="en-US" dirty="0">
                <a:solidFill>
                  <a:schemeClr val="bg1"/>
                </a:solidFill>
                <a:latin typeface="Tahoma" pitchFamily="34" charset="0"/>
              </a:rPr>
              <a:t>adjustment</a:t>
            </a:r>
          </a:p>
          <a:p>
            <a:pPr algn="ctr"/>
            <a:r>
              <a:rPr lang="en-US" dirty="0">
                <a:solidFill>
                  <a:schemeClr val="bg1"/>
                </a:solidFill>
                <a:latin typeface="Tahoma" pitchFamily="34" charset="0"/>
              </a:rPr>
              <a:t>= 0</a:t>
            </a:r>
          </a:p>
        </p:txBody>
      </p:sp>
      <p:sp>
        <p:nvSpPr>
          <p:cNvPr id="24588" name="Line 14"/>
          <p:cNvSpPr>
            <a:spLocks noChangeShapeType="1"/>
          </p:cNvSpPr>
          <p:nvPr/>
        </p:nvSpPr>
        <p:spPr bwMode="auto">
          <a:xfrm>
            <a:off x="7239000" y="4419600"/>
            <a:ext cx="0" cy="381000"/>
          </a:xfrm>
          <a:prstGeom prst="line">
            <a:avLst/>
          </a:prstGeom>
          <a:noFill/>
          <a:ln w="25400">
            <a:solidFill>
              <a:schemeClr val="tx1"/>
            </a:solidFill>
            <a:round/>
            <a:headEnd/>
            <a:tailEnd type="triangle" w="med" len="med"/>
          </a:ln>
        </p:spPr>
        <p:txBody>
          <a:bodyPr/>
          <a:lstStyle/>
          <a:p>
            <a:endParaRPr lang="en-US"/>
          </a:p>
        </p:txBody>
      </p:sp>
      <p:sp>
        <p:nvSpPr>
          <p:cNvPr id="24589" name="Line 15"/>
          <p:cNvSpPr>
            <a:spLocks noChangeShapeType="1"/>
          </p:cNvSpPr>
          <p:nvPr/>
        </p:nvSpPr>
        <p:spPr bwMode="auto">
          <a:xfrm>
            <a:off x="7315200" y="6019800"/>
            <a:ext cx="0" cy="533400"/>
          </a:xfrm>
          <a:prstGeom prst="line">
            <a:avLst/>
          </a:prstGeom>
          <a:noFill/>
          <a:ln w="25400">
            <a:solidFill>
              <a:schemeClr val="tx1"/>
            </a:solidFill>
            <a:round/>
            <a:headEnd/>
            <a:tailEnd type="triangle" w="med" len="med"/>
          </a:ln>
        </p:spPr>
        <p:txBody>
          <a:bodyPr/>
          <a:lstStyle/>
          <a:p>
            <a:endParaRPr lang="en-US"/>
          </a:p>
        </p:txBody>
      </p:sp>
      <p:sp>
        <p:nvSpPr>
          <p:cNvPr id="24590" name="Line 16"/>
          <p:cNvSpPr>
            <a:spLocks noChangeShapeType="1"/>
          </p:cNvSpPr>
          <p:nvPr/>
        </p:nvSpPr>
        <p:spPr bwMode="auto">
          <a:xfrm>
            <a:off x="9525000" y="4038600"/>
            <a:ext cx="0" cy="2286000"/>
          </a:xfrm>
          <a:prstGeom prst="line">
            <a:avLst/>
          </a:prstGeom>
          <a:noFill/>
          <a:ln w="25400">
            <a:solidFill>
              <a:schemeClr val="tx1"/>
            </a:solidFill>
            <a:round/>
            <a:headEnd/>
            <a:tailEnd/>
          </a:ln>
        </p:spPr>
        <p:txBody>
          <a:bodyPr/>
          <a:lstStyle/>
          <a:p>
            <a:endParaRPr lang="en-US"/>
          </a:p>
        </p:txBody>
      </p:sp>
      <p:sp>
        <p:nvSpPr>
          <p:cNvPr id="24591" name="Line 17"/>
          <p:cNvSpPr>
            <a:spLocks noChangeShapeType="1"/>
          </p:cNvSpPr>
          <p:nvPr/>
        </p:nvSpPr>
        <p:spPr bwMode="auto">
          <a:xfrm flipH="1">
            <a:off x="7315200" y="6324600"/>
            <a:ext cx="2209800" cy="0"/>
          </a:xfrm>
          <a:prstGeom prst="line">
            <a:avLst/>
          </a:prstGeom>
          <a:noFill/>
          <a:ln w="25400">
            <a:solidFill>
              <a:schemeClr val="tx1"/>
            </a:solidFill>
            <a:round/>
            <a:headEnd/>
            <a:tailEnd type="triangle" w="med" len="med"/>
          </a:ln>
        </p:spPr>
        <p:txBody>
          <a:bodyPr/>
          <a:lstStyle/>
          <a:p>
            <a:endParaRPr lang="en-US"/>
          </a:p>
        </p:txBody>
      </p:sp>
      <p:sp>
        <p:nvSpPr>
          <p:cNvPr id="24592" name="TextBox 15"/>
          <p:cNvSpPr txBox="1">
            <a:spLocks noChangeArrowheads="1"/>
          </p:cNvSpPr>
          <p:nvPr/>
        </p:nvSpPr>
        <p:spPr bwMode="auto">
          <a:xfrm>
            <a:off x="8118475" y="3130551"/>
            <a:ext cx="539750" cy="339725"/>
          </a:xfrm>
          <a:prstGeom prst="rect">
            <a:avLst/>
          </a:prstGeom>
          <a:noFill/>
          <a:ln w="9525">
            <a:noFill/>
            <a:miter lim="800000"/>
            <a:headEnd/>
            <a:tailEnd/>
          </a:ln>
        </p:spPr>
        <p:txBody>
          <a:bodyPr wrap="none">
            <a:spAutoFit/>
          </a:bodyPr>
          <a:lstStyle/>
          <a:p>
            <a:r>
              <a:rPr lang="en-US"/>
              <a:t>true</a:t>
            </a:r>
          </a:p>
        </p:txBody>
      </p:sp>
      <p:sp>
        <p:nvSpPr>
          <p:cNvPr id="24593" name="TextBox 16"/>
          <p:cNvSpPr txBox="1">
            <a:spLocks noChangeArrowheads="1"/>
          </p:cNvSpPr>
          <p:nvPr/>
        </p:nvSpPr>
        <p:spPr bwMode="auto">
          <a:xfrm>
            <a:off x="7288214" y="4424364"/>
            <a:ext cx="617537" cy="338137"/>
          </a:xfrm>
          <a:prstGeom prst="rect">
            <a:avLst/>
          </a:prstGeom>
          <a:noFill/>
          <a:ln w="9525">
            <a:noFill/>
            <a:miter lim="800000"/>
            <a:headEnd/>
            <a:tailEnd/>
          </a:ln>
        </p:spPr>
        <p:txBody>
          <a:bodyPr wrap="none">
            <a:spAutoFit/>
          </a:bodyPr>
          <a:lstStyle/>
          <a:p>
            <a:r>
              <a:rPr lang="en-US" dirty="0"/>
              <a:t>false</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5020788" y="1476424"/>
            <a:ext cx="2188420" cy="400110"/>
          </a:xfrm>
          <a:prstGeom prst="rect">
            <a:avLst/>
          </a:prstGeom>
          <a:noFill/>
          <a:ln w="9525">
            <a:noFill/>
            <a:miter lim="800000"/>
            <a:headEnd/>
            <a:tailEnd/>
          </a:ln>
        </p:spPr>
        <p:txBody>
          <a:bodyPr wrap="none">
            <a:spAutoFit/>
          </a:bodyPr>
          <a:lstStyle/>
          <a:p>
            <a:r>
              <a:rPr lang="en-US" sz="2000" dirty="0">
                <a:latin typeface="Comic Sans MS" pitchFamily="66" charset="0"/>
              </a:rPr>
              <a:t>Try this Problem</a:t>
            </a:r>
          </a:p>
        </p:txBody>
      </p:sp>
      <p:sp>
        <p:nvSpPr>
          <p:cNvPr id="25603" name="TextBox 3"/>
          <p:cNvSpPr txBox="1">
            <a:spLocks noChangeArrowheads="1"/>
          </p:cNvSpPr>
          <p:nvPr/>
        </p:nvSpPr>
        <p:spPr bwMode="auto">
          <a:xfrm>
            <a:off x="2663744" y="2418990"/>
            <a:ext cx="6776214" cy="2308324"/>
          </a:xfrm>
          <a:prstGeom prst="rect">
            <a:avLst/>
          </a:prstGeom>
          <a:noFill/>
          <a:ln w="9525">
            <a:noFill/>
            <a:miter lim="800000"/>
            <a:headEnd/>
            <a:tailEnd/>
          </a:ln>
        </p:spPr>
        <p:txBody>
          <a:bodyPr wrap="none">
            <a:spAutoFit/>
          </a:bodyPr>
          <a:lstStyle/>
          <a:p>
            <a:r>
              <a:rPr lang="en-US" sz="1800" dirty="0">
                <a:latin typeface="Comic Sans MS" pitchFamily="66" charset="0"/>
              </a:rPr>
              <a:t>Write a program that prompts the user to enter in his or her</a:t>
            </a:r>
          </a:p>
          <a:p>
            <a:r>
              <a:rPr lang="en-US" sz="1800" dirty="0">
                <a:latin typeface="Comic Sans MS" pitchFamily="66" charset="0"/>
              </a:rPr>
              <a:t>age.      the person is under 21, print a message that says</a:t>
            </a:r>
          </a:p>
          <a:p>
            <a:endParaRPr lang="en-US" sz="1800" dirty="0">
              <a:latin typeface="Comic Sans MS" pitchFamily="66" charset="0"/>
            </a:endParaRPr>
          </a:p>
          <a:p>
            <a:r>
              <a:rPr lang="en-US" sz="1800" dirty="0">
                <a:latin typeface="Comic Sans MS" pitchFamily="66" charset="0"/>
              </a:rPr>
              <a:t>                  “Youth is a wonderful thing … enjoy it.”</a:t>
            </a:r>
          </a:p>
          <a:p>
            <a:endParaRPr lang="en-US" sz="1800" dirty="0">
              <a:latin typeface="Comic Sans MS" pitchFamily="66" charset="0"/>
            </a:endParaRPr>
          </a:p>
          <a:p>
            <a:r>
              <a:rPr lang="en-US" sz="1800" dirty="0">
                <a:latin typeface="Comic Sans MS" pitchFamily="66" charset="0"/>
              </a:rPr>
              <a:t>Otherwise, print a message that says</a:t>
            </a:r>
          </a:p>
          <a:p>
            <a:endParaRPr lang="en-US" sz="1800" dirty="0">
              <a:latin typeface="Comic Sans MS" pitchFamily="66" charset="0"/>
            </a:endParaRPr>
          </a:p>
          <a:p>
            <a:r>
              <a:rPr lang="en-US" sz="1800" dirty="0">
                <a:latin typeface="Comic Sans MS" pitchFamily="66" charset="0"/>
              </a:rPr>
              <a:t>                      “Old age is a state of mind.”</a:t>
            </a:r>
          </a:p>
        </p:txBody>
      </p:sp>
      <p:sp>
        <p:nvSpPr>
          <p:cNvPr id="7" name="TextBox 6"/>
          <p:cNvSpPr txBox="1">
            <a:spLocks noChangeArrowheads="1"/>
          </p:cNvSpPr>
          <p:nvPr/>
        </p:nvSpPr>
        <p:spPr bwMode="auto">
          <a:xfrm>
            <a:off x="3185131" y="2648374"/>
            <a:ext cx="454025" cy="400050"/>
          </a:xfrm>
          <a:prstGeom prst="rect">
            <a:avLst/>
          </a:prstGeom>
          <a:noFill/>
          <a:ln w="9525">
            <a:noFill/>
            <a:miter lim="800000"/>
            <a:headEnd/>
            <a:tailEnd/>
          </a:ln>
        </p:spPr>
        <p:txBody>
          <a:bodyPr wrap="none">
            <a:spAutoFit/>
          </a:bodyPr>
          <a:lstStyle/>
          <a:p>
            <a:r>
              <a:rPr lang="en-US" sz="2000" b="1" i="1" dirty="0">
                <a:latin typeface="Comic Sans MS" pitchFamily="66" charset="0"/>
              </a:rPr>
              <a:t>If</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7"/>
                                        </p:tgtEl>
                                        <p:attrNameLst>
                                          <p:attrName>style.color</p:attrName>
                                        </p:attrNameLst>
                                      </p:cBhvr>
                                      <p:to>
                                        <a:srgbClr val="FFCC00"/>
                                      </p:to>
                                    </p:animClr>
                                    <p:animClr clrSpc="rgb" dir="cw">
                                      <p:cBhvr>
                                        <p:cTn id="7" dur="500" fill="hold"/>
                                        <p:tgtEl>
                                          <p:spTgt spid="7"/>
                                        </p:tgtEl>
                                        <p:attrNameLst>
                                          <p:attrName>fillcolor</p:attrName>
                                        </p:attrNameLst>
                                      </p:cBhvr>
                                      <p:to>
                                        <a:srgbClr val="FFCC00"/>
                                      </p:to>
                                    </p:animClr>
                                    <p:set>
                                      <p:cBhvr>
                                        <p:cTn id="8" dur="500" fill="hold"/>
                                        <p:tgtEl>
                                          <p:spTgt spid="7"/>
                                        </p:tgtEl>
                                        <p:attrNameLst>
                                          <p:attrName>fill.type</p:attrName>
                                        </p:attrNameLst>
                                      </p:cBhvr>
                                      <p:to>
                                        <p:strVal val="solid"/>
                                      </p:to>
                                    </p:set>
                                    <p:anim to="1.5" calcmode="lin" valueType="num">
                                      <p:cBhvr override="childStyle">
                                        <p:cTn id="9" dur="500" fill="hold"/>
                                        <p:tgtEl>
                                          <p:spTgt spid="7"/>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2288" y="293689"/>
            <a:ext cx="2144712" cy="947737"/>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27" name="TextBox 3"/>
          <p:cNvSpPr txBox="1">
            <a:spLocks noChangeArrowheads="1"/>
          </p:cNvSpPr>
          <p:nvPr/>
        </p:nvSpPr>
        <p:spPr bwMode="auto">
          <a:xfrm>
            <a:off x="4538663" y="369888"/>
            <a:ext cx="1763712" cy="831850"/>
          </a:xfrm>
          <a:prstGeom prst="rect">
            <a:avLst/>
          </a:prstGeom>
          <a:noFill/>
          <a:ln w="9525">
            <a:noFill/>
            <a:miter lim="800000"/>
            <a:headEnd/>
            <a:tailEnd/>
          </a:ln>
        </p:spPr>
        <p:txBody>
          <a:bodyPr>
            <a:spAutoFit/>
          </a:bodyPr>
          <a:lstStyle/>
          <a:p>
            <a:pPr algn="ctr"/>
            <a:r>
              <a:rPr lang="en-US" dirty="0">
                <a:solidFill>
                  <a:schemeClr val="bg1"/>
                </a:solidFill>
                <a:latin typeface="Comic Sans MS" pitchFamily="66" charset="0"/>
              </a:rPr>
              <a:t>Prompt user to</a:t>
            </a:r>
          </a:p>
          <a:p>
            <a:pPr algn="ctr"/>
            <a:r>
              <a:rPr lang="en-US" dirty="0">
                <a:solidFill>
                  <a:schemeClr val="bg1"/>
                </a:solidFill>
                <a:latin typeface="Comic Sans MS" pitchFamily="66" charset="0"/>
              </a:rPr>
              <a:t>Enter in their age</a:t>
            </a:r>
          </a:p>
        </p:txBody>
      </p:sp>
      <p:sp>
        <p:nvSpPr>
          <p:cNvPr id="6" name="Rectangle 5"/>
          <p:cNvSpPr/>
          <p:nvPr/>
        </p:nvSpPr>
        <p:spPr>
          <a:xfrm rot="2734618">
            <a:off x="4734720" y="3255170"/>
            <a:ext cx="1274763" cy="127317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9" name="TextBox 6"/>
          <p:cNvSpPr txBox="1">
            <a:spLocks noChangeArrowheads="1"/>
          </p:cNvSpPr>
          <p:nvPr/>
        </p:nvSpPr>
        <p:spPr bwMode="auto">
          <a:xfrm>
            <a:off x="4919664" y="3462338"/>
            <a:ext cx="930275" cy="830262"/>
          </a:xfrm>
          <a:prstGeom prst="rect">
            <a:avLst/>
          </a:prstGeom>
          <a:noFill/>
          <a:ln w="9525">
            <a:noFill/>
            <a:miter lim="800000"/>
            <a:headEnd/>
            <a:tailEnd/>
          </a:ln>
        </p:spPr>
        <p:txBody>
          <a:bodyPr wrap="none">
            <a:spAutoFit/>
          </a:bodyPr>
          <a:lstStyle/>
          <a:p>
            <a:pPr algn="ctr"/>
            <a:r>
              <a:rPr lang="en-US" dirty="0">
                <a:solidFill>
                  <a:schemeClr val="bg1"/>
                </a:solidFill>
                <a:latin typeface="Comic Sans MS" pitchFamily="66" charset="0"/>
              </a:rPr>
              <a:t>is</a:t>
            </a:r>
          </a:p>
          <a:p>
            <a:pPr algn="ctr"/>
            <a:r>
              <a:rPr lang="en-US" dirty="0">
                <a:solidFill>
                  <a:schemeClr val="bg1"/>
                </a:solidFill>
                <a:latin typeface="Comic Sans MS" pitchFamily="66" charset="0"/>
              </a:rPr>
              <a:t>age &lt; 21</a:t>
            </a:r>
          </a:p>
          <a:p>
            <a:pPr algn="ctr"/>
            <a:r>
              <a:rPr lang="en-US" dirty="0">
                <a:solidFill>
                  <a:schemeClr val="bg1"/>
                </a:solidFill>
                <a:latin typeface="Comic Sans MS" pitchFamily="66" charset="0"/>
              </a:rPr>
              <a:t>?</a:t>
            </a:r>
          </a:p>
        </p:txBody>
      </p:sp>
      <p:cxnSp>
        <p:nvCxnSpPr>
          <p:cNvPr id="9" name="Straight Arrow Connector 8"/>
          <p:cNvCxnSpPr>
            <a:stCxn id="3" idx="2"/>
          </p:cNvCxnSpPr>
          <p:nvPr/>
        </p:nvCxnSpPr>
        <p:spPr>
          <a:xfrm rot="16200000" flipH="1">
            <a:off x="5228432" y="1418432"/>
            <a:ext cx="358775" cy="476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46888" y="3471863"/>
            <a:ext cx="2144712" cy="914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32" name="TextBox 12"/>
          <p:cNvSpPr txBox="1">
            <a:spLocks noChangeArrowheads="1"/>
          </p:cNvSpPr>
          <p:nvPr/>
        </p:nvSpPr>
        <p:spPr bwMode="auto">
          <a:xfrm>
            <a:off x="6923089" y="3559175"/>
            <a:ext cx="2003425" cy="585788"/>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“Youth is a …”</a:t>
            </a:r>
          </a:p>
        </p:txBody>
      </p:sp>
      <p:cxnSp>
        <p:nvCxnSpPr>
          <p:cNvPr id="15" name="Straight Arrow Connector 14"/>
          <p:cNvCxnSpPr/>
          <p:nvPr/>
        </p:nvCxnSpPr>
        <p:spPr>
          <a:xfrm flipV="1">
            <a:off x="6270626" y="3905251"/>
            <a:ext cx="530225" cy="317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634" name="TextBox 15"/>
          <p:cNvSpPr txBox="1">
            <a:spLocks noChangeArrowheads="1"/>
          </p:cNvSpPr>
          <p:nvPr/>
        </p:nvSpPr>
        <p:spPr bwMode="auto">
          <a:xfrm>
            <a:off x="6215064" y="3462339"/>
            <a:ext cx="600075" cy="338137"/>
          </a:xfrm>
          <a:prstGeom prst="rect">
            <a:avLst/>
          </a:prstGeom>
          <a:noFill/>
          <a:ln w="9525">
            <a:noFill/>
            <a:miter lim="800000"/>
            <a:headEnd/>
            <a:tailEnd/>
          </a:ln>
        </p:spPr>
        <p:txBody>
          <a:bodyPr wrap="none">
            <a:spAutoFit/>
          </a:bodyPr>
          <a:lstStyle/>
          <a:p>
            <a:r>
              <a:rPr lang="en-US" dirty="0">
                <a:latin typeface="Comic Sans MS" pitchFamily="66" charset="0"/>
              </a:rPr>
              <a:t>true</a:t>
            </a:r>
          </a:p>
        </p:txBody>
      </p:sp>
      <p:cxnSp>
        <p:nvCxnSpPr>
          <p:cNvPr id="23" name="Straight Arrow Connector 22"/>
          <p:cNvCxnSpPr/>
          <p:nvPr/>
        </p:nvCxnSpPr>
        <p:spPr>
          <a:xfrm rot="5400000">
            <a:off x="5180807" y="2775744"/>
            <a:ext cx="425450" cy="1111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636" name="TextBox 25"/>
          <p:cNvSpPr txBox="1">
            <a:spLocks noChangeArrowheads="1"/>
          </p:cNvSpPr>
          <p:nvPr/>
        </p:nvSpPr>
        <p:spPr bwMode="auto">
          <a:xfrm>
            <a:off x="4484689" y="4637089"/>
            <a:ext cx="661987" cy="338137"/>
          </a:xfrm>
          <a:prstGeom prst="rect">
            <a:avLst/>
          </a:prstGeom>
          <a:noFill/>
          <a:ln w="9525">
            <a:noFill/>
            <a:miter lim="800000"/>
            <a:headEnd/>
            <a:tailEnd/>
          </a:ln>
        </p:spPr>
        <p:txBody>
          <a:bodyPr wrap="none">
            <a:spAutoFit/>
          </a:bodyPr>
          <a:lstStyle/>
          <a:p>
            <a:r>
              <a:rPr lang="en-US">
                <a:latin typeface="Comic Sans MS" pitchFamily="66" charset="0"/>
              </a:rPr>
              <a:t>false</a:t>
            </a:r>
          </a:p>
        </p:txBody>
      </p:sp>
      <p:sp>
        <p:nvSpPr>
          <p:cNvPr id="32" name="Rectangle 31"/>
          <p:cNvSpPr/>
          <p:nvPr/>
        </p:nvSpPr>
        <p:spPr>
          <a:xfrm>
            <a:off x="4365626" y="1611313"/>
            <a:ext cx="2144713" cy="94615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38" name="TextBox 32"/>
          <p:cNvSpPr txBox="1">
            <a:spLocks noChangeArrowheads="1"/>
          </p:cNvSpPr>
          <p:nvPr/>
        </p:nvSpPr>
        <p:spPr bwMode="auto">
          <a:xfrm>
            <a:off x="4572001" y="1687513"/>
            <a:ext cx="1763713" cy="830262"/>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Store input</a:t>
            </a:r>
          </a:p>
          <a:p>
            <a:pPr algn="ctr"/>
            <a:r>
              <a:rPr lang="en-US">
                <a:solidFill>
                  <a:schemeClr val="bg1"/>
                </a:solidFill>
                <a:latin typeface="Comic Sans MS" pitchFamily="66" charset="0"/>
              </a:rPr>
              <a:t>in the variable</a:t>
            </a:r>
          </a:p>
          <a:p>
            <a:pPr algn="ctr"/>
            <a:r>
              <a:rPr lang="en-US">
                <a:solidFill>
                  <a:schemeClr val="bg1"/>
                </a:solidFill>
                <a:latin typeface="Comic Sans MS" pitchFamily="66" charset="0"/>
              </a:rPr>
              <a:t>age</a:t>
            </a:r>
          </a:p>
        </p:txBody>
      </p:sp>
      <p:cxnSp>
        <p:nvCxnSpPr>
          <p:cNvPr id="35" name="Straight Arrow Connector 34"/>
          <p:cNvCxnSpPr/>
          <p:nvPr/>
        </p:nvCxnSpPr>
        <p:spPr>
          <a:xfrm rot="5400000">
            <a:off x="5214144" y="4942682"/>
            <a:ext cx="296863" cy="0"/>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78714" y="5257800"/>
            <a:ext cx="708025" cy="674688"/>
          </a:xfrm>
          <a:prstGeom prst="ellipse">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41" name="TextBox 41"/>
          <p:cNvSpPr txBox="1">
            <a:spLocks noChangeArrowheads="1"/>
          </p:cNvSpPr>
          <p:nvPr/>
        </p:nvSpPr>
        <p:spPr bwMode="auto">
          <a:xfrm>
            <a:off x="7543801" y="5410200"/>
            <a:ext cx="525463" cy="338138"/>
          </a:xfrm>
          <a:prstGeom prst="rect">
            <a:avLst/>
          </a:prstGeom>
          <a:noFill/>
          <a:ln w="9525">
            <a:noFill/>
            <a:miter lim="800000"/>
            <a:headEnd/>
            <a:tailEnd/>
          </a:ln>
        </p:spPr>
        <p:txBody>
          <a:bodyPr wrap="none">
            <a:spAutoFit/>
          </a:bodyPr>
          <a:lstStyle/>
          <a:p>
            <a:r>
              <a:rPr lang="en-US" dirty="0">
                <a:solidFill>
                  <a:schemeClr val="bg1"/>
                </a:solidFill>
                <a:latin typeface="Comic Sans MS" pitchFamily="66" charset="0"/>
              </a:rPr>
              <a:t>end</a:t>
            </a:r>
          </a:p>
        </p:txBody>
      </p:sp>
      <p:sp>
        <p:nvSpPr>
          <p:cNvPr id="22" name="Rectangle 21"/>
          <p:cNvSpPr/>
          <p:nvPr/>
        </p:nvSpPr>
        <p:spPr>
          <a:xfrm>
            <a:off x="4300539" y="5127625"/>
            <a:ext cx="2143125" cy="914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43" name="TextBox 23"/>
          <p:cNvSpPr txBox="1">
            <a:spLocks noChangeArrowheads="1"/>
          </p:cNvSpPr>
          <p:nvPr/>
        </p:nvSpPr>
        <p:spPr bwMode="auto">
          <a:xfrm>
            <a:off x="4365625" y="5291138"/>
            <a:ext cx="2001838" cy="584200"/>
          </a:xfrm>
          <a:prstGeom prst="rect">
            <a:avLst/>
          </a:prstGeom>
          <a:noFill/>
          <a:ln w="9525">
            <a:noFill/>
            <a:miter lim="800000"/>
            <a:headEnd/>
            <a:tailEnd/>
          </a:ln>
        </p:spPr>
        <p:txBody>
          <a:bodyPr>
            <a:spAutoFit/>
          </a:bodyPr>
          <a:lstStyle/>
          <a:p>
            <a:pPr algn="ctr"/>
            <a:r>
              <a:rPr lang="en-US">
                <a:solidFill>
                  <a:schemeClr val="bg1"/>
                </a:solidFill>
                <a:latin typeface="Comic Sans MS" pitchFamily="66" charset="0"/>
              </a:rPr>
              <a:t>Print</a:t>
            </a:r>
          </a:p>
          <a:p>
            <a:pPr algn="ctr"/>
            <a:r>
              <a:rPr lang="en-US">
                <a:solidFill>
                  <a:schemeClr val="bg1"/>
                </a:solidFill>
                <a:latin typeface="Comic Sans MS" pitchFamily="66" charset="0"/>
              </a:rPr>
              <a:t>Old age is a…”</a:t>
            </a:r>
          </a:p>
        </p:txBody>
      </p:sp>
      <p:cxnSp>
        <p:nvCxnSpPr>
          <p:cNvPr id="38" name="Straight Arrow Connector 37"/>
          <p:cNvCxnSpPr/>
          <p:nvPr/>
        </p:nvCxnSpPr>
        <p:spPr>
          <a:xfrm rot="5400000">
            <a:off x="7453313" y="4814888"/>
            <a:ext cx="795338" cy="476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3"/>
            <a:endCxn id="37" idx="2"/>
          </p:cNvCxnSpPr>
          <p:nvPr/>
        </p:nvCxnSpPr>
        <p:spPr>
          <a:xfrm>
            <a:off x="6443663" y="5584826"/>
            <a:ext cx="1035050" cy="1111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276" y="179110"/>
            <a:ext cx="5584862" cy="6986528"/>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package ages;</a:t>
            </a:r>
          </a:p>
          <a:p>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java.util.Scanner</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public class Ages</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public static void main(String[] </a:t>
            </a:r>
            <a:r>
              <a:rPr lang="en-US" dirty="0" err="1">
                <a:latin typeface="Calibri" panose="020F0502020204030204" pitchFamily="34" charset="0"/>
                <a:cs typeface="Calibri" panose="020F0502020204030204" pitchFamily="34" charset="0"/>
              </a:rPr>
              <a:t>args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final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MINOR = 21;</a:t>
            </a:r>
          </a:p>
          <a:p>
            <a:r>
              <a:rPr lang="en-US" dirty="0">
                <a:latin typeface="Calibri" panose="020F0502020204030204" pitchFamily="34" charset="0"/>
                <a:cs typeface="Calibri" panose="020F0502020204030204" pitchFamily="34" charset="0"/>
              </a:rPr>
              <a:t>        </a:t>
            </a:r>
          </a:p>
          <a:p>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("How old are you?");</a:t>
            </a:r>
          </a:p>
          <a:p>
            <a:r>
              <a:rPr lang="en-US" dirty="0">
                <a:latin typeface="Calibri" panose="020F0502020204030204" pitchFamily="34" charset="0"/>
                <a:cs typeface="Calibri" panose="020F0502020204030204" pitchFamily="34" charset="0"/>
              </a:rPr>
              <a:t>        Scanner keyboard = new Scanner(System.in);</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age = </a:t>
            </a:r>
            <a:r>
              <a:rPr lang="en-US" dirty="0" err="1">
                <a:latin typeface="Calibri" panose="020F0502020204030204" pitchFamily="34" charset="0"/>
                <a:cs typeface="Calibri" panose="020F0502020204030204" pitchFamily="34" charset="0"/>
              </a:rPr>
              <a:t>keyboard.nextInt</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a:t>
            </a:r>
          </a:p>
          <a:p>
            <a:r>
              <a:rPr lang="en-US" dirty="0">
                <a:solidFill>
                  <a:srgbClr val="92D050"/>
                </a:solidFill>
                <a:latin typeface="Calibri" panose="020F0502020204030204" pitchFamily="34" charset="0"/>
                <a:cs typeface="Calibri" panose="020F0502020204030204" pitchFamily="34" charset="0"/>
              </a:rPr>
              <a:t>        // Test input, if it is less than 21 display a message</a:t>
            </a:r>
          </a:p>
          <a:p>
            <a:r>
              <a:rPr lang="en-US" dirty="0">
                <a:latin typeface="Calibri" panose="020F0502020204030204" pitchFamily="34" charset="0"/>
                <a:cs typeface="Calibri" panose="020F0502020204030204" pitchFamily="34" charset="0"/>
              </a:rPr>
              <a:t>        if(age &lt; MINOR)</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("Youth is a wonderful thing: Enjoy it!");</a:t>
            </a:r>
          </a:p>
          <a:p>
            <a:r>
              <a:rPr lang="en-US" dirty="0">
                <a:latin typeface="Calibri" panose="020F0502020204030204" pitchFamily="34" charset="0"/>
                <a:cs typeface="Calibri" panose="020F0502020204030204" pitchFamily="34" charset="0"/>
              </a:rPr>
              <a:t>        }</a:t>
            </a:r>
          </a:p>
          <a:p>
            <a:r>
              <a:rPr lang="en-US" dirty="0">
                <a:solidFill>
                  <a:srgbClr val="92D050"/>
                </a:solidFill>
                <a:latin typeface="Calibri" panose="020F0502020204030204" pitchFamily="34" charset="0"/>
                <a:cs typeface="Calibri" panose="020F0502020204030204" pitchFamily="34" charset="0"/>
              </a:rPr>
              <a:t>        // otherwise display this message</a:t>
            </a:r>
          </a:p>
          <a:p>
            <a:r>
              <a:rPr lang="en-US" dirty="0">
                <a:latin typeface="Calibri" panose="020F0502020204030204" pitchFamily="34" charset="0"/>
                <a:cs typeface="Calibri" panose="020F0502020204030204" pitchFamily="34" charset="0"/>
              </a:rPr>
              <a:t>        else</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("Old age is a state of mind.");</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("Goodbye");</a:t>
            </a:r>
          </a:p>
          <a:p>
            <a:r>
              <a:rPr lang="en-US" dirty="0">
                <a:latin typeface="Calibri" panose="020F0502020204030204" pitchFamily="34" charset="0"/>
                <a:cs typeface="Calibri" panose="020F0502020204030204" pitchFamily="34" charset="0"/>
              </a:rPr>
              <a:t>    } </a:t>
            </a:r>
          </a:p>
          <a:p>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1" y="710961"/>
            <a:ext cx="5300221" cy="523951"/>
          </a:xfrm>
        </p:spPr>
        <p:txBody>
          <a:bodyPr>
            <a:normAutofit/>
          </a:bodyPr>
          <a:lstStyle/>
          <a:p>
            <a:pPr eaLnBrk="1" hangingPunct="1"/>
            <a:r>
              <a:rPr lang="en-US" sz="2000" dirty="0">
                <a:latin typeface="Comic Sans MS" pitchFamily="66" charset="0"/>
              </a:rPr>
              <a:t>Executing a Block of Statements</a:t>
            </a:r>
          </a:p>
        </p:txBody>
      </p:sp>
      <p:sp>
        <p:nvSpPr>
          <p:cNvPr id="28675" name="Text Box 3"/>
          <p:cNvSpPr txBox="1">
            <a:spLocks noChangeArrowheads="1"/>
          </p:cNvSpPr>
          <p:nvPr/>
        </p:nvSpPr>
        <p:spPr bwMode="auto">
          <a:xfrm>
            <a:off x="2895600" y="1889125"/>
            <a:ext cx="5771132" cy="1754326"/>
          </a:xfrm>
          <a:prstGeom prst="rect">
            <a:avLst/>
          </a:prstGeom>
          <a:noFill/>
          <a:ln w="9525">
            <a:noFill/>
            <a:miter lim="800000"/>
            <a:headEnd/>
            <a:tailEnd/>
          </a:ln>
        </p:spPr>
        <p:txBody>
          <a:bodyPr wrap="none">
            <a:spAutoFit/>
          </a:bodyPr>
          <a:lstStyle/>
          <a:p>
            <a:r>
              <a:rPr lang="en-US" sz="1800" dirty="0">
                <a:latin typeface="Comic Sans MS" pitchFamily="66" charset="0"/>
              </a:rPr>
              <a:t>Sometimes we want to execute more than one </a:t>
            </a:r>
          </a:p>
          <a:p>
            <a:r>
              <a:rPr lang="en-US" sz="1800" dirty="0">
                <a:latin typeface="Comic Sans MS" pitchFamily="66" charset="0"/>
              </a:rPr>
              <a:t>statement when a condition is true ( or false ).</a:t>
            </a:r>
          </a:p>
          <a:p>
            <a:endParaRPr lang="en-US" sz="1800" dirty="0">
              <a:latin typeface="Comic Sans MS" pitchFamily="66" charset="0"/>
            </a:endParaRPr>
          </a:p>
          <a:p>
            <a:r>
              <a:rPr lang="en-US" sz="1800" dirty="0">
                <a:latin typeface="Comic Sans MS" pitchFamily="66" charset="0"/>
              </a:rPr>
              <a:t>In Java we can use a </a:t>
            </a:r>
            <a:r>
              <a:rPr lang="en-US" sz="1800" b="1" dirty="0">
                <a:latin typeface="Comic Sans MS" pitchFamily="66" charset="0"/>
              </a:rPr>
              <a:t>block</a:t>
            </a:r>
            <a:r>
              <a:rPr lang="en-US" sz="1800" dirty="0">
                <a:latin typeface="Comic Sans MS" pitchFamily="66" charset="0"/>
              </a:rPr>
              <a:t> of statements, delimited</a:t>
            </a:r>
          </a:p>
          <a:p>
            <a:r>
              <a:rPr lang="en-US" sz="1800" dirty="0">
                <a:latin typeface="Comic Sans MS" pitchFamily="66" charset="0"/>
              </a:rPr>
              <a:t>by </a:t>
            </a:r>
            <a:r>
              <a:rPr lang="en-US" sz="1800" b="1" dirty="0">
                <a:latin typeface="Comic Sans MS" pitchFamily="66" charset="0"/>
              </a:rPr>
              <a:t>{</a:t>
            </a:r>
            <a:r>
              <a:rPr lang="en-US" sz="1800" dirty="0">
                <a:latin typeface="Comic Sans MS" pitchFamily="66" charset="0"/>
              </a:rPr>
              <a:t> and </a:t>
            </a:r>
            <a:r>
              <a:rPr lang="en-US" sz="1800" b="1" dirty="0">
                <a:latin typeface="Comic Sans MS" pitchFamily="66" charset="0"/>
              </a:rPr>
              <a:t>}</a:t>
            </a:r>
            <a:r>
              <a:rPr lang="en-US" sz="1800" dirty="0">
                <a:latin typeface="Comic Sans MS" pitchFamily="66" charset="0"/>
              </a:rPr>
              <a:t> anyplace where we would normally use a</a:t>
            </a:r>
          </a:p>
          <a:p>
            <a:r>
              <a:rPr lang="en-US" sz="1800" dirty="0">
                <a:latin typeface="Comic Sans MS" pitchFamily="66" charset="0"/>
              </a:rPr>
              <a:t>single statement.</a:t>
            </a:r>
          </a:p>
        </p:txBody>
      </p:sp>
      <p:sp>
        <p:nvSpPr>
          <p:cNvPr id="28676" name="Text Box 4"/>
          <p:cNvSpPr txBox="1">
            <a:spLocks noChangeArrowheads="1"/>
          </p:cNvSpPr>
          <p:nvPr/>
        </p:nvSpPr>
        <p:spPr bwMode="auto">
          <a:xfrm>
            <a:off x="4950677" y="4056653"/>
            <a:ext cx="1061509" cy="1754326"/>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if ( a &lt; b )</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a = 0;</a:t>
            </a:r>
          </a:p>
          <a:p>
            <a:r>
              <a:rPr lang="en-US" sz="1800" dirty="0">
                <a:latin typeface="Calibri" panose="020F0502020204030204" pitchFamily="34" charset="0"/>
                <a:cs typeface="Calibri" panose="020F0502020204030204" pitchFamily="34" charset="0"/>
              </a:rPr>
              <a:t>   b = 0;</a:t>
            </a:r>
          </a:p>
          <a:p>
            <a:r>
              <a:rPr lang="en-US" sz="1800" dirty="0">
                <a:latin typeface="Calibri" panose="020F0502020204030204" pitchFamily="34" charset="0"/>
                <a:cs typeface="Calibri" panose="020F0502020204030204" pitchFamily="34" charset="0"/>
              </a:rPr>
              <a:t>   . . .</a:t>
            </a:r>
          </a:p>
          <a:p>
            <a:r>
              <a:rPr lang="en-US" sz="1800" dirty="0">
                <a:latin typeface="Calibri" panose="020F0502020204030204" pitchFamily="34" charset="0"/>
                <a:cs typeface="Calibri" panose="020F0502020204030204" pitchFamily="34" charset="0"/>
              </a:rPr>
              <a:t>}</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386661" y="302359"/>
            <a:ext cx="6117572" cy="6555641"/>
          </a:xfrm>
          <a:prstGeom prst="rect">
            <a:avLst/>
          </a:prstGeom>
          <a:noFill/>
          <a:ln w="9525">
            <a:noFill/>
            <a:miter lim="800000"/>
            <a:headEnd/>
            <a:tailEnd/>
          </a:ln>
        </p:spPr>
        <p:txBody>
          <a:bodyPr wrap="none">
            <a:spAutoFit/>
          </a:bodyPr>
          <a:lstStyle/>
          <a:p>
            <a:r>
              <a:rPr lang="en-US" sz="1400" dirty="0" smtClean="0">
                <a:latin typeface="Calibri" panose="020F0502020204030204" pitchFamily="34" charset="0"/>
                <a:cs typeface="Calibri" panose="020F0502020204030204" pitchFamily="34" charset="0"/>
              </a:rPr>
              <a:t>import </a:t>
            </a:r>
            <a:r>
              <a:rPr lang="en-US" sz="1400" dirty="0" err="1">
                <a:latin typeface="Calibri" panose="020F0502020204030204" pitchFamily="34" charset="0"/>
                <a:cs typeface="Calibri" panose="020F0502020204030204" pitchFamily="34" charset="0"/>
              </a:rPr>
              <a:t>java.util.Scanner</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public class Ages {</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public static void main(String[] </a:t>
            </a:r>
            <a:r>
              <a:rPr lang="en-US" sz="1400" dirty="0" err="1">
                <a:latin typeface="Calibri" panose="020F0502020204030204" pitchFamily="34" charset="0"/>
                <a:cs typeface="Calibri" panose="020F0502020204030204" pitchFamily="34" charset="0"/>
              </a:rPr>
              <a:t>args</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 declare MINOR as 21</a:t>
            </a:r>
          </a:p>
          <a:p>
            <a:r>
              <a:rPr lang="en-US" sz="1400" dirty="0">
                <a:latin typeface="Calibri" panose="020F0502020204030204" pitchFamily="34" charset="0"/>
                <a:cs typeface="Calibri" panose="020F0502020204030204" pitchFamily="34" charset="0"/>
              </a:rPr>
              <a:t>        final </a:t>
            </a:r>
            <a:r>
              <a:rPr lang="en-US" sz="1400" dirty="0" err="1">
                <a:latin typeface="Calibri" panose="020F0502020204030204" pitchFamily="34" charset="0"/>
                <a:cs typeface="Calibri" panose="020F0502020204030204" pitchFamily="34" charset="0"/>
              </a:rPr>
              <a:t>int</a:t>
            </a:r>
            <a:r>
              <a:rPr lang="en-US" sz="1400" dirty="0">
                <a:latin typeface="Calibri" panose="020F0502020204030204" pitchFamily="34" charset="0"/>
                <a:cs typeface="Calibri" panose="020F0502020204030204" pitchFamily="34" charset="0"/>
              </a:rPr>
              <a:t> MINOR = 21;</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 Prompt user for their age and save their input</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("How old are you?");</a:t>
            </a:r>
          </a:p>
          <a:p>
            <a:r>
              <a:rPr lang="en-US" sz="1400" dirty="0">
                <a:latin typeface="Calibri" panose="020F0502020204030204" pitchFamily="34" charset="0"/>
                <a:cs typeface="Calibri" panose="020F0502020204030204" pitchFamily="34" charset="0"/>
              </a:rPr>
              <a:t>        Scanner keyboard = new Scanner(System.in);</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int</a:t>
            </a:r>
            <a:r>
              <a:rPr lang="en-US" sz="1400" dirty="0">
                <a:latin typeface="Calibri" panose="020F0502020204030204" pitchFamily="34" charset="0"/>
                <a:cs typeface="Calibri" panose="020F0502020204030204" pitchFamily="34" charset="0"/>
              </a:rPr>
              <a:t> age = </a:t>
            </a:r>
            <a:r>
              <a:rPr lang="en-US" sz="1400" dirty="0" err="1">
                <a:latin typeface="Calibri" panose="020F0502020204030204" pitchFamily="34" charset="0"/>
                <a:cs typeface="Calibri" panose="020F0502020204030204" pitchFamily="34" charset="0"/>
              </a:rPr>
              <a:t>keyboard.nextInt</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if(age &lt; MINOR)</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("Youth is a wonderful thing: Enjoy it!");</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else</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("Old age is a state of mind.");</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("Goodbye");</a:t>
            </a:r>
          </a:p>
          <a:p>
            <a:r>
              <a:rPr lang="en-US" sz="1400" dirty="0">
                <a:latin typeface="Calibri" panose="020F0502020204030204" pitchFamily="34" charset="0"/>
                <a:cs typeface="Calibri" panose="020F0502020204030204" pitchFamily="34" charset="0"/>
              </a:rPr>
              <a:t>    } </a:t>
            </a:r>
          </a:p>
          <a:p>
            <a:r>
              <a:rPr lang="en-US" sz="1400" dirty="0">
                <a:latin typeface="Calibri" panose="020F0502020204030204" pitchFamily="34" charset="0"/>
                <a:cs typeface="Calibri" panose="020F0502020204030204" pitchFamily="34" charset="0"/>
              </a:rPr>
              <a:t>}</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421063" y="1607139"/>
            <a:ext cx="4470662" cy="637586"/>
          </a:xfrm>
        </p:spPr>
        <p:txBody>
          <a:bodyPr>
            <a:normAutofit/>
          </a:bodyPr>
          <a:lstStyle/>
          <a:p>
            <a:pPr eaLnBrk="1" hangingPunct="1"/>
            <a:r>
              <a:rPr lang="en-US" sz="2000" dirty="0">
                <a:latin typeface="Comic Sans MS" pitchFamily="66" charset="0"/>
              </a:rPr>
              <a:t>Nested </a:t>
            </a:r>
            <a:r>
              <a:rPr lang="en-US" sz="2000" i="1" dirty="0">
                <a:latin typeface="Comic Sans MS" pitchFamily="66" charset="0"/>
              </a:rPr>
              <a:t>if/else</a:t>
            </a:r>
            <a:r>
              <a:rPr lang="en-US" sz="2000" dirty="0">
                <a:latin typeface="Comic Sans MS" pitchFamily="66" charset="0"/>
              </a:rPr>
              <a:t> Statements</a:t>
            </a:r>
          </a:p>
        </p:txBody>
      </p:sp>
      <p:sp>
        <p:nvSpPr>
          <p:cNvPr id="32771" name="Text Box 3"/>
          <p:cNvSpPr txBox="1">
            <a:spLocks noChangeArrowheads="1"/>
          </p:cNvSpPr>
          <p:nvPr/>
        </p:nvSpPr>
        <p:spPr bwMode="auto">
          <a:xfrm>
            <a:off x="3402013" y="2438400"/>
            <a:ext cx="5059398" cy="923330"/>
          </a:xfrm>
          <a:prstGeom prst="rect">
            <a:avLst/>
          </a:prstGeom>
          <a:noFill/>
          <a:ln w="9525">
            <a:noFill/>
            <a:miter lim="800000"/>
            <a:headEnd/>
            <a:tailEnd/>
          </a:ln>
        </p:spPr>
        <p:txBody>
          <a:bodyPr wrap="none">
            <a:spAutoFit/>
          </a:bodyPr>
          <a:lstStyle/>
          <a:p>
            <a:r>
              <a:rPr lang="en-US" sz="1800" dirty="0">
                <a:latin typeface="Comic Sans MS" pitchFamily="66" charset="0"/>
              </a:rPr>
              <a:t>In Java the statement to be executed as the</a:t>
            </a:r>
          </a:p>
          <a:p>
            <a:r>
              <a:rPr lang="en-US" sz="1800" dirty="0">
                <a:latin typeface="Comic Sans MS" pitchFamily="66" charset="0"/>
              </a:rPr>
              <a:t>result of an </a:t>
            </a:r>
            <a:r>
              <a:rPr lang="en-US" sz="1800" i="1" dirty="0">
                <a:latin typeface="Comic Sans MS" pitchFamily="66" charset="0"/>
              </a:rPr>
              <a:t>if</a:t>
            </a:r>
            <a:r>
              <a:rPr lang="en-US" sz="1800" dirty="0">
                <a:latin typeface="Comic Sans MS" pitchFamily="66" charset="0"/>
              </a:rPr>
              <a:t> statement could be </a:t>
            </a:r>
            <a:r>
              <a:rPr lang="en-US" sz="1800" u="sng" dirty="0">
                <a:latin typeface="Comic Sans MS" pitchFamily="66" charset="0"/>
              </a:rPr>
              <a:t>another</a:t>
            </a:r>
            <a:r>
              <a:rPr lang="en-US" sz="1800" dirty="0">
                <a:latin typeface="Comic Sans MS" pitchFamily="66" charset="0"/>
              </a:rPr>
              <a:t> </a:t>
            </a:r>
            <a:r>
              <a:rPr lang="en-US" sz="1800" i="1" dirty="0">
                <a:latin typeface="Comic Sans MS" pitchFamily="66" charset="0"/>
              </a:rPr>
              <a:t>if</a:t>
            </a:r>
          </a:p>
          <a:p>
            <a:r>
              <a:rPr lang="en-US" sz="1800" dirty="0">
                <a:latin typeface="Comic Sans MS" pitchFamily="66" charset="0"/>
              </a:rPr>
              <a:t>statement.</a:t>
            </a:r>
          </a:p>
        </p:txBody>
      </p:sp>
      <p:sp>
        <p:nvSpPr>
          <p:cNvPr id="32772" name="Text Box 4"/>
          <p:cNvSpPr txBox="1">
            <a:spLocks noChangeArrowheads="1"/>
          </p:cNvSpPr>
          <p:nvPr/>
        </p:nvSpPr>
        <p:spPr bwMode="auto">
          <a:xfrm>
            <a:off x="3421064" y="3832226"/>
            <a:ext cx="4974439" cy="646331"/>
          </a:xfrm>
          <a:prstGeom prst="rect">
            <a:avLst/>
          </a:prstGeom>
          <a:noFill/>
          <a:ln w="9525">
            <a:noFill/>
            <a:miter lim="800000"/>
            <a:headEnd/>
            <a:tailEnd/>
          </a:ln>
        </p:spPr>
        <p:txBody>
          <a:bodyPr wrap="none">
            <a:spAutoFit/>
          </a:bodyPr>
          <a:lstStyle/>
          <a:p>
            <a:r>
              <a:rPr lang="en-US" sz="1800" dirty="0">
                <a:latin typeface="Comic Sans MS" pitchFamily="66" charset="0"/>
              </a:rPr>
              <a:t>In a nested </a:t>
            </a:r>
            <a:r>
              <a:rPr lang="en-US" sz="1800" i="1" dirty="0">
                <a:latin typeface="Comic Sans MS" pitchFamily="66" charset="0"/>
              </a:rPr>
              <a:t>if</a:t>
            </a:r>
            <a:r>
              <a:rPr lang="en-US" sz="1800" dirty="0">
                <a:latin typeface="Comic Sans MS" pitchFamily="66" charset="0"/>
              </a:rPr>
              <a:t> statement, an </a:t>
            </a:r>
            <a:r>
              <a:rPr lang="en-US" sz="1800" i="1" dirty="0">
                <a:latin typeface="Comic Sans MS" pitchFamily="66" charset="0"/>
              </a:rPr>
              <a:t>else</a:t>
            </a:r>
            <a:r>
              <a:rPr lang="en-US" sz="1800" dirty="0">
                <a:latin typeface="Comic Sans MS" pitchFamily="66" charset="0"/>
              </a:rPr>
              <a:t> clause is</a:t>
            </a:r>
          </a:p>
          <a:p>
            <a:r>
              <a:rPr lang="en-US" sz="1800" dirty="0">
                <a:latin typeface="Comic Sans MS" pitchFamily="66" charset="0"/>
              </a:rPr>
              <a:t>always matched to the </a:t>
            </a:r>
            <a:r>
              <a:rPr lang="en-US" sz="1800" u="sng" dirty="0">
                <a:latin typeface="Comic Sans MS" pitchFamily="66" charset="0"/>
              </a:rPr>
              <a:t>closest</a:t>
            </a:r>
            <a:r>
              <a:rPr lang="en-US" sz="1800" dirty="0">
                <a:latin typeface="Comic Sans MS" pitchFamily="66" charset="0"/>
              </a:rPr>
              <a:t> unmatched </a:t>
            </a:r>
            <a:r>
              <a:rPr lang="en-US" sz="1800" b="1" i="1" dirty="0">
                <a:latin typeface="Comic Sans MS" pitchFamily="66" charset="0"/>
              </a:rPr>
              <a:t>if</a:t>
            </a:r>
            <a:r>
              <a:rPr lang="en-US" sz="1800" dirty="0">
                <a:latin typeface="Comic Sans MS" pitchFamily="66" charset="0"/>
              </a:rPr>
              <a:t>.</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567059" y="1906583"/>
            <a:ext cx="4626053" cy="685898"/>
          </a:xfrm>
        </p:spPr>
        <p:txBody>
          <a:bodyPr>
            <a:normAutofit fontScale="90000"/>
          </a:bodyPr>
          <a:lstStyle/>
          <a:p>
            <a:pPr eaLnBrk="1" hangingPunct="1"/>
            <a:r>
              <a:rPr lang="en-US" sz="2000" dirty="0" smtClean="0">
                <a:latin typeface="Comic Sans MS" pitchFamily="66" charset="0"/>
              </a:rPr>
              <a:t>What you will learn this week</a:t>
            </a:r>
            <a:endParaRPr lang="en-US" sz="2000" dirty="0">
              <a:latin typeface="Comic Sans MS" pitchFamily="66" charset="0"/>
            </a:endParaRPr>
          </a:p>
        </p:txBody>
      </p:sp>
      <p:pic>
        <p:nvPicPr>
          <p:cNvPr id="5124" name="Picture 6" descr="WB02258_"/>
          <p:cNvPicPr>
            <a:picLocks noChangeAspect="1" noChangeArrowheads="1"/>
          </p:cNvPicPr>
          <p:nvPr/>
        </p:nvPicPr>
        <p:blipFill>
          <a:blip r:embed="rId2" cstate="print"/>
          <a:srcRect/>
          <a:stretch>
            <a:fillRect/>
          </a:stretch>
        </p:blipFill>
        <p:spPr bwMode="auto">
          <a:xfrm>
            <a:off x="2567059" y="4649881"/>
            <a:ext cx="190500" cy="190500"/>
          </a:xfrm>
          <a:prstGeom prst="rect">
            <a:avLst/>
          </a:prstGeom>
          <a:noFill/>
          <a:ln w="9525">
            <a:noFill/>
            <a:miter lim="800000"/>
            <a:headEnd/>
            <a:tailEnd/>
          </a:ln>
        </p:spPr>
      </p:pic>
      <p:pic>
        <p:nvPicPr>
          <p:cNvPr id="5125" name="Picture 7" descr="WB02258_"/>
          <p:cNvPicPr>
            <a:picLocks noChangeAspect="1" noChangeArrowheads="1"/>
          </p:cNvPicPr>
          <p:nvPr/>
        </p:nvPicPr>
        <p:blipFill>
          <a:blip r:embed="rId2" cstate="print"/>
          <a:srcRect/>
          <a:stretch>
            <a:fillRect/>
          </a:stretch>
        </p:blipFill>
        <p:spPr bwMode="auto">
          <a:xfrm>
            <a:off x="2567059" y="4040281"/>
            <a:ext cx="190500" cy="190500"/>
          </a:xfrm>
          <a:prstGeom prst="rect">
            <a:avLst/>
          </a:prstGeom>
          <a:noFill/>
          <a:ln w="9525">
            <a:noFill/>
            <a:miter lim="800000"/>
            <a:headEnd/>
            <a:tailEnd/>
          </a:ln>
        </p:spPr>
      </p:pic>
      <p:pic>
        <p:nvPicPr>
          <p:cNvPr id="5126" name="Picture 8" descr="WB02258_"/>
          <p:cNvPicPr>
            <a:picLocks noChangeAspect="1" noChangeArrowheads="1"/>
          </p:cNvPicPr>
          <p:nvPr/>
        </p:nvPicPr>
        <p:blipFill>
          <a:blip r:embed="rId2" cstate="print"/>
          <a:srcRect/>
          <a:stretch>
            <a:fillRect/>
          </a:stretch>
        </p:blipFill>
        <p:spPr bwMode="auto">
          <a:xfrm>
            <a:off x="2567059" y="3202081"/>
            <a:ext cx="190500" cy="190500"/>
          </a:xfrm>
          <a:prstGeom prst="rect">
            <a:avLst/>
          </a:prstGeom>
          <a:noFill/>
          <a:ln w="9525">
            <a:noFill/>
            <a:miter lim="800000"/>
            <a:headEnd/>
            <a:tailEnd/>
          </a:ln>
        </p:spPr>
      </p:pic>
      <p:pic>
        <p:nvPicPr>
          <p:cNvPr id="5127" name="Picture 9" descr="WB02258_"/>
          <p:cNvPicPr>
            <a:picLocks noChangeAspect="1" noChangeArrowheads="1"/>
          </p:cNvPicPr>
          <p:nvPr/>
        </p:nvPicPr>
        <p:blipFill>
          <a:blip r:embed="rId2" cstate="print"/>
          <a:srcRect/>
          <a:stretch>
            <a:fillRect/>
          </a:stretch>
        </p:blipFill>
        <p:spPr bwMode="auto">
          <a:xfrm>
            <a:off x="2567059" y="4345081"/>
            <a:ext cx="190500" cy="190500"/>
          </a:xfrm>
          <a:prstGeom prst="rect">
            <a:avLst/>
          </a:prstGeom>
          <a:noFill/>
          <a:ln w="9525">
            <a:noFill/>
            <a:miter lim="800000"/>
            <a:headEnd/>
            <a:tailEnd/>
          </a:ln>
        </p:spPr>
      </p:pic>
      <p:pic>
        <p:nvPicPr>
          <p:cNvPr id="5130" name="Picture 12" descr="WB02258_"/>
          <p:cNvPicPr>
            <a:picLocks noChangeAspect="1" noChangeArrowheads="1"/>
          </p:cNvPicPr>
          <p:nvPr/>
        </p:nvPicPr>
        <p:blipFill>
          <a:blip r:embed="rId2" cstate="print"/>
          <a:srcRect/>
          <a:stretch>
            <a:fillRect/>
          </a:stretch>
        </p:blipFill>
        <p:spPr bwMode="auto">
          <a:xfrm>
            <a:off x="2567059" y="2973481"/>
            <a:ext cx="190500" cy="190500"/>
          </a:xfrm>
          <a:prstGeom prst="rect">
            <a:avLst/>
          </a:prstGeom>
          <a:noFill/>
          <a:ln w="9525">
            <a:noFill/>
            <a:miter lim="800000"/>
            <a:headEnd/>
            <a:tailEnd/>
          </a:ln>
        </p:spPr>
      </p:pic>
      <p:pic>
        <p:nvPicPr>
          <p:cNvPr id="5131" name="Picture 13" descr="WB02258_"/>
          <p:cNvPicPr>
            <a:picLocks noChangeAspect="1" noChangeArrowheads="1"/>
          </p:cNvPicPr>
          <p:nvPr/>
        </p:nvPicPr>
        <p:blipFill>
          <a:blip r:embed="rId2" cstate="print"/>
          <a:srcRect/>
          <a:stretch>
            <a:fillRect/>
          </a:stretch>
        </p:blipFill>
        <p:spPr bwMode="auto">
          <a:xfrm>
            <a:off x="2567059" y="3771286"/>
            <a:ext cx="190500" cy="190500"/>
          </a:xfrm>
          <a:prstGeom prst="rect">
            <a:avLst/>
          </a:prstGeom>
          <a:noFill/>
          <a:ln w="9525">
            <a:noFill/>
            <a:miter lim="800000"/>
            <a:headEnd/>
            <a:tailEnd/>
          </a:ln>
        </p:spPr>
      </p:pic>
      <p:pic>
        <p:nvPicPr>
          <p:cNvPr id="5132" name="Picture 14" descr="WB02258_"/>
          <p:cNvPicPr>
            <a:picLocks noChangeAspect="1" noChangeArrowheads="1"/>
          </p:cNvPicPr>
          <p:nvPr/>
        </p:nvPicPr>
        <p:blipFill>
          <a:blip r:embed="rId2" cstate="print"/>
          <a:srcRect/>
          <a:stretch>
            <a:fillRect/>
          </a:stretch>
        </p:blipFill>
        <p:spPr bwMode="auto">
          <a:xfrm>
            <a:off x="2567059" y="2668681"/>
            <a:ext cx="190500" cy="190500"/>
          </a:xfrm>
          <a:prstGeom prst="rect">
            <a:avLst/>
          </a:prstGeom>
          <a:noFill/>
          <a:ln w="9525">
            <a:noFill/>
            <a:miter lim="800000"/>
            <a:headEnd/>
            <a:tailEnd/>
          </a:ln>
        </p:spPr>
      </p:pic>
      <p:sp>
        <p:nvSpPr>
          <p:cNvPr id="5133" name="Text Box 15"/>
          <p:cNvSpPr txBox="1">
            <a:spLocks noChangeArrowheads="1"/>
          </p:cNvSpPr>
          <p:nvPr/>
        </p:nvSpPr>
        <p:spPr bwMode="auto">
          <a:xfrm>
            <a:off x="2719459" y="2592481"/>
            <a:ext cx="8079456" cy="2308324"/>
          </a:xfrm>
          <a:prstGeom prst="rect">
            <a:avLst/>
          </a:prstGeom>
          <a:noFill/>
          <a:ln w="9525">
            <a:noFill/>
            <a:miter lim="800000"/>
            <a:headEnd/>
            <a:tailEnd/>
          </a:ln>
        </p:spPr>
        <p:txBody>
          <a:bodyPr wrap="none">
            <a:spAutoFit/>
          </a:bodyPr>
          <a:lstStyle/>
          <a:p>
            <a:r>
              <a:rPr lang="en-US" sz="1800" dirty="0" smtClean="0">
                <a:latin typeface="Comic Sans MS" pitchFamily="66" charset="0"/>
              </a:rPr>
              <a:t>The definition of “Flow of Control”</a:t>
            </a:r>
            <a:endParaRPr lang="en-US" sz="1800" dirty="0">
              <a:latin typeface="Comic Sans MS" pitchFamily="66" charset="0"/>
            </a:endParaRPr>
          </a:p>
          <a:p>
            <a:r>
              <a:rPr lang="en-US" sz="1800" dirty="0" smtClean="0">
                <a:latin typeface="Comic Sans MS" pitchFamily="66" charset="0"/>
              </a:rPr>
              <a:t>How to correctly use if statements in a Java program.</a:t>
            </a:r>
            <a:endParaRPr lang="en-US" sz="1800" dirty="0">
              <a:latin typeface="Comic Sans MS" pitchFamily="66" charset="0"/>
            </a:endParaRPr>
          </a:p>
          <a:p>
            <a:r>
              <a:rPr lang="en-US" sz="1800" dirty="0" smtClean="0">
                <a:latin typeface="Comic Sans MS" pitchFamily="66" charset="0"/>
              </a:rPr>
              <a:t>How to correctly use if/else statements in a Java program.</a:t>
            </a:r>
            <a:endParaRPr lang="en-US" sz="1800" dirty="0">
              <a:latin typeface="Comic Sans MS" pitchFamily="66" charset="0"/>
            </a:endParaRPr>
          </a:p>
          <a:p>
            <a:r>
              <a:rPr lang="en-US" sz="1800" dirty="0">
                <a:latin typeface="Comic Sans MS" pitchFamily="66" charset="0"/>
              </a:rPr>
              <a:t> and use them correctly in a Java program</a:t>
            </a:r>
          </a:p>
          <a:p>
            <a:r>
              <a:rPr lang="en-US" sz="1800" dirty="0">
                <a:latin typeface="Comic Sans MS" pitchFamily="66" charset="0"/>
              </a:rPr>
              <a:t>Correctly use if/else statements in a Java program</a:t>
            </a:r>
          </a:p>
          <a:p>
            <a:r>
              <a:rPr lang="en-US" sz="1800" dirty="0">
                <a:latin typeface="Comic Sans MS" pitchFamily="66" charset="0"/>
              </a:rPr>
              <a:t>Correctly use blocks in if/else statements</a:t>
            </a:r>
          </a:p>
          <a:p>
            <a:r>
              <a:rPr lang="en-US" sz="1800" dirty="0">
                <a:latin typeface="Comic Sans MS" pitchFamily="66" charset="0"/>
              </a:rPr>
              <a:t>Correctly use a switch statement in a Java program</a:t>
            </a:r>
          </a:p>
          <a:p>
            <a:r>
              <a:rPr lang="en-US" sz="1800" dirty="0">
                <a:latin typeface="Comic Sans MS" pitchFamily="66" charset="0"/>
              </a:rPr>
              <a:t>Correctly use the logical operators to make complex Boolean expressions </a:t>
            </a:r>
          </a:p>
        </p:txBody>
      </p:sp>
    </p:spTree>
    <p:extLst>
      <p:ext uri="{BB962C8B-B14F-4D97-AF65-F5344CB8AC3E}">
        <p14:creationId xmlns:p14="http://schemas.microsoft.com/office/powerpoint/2010/main" val="725435009"/>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352800" y="144464"/>
            <a:ext cx="6841938" cy="6555641"/>
          </a:xfrm>
          <a:prstGeom prst="rect">
            <a:avLst/>
          </a:prstGeom>
          <a:noFill/>
          <a:ln w="9525">
            <a:noFill/>
            <a:miter lim="800000"/>
            <a:headEnd/>
            <a:tailEnd/>
          </a:ln>
        </p:spPr>
        <p:txBody>
          <a:bodyPr wrap="none">
            <a:spAutoFit/>
          </a:bodyPr>
          <a:lstStyle/>
          <a:p>
            <a:r>
              <a:rPr lang="en-US" sz="1400" dirty="0">
                <a:latin typeface="Comic Sans MS" pitchFamily="66" charset="0"/>
              </a:rPr>
              <a:t>package smallest;</a:t>
            </a:r>
          </a:p>
          <a:p>
            <a:endParaRPr lang="en-US" sz="1400" dirty="0">
              <a:latin typeface="Comic Sans MS" pitchFamily="66" charset="0"/>
            </a:endParaRPr>
          </a:p>
          <a:p>
            <a:r>
              <a:rPr lang="en-US" sz="1400" dirty="0">
                <a:latin typeface="Comic Sans MS" pitchFamily="66" charset="0"/>
              </a:rPr>
              <a:t>import </a:t>
            </a:r>
            <a:r>
              <a:rPr lang="en-US" sz="1400" dirty="0" err="1">
                <a:latin typeface="Comic Sans MS" pitchFamily="66" charset="0"/>
              </a:rPr>
              <a:t>java.util.Scanner</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public class Smallest </a:t>
            </a:r>
          </a:p>
          <a:p>
            <a:r>
              <a:rPr lang="en-US" sz="1400" dirty="0">
                <a:latin typeface="Comic Sans MS" pitchFamily="66" charset="0"/>
              </a:rPr>
              <a:t>{</a:t>
            </a:r>
          </a:p>
          <a:p>
            <a:r>
              <a:rPr lang="en-US" sz="1400" dirty="0">
                <a:latin typeface="Comic Sans MS" pitchFamily="66" charset="0"/>
              </a:rPr>
              <a:t>    public static void main(String[] </a:t>
            </a:r>
            <a:r>
              <a:rPr lang="en-US" sz="1400" dirty="0" err="1">
                <a:latin typeface="Comic Sans MS" pitchFamily="66" charset="0"/>
              </a:rPr>
              <a:t>args</a:t>
            </a:r>
            <a:r>
              <a:rPr lang="en-US" sz="1400" dirty="0">
                <a:latin typeface="Comic Sans MS" pitchFamily="66" charset="0"/>
              </a:rPr>
              <a:t>) </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int</a:t>
            </a:r>
            <a:r>
              <a:rPr lang="en-US" sz="1400" dirty="0">
                <a:latin typeface="Comic Sans MS" pitchFamily="66" charset="0"/>
              </a:rPr>
              <a:t> a, b, c, min = 0;</a:t>
            </a:r>
          </a:p>
          <a:p>
            <a:endParaRPr lang="en-US" sz="1400" dirty="0">
              <a:latin typeface="Comic Sans MS" pitchFamily="66" charset="0"/>
            </a:endParaRPr>
          </a:p>
          <a:p>
            <a:r>
              <a:rPr lang="en-US" sz="1400" dirty="0">
                <a:latin typeface="Comic Sans MS" pitchFamily="66" charset="0"/>
              </a:rPr>
              <a:t>        Scanner keyboard = new Scanner(System.in);</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("Enter three integer values - each on a separate line.");</a:t>
            </a:r>
          </a:p>
          <a:p>
            <a:r>
              <a:rPr lang="en-US" sz="1400" dirty="0">
                <a:latin typeface="Comic Sans MS" pitchFamily="66" charset="0"/>
              </a:rPr>
              <a:t>        a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b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c = </a:t>
            </a:r>
            <a:r>
              <a:rPr lang="en-US" sz="1400" dirty="0" err="1">
                <a:latin typeface="Comic Sans MS" pitchFamily="66" charset="0"/>
              </a:rPr>
              <a:t>keyboard.nextInt</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        if (a &lt; b)</a:t>
            </a:r>
          </a:p>
          <a:p>
            <a:r>
              <a:rPr lang="en-US" sz="1400" dirty="0">
                <a:latin typeface="Comic Sans MS" pitchFamily="66" charset="0"/>
              </a:rPr>
              <a:t>            if (a &lt; c)</a:t>
            </a:r>
          </a:p>
          <a:p>
            <a:r>
              <a:rPr lang="en-US" sz="1400" dirty="0">
                <a:latin typeface="Comic Sans MS" pitchFamily="66" charset="0"/>
              </a:rPr>
              <a:t>                min = a;</a:t>
            </a:r>
          </a:p>
          <a:p>
            <a:r>
              <a:rPr lang="en-US" sz="1400" dirty="0">
                <a:latin typeface="Comic Sans MS" pitchFamily="66" charset="0"/>
              </a:rPr>
              <a:t>            else</a:t>
            </a:r>
          </a:p>
          <a:p>
            <a:r>
              <a:rPr lang="en-US" sz="1400" dirty="0">
                <a:latin typeface="Comic Sans MS" pitchFamily="66" charset="0"/>
              </a:rPr>
              <a:t>                min = c;</a:t>
            </a:r>
          </a:p>
          <a:p>
            <a:r>
              <a:rPr lang="en-US" sz="1400" dirty="0">
                <a:latin typeface="Comic Sans MS" pitchFamily="66" charset="0"/>
              </a:rPr>
              <a:t>        else</a:t>
            </a:r>
          </a:p>
          <a:p>
            <a:r>
              <a:rPr lang="en-US" sz="1400" dirty="0">
                <a:latin typeface="Comic Sans MS" pitchFamily="66" charset="0"/>
              </a:rPr>
              <a:t>            if (b &lt; c)</a:t>
            </a:r>
          </a:p>
          <a:p>
            <a:r>
              <a:rPr lang="en-US" sz="1400" dirty="0">
                <a:latin typeface="Comic Sans MS" pitchFamily="66" charset="0"/>
              </a:rPr>
              <a:t>                min = b;</a:t>
            </a:r>
          </a:p>
          <a:p>
            <a:r>
              <a:rPr lang="en-US" sz="1400" dirty="0">
                <a:latin typeface="Comic Sans MS" pitchFamily="66" charset="0"/>
              </a:rPr>
              <a:t>            else</a:t>
            </a:r>
          </a:p>
          <a:p>
            <a:r>
              <a:rPr lang="en-US" sz="1400" dirty="0">
                <a:latin typeface="Comic Sans MS" pitchFamily="66" charset="0"/>
              </a:rPr>
              <a:t>                min = c;</a:t>
            </a:r>
          </a:p>
          <a:p>
            <a:endParaRPr lang="en-US" sz="1400" dirty="0">
              <a:latin typeface="Comic Sans MS" pitchFamily="66" charset="0"/>
            </a:endParaRPr>
          </a:p>
          <a:p>
            <a:r>
              <a:rPr lang="en-US" sz="1400" dirty="0">
                <a:latin typeface="Comic Sans MS" pitchFamily="66" charset="0"/>
              </a:rPr>
              <a:t>        </a:t>
            </a:r>
            <a:r>
              <a:rPr lang="en-US" sz="1400" dirty="0" err="1">
                <a:latin typeface="Comic Sans MS" pitchFamily="66" charset="0"/>
              </a:rPr>
              <a:t>System.out.format</a:t>
            </a:r>
            <a:r>
              <a:rPr lang="en-US" sz="1400" dirty="0">
                <a:latin typeface="Comic Sans MS" pitchFamily="66" charset="0"/>
              </a:rPr>
              <a:t>("The smallest value entered was %d\n7", min);</a:t>
            </a:r>
          </a:p>
          <a:p>
            <a:r>
              <a:rPr lang="en-US" sz="1400" dirty="0">
                <a:latin typeface="Comic Sans MS" pitchFamily="66" charset="0"/>
              </a:rPr>
              <a:t>    }//End main()</a:t>
            </a:r>
          </a:p>
          <a:p>
            <a:r>
              <a:rPr lang="en-US" sz="1400" dirty="0">
                <a:latin typeface="Comic Sans MS" pitchFamily="66" charset="0"/>
              </a:rPr>
              <a:t>}//End class</a:t>
            </a:r>
          </a:p>
        </p:txBody>
      </p:sp>
      <p:sp>
        <p:nvSpPr>
          <p:cNvPr id="33795" name="Text Box 3"/>
          <p:cNvSpPr txBox="1">
            <a:spLocks noChangeArrowheads="1"/>
          </p:cNvSpPr>
          <p:nvPr/>
        </p:nvSpPr>
        <p:spPr bwMode="auto">
          <a:xfrm>
            <a:off x="6261755" y="3849623"/>
            <a:ext cx="3291286" cy="58477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It is important to keep track of </a:t>
            </a:r>
          </a:p>
          <a:p>
            <a:r>
              <a:rPr lang="en-US" dirty="0">
                <a:solidFill>
                  <a:srgbClr val="FFC000"/>
                </a:solidFill>
                <a:latin typeface="Comic Sans MS" pitchFamily="66" charset="0"/>
              </a:rPr>
              <a:t>which </a:t>
            </a:r>
            <a:r>
              <a:rPr lang="en-US" b="1" dirty="0">
                <a:solidFill>
                  <a:srgbClr val="FFC000"/>
                </a:solidFill>
                <a:latin typeface="Comic Sans MS" pitchFamily="66" charset="0"/>
              </a:rPr>
              <a:t>if </a:t>
            </a:r>
            <a:r>
              <a:rPr lang="en-US" dirty="0">
                <a:solidFill>
                  <a:srgbClr val="FFC000"/>
                </a:solidFill>
                <a:latin typeface="Comic Sans MS" pitchFamily="66" charset="0"/>
              </a:rPr>
              <a:t>an </a:t>
            </a:r>
            <a:r>
              <a:rPr lang="en-US" b="1" dirty="0">
                <a:solidFill>
                  <a:srgbClr val="FFC000"/>
                </a:solidFill>
                <a:latin typeface="Comic Sans MS" pitchFamily="66" charset="0"/>
              </a:rPr>
              <a:t>else</a:t>
            </a:r>
            <a:r>
              <a:rPr lang="en-US" dirty="0">
                <a:solidFill>
                  <a:srgbClr val="FFC000"/>
                </a:solidFill>
                <a:latin typeface="Comic Sans MS" pitchFamily="66" charset="0"/>
              </a:rPr>
              <a:t> goes with!</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352800" y="144464"/>
            <a:ext cx="6841938" cy="6555641"/>
          </a:xfrm>
          <a:prstGeom prst="rect">
            <a:avLst/>
          </a:prstGeom>
          <a:noFill/>
          <a:ln w="9525">
            <a:noFill/>
            <a:miter lim="800000"/>
            <a:headEnd/>
            <a:tailEnd/>
          </a:ln>
        </p:spPr>
        <p:txBody>
          <a:bodyPr wrap="none">
            <a:spAutoFit/>
          </a:bodyPr>
          <a:lstStyle/>
          <a:p>
            <a:r>
              <a:rPr lang="en-US" sz="1400" dirty="0">
                <a:latin typeface="Comic Sans MS" pitchFamily="66" charset="0"/>
              </a:rPr>
              <a:t>package smallest;</a:t>
            </a:r>
          </a:p>
          <a:p>
            <a:endParaRPr lang="en-US" sz="1400" dirty="0">
              <a:latin typeface="Comic Sans MS" pitchFamily="66" charset="0"/>
            </a:endParaRPr>
          </a:p>
          <a:p>
            <a:r>
              <a:rPr lang="en-US" sz="1400" dirty="0">
                <a:latin typeface="Comic Sans MS" pitchFamily="66" charset="0"/>
              </a:rPr>
              <a:t>import </a:t>
            </a:r>
            <a:r>
              <a:rPr lang="en-US" sz="1400" dirty="0" err="1">
                <a:latin typeface="Comic Sans MS" pitchFamily="66" charset="0"/>
              </a:rPr>
              <a:t>java.util.Scanner</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public class Smallest </a:t>
            </a:r>
          </a:p>
          <a:p>
            <a:r>
              <a:rPr lang="en-US" sz="1400" dirty="0">
                <a:latin typeface="Comic Sans MS" pitchFamily="66" charset="0"/>
              </a:rPr>
              <a:t>{</a:t>
            </a:r>
          </a:p>
          <a:p>
            <a:r>
              <a:rPr lang="en-US" sz="1400" dirty="0">
                <a:latin typeface="Comic Sans MS" pitchFamily="66" charset="0"/>
              </a:rPr>
              <a:t>    public static void main(String[] </a:t>
            </a:r>
            <a:r>
              <a:rPr lang="en-US" sz="1400" dirty="0" err="1">
                <a:latin typeface="Comic Sans MS" pitchFamily="66" charset="0"/>
              </a:rPr>
              <a:t>args</a:t>
            </a:r>
            <a:r>
              <a:rPr lang="en-US" sz="1400" dirty="0">
                <a:latin typeface="Comic Sans MS" pitchFamily="66" charset="0"/>
              </a:rPr>
              <a:t>) </a:t>
            </a:r>
          </a:p>
          <a:p>
            <a:r>
              <a:rPr lang="en-US" sz="1400" dirty="0">
                <a:latin typeface="Comic Sans MS" pitchFamily="66" charset="0"/>
              </a:rPr>
              <a:t>    {</a:t>
            </a:r>
          </a:p>
          <a:p>
            <a:r>
              <a:rPr lang="en-US" sz="1400" dirty="0">
                <a:latin typeface="Comic Sans MS" pitchFamily="66" charset="0"/>
              </a:rPr>
              <a:t>        </a:t>
            </a:r>
            <a:r>
              <a:rPr lang="en-US" sz="1400" dirty="0" err="1">
                <a:latin typeface="Comic Sans MS" pitchFamily="66" charset="0"/>
              </a:rPr>
              <a:t>int</a:t>
            </a:r>
            <a:r>
              <a:rPr lang="en-US" sz="1400" dirty="0">
                <a:latin typeface="Comic Sans MS" pitchFamily="66" charset="0"/>
              </a:rPr>
              <a:t> a, b, c, min = 0;</a:t>
            </a:r>
          </a:p>
          <a:p>
            <a:endParaRPr lang="en-US" sz="1400" dirty="0">
              <a:latin typeface="Comic Sans MS" pitchFamily="66" charset="0"/>
            </a:endParaRPr>
          </a:p>
          <a:p>
            <a:r>
              <a:rPr lang="en-US" sz="1400" dirty="0">
                <a:latin typeface="Comic Sans MS" pitchFamily="66" charset="0"/>
              </a:rPr>
              <a:t>        Scanner keyboard = new Scanner(System.in);</a:t>
            </a:r>
          </a:p>
          <a:p>
            <a:r>
              <a:rPr lang="en-US" sz="1400" dirty="0">
                <a:latin typeface="Comic Sans MS" pitchFamily="66" charset="0"/>
              </a:rPr>
              <a:t>        </a:t>
            </a:r>
            <a:r>
              <a:rPr lang="en-US" sz="1400" dirty="0" err="1">
                <a:latin typeface="Comic Sans MS" pitchFamily="66" charset="0"/>
              </a:rPr>
              <a:t>System.out.println</a:t>
            </a:r>
            <a:r>
              <a:rPr lang="en-US" sz="1400" dirty="0">
                <a:latin typeface="Comic Sans MS" pitchFamily="66" charset="0"/>
              </a:rPr>
              <a:t>("Enter three integer values - each on a separate line.");</a:t>
            </a:r>
          </a:p>
          <a:p>
            <a:r>
              <a:rPr lang="en-US" sz="1400" dirty="0">
                <a:latin typeface="Comic Sans MS" pitchFamily="66" charset="0"/>
              </a:rPr>
              <a:t>        a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b = </a:t>
            </a:r>
            <a:r>
              <a:rPr lang="en-US" sz="1400" dirty="0" err="1">
                <a:latin typeface="Comic Sans MS" pitchFamily="66" charset="0"/>
              </a:rPr>
              <a:t>keyboard.nextInt</a:t>
            </a:r>
            <a:r>
              <a:rPr lang="en-US" sz="1400" dirty="0">
                <a:latin typeface="Comic Sans MS" pitchFamily="66" charset="0"/>
              </a:rPr>
              <a:t>();</a:t>
            </a:r>
          </a:p>
          <a:p>
            <a:r>
              <a:rPr lang="en-US" sz="1400" dirty="0">
                <a:latin typeface="Comic Sans MS" pitchFamily="66" charset="0"/>
              </a:rPr>
              <a:t>        c = </a:t>
            </a:r>
            <a:r>
              <a:rPr lang="en-US" sz="1400" dirty="0" err="1">
                <a:latin typeface="Comic Sans MS" pitchFamily="66" charset="0"/>
              </a:rPr>
              <a:t>keyboard.nextInt</a:t>
            </a:r>
            <a:r>
              <a:rPr lang="en-US" sz="1400" dirty="0">
                <a:latin typeface="Comic Sans MS" pitchFamily="66" charset="0"/>
              </a:rPr>
              <a:t>();</a:t>
            </a:r>
          </a:p>
          <a:p>
            <a:endParaRPr lang="en-US" sz="1400" dirty="0">
              <a:latin typeface="Comic Sans MS" pitchFamily="66" charset="0"/>
            </a:endParaRPr>
          </a:p>
          <a:p>
            <a:r>
              <a:rPr lang="en-US" sz="1400" dirty="0">
                <a:latin typeface="Comic Sans MS" pitchFamily="66" charset="0"/>
              </a:rPr>
              <a:t>        if (a &lt; b)</a:t>
            </a:r>
          </a:p>
          <a:p>
            <a:r>
              <a:rPr lang="en-US" sz="1400" dirty="0">
                <a:latin typeface="Comic Sans MS" pitchFamily="66" charset="0"/>
              </a:rPr>
              <a:t>            if (a &lt; c)</a:t>
            </a:r>
          </a:p>
          <a:p>
            <a:r>
              <a:rPr lang="en-US" sz="1400" dirty="0">
                <a:latin typeface="Comic Sans MS" pitchFamily="66" charset="0"/>
              </a:rPr>
              <a:t>                min = a;</a:t>
            </a:r>
          </a:p>
          <a:p>
            <a:r>
              <a:rPr lang="en-US" sz="1400" dirty="0">
                <a:latin typeface="Comic Sans MS" pitchFamily="66" charset="0"/>
              </a:rPr>
              <a:t>            else</a:t>
            </a:r>
          </a:p>
          <a:p>
            <a:r>
              <a:rPr lang="en-US" sz="1400" dirty="0">
                <a:latin typeface="Comic Sans MS" pitchFamily="66" charset="0"/>
              </a:rPr>
              <a:t>                min = c;</a:t>
            </a:r>
          </a:p>
          <a:p>
            <a:r>
              <a:rPr lang="en-US" sz="1400" dirty="0">
                <a:latin typeface="Comic Sans MS" pitchFamily="66" charset="0"/>
              </a:rPr>
              <a:t>        else</a:t>
            </a:r>
          </a:p>
          <a:p>
            <a:r>
              <a:rPr lang="en-US" sz="1400" dirty="0">
                <a:latin typeface="Comic Sans MS" pitchFamily="66" charset="0"/>
              </a:rPr>
              <a:t>            if (b &lt; c)</a:t>
            </a:r>
          </a:p>
          <a:p>
            <a:r>
              <a:rPr lang="en-US" sz="1400" dirty="0">
                <a:latin typeface="Comic Sans MS" pitchFamily="66" charset="0"/>
              </a:rPr>
              <a:t>                min = b;</a:t>
            </a:r>
          </a:p>
          <a:p>
            <a:r>
              <a:rPr lang="en-US" sz="1400" dirty="0">
                <a:latin typeface="Comic Sans MS" pitchFamily="66" charset="0"/>
              </a:rPr>
              <a:t>            else</a:t>
            </a:r>
          </a:p>
          <a:p>
            <a:r>
              <a:rPr lang="en-US" sz="1400" dirty="0">
                <a:latin typeface="Comic Sans MS" pitchFamily="66" charset="0"/>
              </a:rPr>
              <a:t>                min = c;</a:t>
            </a:r>
          </a:p>
          <a:p>
            <a:endParaRPr lang="en-US" sz="1400" dirty="0">
              <a:latin typeface="Comic Sans MS" pitchFamily="66" charset="0"/>
            </a:endParaRPr>
          </a:p>
          <a:p>
            <a:r>
              <a:rPr lang="en-US" sz="1400" dirty="0">
                <a:latin typeface="Comic Sans MS" pitchFamily="66" charset="0"/>
              </a:rPr>
              <a:t>        </a:t>
            </a:r>
            <a:r>
              <a:rPr lang="en-US" sz="1400" dirty="0" err="1">
                <a:latin typeface="Comic Sans MS" pitchFamily="66" charset="0"/>
              </a:rPr>
              <a:t>System.out.format</a:t>
            </a:r>
            <a:r>
              <a:rPr lang="en-US" sz="1400" dirty="0">
                <a:latin typeface="Comic Sans MS" pitchFamily="66" charset="0"/>
              </a:rPr>
              <a:t>("The smallest value entered was %d\n7", min);</a:t>
            </a:r>
          </a:p>
          <a:p>
            <a:r>
              <a:rPr lang="en-US" sz="1400" dirty="0">
                <a:latin typeface="Comic Sans MS" pitchFamily="66" charset="0"/>
              </a:rPr>
              <a:t>    }//End main()</a:t>
            </a:r>
          </a:p>
          <a:p>
            <a:r>
              <a:rPr lang="en-US" sz="1400" dirty="0">
                <a:latin typeface="Comic Sans MS" pitchFamily="66" charset="0"/>
              </a:rPr>
              <a:t>}//End class</a:t>
            </a:r>
          </a:p>
        </p:txBody>
      </p:sp>
      <p:sp>
        <p:nvSpPr>
          <p:cNvPr id="2" name="TextBox 1"/>
          <p:cNvSpPr txBox="1"/>
          <p:nvPr/>
        </p:nvSpPr>
        <p:spPr>
          <a:xfrm>
            <a:off x="4465163" y="4185502"/>
            <a:ext cx="3318235" cy="307777"/>
          </a:xfrm>
          <a:prstGeom prst="rect">
            <a:avLst/>
          </a:prstGeom>
          <a:noFill/>
        </p:spPr>
        <p:txBody>
          <a:bodyPr wrap="square" rtlCol="0">
            <a:spAutoFit/>
          </a:bodyPr>
          <a:lstStyle/>
          <a:p>
            <a:r>
              <a:rPr lang="en-US" sz="1400" dirty="0">
                <a:solidFill>
                  <a:srgbClr val="FFC000"/>
                </a:solidFill>
                <a:latin typeface="Comic Sans MS" panose="030F0702030302020204" pitchFamily="66" charset="0"/>
              </a:rPr>
              <a:t>this else goes with this if</a:t>
            </a:r>
          </a:p>
        </p:txBody>
      </p:sp>
      <p:cxnSp>
        <p:nvCxnSpPr>
          <p:cNvPr id="10" name="Straight Connector 9"/>
          <p:cNvCxnSpPr/>
          <p:nvPr/>
        </p:nvCxnSpPr>
        <p:spPr>
          <a:xfrm>
            <a:off x="6773769" y="4339389"/>
            <a:ext cx="41574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08223" y="3874417"/>
            <a:ext cx="2281286"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89509" y="3902697"/>
            <a:ext cx="0" cy="436692"/>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42148" y="5287261"/>
            <a:ext cx="3318235" cy="307777"/>
          </a:xfrm>
          <a:prstGeom prst="rect">
            <a:avLst/>
          </a:prstGeom>
          <a:noFill/>
        </p:spPr>
        <p:txBody>
          <a:bodyPr wrap="square" rtlCol="0">
            <a:spAutoFit/>
          </a:bodyPr>
          <a:lstStyle/>
          <a:p>
            <a:r>
              <a:rPr lang="en-US" sz="1400" dirty="0">
                <a:solidFill>
                  <a:srgbClr val="FFC000"/>
                </a:solidFill>
                <a:latin typeface="Comic Sans MS" panose="030F0702030302020204" pitchFamily="66" charset="0"/>
              </a:rPr>
              <a:t>this else goes with this if</a:t>
            </a:r>
          </a:p>
        </p:txBody>
      </p:sp>
      <p:cxnSp>
        <p:nvCxnSpPr>
          <p:cNvPr id="19" name="Straight Connector 18"/>
          <p:cNvCxnSpPr/>
          <p:nvPr/>
        </p:nvCxnSpPr>
        <p:spPr>
          <a:xfrm>
            <a:off x="6850754" y="5441148"/>
            <a:ext cx="41574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5208" y="4976176"/>
            <a:ext cx="2281286"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266494" y="5004456"/>
            <a:ext cx="0" cy="436692"/>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2043" y="4625389"/>
            <a:ext cx="2315057" cy="307777"/>
          </a:xfrm>
          <a:prstGeom prst="rect">
            <a:avLst/>
          </a:prstGeom>
          <a:noFill/>
        </p:spPr>
        <p:txBody>
          <a:bodyPr wrap="none" rtlCol="0">
            <a:spAutoFit/>
          </a:bodyPr>
          <a:lstStyle/>
          <a:p>
            <a:r>
              <a:rPr lang="en-US" sz="1400" dirty="0">
                <a:solidFill>
                  <a:srgbClr val="92D050"/>
                </a:solidFill>
                <a:latin typeface="Comic Sans MS" panose="030F0702030302020204" pitchFamily="66" charset="0"/>
              </a:rPr>
              <a:t>this else goes with this if</a:t>
            </a:r>
          </a:p>
        </p:txBody>
      </p:sp>
      <p:cxnSp>
        <p:nvCxnSpPr>
          <p:cNvPr id="22" name="Straight Connector 21"/>
          <p:cNvCxnSpPr/>
          <p:nvPr/>
        </p:nvCxnSpPr>
        <p:spPr>
          <a:xfrm>
            <a:off x="6773770" y="4776082"/>
            <a:ext cx="934215"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672554" y="3657601"/>
            <a:ext cx="3016577" cy="9427"/>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707984" y="3656536"/>
            <a:ext cx="0" cy="1137879"/>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872338"/>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p:cNvSpPr txBox="1">
            <a:spLocks noChangeArrowheads="1"/>
          </p:cNvSpPr>
          <p:nvPr/>
        </p:nvSpPr>
        <p:spPr bwMode="auto">
          <a:xfrm>
            <a:off x="2605964" y="1920765"/>
            <a:ext cx="5889817" cy="2862322"/>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R_LIMIT = 40;</a:t>
            </a:r>
          </a:p>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O_LIMIT = 20;</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 .</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a:t>
            </a:r>
            <a:r>
              <a:rPr lang="en-US" sz="1800" dirty="0" err="1">
                <a:latin typeface="Calibri" panose="020F0502020204030204" pitchFamily="34" charset="0"/>
                <a:cs typeface="Calibri" panose="020F0502020204030204" pitchFamily="34" charset="0"/>
              </a:rPr>
              <a:t>regTime</a:t>
            </a:r>
            <a:r>
              <a:rPr lang="en-US" sz="1800" dirty="0">
                <a:latin typeface="Calibri" panose="020F0502020204030204" pitchFamily="34" charset="0"/>
                <a:cs typeface="Calibri" panose="020F0502020204030204" pitchFamily="34" charset="0"/>
              </a:rPr>
              <a:t> &gt; R_LIMIT)</a:t>
            </a:r>
          </a:p>
          <a:p>
            <a:r>
              <a:rPr lang="en-US" sz="1800" dirty="0">
                <a:latin typeface="Calibri" panose="020F0502020204030204" pitchFamily="34" charset="0"/>
                <a:cs typeface="Calibri" panose="020F0502020204030204" pitchFamily="34" charset="0"/>
              </a:rPr>
              <a:t>     if (</a:t>
            </a:r>
            <a:r>
              <a:rPr lang="en-US" sz="1800" dirty="0" err="1">
                <a:latin typeface="Calibri" panose="020F0502020204030204" pitchFamily="34" charset="0"/>
                <a:cs typeface="Calibri" panose="020F0502020204030204" pitchFamily="34" charset="0"/>
              </a:rPr>
              <a:t>overTime</a:t>
            </a:r>
            <a:r>
              <a:rPr lang="en-US" sz="1800" dirty="0">
                <a:latin typeface="Calibri" panose="020F0502020204030204" pitchFamily="34" charset="0"/>
                <a:cs typeface="Calibri" panose="020F0502020204030204" pitchFamily="34" charset="0"/>
              </a:rPr>
              <a:t> &gt; O_LIMIT)</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Overtime hours exceed the limit.”);</a:t>
            </a:r>
          </a:p>
          <a:p>
            <a:r>
              <a:rPr lang="en-US" sz="1800" dirty="0">
                <a:latin typeface="Calibri" panose="020F0502020204030204" pitchFamily="34" charset="0"/>
                <a:cs typeface="Calibri" panose="020F0502020204030204" pitchFamily="34" charset="0"/>
              </a:rPr>
              <a:t>else</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no overtime worked.”);</a:t>
            </a:r>
          </a:p>
        </p:txBody>
      </p:sp>
      <p:sp>
        <p:nvSpPr>
          <p:cNvPr id="43011" name="TextBox 2"/>
          <p:cNvSpPr txBox="1">
            <a:spLocks noChangeArrowheads="1"/>
          </p:cNvSpPr>
          <p:nvPr/>
        </p:nvSpPr>
        <p:spPr bwMode="auto">
          <a:xfrm>
            <a:off x="4213225" y="860425"/>
            <a:ext cx="4365298" cy="400110"/>
          </a:xfrm>
          <a:prstGeom prst="rect">
            <a:avLst/>
          </a:prstGeom>
          <a:noFill/>
          <a:ln w="9525">
            <a:noFill/>
            <a:miter lim="800000"/>
            <a:headEnd/>
            <a:tailEnd/>
          </a:ln>
        </p:spPr>
        <p:txBody>
          <a:bodyPr wrap="none">
            <a:spAutoFit/>
          </a:bodyPr>
          <a:lstStyle/>
          <a:p>
            <a:r>
              <a:rPr lang="en-US" sz="2000">
                <a:latin typeface="Comic Sans MS" pitchFamily="66" charset="0"/>
              </a:rPr>
              <a:t>Will this code do what you expect?</a:t>
            </a:r>
          </a:p>
        </p:txBody>
      </p:sp>
      <p:sp>
        <p:nvSpPr>
          <p:cNvPr id="2" name="TextBox 1"/>
          <p:cNvSpPr txBox="1"/>
          <p:nvPr/>
        </p:nvSpPr>
        <p:spPr>
          <a:xfrm>
            <a:off x="6160537" y="2613262"/>
            <a:ext cx="3663182" cy="738664"/>
          </a:xfrm>
          <a:prstGeom prst="rect">
            <a:avLst/>
          </a:prstGeom>
          <a:noFill/>
        </p:spPr>
        <p:txBody>
          <a:bodyPr wrap="none" rtlCol="0">
            <a:spAutoFit/>
          </a:bodyPr>
          <a:lstStyle/>
          <a:p>
            <a:r>
              <a:rPr lang="en-US" sz="1400" dirty="0">
                <a:solidFill>
                  <a:srgbClr val="FFC000"/>
                </a:solidFill>
                <a:latin typeface="Comic Sans MS" pitchFamily="66" charset="0"/>
              </a:rPr>
              <a:t>If an employee works more than 40 hours</a:t>
            </a:r>
          </a:p>
          <a:p>
            <a:r>
              <a:rPr lang="en-US" sz="1400" dirty="0">
                <a:solidFill>
                  <a:srgbClr val="FFC000"/>
                </a:solidFill>
                <a:latin typeface="Comic Sans MS" pitchFamily="66" charset="0"/>
              </a:rPr>
              <a:t>a week, then make sure that they don’t</a:t>
            </a:r>
          </a:p>
          <a:p>
            <a:r>
              <a:rPr lang="en-US" sz="1400" dirty="0">
                <a:solidFill>
                  <a:srgbClr val="FFC000"/>
                </a:solidFill>
                <a:latin typeface="Comic Sans MS" pitchFamily="66" charset="0"/>
              </a:rPr>
              <a:t>work more than 20 hours of overtime</a:t>
            </a: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4213226" y="860425"/>
            <a:ext cx="4365625" cy="400050"/>
          </a:xfrm>
          <a:prstGeom prst="rect">
            <a:avLst/>
          </a:prstGeom>
          <a:noFill/>
          <a:ln w="9525">
            <a:noFill/>
            <a:miter lim="800000"/>
            <a:headEnd/>
            <a:tailEnd/>
          </a:ln>
        </p:spPr>
        <p:txBody>
          <a:bodyPr wrap="none">
            <a:spAutoFit/>
          </a:bodyPr>
          <a:lstStyle/>
          <a:p>
            <a:r>
              <a:rPr lang="en-US" sz="2000" dirty="0">
                <a:latin typeface="Comic Sans MS" pitchFamily="66" charset="0"/>
              </a:rPr>
              <a:t>Will this code do what you expect?</a:t>
            </a:r>
          </a:p>
        </p:txBody>
      </p:sp>
      <p:sp>
        <p:nvSpPr>
          <p:cNvPr id="44037" name="TextBox 4"/>
          <p:cNvSpPr txBox="1">
            <a:spLocks noChangeArrowheads="1"/>
          </p:cNvSpPr>
          <p:nvPr/>
        </p:nvSpPr>
        <p:spPr bwMode="auto">
          <a:xfrm>
            <a:off x="3594830" y="4080780"/>
            <a:ext cx="2951449" cy="307777"/>
          </a:xfrm>
          <a:prstGeom prst="rect">
            <a:avLst/>
          </a:prstGeom>
          <a:noFill/>
          <a:ln w="9525">
            <a:noFill/>
            <a:miter lim="800000"/>
            <a:headEnd/>
            <a:tailEnd/>
          </a:ln>
        </p:spPr>
        <p:txBody>
          <a:bodyPr wrap="none">
            <a:spAutoFit/>
          </a:bodyPr>
          <a:lstStyle/>
          <a:p>
            <a:r>
              <a:rPr lang="en-US" sz="1400" dirty="0">
                <a:solidFill>
                  <a:srgbClr val="FFC000"/>
                </a:solidFill>
              </a:rPr>
              <a:t>this else goes with this if statement</a:t>
            </a:r>
          </a:p>
        </p:txBody>
      </p:sp>
      <p:sp>
        <p:nvSpPr>
          <p:cNvPr id="6" name="Rectangle 5"/>
          <p:cNvSpPr/>
          <p:nvPr/>
        </p:nvSpPr>
        <p:spPr>
          <a:xfrm>
            <a:off x="4377744" y="5127603"/>
            <a:ext cx="4296087" cy="1214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44040" name="TextBox 7"/>
          <p:cNvSpPr txBox="1">
            <a:spLocks noChangeArrowheads="1"/>
          </p:cNvSpPr>
          <p:nvPr/>
        </p:nvSpPr>
        <p:spPr bwMode="auto">
          <a:xfrm>
            <a:off x="4527937" y="5182698"/>
            <a:ext cx="4036682" cy="1077218"/>
          </a:xfrm>
          <a:prstGeom prst="rect">
            <a:avLst/>
          </a:prstGeom>
          <a:noFill/>
          <a:ln w="9525">
            <a:noFill/>
            <a:miter lim="800000"/>
            <a:headEnd/>
            <a:tailEnd/>
          </a:ln>
        </p:spPr>
        <p:txBody>
          <a:bodyPr wrap="none">
            <a:spAutoFit/>
          </a:bodyPr>
          <a:lstStyle/>
          <a:p>
            <a:r>
              <a:rPr lang="en-US" dirty="0">
                <a:latin typeface="Comic Sans MS" pitchFamily="66" charset="0"/>
              </a:rPr>
              <a:t>This is known as a dangling else problem.</a:t>
            </a:r>
          </a:p>
          <a:p>
            <a:r>
              <a:rPr lang="en-US" dirty="0">
                <a:latin typeface="Comic Sans MS" pitchFamily="66" charset="0"/>
              </a:rPr>
              <a:t>If </a:t>
            </a:r>
            <a:r>
              <a:rPr lang="en-US" dirty="0" err="1">
                <a:latin typeface="Comic Sans MS" pitchFamily="66" charset="0"/>
              </a:rPr>
              <a:t>regTime</a:t>
            </a:r>
            <a:r>
              <a:rPr lang="en-US" dirty="0">
                <a:latin typeface="Comic Sans MS" pitchFamily="66" charset="0"/>
              </a:rPr>
              <a:t> were 50 and </a:t>
            </a:r>
            <a:r>
              <a:rPr lang="en-US" dirty="0" err="1">
                <a:latin typeface="Comic Sans MS" pitchFamily="66" charset="0"/>
              </a:rPr>
              <a:t>overTime</a:t>
            </a:r>
            <a:r>
              <a:rPr lang="en-US" dirty="0">
                <a:latin typeface="Comic Sans MS" pitchFamily="66" charset="0"/>
              </a:rPr>
              <a:t> </a:t>
            </a:r>
          </a:p>
          <a:p>
            <a:r>
              <a:rPr lang="en-US" dirty="0">
                <a:latin typeface="Comic Sans MS" pitchFamily="66" charset="0"/>
              </a:rPr>
              <a:t>were 10, the message “no overtime </a:t>
            </a:r>
          </a:p>
          <a:p>
            <a:r>
              <a:rPr lang="en-US" dirty="0">
                <a:latin typeface="Comic Sans MS" pitchFamily="66" charset="0"/>
              </a:rPr>
              <a:t>worked” would be displayed.</a:t>
            </a:r>
          </a:p>
        </p:txBody>
      </p:sp>
      <p:sp>
        <p:nvSpPr>
          <p:cNvPr id="9" name="TextBox 1"/>
          <p:cNvSpPr txBox="1">
            <a:spLocks noChangeArrowheads="1"/>
          </p:cNvSpPr>
          <p:nvPr/>
        </p:nvSpPr>
        <p:spPr bwMode="auto">
          <a:xfrm>
            <a:off x="2991903" y="1842105"/>
            <a:ext cx="5889817" cy="2862322"/>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R_LIMIT = 40;</a:t>
            </a:r>
          </a:p>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O_LIMIT = 20;</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 .</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a:t>
            </a:r>
            <a:r>
              <a:rPr lang="en-US" sz="1800" dirty="0" err="1">
                <a:latin typeface="Calibri" panose="020F0502020204030204" pitchFamily="34" charset="0"/>
                <a:cs typeface="Calibri" panose="020F0502020204030204" pitchFamily="34" charset="0"/>
              </a:rPr>
              <a:t>regTime</a:t>
            </a:r>
            <a:r>
              <a:rPr lang="en-US" sz="1800" dirty="0">
                <a:latin typeface="Calibri" panose="020F0502020204030204" pitchFamily="34" charset="0"/>
                <a:cs typeface="Calibri" panose="020F0502020204030204" pitchFamily="34" charset="0"/>
              </a:rPr>
              <a:t> &gt; R_LIMIT)</a:t>
            </a:r>
          </a:p>
          <a:p>
            <a:r>
              <a:rPr lang="en-US" sz="1800" dirty="0">
                <a:latin typeface="Calibri" panose="020F0502020204030204" pitchFamily="34" charset="0"/>
                <a:cs typeface="Calibri" panose="020F0502020204030204" pitchFamily="34" charset="0"/>
              </a:rPr>
              <a:t>     if (</a:t>
            </a:r>
            <a:r>
              <a:rPr lang="en-US" sz="1800" dirty="0" err="1">
                <a:latin typeface="Calibri" panose="020F0502020204030204" pitchFamily="34" charset="0"/>
                <a:cs typeface="Calibri" panose="020F0502020204030204" pitchFamily="34" charset="0"/>
              </a:rPr>
              <a:t>overTime</a:t>
            </a:r>
            <a:r>
              <a:rPr lang="en-US" sz="1800" dirty="0">
                <a:latin typeface="Calibri" panose="020F0502020204030204" pitchFamily="34" charset="0"/>
                <a:cs typeface="Calibri" panose="020F0502020204030204" pitchFamily="34" charset="0"/>
              </a:rPr>
              <a:t> &gt; O_LIMIT)</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Overtime hours exceed the limit.”);</a:t>
            </a:r>
          </a:p>
          <a:p>
            <a:r>
              <a:rPr lang="en-US" sz="1800" dirty="0">
                <a:latin typeface="Calibri" panose="020F0502020204030204" pitchFamily="34" charset="0"/>
                <a:cs typeface="Calibri" panose="020F0502020204030204" pitchFamily="34" charset="0"/>
              </a:rPr>
              <a:t>else</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no overtime worked.”);</a:t>
            </a:r>
          </a:p>
        </p:txBody>
      </p:sp>
      <p:cxnSp>
        <p:nvCxnSpPr>
          <p:cNvPr id="7" name="Straight Connector 6"/>
          <p:cNvCxnSpPr/>
          <p:nvPr/>
        </p:nvCxnSpPr>
        <p:spPr>
          <a:xfrm>
            <a:off x="6546278" y="4234667"/>
            <a:ext cx="2528592"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227975" y="3648177"/>
            <a:ext cx="2837468" cy="942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074870" y="3653037"/>
            <a:ext cx="0" cy="58163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Box 2"/>
          <p:cNvSpPr txBox="1">
            <a:spLocks noChangeArrowheads="1"/>
          </p:cNvSpPr>
          <p:nvPr/>
        </p:nvSpPr>
        <p:spPr bwMode="auto">
          <a:xfrm>
            <a:off x="4213226" y="860425"/>
            <a:ext cx="4576763" cy="400050"/>
          </a:xfrm>
          <a:prstGeom prst="rect">
            <a:avLst/>
          </a:prstGeom>
          <a:noFill/>
          <a:ln w="9525">
            <a:noFill/>
            <a:miter lim="800000"/>
            <a:headEnd/>
            <a:tailEnd/>
          </a:ln>
        </p:spPr>
        <p:txBody>
          <a:bodyPr wrap="none">
            <a:spAutoFit/>
          </a:bodyPr>
          <a:lstStyle/>
          <a:p>
            <a:r>
              <a:rPr lang="en-US" sz="2000" dirty="0">
                <a:latin typeface="Comic Sans MS" pitchFamily="66" charset="0"/>
              </a:rPr>
              <a:t>The code should be written this way.</a:t>
            </a:r>
          </a:p>
        </p:txBody>
      </p:sp>
      <p:sp>
        <p:nvSpPr>
          <p:cNvPr id="4" name="TextBox 1"/>
          <p:cNvSpPr txBox="1">
            <a:spLocks noChangeArrowheads="1"/>
          </p:cNvSpPr>
          <p:nvPr/>
        </p:nvSpPr>
        <p:spPr bwMode="auto">
          <a:xfrm>
            <a:off x="3997019" y="1765123"/>
            <a:ext cx="5836919" cy="3416320"/>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R_LIMIT = 40;</a:t>
            </a:r>
          </a:p>
          <a:p>
            <a:r>
              <a:rPr lang="en-US" sz="1800" dirty="0">
                <a:latin typeface="Calibri" panose="020F0502020204030204" pitchFamily="34" charset="0"/>
                <a:cs typeface="Calibri" panose="020F0502020204030204" pitchFamily="34" charset="0"/>
              </a:rPr>
              <a:t>final </a:t>
            </a:r>
            <a:r>
              <a:rPr lang="en-US" sz="1800" dirty="0" err="1">
                <a:latin typeface="Calibri" panose="020F0502020204030204" pitchFamily="34" charset="0"/>
                <a:cs typeface="Calibri" panose="020F0502020204030204" pitchFamily="34" charset="0"/>
              </a:rPr>
              <a:t>int</a:t>
            </a:r>
            <a:r>
              <a:rPr lang="en-US" sz="1800" dirty="0">
                <a:latin typeface="Calibri" panose="020F0502020204030204" pitchFamily="34" charset="0"/>
                <a:cs typeface="Calibri" panose="020F0502020204030204" pitchFamily="34" charset="0"/>
              </a:rPr>
              <a:t> O_LIMIT = 20;</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 .</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a:t>
            </a:r>
            <a:r>
              <a:rPr lang="en-US" sz="1800" dirty="0" err="1">
                <a:latin typeface="Calibri" panose="020F0502020204030204" pitchFamily="34" charset="0"/>
                <a:cs typeface="Calibri" panose="020F0502020204030204" pitchFamily="34" charset="0"/>
              </a:rPr>
              <a:t>regTime</a:t>
            </a:r>
            <a:r>
              <a:rPr lang="en-US" sz="1800" dirty="0">
                <a:latin typeface="Calibri" panose="020F0502020204030204" pitchFamily="34" charset="0"/>
                <a:cs typeface="Calibri" panose="020F0502020204030204" pitchFamily="34" charset="0"/>
              </a:rPr>
              <a:t> &gt; R_LIMIT)</a:t>
            </a:r>
          </a:p>
          <a:p>
            <a:r>
              <a:rPr lang="en-US" sz="1800" dirty="0">
                <a:solidFill>
                  <a:srgbClr val="FFC000"/>
                </a:solidFill>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if (</a:t>
            </a:r>
            <a:r>
              <a:rPr lang="en-US" sz="1800" dirty="0" err="1">
                <a:latin typeface="Calibri" panose="020F0502020204030204" pitchFamily="34" charset="0"/>
                <a:cs typeface="Calibri" panose="020F0502020204030204" pitchFamily="34" charset="0"/>
              </a:rPr>
              <a:t>overTime</a:t>
            </a:r>
            <a:r>
              <a:rPr lang="en-US" sz="1800" dirty="0">
                <a:latin typeface="Calibri" panose="020F0502020204030204" pitchFamily="34" charset="0"/>
                <a:cs typeface="Calibri" panose="020F0502020204030204" pitchFamily="34" charset="0"/>
              </a:rPr>
              <a:t> &gt; O_LIMIT)</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Overtime hours exceed the limit.”);</a:t>
            </a:r>
          </a:p>
          <a:p>
            <a:r>
              <a:rPr lang="en-US" sz="1800" dirty="0">
                <a:solidFill>
                  <a:srgbClr val="FFC000"/>
                </a:solidFill>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else</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no overtime worked.”);</a:t>
            </a:r>
          </a:p>
        </p:txBody>
      </p:sp>
      <p:sp>
        <p:nvSpPr>
          <p:cNvPr id="2" name="TextBox 1"/>
          <p:cNvSpPr txBox="1"/>
          <p:nvPr/>
        </p:nvSpPr>
        <p:spPr>
          <a:xfrm>
            <a:off x="1566121" y="3746353"/>
            <a:ext cx="2541080" cy="738664"/>
          </a:xfrm>
          <a:prstGeom prst="rect">
            <a:avLst/>
          </a:prstGeom>
          <a:noFill/>
        </p:spPr>
        <p:txBody>
          <a:bodyPr wrap="none" rtlCol="0">
            <a:spAutoFit/>
          </a:bodyPr>
          <a:lstStyle/>
          <a:p>
            <a:r>
              <a:rPr lang="en-US" sz="1400" dirty="0">
                <a:solidFill>
                  <a:srgbClr val="FFC000"/>
                </a:solidFill>
                <a:latin typeface="Comic Sans MS" panose="030F0702030302020204" pitchFamily="66" charset="0"/>
              </a:rPr>
              <a:t>these brackets connect the</a:t>
            </a:r>
          </a:p>
          <a:p>
            <a:r>
              <a:rPr lang="en-US" sz="1400" dirty="0" smtClean="0">
                <a:solidFill>
                  <a:srgbClr val="FFC000"/>
                </a:solidFill>
                <a:latin typeface="Comic Sans MS" panose="030F0702030302020204" pitchFamily="66" charset="0"/>
              </a:rPr>
              <a:t>else </a:t>
            </a:r>
            <a:r>
              <a:rPr lang="en-US" sz="1400" dirty="0">
                <a:solidFill>
                  <a:srgbClr val="FFC000"/>
                </a:solidFill>
                <a:latin typeface="Comic Sans MS" panose="030F0702030302020204" pitchFamily="66" charset="0"/>
              </a:rPr>
              <a:t>with the correct if.</a:t>
            </a:r>
          </a:p>
          <a:p>
            <a:endParaRPr lang="en-US" sz="1400" dirty="0">
              <a:solidFill>
                <a:srgbClr val="FFC000"/>
              </a:solidFill>
              <a:latin typeface="Comic Sans MS" panose="030F0702030302020204" pitchFamily="66" charset="0"/>
            </a:endParaRP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8692" y="2127739"/>
            <a:ext cx="5977919" cy="2339102"/>
          </a:xfrm>
          <a:prstGeom prst="rect">
            <a:avLst/>
          </a:prstGeom>
          <a:noFill/>
        </p:spPr>
        <p:txBody>
          <a:bodyPr wrap="none" rtlCol="0">
            <a:spAutoFit/>
          </a:bodyPr>
          <a:lstStyle/>
          <a:p>
            <a:r>
              <a:rPr lang="en-US" sz="2000" b="1" dirty="0">
                <a:latin typeface="Comic Sans MS" pitchFamily="66" charset="0"/>
              </a:rPr>
              <a:t>Practice:</a:t>
            </a:r>
          </a:p>
          <a:p>
            <a:r>
              <a:rPr lang="en-US" sz="1800" dirty="0">
                <a:latin typeface="Comic Sans MS" pitchFamily="66" charset="0"/>
              </a:rPr>
              <a:t>Write a program that takes a temperature in degrees</a:t>
            </a:r>
          </a:p>
          <a:p>
            <a:r>
              <a:rPr lang="en-US" sz="1800" dirty="0">
                <a:latin typeface="Comic Sans MS" pitchFamily="66" charset="0"/>
              </a:rPr>
              <a:t>Celsius. Then output whether or not water is a solid, </a:t>
            </a:r>
          </a:p>
          <a:p>
            <a:r>
              <a:rPr lang="en-US" sz="1800" dirty="0">
                <a:latin typeface="Comic Sans MS" pitchFamily="66" charset="0"/>
              </a:rPr>
              <a:t>liquid, or vapor at that temperature at sea level. </a:t>
            </a:r>
          </a:p>
          <a:p>
            <a:endParaRPr lang="en-US" sz="1800" dirty="0">
              <a:latin typeface="Comic Sans MS" pitchFamily="66" charset="0"/>
            </a:endParaRPr>
          </a:p>
          <a:p>
            <a:r>
              <a:rPr lang="en-US" sz="1800" b="1" dirty="0">
                <a:latin typeface="Comic Sans MS" pitchFamily="66" charset="0"/>
              </a:rPr>
              <a:t>Example:</a:t>
            </a:r>
          </a:p>
          <a:p>
            <a:r>
              <a:rPr lang="en-US" sz="1800" dirty="0">
                <a:latin typeface="Comic Sans MS" pitchFamily="66" charset="0"/>
              </a:rPr>
              <a:t>Input: -5</a:t>
            </a:r>
          </a:p>
          <a:p>
            <a:r>
              <a:rPr lang="en-US" sz="1800" dirty="0">
                <a:latin typeface="Comic Sans MS" pitchFamily="66" charset="0"/>
              </a:rPr>
              <a:t>Output: Water is solid</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3816351" y="2663825"/>
            <a:ext cx="4665663" cy="954088"/>
          </a:xfrm>
          <a:prstGeom prst="rect">
            <a:avLst/>
          </a:prstGeom>
          <a:noFill/>
          <a:ln w="9525">
            <a:noFill/>
            <a:miter lim="800000"/>
            <a:headEnd/>
            <a:tailEnd/>
          </a:ln>
        </p:spPr>
        <p:txBody>
          <a:bodyPr wrap="none">
            <a:spAutoFit/>
          </a:bodyPr>
          <a:lstStyle/>
          <a:p>
            <a:pPr algn="ctr"/>
            <a:r>
              <a:rPr lang="en-US" sz="2800" dirty="0">
                <a:latin typeface="Comic Sans MS" pitchFamily="66" charset="0"/>
              </a:rPr>
              <a:t>Designing programs that </a:t>
            </a:r>
          </a:p>
          <a:p>
            <a:pPr algn="ctr"/>
            <a:r>
              <a:rPr lang="en-US" sz="2800" dirty="0">
                <a:latin typeface="Comic Sans MS" pitchFamily="66" charset="0"/>
              </a:rPr>
              <a:t>use conditional statements</a:t>
            </a: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3325977" y="2653204"/>
            <a:ext cx="6024562" cy="1630362"/>
          </a:xfrm>
          <a:prstGeom prst="rect">
            <a:avLst/>
          </a:prstGeom>
          <a:noFill/>
          <a:ln w="9525">
            <a:noFill/>
            <a:miter lim="800000"/>
            <a:headEnd/>
            <a:tailEnd/>
          </a:ln>
        </p:spPr>
        <p:txBody>
          <a:bodyPr wrap="none">
            <a:spAutoFit/>
          </a:bodyPr>
          <a:lstStyle/>
          <a:p>
            <a:pPr marL="457200" indent="-457200">
              <a:buFontTx/>
              <a:buAutoNum type="arabicPeriod"/>
            </a:pPr>
            <a:r>
              <a:rPr lang="en-US" sz="2000" dirty="0">
                <a:latin typeface="Comic Sans MS" pitchFamily="66" charset="0"/>
              </a:rPr>
              <a:t>Carefully inspect the problem statement. If</a:t>
            </a:r>
          </a:p>
          <a:p>
            <a:pPr marL="457200" indent="-457200"/>
            <a:r>
              <a:rPr lang="en-US" sz="2000" dirty="0">
                <a:latin typeface="Comic Sans MS" pitchFamily="66" charset="0"/>
              </a:rPr>
              <a:t>       word “</a:t>
            </a:r>
            <a:r>
              <a:rPr lang="en-US" sz="2000" b="1" dirty="0">
                <a:latin typeface="Comic Sans MS" pitchFamily="66" charset="0"/>
              </a:rPr>
              <a:t>if</a:t>
            </a:r>
            <a:r>
              <a:rPr lang="en-US" sz="2000" dirty="0">
                <a:latin typeface="Comic Sans MS" pitchFamily="66" charset="0"/>
              </a:rPr>
              <a:t>” is used or the word “</a:t>
            </a:r>
            <a:r>
              <a:rPr lang="en-US" sz="2000" b="1" dirty="0">
                <a:latin typeface="Comic Sans MS" pitchFamily="66" charset="0"/>
              </a:rPr>
              <a:t>when</a:t>
            </a:r>
            <a:r>
              <a:rPr lang="en-US" sz="2000" dirty="0">
                <a:latin typeface="Comic Sans MS" pitchFamily="66" charset="0"/>
              </a:rPr>
              <a:t>” is used </a:t>
            </a:r>
          </a:p>
          <a:p>
            <a:pPr marL="457200" indent="-457200"/>
            <a:r>
              <a:rPr lang="en-US" sz="2000" dirty="0">
                <a:latin typeface="Comic Sans MS" pitchFamily="66" charset="0"/>
              </a:rPr>
              <a:t>       to describe different situations that might</a:t>
            </a:r>
          </a:p>
          <a:p>
            <a:pPr marL="457200" indent="-457200"/>
            <a:r>
              <a:rPr lang="en-US" sz="2000" dirty="0">
                <a:latin typeface="Comic Sans MS" pitchFamily="66" charset="0"/>
              </a:rPr>
              <a:t>       exist, then the program probably will need</a:t>
            </a:r>
          </a:p>
          <a:p>
            <a:pPr marL="457200" indent="-457200"/>
            <a:r>
              <a:rPr lang="en-US" sz="2000" dirty="0">
                <a:latin typeface="Comic Sans MS" pitchFamily="66" charset="0"/>
              </a:rPr>
              <a:t>       to use conditional statements.</a:t>
            </a: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p:cNvSpPr txBox="1">
            <a:spLocks noChangeArrowheads="1"/>
          </p:cNvSpPr>
          <p:nvPr/>
        </p:nvSpPr>
        <p:spPr bwMode="auto">
          <a:xfrm>
            <a:off x="2761612" y="2325835"/>
            <a:ext cx="7072312" cy="2554288"/>
          </a:xfrm>
          <a:prstGeom prst="rect">
            <a:avLst/>
          </a:prstGeom>
          <a:noFill/>
          <a:ln w="9525">
            <a:noFill/>
            <a:miter lim="800000"/>
            <a:headEnd/>
            <a:tailEnd/>
          </a:ln>
        </p:spPr>
        <p:txBody>
          <a:bodyPr wrap="none">
            <a:spAutoFit/>
          </a:bodyPr>
          <a:lstStyle/>
          <a:p>
            <a:pPr marL="457200" indent="-457200">
              <a:buFontTx/>
              <a:buAutoNum type="arabicPeriod" startAt="2"/>
            </a:pPr>
            <a:r>
              <a:rPr lang="en-US" sz="2000">
                <a:latin typeface="Comic Sans MS" pitchFamily="66" charset="0"/>
              </a:rPr>
              <a:t>After determining that several different situations</a:t>
            </a:r>
          </a:p>
          <a:p>
            <a:pPr marL="457200" indent="-457200"/>
            <a:r>
              <a:rPr lang="en-US" sz="2000">
                <a:latin typeface="Comic Sans MS" pitchFamily="66" charset="0"/>
              </a:rPr>
              <a:t>       might exist, try to identify each unique situation.</a:t>
            </a:r>
          </a:p>
          <a:p>
            <a:pPr marL="457200" indent="-457200"/>
            <a:r>
              <a:rPr lang="en-US" sz="2000">
                <a:latin typeface="Comic Sans MS" pitchFamily="66" charset="0"/>
              </a:rPr>
              <a:t>       Write down the condition that makes this situation</a:t>
            </a:r>
          </a:p>
          <a:p>
            <a:pPr marL="457200" indent="-457200"/>
            <a:r>
              <a:rPr lang="en-US" sz="2000">
                <a:latin typeface="Comic Sans MS" pitchFamily="66" charset="0"/>
              </a:rPr>
              <a:t>        unique.</a:t>
            </a:r>
          </a:p>
          <a:p>
            <a:pPr marL="457200" indent="-457200"/>
            <a:endParaRPr lang="en-US" sz="2000">
              <a:latin typeface="Comic Sans MS" pitchFamily="66" charset="0"/>
            </a:endParaRPr>
          </a:p>
          <a:p>
            <a:pPr marL="457200" indent="-457200"/>
            <a:r>
              <a:rPr lang="en-US" sz="2000">
                <a:latin typeface="Comic Sans MS" pitchFamily="66" charset="0"/>
              </a:rPr>
              <a:t>        Carefully check that each condition is unique - there</a:t>
            </a:r>
          </a:p>
          <a:p>
            <a:pPr marL="457200" indent="-457200"/>
            <a:r>
              <a:rPr lang="en-US" sz="2000">
                <a:latin typeface="Comic Sans MS" pitchFamily="66" charset="0"/>
              </a:rPr>
              <a:t>        should be no overlaps. Be sure that the boundary </a:t>
            </a:r>
          </a:p>
          <a:p>
            <a:pPr marL="457200" indent="-457200"/>
            <a:r>
              <a:rPr lang="en-US" sz="2000">
                <a:latin typeface="Comic Sans MS" pitchFamily="66" charset="0"/>
              </a:rPr>
              <a:t>        conditions are correctly stated.</a:t>
            </a: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1"/>
          <p:cNvSpPr txBox="1">
            <a:spLocks noChangeArrowheads="1"/>
          </p:cNvSpPr>
          <p:nvPr/>
        </p:nvSpPr>
        <p:spPr bwMode="auto">
          <a:xfrm>
            <a:off x="3243264" y="2873375"/>
            <a:ext cx="6397625" cy="1016000"/>
          </a:xfrm>
          <a:prstGeom prst="rect">
            <a:avLst/>
          </a:prstGeom>
          <a:noFill/>
          <a:ln w="9525">
            <a:noFill/>
            <a:miter lim="800000"/>
            <a:headEnd/>
            <a:tailEnd/>
          </a:ln>
        </p:spPr>
        <p:txBody>
          <a:bodyPr wrap="none">
            <a:spAutoFit/>
          </a:bodyPr>
          <a:lstStyle/>
          <a:p>
            <a:pPr marL="457200" indent="-457200">
              <a:buFontTx/>
              <a:buAutoNum type="arabicPeriod" startAt="3"/>
            </a:pPr>
            <a:r>
              <a:rPr lang="en-US" sz="2000">
                <a:latin typeface="Comic Sans MS" pitchFamily="66" charset="0"/>
              </a:rPr>
              <a:t>Write down exactly what the program should do</a:t>
            </a:r>
          </a:p>
          <a:p>
            <a:pPr marL="457200" indent="-457200"/>
            <a:r>
              <a:rPr lang="en-US" sz="2000">
                <a:latin typeface="Comic Sans MS" pitchFamily="66" charset="0"/>
              </a:rPr>
              <a:t>       differently in each of the unique situations</a:t>
            </a:r>
          </a:p>
          <a:p>
            <a:pPr marL="457200" indent="-457200"/>
            <a:r>
              <a:rPr lang="en-US" sz="2000">
                <a:latin typeface="Comic Sans MS" pitchFamily="66" charset="0"/>
              </a:rPr>
              <a:t>       that you have identified.</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3377944" y="2856273"/>
            <a:ext cx="5894562" cy="707886"/>
          </a:xfrm>
          <a:prstGeom prst="rect">
            <a:avLst/>
          </a:prstGeom>
          <a:noFill/>
          <a:ln w="9525">
            <a:noFill/>
            <a:miter lim="800000"/>
            <a:headEnd/>
            <a:tailEnd/>
          </a:ln>
        </p:spPr>
        <p:txBody>
          <a:bodyPr wrap="none">
            <a:spAutoFit/>
          </a:bodyPr>
          <a:lstStyle/>
          <a:p>
            <a:r>
              <a:rPr lang="en-US" sz="2000" dirty="0">
                <a:latin typeface="Comic Sans MS" pitchFamily="66" charset="0"/>
              </a:rPr>
              <a:t>The order in which statements in a program are</a:t>
            </a:r>
          </a:p>
          <a:p>
            <a:r>
              <a:rPr lang="en-US" sz="2000" dirty="0">
                <a:latin typeface="Comic Sans MS" pitchFamily="66" charset="0"/>
              </a:rPr>
              <a:t>executed is called the </a:t>
            </a:r>
            <a:r>
              <a:rPr lang="en-US" sz="2000" b="1" dirty="0">
                <a:latin typeface="Comic Sans MS" pitchFamily="66" charset="0"/>
              </a:rPr>
              <a:t>flow of control</a:t>
            </a:r>
            <a:r>
              <a:rPr lang="en-US" sz="2000" dirty="0">
                <a:latin typeface="Comic Sans MS" pitchFamily="66" charset="0"/>
              </a:rPr>
              <a:t>.</a:t>
            </a:r>
          </a:p>
        </p:txBody>
      </p:sp>
    </p:spTree>
    <p:extLst>
      <p:ext uri="{BB962C8B-B14F-4D97-AF65-F5344CB8AC3E}">
        <p14:creationId xmlns:p14="http://schemas.microsoft.com/office/powerpoint/2010/main" val="3622967326"/>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332" y="2645677"/>
            <a:ext cx="6270625" cy="1323975"/>
          </a:xfrm>
          <a:prstGeom prst="rect">
            <a:avLst/>
          </a:prstGeom>
          <a:noFill/>
        </p:spPr>
        <p:txBody>
          <a:bodyPr wrap="none">
            <a:spAutoFit/>
          </a:bodyPr>
          <a:lstStyle/>
          <a:p>
            <a:pPr marL="457200" indent="-457200">
              <a:buFontTx/>
              <a:buAutoNum type="arabicPeriod" startAt="4"/>
              <a:defRPr/>
            </a:pPr>
            <a:r>
              <a:rPr lang="en-US" sz="2000" dirty="0">
                <a:latin typeface="Comic Sans MS" pitchFamily="66" charset="0"/>
              </a:rPr>
              <a:t>Formulate the </a:t>
            </a:r>
            <a:r>
              <a:rPr lang="en-US" sz="2000" b="1" dirty="0">
                <a:latin typeface="Comic Sans MS" pitchFamily="66" charset="0"/>
              </a:rPr>
              <a:t>if/else</a:t>
            </a:r>
            <a:r>
              <a:rPr lang="en-US" sz="2000" dirty="0">
                <a:latin typeface="Comic Sans MS" pitchFamily="66" charset="0"/>
              </a:rPr>
              <a:t> statements that reflect </a:t>
            </a:r>
          </a:p>
          <a:p>
            <a:pPr marL="457200" indent="-457200">
              <a:defRPr/>
            </a:pPr>
            <a:r>
              <a:rPr lang="en-US" sz="2000" dirty="0">
                <a:latin typeface="Comic Sans MS" pitchFamily="66" charset="0"/>
              </a:rPr>
              <a:t>      this set of conditions. Make them as simple </a:t>
            </a:r>
          </a:p>
          <a:p>
            <a:pPr marL="457200" indent="-457200">
              <a:defRPr/>
            </a:pPr>
            <a:r>
              <a:rPr lang="en-US" sz="2000" dirty="0">
                <a:latin typeface="Comic Sans MS" pitchFamily="66" charset="0"/>
              </a:rPr>
              <a:t>      as possible. Watch for dangling </a:t>
            </a:r>
            <a:r>
              <a:rPr lang="en-US" sz="2000" b="1" dirty="0">
                <a:latin typeface="Comic Sans MS" pitchFamily="66" charset="0"/>
              </a:rPr>
              <a:t>else’s</a:t>
            </a:r>
            <a:r>
              <a:rPr lang="en-US" sz="2000" dirty="0">
                <a:latin typeface="Comic Sans MS" pitchFamily="66" charset="0"/>
              </a:rPr>
              <a:t>.</a:t>
            </a:r>
          </a:p>
          <a:p>
            <a:pPr>
              <a:defRPr/>
            </a:pP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5192713" y="1828801"/>
            <a:ext cx="1371600" cy="461963"/>
          </a:xfrm>
          <a:prstGeom prst="rect">
            <a:avLst/>
          </a:prstGeom>
          <a:noFill/>
          <a:ln w="9525">
            <a:noFill/>
            <a:miter lim="800000"/>
            <a:headEnd/>
            <a:tailEnd/>
          </a:ln>
        </p:spPr>
        <p:txBody>
          <a:bodyPr wrap="none">
            <a:spAutoFit/>
          </a:bodyPr>
          <a:lstStyle/>
          <a:p>
            <a:r>
              <a:rPr lang="en-US" sz="2400">
                <a:latin typeface="Comic Sans MS" pitchFamily="66" charset="0"/>
              </a:rPr>
              <a:t>Example</a:t>
            </a:r>
          </a:p>
        </p:txBody>
      </p:sp>
      <p:sp>
        <p:nvSpPr>
          <p:cNvPr id="51203" name="TextBox 2"/>
          <p:cNvSpPr txBox="1">
            <a:spLocks noChangeArrowheads="1"/>
          </p:cNvSpPr>
          <p:nvPr/>
        </p:nvSpPr>
        <p:spPr bwMode="auto">
          <a:xfrm>
            <a:off x="3057870" y="2581373"/>
            <a:ext cx="6755375" cy="2308324"/>
          </a:xfrm>
          <a:prstGeom prst="rect">
            <a:avLst/>
          </a:prstGeom>
          <a:noFill/>
          <a:ln w="9525">
            <a:noFill/>
            <a:miter lim="800000"/>
            <a:headEnd/>
            <a:tailEnd/>
          </a:ln>
        </p:spPr>
        <p:txBody>
          <a:bodyPr wrap="none">
            <a:spAutoFit/>
          </a:bodyPr>
          <a:lstStyle/>
          <a:p>
            <a:r>
              <a:rPr lang="en-US" sz="1800" dirty="0">
                <a:latin typeface="Comic Sans MS" pitchFamily="66" charset="0"/>
              </a:rPr>
              <a:t>Slick Guys Used Car Sales gives their sales people a</a:t>
            </a:r>
          </a:p>
          <a:p>
            <a:r>
              <a:rPr lang="en-US" sz="1800" dirty="0">
                <a:latin typeface="Comic Sans MS" pitchFamily="66" charset="0"/>
              </a:rPr>
              <a:t>commission, based on the value of the sale. If the sale</a:t>
            </a:r>
          </a:p>
          <a:p>
            <a:r>
              <a:rPr lang="en-US" sz="1800" dirty="0">
                <a:latin typeface="Comic Sans MS" pitchFamily="66" charset="0"/>
              </a:rPr>
              <a:t>was made at or above the sticker price, the sales person </a:t>
            </a:r>
          </a:p>
          <a:p>
            <a:r>
              <a:rPr lang="en-US" sz="1800" dirty="0">
                <a:latin typeface="Comic Sans MS" pitchFamily="66" charset="0"/>
              </a:rPr>
              <a:t>gets a 20% commission. If the sale was less than the full </a:t>
            </a:r>
          </a:p>
          <a:p>
            <a:r>
              <a:rPr lang="en-US" sz="1800" dirty="0">
                <a:latin typeface="Comic Sans MS" pitchFamily="66" charset="0"/>
              </a:rPr>
              <a:t>sticker price, but greater than the blue book price, the </a:t>
            </a:r>
          </a:p>
          <a:p>
            <a:r>
              <a:rPr lang="en-US" sz="1800" dirty="0">
                <a:latin typeface="Comic Sans MS" pitchFamily="66" charset="0"/>
              </a:rPr>
              <a:t>sales commission is 10%. If the sale price is equal to the</a:t>
            </a:r>
          </a:p>
          <a:p>
            <a:r>
              <a:rPr lang="en-US" sz="1800" dirty="0">
                <a:latin typeface="Comic Sans MS" pitchFamily="66" charset="0"/>
              </a:rPr>
              <a:t>blue book price, the sales person gets a 5% commission. </a:t>
            </a:r>
          </a:p>
          <a:p>
            <a:r>
              <a:rPr lang="en-US" sz="1800" dirty="0">
                <a:latin typeface="Comic Sans MS" pitchFamily="66" charset="0"/>
              </a:rPr>
              <a:t>Slick Guys never sells a car for less than the blue book price.</a:t>
            </a:r>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4419601" y="2395538"/>
            <a:ext cx="4011613" cy="1630362"/>
          </a:xfrm>
          <a:prstGeom prst="rect">
            <a:avLst/>
          </a:prstGeom>
          <a:noFill/>
          <a:ln w="9525">
            <a:noFill/>
            <a:miter lim="800000"/>
            <a:headEnd/>
            <a:tailEnd/>
          </a:ln>
        </p:spPr>
        <p:txBody>
          <a:bodyPr wrap="none">
            <a:spAutoFit/>
          </a:bodyPr>
          <a:lstStyle/>
          <a:p>
            <a:pPr algn="ctr"/>
            <a:r>
              <a:rPr lang="en-US" sz="2000">
                <a:latin typeface="Comic Sans MS" pitchFamily="66" charset="0"/>
              </a:rPr>
              <a:t>How many conditions are there?</a:t>
            </a:r>
          </a:p>
          <a:p>
            <a:pPr algn="ctr"/>
            <a:endParaRPr lang="en-US" sz="2000">
              <a:latin typeface="Comic Sans MS" pitchFamily="66" charset="0"/>
            </a:endParaRPr>
          </a:p>
          <a:p>
            <a:pPr algn="ctr"/>
            <a:endParaRPr lang="en-US" sz="2000">
              <a:latin typeface="Comic Sans MS" pitchFamily="66" charset="0"/>
            </a:endParaRPr>
          </a:p>
          <a:p>
            <a:pPr algn="ctr"/>
            <a:endParaRPr lang="en-US" sz="2000">
              <a:latin typeface="Comic Sans MS" pitchFamily="66" charset="0"/>
            </a:endParaRPr>
          </a:p>
          <a:p>
            <a:pPr algn="ctr"/>
            <a:r>
              <a:rPr lang="en-US" sz="2000">
                <a:latin typeface="Comic Sans MS" pitchFamily="66" charset="0"/>
              </a:rPr>
              <a:t>What are the conditions?</a:t>
            </a:r>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3429000" y="2579688"/>
            <a:ext cx="6015038" cy="2862262"/>
          </a:xfrm>
          <a:prstGeom prst="rect">
            <a:avLst/>
          </a:prstGeom>
          <a:noFill/>
          <a:ln w="9525">
            <a:noFill/>
            <a:miter lim="800000"/>
            <a:headEnd/>
            <a:tailEnd/>
          </a:ln>
        </p:spPr>
        <p:txBody>
          <a:bodyPr wrap="none">
            <a:spAutoFit/>
          </a:bodyPr>
          <a:lstStyle/>
          <a:p>
            <a:r>
              <a:rPr lang="en-US" sz="2000">
                <a:latin typeface="Comic Sans MS" pitchFamily="66" charset="0"/>
              </a:rPr>
              <a:t>1. The sales price is GREATER than or EQUAL </a:t>
            </a:r>
          </a:p>
          <a:p>
            <a:r>
              <a:rPr lang="en-US" sz="2000">
                <a:latin typeface="Comic Sans MS" pitchFamily="66" charset="0"/>
              </a:rPr>
              <a:t>    to the sticker price.</a:t>
            </a:r>
          </a:p>
          <a:p>
            <a:endParaRPr lang="en-US" sz="2000">
              <a:latin typeface="Comic Sans MS" pitchFamily="66" charset="0"/>
            </a:endParaRPr>
          </a:p>
          <a:p>
            <a:r>
              <a:rPr lang="en-US" sz="2000">
                <a:latin typeface="Comic Sans MS" pitchFamily="66" charset="0"/>
              </a:rPr>
              <a:t>2. The sales price is LESS than the sticker price</a:t>
            </a:r>
          </a:p>
          <a:p>
            <a:r>
              <a:rPr lang="en-US" sz="2000">
                <a:latin typeface="Comic Sans MS" pitchFamily="66" charset="0"/>
              </a:rPr>
              <a:t>     but GREATER than the blue book price.</a:t>
            </a:r>
          </a:p>
          <a:p>
            <a:endParaRPr lang="en-US" sz="2000">
              <a:latin typeface="Comic Sans MS" pitchFamily="66" charset="0"/>
            </a:endParaRPr>
          </a:p>
          <a:p>
            <a:r>
              <a:rPr lang="en-US" sz="2000">
                <a:latin typeface="Comic Sans MS" pitchFamily="66" charset="0"/>
              </a:rPr>
              <a:t>3. The sales price EQUALS the blue book price.</a:t>
            </a:r>
          </a:p>
          <a:p>
            <a:endParaRPr lang="en-US" sz="2000">
              <a:latin typeface="Comic Sans MS" pitchFamily="66" charset="0"/>
            </a:endParaRPr>
          </a:p>
          <a:p>
            <a:r>
              <a:rPr lang="en-US" sz="2000">
                <a:latin typeface="Comic Sans MS" pitchFamily="66" charset="0"/>
              </a:rPr>
              <a:t>4. The sales price cannot be less than blue book.</a:t>
            </a:r>
          </a:p>
        </p:txBody>
      </p:sp>
      <p:sp>
        <p:nvSpPr>
          <p:cNvPr id="53251" name="TextBox 2"/>
          <p:cNvSpPr txBox="1">
            <a:spLocks noChangeArrowheads="1"/>
          </p:cNvSpPr>
          <p:nvPr/>
        </p:nvSpPr>
        <p:spPr bwMode="auto">
          <a:xfrm>
            <a:off x="5246689" y="1200151"/>
            <a:ext cx="1944687" cy="461963"/>
          </a:xfrm>
          <a:prstGeom prst="rect">
            <a:avLst/>
          </a:prstGeom>
          <a:noFill/>
          <a:ln w="9525">
            <a:noFill/>
            <a:miter lim="800000"/>
            <a:headEnd/>
            <a:tailEnd/>
          </a:ln>
        </p:spPr>
        <p:txBody>
          <a:bodyPr wrap="none">
            <a:spAutoFit/>
          </a:bodyPr>
          <a:lstStyle/>
          <a:p>
            <a:r>
              <a:rPr lang="en-US" sz="2400">
                <a:latin typeface="Comic Sans MS" pitchFamily="66" charset="0"/>
              </a:rPr>
              <a:t>4 Conditions</a:t>
            </a:r>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3429000" y="2579688"/>
            <a:ext cx="6015038" cy="2862262"/>
          </a:xfrm>
          <a:prstGeom prst="rect">
            <a:avLst/>
          </a:prstGeom>
          <a:noFill/>
          <a:ln w="9525">
            <a:noFill/>
            <a:miter lim="800000"/>
            <a:headEnd/>
            <a:tailEnd/>
          </a:ln>
        </p:spPr>
        <p:txBody>
          <a:bodyPr wrap="none">
            <a:spAutoFit/>
          </a:bodyPr>
          <a:lstStyle/>
          <a:p>
            <a:r>
              <a:rPr lang="en-US" sz="2000" dirty="0">
                <a:latin typeface="Comic Sans MS" pitchFamily="66" charset="0"/>
              </a:rPr>
              <a:t>1. The sales price is GREATER than or EQUAL </a:t>
            </a:r>
          </a:p>
          <a:p>
            <a:r>
              <a:rPr lang="en-US" sz="2000" dirty="0">
                <a:latin typeface="Comic Sans MS" pitchFamily="66" charset="0"/>
              </a:rPr>
              <a:t>    to the sticker price.</a:t>
            </a:r>
          </a:p>
          <a:p>
            <a:endParaRPr lang="en-US" sz="2000" dirty="0">
              <a:latin typeface="Comic Sans MS" pitchFamily="66" charset="0"/>
            </a:endParaRPr>
          </a:p>
          <a:p>
            <a:r>
              <a:rPr lang="en-US" sz="2000" dirty="0">
                <a:latin typeface="Comic Sans MS" pitchFamily="66" charset="0"/>
              </a:rPr>
              <a:t>2. The sales price is LESS than the sticker price</a:t>
            </a:r>
          </a:p>
          <a:p>
            <a:r>
              <a:rPr lang="en-US" sz="2000" dirty="0">
                <a:latin typeface="Comic Sans MS" pitchFamily="66" charset="0"/>
              </a:rPr>
              <a:t>     but GREATER than the blue book price.</a:t>
            </a:r>
          </a:p>
          <a:p>
            <a:endParaRPr lang="en-US" sz="2000" dirty="0">
              <a:latin typeface="Comic Sans MS" pitchFamily="66" charset="0"/>
            </a:endParaRPr>
          </a:p>
          <a:p>
            <a:r>
              <a:rPr lang="en-US" sz="2000" dirty="0">
                <a:latin typeface="Comic Sans MS" pitchFamily="66" charset="0"/>
              </a:rPr>
              <a:t>3. The sales price EQUALS the blue book price.</a:t>
            </a:r>
          </a:p>
          <a:p>
            <a:endParaRPr lang="en-US" sz="2000" dirty="0">
              <a:latin typeface="Comic Sans MS" pitchFamily="66" charset="0"/>
            </a:endParaRPr>
          </a:p>
          <a:p>
            <a:r>
              <a:rPr lang="en-US" sz="2000" dirty="0">
                <a:latin typeface="Comic Sans MS" pitchFamily="66" charset="0"/>
              </a:rPr>
              <a:t>4. The sales price cannot be less than blue book</a:t>
            </a:r>
          </a:p>
        </p:txBody>
      </p:sp>
      <p:sp>
        <p:nvSpPr>
          <p:cNvPr id="54275" name="TextBox 2"/>
          <p:cNvSpPr txBox="1">
            <a:spLocks noChangeArrowheads="1"/>
          </p:cNvSpPr>
          <p:nvPr/>
        </p:nvSpPr>
        <p:spPr bwMode="auto">
          <a:xfrm>
            <a:off x="3722688" y="1501776"/>
            <a:ext cx="5243512" cy="461963"/>
          </a:xfrm>
          <a:prstGeom prst="rect">
            <a:avLst/>
          </a:prstGeom>
          <a:noFill/>
          <a:ln w="9525">
            <a:noFill/>
            <a:miter lim="800000"/>
            <a:headEnd/>
            <a:tailEnd/>
          </a:ln>
        </p:spPr>
        <p:txBody>
          <a:bodyPr wrap="none">
            <a:spAutoFit/>
          </a:bodyPr>
          <a:lstStyle/>
          <a:p>
            <a:r>
              <a:rPr lang="en-US" sz="2400">
                <a:latin typeface="Comic Sans MS" pitchFamily="66" charset="0"/>
              </a:rPr>
              <a:t>What do you do for each situation?</a:t>
            </a:r>
          </a:p>
        </p:txBody>
      </p:sp>
      <p:sp>
        <p:nvSpPr>
          <p:cNvPr id="54276" name="TextBox 3"/>
          <p:cNvSpPr txBox="1">
            <a:spLocks noChangeArrowheads="1"/>
          </p:cNvSpPr>
          <p:nvPr/>
        </p:nvSpPr>
        <p:spPr bwMode="auto">
          <a:xfrm>
            <a:off x="4637088" y="3178176"/>
            <a:ext cx="3619500" cy="33972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20% of sales price</a:t>
            </a:r>
          </a:p>
        </p:txBody>
      </p:sp>
      <p:sp>
        <p:nvSpPr>
          <p:cNvPr id="54277" name="TextBox 4"/>
          <p:cNvSpPr txBox="1">
            <a:spLocks noChangeArrowheads="1"/>
          </p:cNvSpPr>
          <p:nvPr/>
        </p:nvSpPr>
        <p:spPr bwMode="auto">
          <a:xfrm>
            <a:off x="4670425" y="4157664"/>
            <a:ext cx="3619500" cy="339725"/>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10% of sales price</a:t>
            </a:r>
          </a:p>
        </p:txBody>
      </p:sp>
      <p:sp>
        <p:nvSpPr>
          <p:cNvPr id="54278" name="TextBox 5"/>
          <p:cNvSpPr txBox="1">
            <a:spLocks noChangeArrowheads="1"/>
          </p:cNvSpPr>
          <p:nvPr/>
        </p:nvSpPr>
        <p:spPr bwMode="auto">
          <a:xfrm>
            <a:off x="4681538" y="4789489"/>
            <a:ext cx="3619500" cy="338137"/>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Set commission = 5% of sales price</a:t>
            </a:r>
          </a:p>
        </p:txBody>
      </p:sp>
      <p:sp>
        <p:nvSpPr>
          <p:cNvPr id="54279" name="TextBox 6"/>
          <p:cNvSpPr txBox="1">
            <a:spLocks noChangeArrowheads="1"/>
          </p:cNvSpPr>
          <p:nvPr/>
        </p:nvSpPr>
        <p:spPr bwMode="auto">
          <a:xfrm>
            <a:off x="4724400" y="5432425"/>
            <a:ext cx="4413250" cy="338138"/>
          </a:xfrm>
          <a:prstGeom prst="rect">
            <a:avLst/>
          </a:prstGeom>
          <a:noFill/>
          <a:ln w="9525">
            <a:noFill/>
            <a:miter lim="800000"/>
            <a:headEnd/>
            <a:tailEnd/>
          </a:ln>
        </p:spPr>
        <p:txBody>
          <a:bodyPr wrap="none">
            <a:spAutoFit/>
          </a:bodyPr>
          <a:lstStyle/>
          <a:p>
            <a:r>
              <a:rPr lang="en-US" dirty="0">
                <a:solidFill>
                  <a:srgbClr val="FFC000"/>
                </a:solidFill>
                <a:latin typeface="Comic Sans MS" pitchFamily="66" charset="0"/>
              </a:rPr>
              <a:t>Message: Cannot sell for less than blue book</a:t>
            </a: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86063"/>
            <a:ext cx="5519738" cy="436562"/>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Isosceles Triangle 2"/>
          <p:cNvSpPr/>
          <p:nvPr/>
        </p:nvSpPr>
        <p:spPr>
          <a:xfrm>
            <a:off x="7162800" y="322262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0" name="TextBox 3"/>
          <p:cNvSpPr txBox="1">
            <a:spLocks noChangeArrowheads="1"/>
          </p:cNvSpPr>
          <p:nvPr/>
        </p:nvSpPr>
        <p:spPr bwMode="auto">
          <a:xfrm>
            <a:off x="6770688" y="3722689"/>
            <a:ext cx="1452562" cy="338137"/>
          </a:xfrm>
          <a:prstGeom prst="rect">
            <a:avLst/>
          </a:prstGeom>
          <a:noFill/>
          <a:ln w="9525">
            <a:noFill/>
            <a:miter lim="800000"/>
            <a:headEnd/>
            <a:tailEnd/>
          </a:ln>
        </p:spPr>
        <p:txBody>
          <a:bodyPr wrap="none">
            <a:spAutoFit/>
          </a:bodyPr>
          <a:lstStyle/>
          <a:p>
            <a:r>
              <a:rPr lang="en-US" dirty="0">
                <a:latin typeface="Comic Sans MS" pitchFamily="66" charset="0"/>
              </a:rPr>
              <a:t>Sticker Price</a:t>
            </a:r>
          </a:p>
        </p:txBody>
      </p:sp>
      <p:sp>
        <p:nvSpPr>
          <p:cNvPr id="5" name="Isosceles Triangle 4"/>
          <p:cNvSpPr/>
          <p:nvPr/>
        </p:nvSpPr>
        <p:spPr>
          <a:xfrm>
            <a:off x="4583114" y="3254376"/>
            <a:ext cx="293687"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2" name="TextBox 5"/>
          <p:cNvSpPr txBox="1">
            <a:spLocks noChangeArrowheads="1"/>
          </p:cNvSpPr>
          <p:nvPr/>
        </p:nvSpPr>
        <p:spPr bwMode="auto">
          <a:xfrm>
            <a:off x="3973513" y="3767139"/>
            <a:ext cx="1649412" cy="338137"/>
          </a:xfrm>
          <a:prstGeom prst="rect">
            <a:avLst/>
          </a:prstGeom>
          <a:noFill/>
          <a:ln w="9525">
            <a:noFill/>
            <a:miter lim="800000"/>
            <a:headEnd/>
            <a:tailEnd/>
          </a:ln>
        </p:spPr>
        <p:txBody>
          <a:bodyPr wrap="none">
            <a:spAutoFit/>
          </a:bodyPr>
          <a:lstStyle/>
          <a:p>
            <a:r>
              <a:rPr lang="en-US" dirty="0">
                <a:latin typeface="Comic Sans MS" pitchFamily="66" charset="0"/>
              </a:rPr>
              <a:t>Blue Book Price</a:t>
            </a:r>
          </a:p>
        </p:txBody>
      </p:sp>
      <p:sp>
        <p:nvSpPr>
          <p:cNvPr id="7" name="Rectangle 6"/>
          <p:cNvSpPr/>
          <p:nvPr/>
        </p:nvSpPr>
        <p:spPr>
          <a:xfrm>
            <a:off x="4703764" y="2795589"/>
            <a:ext cx="53975"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4" name="TextBox 8"/>
          <p:cNvSpPr txBox="1">
            <a:spLocks noChangeArrowheads="1"/>
          </p:cNvSpPr>
          <p:nvPr/>
        </p:nvSpPr>
        <p:spPr bwMode="auto">
          <a:xfrm>
            <a:off x="4495801" y="2386014"/>
            <a:ext cx="481013" cy="338137"/>
          </a:xfrm>
          <a:prstGeom prst="rect">
            <a:avLst/>
          </a:prstGeom>
          <a:noFill/>
          <a:ln w="9525">
            <a:noFill/>
            <a:miter lim="800000"/>
            <a:headEnd/>
            <a:tailEnd/>
          </a:ln>
        </p:spPr>
        <p:txBody>
          <a:bodyPr wrap="none">
            <a:spAutoFit/>
          </a:bodyPr>
          <a:lstStyle/>
          <a:p>
            <a:r>
              <a:rPr lang="en-US" dirty="0">
                <a:latin typeface="Comic Sans MS" pitchFamily="66" charset="0"/>
              </a:rPr>
              <a:t>5%</a:t>
            </a:r>
          </a:p>
        </p:txBody>
      </p:sp>
      <p:sp>
        <p:nvSpPr>
          <p:cNvPr id="10" name="Rectangle 9"/>
          <p:cNvSpPr/>
          <p:nvPr/>
        </p:nvSpPr>
        <p:spPr>
          <a:xfrm>
            <a:off x="7305675" y="2795589"/>
            <a:ext cx="1206500"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6" name="TextBox 10"/>
          <p:cNvSpPr txBox="1">
            <a:spLocks noChangeArrowheads="1"/>
          </p:cNvSpPr>
          <p:nvPr/>
        </p:nvSpPr>
        <p:spPr bwMode="auto">
          <a:xfrm>
            <a:off x="7566026" y="2841625"/>
            <a:ext cx="595313" cy="338138"/>
          </a:xfrm>
          <a:prstGeom prst="rect">
            <a:avLst/>
          </a:prstGeom>
          <a:noFill/>
          <a:ln w="9525">
            <a:noFill/>
            <a:miter lim="800000"/>
            <a:headEnd/>
            <a:tailEnd/>
          </a:ln>
        </p:spPr>
        <p:txBody>
          <a:bodyPr wrap="none">
            <a:spAutoFit/>
          </a:bodyPr>
          <a:lstStyle/>
          <a:p>
            <a:r>
              <a:rPr lang="en-US" dirty="0">
                <a:solidFill>
                  <a:schemeClr val="bg1"/>
                </a:solidFill>
              </a:rPr>
              <a:t>20%</a:t>
            </a:r>
          </a:p>
        </p:txBody>
      </p:sp>
      <p:sp>
        <p:nvSpPr>
          <p:cNvPr id="12" name="Right Arrow 11"/>
          <p:cNvSpPr/>
          <p:nvPr/>
        </p:nvSpPr>
        <p:spPr>
          <a:xfrm>
            <a:off x="8609014" y="2622550"/>
            <a:ext cx="458787" cy="76358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08" name="TextBox 12"/>
          <p:cNvSpPr txBox="1">
            <a:spLocks noChangeArrowheads="1"/>
          </p:cNvSpPr>
          <p:nvPr/>
        </p:nvSpPr>
        <p:spPr bwMode="auto">
          <a:xfrm>
            <a:off x="5813426" y="2819400"/>
            <a:ext cx="595313" cy="338138"/>
          </a:xfrm>
          <a:prstGeom prst="rect">
            <a:avLst/>
          </a:prstGeom>
          <a:noFill/>
          <a:ln w="9525">
            <a:noFill/>
            <a:miter lim="800000"/>
            <a:headEnd/>
            <a:tailEnd/>
          </a:ln>
        </p:spPr>
        <p:txBody>
          <a:bodyPr wrap="none">
            <a:spAutoFit/>
          </a:bodyPr>
          <a:lstStyle/>
          <a:p>
            <a:r>
              <a:rPr lang="en-US" dirty="0">
                <a:solidFill>
                  <a:schemeClr val="bg1"/>
                </a:solidFill>
              </a:rPr>
              <a:t>10%</a:t>
            </a:r>
          </a:p>
        </p:txBody>
      </p:sp>
      <p:sp>
        <p:nvSpPr>
          <p:cNvPr id="55309" name="TextBox 14"/>
          <p:cNvSpPr txBox="1">
            <a:spLocks noChangeArrowheads="1"/>
          </p:cNvSpPr>
          <p:nvPr/>
        </p:nvSpPr>
        <p:spPr bwMode="auto">
          <a:xfrm>
            <a:off x="5627688" y="1414464"/>
            <a:ext cx="2114550" cy="339725"/>
          </a:xfrm>
          <a:prstGeom prst="rect">
            <a:avLst/>
          </a:prstGeom>
          <a:noFill/>
          <a:ln w="9525">
            <a:noFill/>
            <a:miter lim="800000"/>
            <a:headEnd/>
            <a:tailEnd/>
          </a:ln>
        </p:spPr>
        <p:txBody>
          <a:bodyPr wrap="none">
            <a:spAutoFit/>
          </a:bodyPr>
          <a:lstStyle/>
          <a:p>
            <a:r>
              <a:rPr lang="en-US">
                <a:latin typeface="Comic Sans MS" pitchFamily="66" charset="0"/>
              </a:rPr>
              <a:t>Boundary Conditions</a:t>
            </a:r>
          </a:p>
        </p:txBody>
      </p:sp>
      <p:cxnSp>
        <p:nvCxnSpPr>
          <p:cNvPr id="17" name="Straight Arrow Connector 16"/>
          <p:cNvCxnSpPr/>
          <p:nvPr/>
        </p:nvCxnSpPr>
        <p:spPr>
          <a:xfrm rot="16200000" flipH="1">
            <a:off x="6500813" y="1951038"/>
            <a:ext cx="895350" cy="68897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5304" idx="2"/>
          </p:cNvCxnSpPr>
          <p:nvPr/>
        </p:nvCxnSpPr>
        <p:spPr>
          <a:xfrm rot="10800000" flipV="1">
            <a:off x="4737100" y="1862138"/>
            <a:ext cx="1849438" cy="86201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973389" y="2779714"/>
            <a:ext cx="1736725" cy="452437"/>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313" name="TextBox 13"/>
          <p:cNvSpPr txBox="1">
            <a:spLocks noChangeArrowheads="1"/>
          </p:cNvSpPr>
          <p:nvPr/>
        </p:nvSpPr>
        <p:spPr bwMode="auto">
          <a:xfrm>
            <a:off x="3394076" y="2846388"/>
            <a:ext cx="845103" cy="338554"/>
          </a:xfrm>
          <a:prstGeom prst="rect">
            <a:avLst/>
          </a:prstGeom>
          <a:noFill/>
          <a:ln w="9525">
            <a:noFill/>
            <a:miter lim="800000"/>
            <a:headEnd/>
            <a:tailEnd/>
          </a:ln>
        </p:spPr>
        <p:txBody>
          <a:bodyPr wrap="none">
            <a:spAutoFit/>
          </a:bodyPr>
          <a:lstStyle/>
          <a:p>
            <a:r>
              <a:rPr lang="en-US" dirty="0">
                <a:solidFill>
                  <a:schemeClr val="bg1"/>
                </a:solidFill>
              </a:rPr>
              <a:t>no sale</a:t>
            </a:r>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786063"/>
            <a:ext cx="5519738" cy="436562"/>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Isosceles Triangle 2"/>
          <p:cNvSpPr/>
          <p:nvPr/>
        </p:nvSpPr>
        <p:spPr>
          <a:xfrm>
            <a:off x="7162800" y="322262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4" name="TextBox 3"/>
          <p:cNvSpPr txBox="1">
            <a:spLocks noChangeArrowheads="1"/>
          </p:cNvSpPr>
          <p:nvPr/>
        </p:nvSpPr>
        <p:spPr bwMode="auto">
          <a:xfrm>
            <a:off x="6770688" y="3722689"/>
            <a:ext cx="1452562" cy="338137"/>
          </a:xfrm>
          <a:prstGeom prst="rect">
            <a:avLst/>
          </a:prstGeom>
          <a:noFill/>
          <a:ln w="9525">
            <a:noFill/>
            <a:miter lim="800000"/>
            <a:headEnd/>
            <a:tailEnd/>
          </a:ln>
        </p:spPr>
        <p:txBody>
          <a:bodyPr wrap="none">
            <a:spAutoFit/>
          </a:bodyPr>
          <a:lstStyle/>
          <a:p>
            <a:r>
              <a:rPr lang="en-US" dirty="0">
                <a:latin typeface="Comic Sans MS" pitchFamily="66" charset="0"/>
              </a:rPr>
              <a:t>Sticker Price</a:t>
            </a:r>
          </a:p>
        </p:txBody>
      </p:sp>
      <p:sp>
        <p:nvSpPr>
          <p:cNvPr id="5" name="Isosceles Triangle 4"/>
          <p:cNvSpPr/>
          <p:nvPr/>
        </p:nvSpPr>
        <p:spPr>
          <a:xfrm>
            <a:off x="4583114" y="3254376"/>
            <a:ext cx="293687"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6" name="TextBox 5"/>
          <p:cNvSpPr txBox="1">
            <a:spLocks noChangeArrowheads="1"/>
          </p:cNvSpPr>
          <p:nvPr/>
        </p:nvSpPr>
        <p:spPr bwMode="auto">
          <a:xfrm>
            <a:off x="3973513" y="3767139"/>
            <a:ext cx="1649412" cy="338137"/>
          </a:xfrm>
          <a:prstGeom prst="rect">
            <a:avLst/>
          </a:prstGeom>
          <a:noFill/>
          <a:ln w="9525">
            <a:noFill/>
            <a:miter lim="800000"/>
            <a:headEnd/>
            <a:tailEnd/>
          </a:ln>
        </p:spPr>
        <p:txBody>
          <a:bodyPr wrap="none">
            <a:spAutoFit/>
          </a:bodyPr>
          <a:lstStyle/>
          <a:p>
            <a:r>
              <a:rPr lang="en-US">
                <a:latin typeface="Comic Sans MS" pitchFamily="66" charset="0"/>
              </a:rPr>
              <a:t>Blue Book Price</a:t>
            </a:r>
          </a:p>
        </p:txBody>
      </p:sp>
      <p:sp>
        <p:nvSpPr>
          <p:cNvPr id="7" name="Rectangle 6"/>
          <p:cNvSpPr/>
          <p:nvPr/>
        </p:nvSpPr>
        <p:spPr>
          <a:xfrm>
            <a:off x="4703764" y="2795589"/>
            <a:ext cx="53975"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28" name="TextBox 8"/>
          <p:cNvSpPr txBox="1">
            <a:spLocks noChangeArrowheads="1"/>
          </p:cNvSpPr>
          <p:nvPr/>
        </p:nvSpPr>
        <p:spPr bwMode="auto">
          <a:xfrm>
            <a:off x="4495801" y="2386014"/>
            <a:ext cx="481013" cy="338137"/>
          </a:xfrm>
          <a:prstGeom prst="rect">
            <a:avLst/>
          </a:prstGeom>
          <a:noFill/>
          <a:ln w="9525">
            <a:noFill/>
            <a:miter lim="800000"/>
            <a:headEnd/>
            <a:tailEnd/>
          </a:ln>
        </p:spPr>
        <p:txBody>
          <a:bodyPr wrap="none">
            <a:spAutoFit/>
          </a:bodyPr>
          <a:lstStyle/>
          <a:p>
            <a:r>
              <a:rPr lang="en-US" dirty="0">
                <a:latin typeface="Comic Sans MS" pitchFamily="66" charset="0"/>
              </a:rPr>
              <a:t>5%</a:t>
            </a:r>
          </a:p>
        </p:txBody>
      </p:sp>
      <p:sp>
        <p:nvSpPr>
          <p:cNvPr id="10" name="Rectangle 9"/>
          <p:cNvSpPr/>
          <p:nvPr/>
        </p:nvSpPr>
        <p:spPr>
          <a:xfrm>
            <a:off x="7305675" y="2795589"/>
            <a:ext cx="1206500" cy="414337"/>
          </a:xfrm>
          <a:prstGeom prst="rect">
            <a:avLst/>
          </a:prstGeom>
          <a:solidFill>
            <a:srgbClr val="0070C0"/>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0" name="TextBox 10"/>
          <p:cNvSpPr txBox="1">
            <a:spLocks noChangeArrowheads="1"/>
          </p:cNvSpPr>
          <p:nvPr/>
        </p:nvSpPr>
        <p:spPr bwMode="auto">
          <a:xfrm>
            <a:off x="7566026" y="2841625"/>
            <a:ext cx="595313" cy="338138"/>
          </a:xfrm>
          <a:prstGeom prst="rect">
            <a:avLst/>
          </a:prstGeom>
          <a:noFill/>
          <a:ln w="9525">
            <a:noFill/>
            <a:miter lim="800000"/>
            <a:headEnd/>
            <a:tailEnd/>
          </a:ln>
        </p:spPr>
        <p:txBody>
          <a:bodyPr wrap="none">
            <a:spAutoFit/>
          </a:bodyPr>
          <a:lstStyle/>
          <a:p>
            <a:r>
              <a:rPr lang="en-US">
                <a:solidFill>
                  <a:schemeClr val="bg1"/>
                </a:solidFill>
              </a:rPr>
              <a:t>20%</a:t>
            </a:r>
          </a:p>
        </p:txBody>
      </p:sp>
      <p:sp>
        <p:nvSpPr>
          <p:cNvPr id="12" name="Right Arrow 11"/>
          <p:cNvSpPr/>
          <p:nvPr/>
        </p:nvSpPr>
        <p:spPr>
          <a:xfrm>
            <a:off x="8577264" y="2644776"/>
            <a:ext cx="490537" cy="74136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332" name="TextBox 12"/>
          <p:cNvSpPr txBox="1">
            <a:spLocks noChangeArrowheads="1"/>
          </p:cNvSpPr>
          <p:nvPr/>
        </p:nvSpPr>
        <p:spPr bwMode="auto">
          <a:xfrm>
            <a:off x="5813426" y="2819400"/>
            <a:ext cx="595313" cy="338138"/>
          </a:xfrm>
          <a:prstGeom prst="rect">
            <a:avLst/>
          </a:prstGeom>
          <a:noFill/>
          <a:ln w="9525">
            <a:noFill/>
            <a:miter lim="800000"/>
            <a:headEnd/>
            <a:tailEnd/>
          </a:ln>
        </p:spPr>
        <p:txBody>
          <a:bodyPr wrap="none">
            <a:spAutoFit/>
          </a:bodyPr>
          <a:lstStyle/>
          <a:p>
            <a:r>
              <a:rPr lang="en-US">
                <a:solidFill>
                  <a:schemeClr val="bg1"/>
                </a:solidFill>
              </a:rPr>
              <a:t>10%</a:t>
            </a:r>
          </a:p>
        </p:txBody>
      </p:sp>
      <p:sp>
        <p:nvSpPr>
          <p:cNvPr id="56333" name="TextBox 14"/>
          <p:cNvSpPr txBox="1">
            <a:spLocks noChangeArrowheads="1"/>
          </p:cNvSpPr>
          <p:nvPr/>
        </p:nvSpPr>
        <p:spPr bwMode="auto">
          <a:xfrm>
            <a:off x="5627689" y="1414464"/>
            <a:ext cx="2016125" cy="339725"/>
          </a:xfrm>
          <a:prstGeom prst="rect">
            <a:avLst/>
          </a:prstGeom>
          <a:noFill/>
          <a:ln w="9525">
            <a:noFill/>
            <a:miter lim="800000"/>
            <a:headEnd/>
            <a:tailEnd/>
          </a:ln>
        </p:spPr>
        <p:txBody>
          <a:bodyPr wrap="none">
            <a:spAutoFit/>
          </a:bodyPr>
          <a:lstStyle/>
          <a:p>
            <a:r>
              <a:rPr lang="en-US" dirty="0">
                <a:latin typeface="Comic Sans MS" pitchFamily="66" charset="0"/>
              </a:rPr>
              <a:t>Boundary Condition</a:t>
            </a:r>
          </a:p>
        </p:txBody>
      </p:sp>
      <p:sp>
        <p:nvSpPr>
          <p:cNvPr id="22" name="Rectangle 21"/>
          <p:cNvSpPr/>
          <p:nvPr/>
        </p:nvSpPr>
        <p:spPr>
          <a:xfrm>
            <a:off x="2965450" y="2789239"/>
            <a:ext cx="1735138" cy="452437"/>
          </a:xfrm>
          <a:prstGeom prst="rect">
            <a:avLst/>
          </a:prstGeom>
          <a:solidFill>
            <a:srgbClr val="92D050"/>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rot="16200000" flipH="1">
            <a:off x="6530976" y="1981201"/>
            <a:ext cx="860425" cy="663575"/>
          </a:xfrm>
          <a:prstGeom prst="straightConnector1">
            <a:avLst/>
          </a:prstGeom>
          <a:ln w="25400">
            <a:solidFill>
              <a:srgbClr val="FFC000"/>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6328" idx="2"/>
          </p:cNvCxnSpPr>
          <p:nvPr/>
        </p:nvCxnSpPr>
        <p:spPr>
          <a:xfrm rot="10800000" flipV="1">
            <a:off x="4737100" y="1862138"/>
            <a:ext cx="1849438" cy="862012"/>
          </a:xfrm>
          <a:prstGeom prst="straightConnector1">
            <a:avLst/>
          </a:prstGeom>
          <a:ln w="25400">
            <a:solidFill>
              <a:srgbClr val="FFC000"/>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2928938" y="4713289"/>
            <a:ext cx="6138862" cy="1587"/>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338" name="TextBox 20"/>
          <p:cNvSpPr txBox="1">
            <a:spLocks noChangeArrowheads="1"/>
          </p:cNvSpPr>
          <p:nvPr/>
        </p:nvSpPr>
        <p:spPr bwMode="auto">
          <a:xfrm>
            <a:off x="2700338" y="5029200"/>
            <a:ext cx="6875462" cy="400050"/>
          </a:xfrm>
          <a:prstGeom prst="rect">
            <a:avLst/>
          </a:prstGeom>
          <a:noFill/>
          <a:ln w="9525">
            <a:noFill/>
            <a:miter lim="800000"/>
            <a:headEnd/>
            <a:tailEnd/>
          </a:ln>
        </p:spPr>
        <p:txBody>
          <a:bodyPr wrap="none">
            <a:spAutoFit/>
          </a:bodyPr>
          <a:lstStyle/>
          <a:p>
            <a:r>
              <a:rPr lang="en-US" sz="2000" dirty="0">
                <a:latin typeface="Comic Sans MS" pitchFamily="66" charset="0"/>
              </a:rPr>
              <a:t>Put your conditions in order … start with the most likely</a:t>
            </a:r>
          </a:p>
        </p:txBody>
      </p:sp>
      <p:sp>
        <p:nvSpPr>
          <p:cNvPr id="56339" name="TextBox 13"/>
          <p:cNvSpPr txBox="1">
            <a:spLocks noChangeArrowheads="1"/>
          </p:cNvSpPr>
          <p:nvPr/>
        </p:nvSpPr>
        <p:spPr bwMode="auto">
          <a:xfrm>
            <a:off x="3386139" y="2819400"/>
            <a:ext cx="877887" cy="338138"/>
          </a:xfrm>
          <a:prstGeom prst="rect">
            <a:avLst/>
          </a:prstGeom>
          <a:noFill/>
          <a:ln w="9525">
            <a:noFill/>
            <a:miter lim="800000"/>
            <a:headEnd/>
            <a:tailEnd/>
          </a:ln>
        </p:spPr>
        <p:txBody>
          <a:bodyPr wrap="none">
            <a:spAutoFit/>
          </a:bodyPr>
          <a:lstStyle/>
          <a:p>
            <a:r>
              <a:rPr lang="en-US" dirty="0">
                <a:solidFill>
                  <a:schemeClr val="bg1"/>
                </a:solidFill>
              </a:rPr>
              <a:t>no sale</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840885">
            <a:off x="3231357" y="392907"/>
            <a:ext cx="1030288"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47" name="TextBox 2"/>
          <p:cNvSpPr txBox="1">
            <a:spLocks noChangeArrowheads="1"/>
          </p:cNvSpPr>
          <p:nvPr/>
        </p:nvSpPr>
        <p:spPr bwMode="auto">
          <a:xfrm>
            <a:off x="3103564" y="517525"/>
            <a:ext cx="1373187" cy="738188"/>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is</a:t>
            </a:r>
          </a:p>
          <a:p>
            <a:pPr algn="ctr"/>
            <a:r>
              <a:rPr lang="en-US" sz="1400" dirty="0">
                <a:solidFill>
                  <a:schemeClr val="bg1"/>
                </a:solidFill>
                <a:latin typeface="Comic Sans MS" pitchFamily="66" charset="0"/>
              </a:rPr>
              <a:t>sale &gt;= sticker</a:t>
            </a:r>
          </a:p>
          <a:p>
            <a:pPr algn="ctr"/>
            <a:r>
              <a:rPr lang="en-US" sz="1400" dirty="0">
                <a:solidFill>
                  <a:schemeClr val="bg1"/>
                </a:solidFill>
                <a:latin typeface="Comic Sans MS" pitchFamily="66" charset="0"/>
              </a:rPr>
              <a:t>?</a:t>
            </a:r>
          </a:p>
        </p:txBody>
      </p:sp>
      <p:cxnSp>
        <p:nvCxnSpPr>
          <p:cNvPr id="5" name="Straight Arrow Connector 4"/>
          <p:cNvCxnSpPr/>
          <p:nvPr/>
        </p:nvCxnSpPr>
        <p:spPr>
          <a:xfrm flipV="1">
            <a:off x="4441826" y="858839"/>
            <a:ext cx="379413"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49814" y="498475"/>
            <a:ext cx="1495425"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0" name="TextBox 6"/>
          <p:cNvSpPr txBox="1">
            <a:spLocks noChangeArrowheads="1"/>
          </p:cNvSpPr>
          <p:nvPr/>
        </p:nvSpPr>
        <p:spPr bwMode="auto">
          <a:xfrm>
            <a:off x="4932363" y="582614"/>
            <a:ext cx="1179512" cy="522287"/>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0.20</a:t>
            </a:r>
          </a:p>
        </p:txBody>
      </p:sp>
      <p:cxnSp>
        <p:nvCxnSpPr>
          <p:cNvPr id="9" name="Straight Arrow Connector 8"/>
          <p:cNvCxnSpPr/>
          <p:nvPr/>
        </p:nvCxnSpPr>
        <p:spPr>
          <a:xfrm rot="5400000">
            <a:off x="3509963" y="1838325"/>
            <a:ext cx="461962"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8840885">
            <a:off x="3244851" y="2290764"/>
            <a:ext cx="1031875"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3" name="TextBox 10"/>
          <p:cNvSpPr txBox="1">
            <a:spLocks noChangeArrowheads="1"/>
          </p:cNvSpPr>
          <p:nvPr/>
        </p:nvSpPr>
        <p:spPr bwMode="auto">
          <a:xfrm>
            <a:off x="3117851" y="2414589"/>
            <a:ext cx="1243013" cy="7397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&gt; bluebk</a:t>
            </a:r>
          </a:p>
          <a:p>
            <a:pPr algn="ctr"/>
            <a:r>
              <a:rPr lang="en-US" sz="1400">
                <a:solidFill>
                  <a:schemeClr val="bg1"/>
                </a:solidFill>
                <a:latin typeface="Comic Sans MS" pitchFamily="66" charset="0"/>
              </a:rPr>
              <a:t>?</a:t>
            </a:r>
          </a:p>
        </p:txBody>
      </p:sp>
      <p:cxnSp>
        <p:nvCxnSpPr>
          <p:cNvPr id="12" name="Straight Arrow Connector 11"/>
          <p:cNvCxnSpPr/>
          <p:nvPr/>
        </p:nvCxnSpPr>
        <p:spPr>
          <a:xfrm flipV="1">
            <a:off x="4456113" y="2757489"/>
            <a:ext cx="379412" cy="793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62513" y="2397125"/>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6" name="TextBox 13"/>
          <p:cNvSpPr txBox="1">
            <a:spLocks noChangeArrowheads="1"/>
          </p:cNvSpPr>
          <p:nvPr/>
        </p:nvSpPr>
        <p:spPr bwMode="auto">
          <a:xfrm>
            <a:off x="4946651" y="2479676"/>
            <a:ext cx="1179513" cy="5238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commission </a:t>
            </a:r>
          </a:p>
          <a:p>
            <a:pPr algn="ctr"/>
            <a:r>
              <a:rPr lang="en-US" sz="1400">
                <a:solidFill>
                  <a:schemeClr val="bg1"/>
                </a:solidFill>
                <a:latin typeface="Comic Sans MS" pitchFamily="66" charset="0"/>
              </a:rPr>
              <a:t>= 0.10</a:t>
            </a:r>
          </a:p>
        </p:txBody>
      </p:sp>
      <p:cxnSp>
        <p:nvCxnSpPr>
          <p:cNvPr id="15" name="Straight Arrow Connector 14"/>
          <p:cNvCxnSpPr/>
          <p:nvPr/>
        </p:nvCxnSpPr>
        <p:spPr>
          <a:xfrm rot="5400000">
            <a:off x="3532188" y="3763963"/>
            <a:ext cx="461963"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18840885">
            <a:off x="3267870" y="4217195"/>
            <a:ext cx="1031875" cy="100488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9" name="TextBox 16"/>
          <p:cNvSpPr txBox="1">
            <a:spLocks noChangeArrowheads="1"/>
          </p:cNvSpPr>
          <p:nvPr/>
        </p:nvSpPr>
        <p:spPr bwMode="auto">
          <a:xfrm>
            <a:off x="3140076" y="4341814"/>
            <a:ext cx="1293813" cy="738187"/>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 bluebk</a:t>
            </a:r>
          </a:p>
          <a:p>
            <a:pPr algn="ctr"/>
            <a:r>
              <a:rPr lang="en-US" sz="1400">
                <a:solidFill>
                  <a:schemeClr val="bg1"/>
                </a:solidFill>
                <a:latin typeface="Comic Sans MS" pitchFamily="66" charset="0"/>
              </a:rPr>
              <a:t>?</a:t>
            </a:r>
          </a:p>
        </p:txBody>
      </p:sp>
      <p:cxnSp>
        <p:nvCxnSpPr>
          <p:cNvPr id="18" name="Straight Arrow Connector 17"/>
          <p:cNvCxnSpPr/>
          <p:nvPr/>
        </p:nvCxnSpPr>
        <p:spPr>
          <a:xfrm flipV="1">
            <a:off x="4479926" y="4683126"/>
            <a:ext cx="37782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86326" y="4322764"/>
            <a:ext cx="1495425" cy="75723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2" name="TextBox 19"/>
          <p:cNvSpPr txBox="1">
            <a:spLocks noChangeArrowheads="1"/>
          </p:cNvSpPr>
          <p:nvPr/>
        </p:nvSpPr>
        <p:spPr bwMode="auto">
          <a:xfrm>
            <a:off x="4968875" y="4405314"/>
            <a:ext cx="1181100" cy="523875"/>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0.05</a:t>
            </a:r>
          </a:p>
        </p:txBody>
      </p:sp>
      <p:cxnSp>
        <p:nvCxnSpPr>
          <p:cNvPr id="21" name="Straight Arrow Connector 20"/>
          <p:cNvCxnSpPr/>
          <p:nvPr/>
        </p:nvCxnSpPr>
        <p:spPr>
          <a:xfrm rot="5400000">
            <a:off x="3546476" y="5588001"/>
            <a:ext cx="4619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24188" y="5842000"/>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5" name="TextBox 22"/>
          <p:cNvSpPr txBox="1">
            <a:spLocks noChangeArrowheads="1"/>
          </p:cNvSpPr>
          <p:nvPr/>
        </p:nvSpPr>
        <p:spPr bwMode="auto">
          <a:xfrm>
            <a:off x="3403600" y="6035676"/>
            <a:ext cx="801688" cy="307975"/>
          </a:xfrm>
          <a:prstGeom prst="rect">
            <a:avLst/>
          </a:prstGeom>
          <a:noFill/>
          <a:ln w="9525">
            <a:noFill/>
            <a:miter lim="800000"/>
            <a:headEnd/>
            <a:tailEnd/>
          </a:ln>
        </p:spPr>
        <p:txBody>
          <a:bodyPr wrap="none">
            <a:spAutoFit/>
          </a:bodyPr>
          <a:lstStyle/>
          <a:p>
            <a:r>
              <a:rPr lang="en-US" sz="1400">
                <a:solidFill>
                  <a:schemeClr val="bg1"/>
                </a:solidFill>
                <a:latin typeface="Comic Sans MS" pitchFamily="66" charset="0"/>
              </a:rPr>
              <a:t>No sale</a:t>
            </a:r>
          </a:p>
        </p:txBody>
      </p:sp>
      <p:sp>
        <p:nvSpPr>
          <p:cNvPr id="57366" name="TextBox 23"/>
          <p:cNvSpPr txBox="1">
            <a:spLocks noChangeArrowheads="1"/>
          </p:cNvSpPr>
          <p:nvPr/>
        </p:nvSpPr>
        <p:spPr bwMode="auto">
          <a:xfrm>
            <a:off x="4368801" y="534989"/>
            <a:ext cx="492125" cy="307975"/>
          </a:xfrm>
          <a:prstGeom prst="rect">
            <a:avLst/>
          </a:prstGeom>
          <a:noFill/>
          <a:ln w="9525">
            <a:noFill/>
            <a:miter lim="800000"/>
            <a:headEnd/>
            <a:tailEnd/>
          </a:ln>
        </p:spPr>
        <p:txBody>
          <a:bodyPr wrap="none">
            <a:spAutoFit/>
          </a:bodyPr>
          <a:lstStyle/>
          <a:p>
            <a:r>
              <a:rPr lang="en-US" sz="1400">
                <a:solidFill>
                  <a:schemeClr val="bg1"/>
                </a:solidFill>
              </a:rPr>
              <a:t>true</a:t>
            </a:r>
          </a:p>
        </p:txBody>
      </p:sp>
      <p:sp>
        <p:nvSpPr>
          <p:cNvPr id="57367" name="TextBox 24"/>
          <p:cNvSpPr txBox="1">
            <a:spLocks noChangeArrowheads="1"/>
          </p:cNvSpPr>
          <p:nvPr/>
        </p:nvSpPr>
        <p:spPr bwMode="auto">
          <a:xfrm>
            <a:off x="4383089" y="2414589"/>
            <a:ext cx="492125" cy="307975"/>
          </a:xfrm>
          <a:prstGeom prst="rect">
            <a:avLst/>
          </a:prstGeom>
          <a:noFill/>
          <a:ln w="9525">
            <a:noFill/>
            <a:miter lim="800000"/>
            <a:headEnd/>
            <a:tailEnd/>
          </a:ln>
        </p:spPr>
        <p:txBody>
          <a:bodyPr wrap="none">
            <a:spAutoFit/>
          </a:bodyPr>
          <a:lstStyle/>
          <a:p>
            <a:r>
              <a:rPr lang="en-US" sz="1400"/>
              <a:t>true</a:t>
            </a:r>
          </a:p>
        </p:txBody>
      </p:sp>
      <p:sp>
        <p:nvSpPr>
          <p:cNvPr id="57368" name="TextBox 25"/>
          <p:cNvSpPr txBox="1">
            <a:spLocks noChangeArrowheads="1"/>
          </p:cNvSpPr>
          <p:nvPr/>
        </p:nvSpPr>
        <p:spPr bwMode="auto">
          <a:xfrm>
            <a:off x="4429126" y="4318001"/>
            <a:ext cx="492125" cy="307975"/>
          </a:xfrm>
          <a:prstGeom prst="rect">
            <a:avLst/>
          </a:prstGeom>
          <a:noFill/>
          <a:ln w="9525">
            <a:noFill/>
            <a:miter lim="800000"/>
            <a:headEnd/>
            <a:tailEnd/>
          </a:ln>
        </p:spPr>
        <p:txBody>
          <a:bodyPr wrap="none">
            <a:spAutoFit/>
          </a:bodyPr>
          <a:lstStyle/>
          <a:p>
            <a:r>
              <a:rPr lang="en-US" sz="1400"/>
              <a:t>true</a:t>
            </a:r>
          </a:p>
        </p:txBody>
      </p:sp>
      <p:sp>
        <p:nvSpPr>
          <p:cNvPr id="57369" name="TextBox 26"/>
          <p:cNvSpPr txBox="1">
            <a:spLocks noChangeArrowheads="1"/>
          </p:cNvSpPr>
          <p:nvPr/>
        </p:nvSpPr>
        <p:spPr bwMode="auto">
          <a:xfrm>
            <a:off x="3768726" y="1671639"/>
            <a:ext cx="561975" cy="307975"/>
          </a:xfrm>
          <a:prstGeom prst="rect">
            <a:avLst/>
          </a:prstGeom>
          <a:noFill/>
          <a:ln w="9525">
            <a:noFill/>
            <a:miter lim="800000"/>
            <a:headEnd/>
            <a:tailEnd/>
          </a:ln>
        </p:spPr>
        <p:txBody>
          <a:bodyPr wrap="none">
            <a:spAutoFit/>
          </a:bodyPr>
          <a:lstStyle/>
          <a:p>
            <a:r>
              <a:rPr lang="en-US" sz="1400"/>
              <a:t>false</a:t>
            </a:r>
          </a:p>
        </p:txBody>
      </p:sp>
      <p:sp>
        <p:nvSpPr>
          <p:cNvPr id="57370" name="TextBox 27"/>
          <p:cNvSpPr txBox="1">
            <a:spLocks noChangeArrowheads="1"/>
          </p:cNvSpPr>
          <p:nvPr/>
        </p:nvSpPr>
        <p:spPr bwMode="auto">
          <a:xfrm>
            <a:off x="3846513" y="3541714"/>
            <a:ext cx="563562" cy="307975"/>
          </a:xfrm>
          <a:prstGeom prst="rect">
            <a:avLst/>
          </a:prstGeom>
          <a:noFill/>
          <a:ln w="9525">
            <a:noFill/>
            <a:miter lim="800000"/>
            <a:headEnd/>
            <a:tailEnd/>
          </a:ln>
        </p:spPr>
        <p:txBody>
          <a:bodyPr wrap="none">
            <a:spAutoFit/>
          </a:bodyPr>
          <a:lstStyle/>
          <a:p>
            <a:r>
              <a:rPr lang="en-US" sz="1400"/>
              <a:t>false</a:t>
            </a:r>
          </a:p>
        </p:txBody>
      </p:sp>
      <p:sp>
        <p:nvSpPr>
          <p:cNvPr id="57371" name="TextBox 28"/>
          <p:cNvSpPr txBox="1">
            <a:spLocks noChangeArrowheads="1"/>
          </p:cNvSpPr>
          <p:nvPr/>
        </p:nvSpPr>
        <p:spPr bwMode="auto">
          <a:xfrm>
            <a:off x="3865563" y="5426076"/>
            <a:ext cx="563562" cy="307975"/>
          </a:xfrm>
          <a:prstGeom prst="rect">
            <a:avLst/>
          </a:prstGeom>
          <a:noFill/>
          <a:ln w="9525">
            <a:noFill/>
            <a:miter lim="800000"/>
            <a:headEnd/>
            <a:tailEnd/>
          </a:ln>
        </p:spPr>
        <p:txBody>
          <a:bodyPr wrap="none">
            <a:spAutoFit/>
          </a:bodyPr>
          <a:lstStyle/>
          <a:p>
            <a:r>
              <a:rPr lang="en-US" sz="1400"/>
              <a:t>false</a:t>
            </a: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8840885">
            <a:off x="3231357" y="392907"/>
            <a:ext cx="1030288"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47" name="TextBox 2"/>
          <p:cNvSpPr txBox="1">
            <a:spLocks noChangeArrowheads="1"/>
          </p:cNvSpPr>
          <p:nvPr/>
        </p:nvSpPr>
        <p:spPr bwMode="auto">
          <a:xfrm>
            <a:off x="3103564" y="517525"/>
            <a:ext cx="1373187" cy="738188"/>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is</a:t>
            </a:r>
          </a:p>
          <a:p>
            <a:pPr algn="ctr"/>
            <a:r>
              <a:rPr lang="en-US" sz="1400" dirty="0">
                <a:solidFill>
                  <a:schemeClr val="bg1"/>
                </a:solidFill>
                <a:latin typeface="Comic Sans MS" pitchFamily="66" charset="0"/>
              </a:rPr>
              <a:t>sale &gt;= sticker</a:t>
            </a:r>
          </a:p>
          <a:p>
            <a:pPr algn="ctr"/>
            <a:r>
              <a:rPr lang="en-US" sz="1400" dirty="0">
                <a:solidFill>
                  <a:schemeClr val="bg1"/>
                </a:solidFill>
                <a:latin typeface="Comic Sans MS" pitchFamily="66" charset="0"/>
              </a:rPr>
              <a:t>?</a:t>
            </a:r>
          </a:p>
        </p:txBody>
      </p:sp>
      <p:cxnSp>
        <p:nvCxnSpPr>
          <p:cNvPr id="5" name="Straight Arrow Connector 4"/>
          <p:cNvCxnSpPr/>
          <p:nvPr/>
        </p:nvCxnSpPr>
        <p:spPr>
          <a:xfrm flipV="1">
            <a:off x="4441826" y="858839"/>
            <a:ext cx="379413"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49814" y="498475"/>
            <a:ext cx="1495425"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0" name="TextBox 6"/>
          <p:cNvSpPr txBox="1">
            <a:spLocks noChangeArrowheads="1"/>
          </p:cNvSpPr>
          <p:nvPr/>
        </p:nvSpPr>
        <p:spPr bwMode="auto">
          <a:xfrm>
            <a:off x="4932363" y="582614"/>
            <a:ext cx="1179512" cy="522287"/>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0.20</a:t>
            </a:r>
          </a:p>
        </p:txBody>
      </p:sp>
      <p:cxnSp>
        <p:nvCxnSpPr>
          <p:cNvPr id="9" name="Straight Arrow Connector 8"/>
          <p:cNvCxnSpPr/>
          <p:nvPr/>
        </p:nvCxnSpPr>
        <p:spPr>
          <a:xfrm rot="5400000">
            <a:off x="3509963" y="1838325"/>
            <a:ext cx="461962"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8840885">
            <a:off x="3244851" y="2290764"/>
            <a:ext cx="1031875" cy="1006475"/>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3" name="TextBox 10"/>
          <p:cNvSpPr txBox="1">
            <a:spLocks noChangeArrowheads="1"/>
          </p:cNvSpPr>
          <p:nvPr/>
        </p:nvSpPr>
        <p:spPr bwMode="auto">
          <a:xfrm>
            <a:off x="3117851" y="2414589"/>
            <a:ext cx="1243013" cy="7397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&gt; bluebk</a:t>
            </a:r>
          </a:p>
          <a:p>
            <a:pPr algn="ctr"/>
            <a:r>
              <a:rPr lang="en-US" sz="1400">
                <a:solidFill>
                  <a:schemeClr val="bg1"/>
                </a:solidFill>
                <a:latin typeface="Comic Sans MS" pitchFamily="66" charset="0"/>
              </a:rPr>
              <a:t>?</a:t>
            </a:r>
          </a:p>
        </p:txBody>
      </p:sp>
      <p:cxnSp>
        <p:nvCxnSpPr>
          <p:cNvPr id="12" name="Straight Arrow Connector 11"/>
          <p:cNvCxnSpPr/>
          <p:nvPr/>
        </p:nvCxnSpPr>
        <p:spPr>
          <a:xfrm flipV="1">
            <a:off x="4456113" y="2757489"/>
            <a:ext cx="379412" cy="793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62513" y="2397125"/>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6" name="TextBox 13"/>
          <p:cNvSpPr txBox="1">
            <a:spLocks noChangeArrowheads="1"/>
          </p:cNvSpPr>
          <p:nvPr/>
        </p:nvSpPr>
        <p:spPr bwMode="auto">
          <a:xfrm>
            <a:off x="4946651" y="2479676"/>
            <a:ext cx="1179513" cy="523875"/>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commission </a:t>
            </a:r>
          </a:p>
          <a:p>
            <a:pPr algn="ctr"/>
            <a:r>
              <a:rPr lang="en-US" sz="1400">
                <a:solidFill>
                  <a:schemeClr val="bg1"/>
                </a:solidFill>
                <a:latin typeface="Comic Sans MS" pitchFamily="66" charset="0"/>
              </a:rPr>
              <a:t>= 0.10</a:t>
            </a:r>
          </a:p>
        </p:txBody>
      </p:sp>
      <p:cxnSp>
        <p:nvCxnSpPr>
          <p:cNvPr id="15" name="Straight Arrow Connector 14"/>
          <p:cNvCxnSpPr/>
          <p:nvPr/>
        </p:nvCxnSpPr>
        <p:spPr>
          <a:xfrm rot="5400000">
            <a:off x="3532188" y="3763963"/>
            <a:ext cx="461963" cy="158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18840885">
            <a:off x="3267870" y="4217195"/>
            <a:ext cx="1031875" cy="100488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9" name="TextBox 16"/>
          <p:cNvSpPr txBox="1">
            <a:spLocks noChangeArrowheads="1"/>
          </p:cNvSpPr>
          <p:nvPr/>
        </p:nvSpPr>
        <p:spPr bwMode="auto">
          <a:xfrm>
            <a:off x="3140076" y="4341814"/>
            <a:ext cx="1293813" cy="738187"/>
          </a:xfrm>
          <a:prstGeom prst="rect">
            <a:avLst/>
          </a:prstGeom>
          <a:noFill/>
          <a:ln w="9525">
            <a:noFill/>
            <a:miter lim="800000"/>
            <a:headEnd/>
            <a:tailEnd/>
          </a:ln>
        </p:spPr>
        <p:txBody>
          <a:bodyPr wrap="none">
            <a:spAutoFit/>
          </a:bodyPr>
          <a:lstStyle/>
          <a:p>
            <a:pPr algn="ctr"/>
            <a:r>
              <a:rPr lang="en-US" sz="1400">
                <a:solidFill>
                  <a:schemeClr val="bg1"/>
                </a:solidFill>
                <a:latin typeface="Comic Sans MS" pitchFamily="66" charset="0"/>
              </a:rPr>
              <a:t>is</a:t>
            </a:r>
          </a:p>
          <a:p>
            <a:pPr algn="ctr"/>
            <a:r>
              <a:rPr lang="en-US" sz="1400">
                <a:solidFill>
                  <a:schemeClr val="bg1"/>
                </a:solidFill>
                <a:latin typeface="Comic Sans MS" pitchFamily="66" charset="0"/>
              </a:rPr>
              <a:t>Sale = bluebk</a:t>
            </a:r>
          </a:p>
          <a:p>
            <a:pPr algn="ctr"/>
            <a:r>
              <a:rPr lang="en-US" sz="1400">
                <a:solidFill>
                  <a:schemeClr val="bg1"/>
                </a:solidFill>
                <a:latin typeface="Comic Sans MS" pitchFamily="66" charset="0"/>
              </a:rPr>
              <a:t>?</a:t>
            </a:r>
          </a:p>
        </p:txBody>
      </p:sp>
      <p:cxnSp>
        <p:nvCxnSpPr>
          <p:cNvPr id="18" name="Straight Arrow Connector 17"/>
          <p:cNvCxnSpPr/>
          <p:nvPr/>
        </p:nvCxnSpPr>
        <p:spPr>
          <a:xfrm flipV="1">
            <a:off x="4479926" y="4683126"/>
            <a:ext cx="377825" cy="9525"/>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86326" y="4322764"/>
            <a:ext cx="1495425" cy="757237"/>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2" name="TextBox 19"/>
          <p:cNvSpPr txBox="1">
            <a:spLocks noChangeArrowheads="1"/>
          </p:cNvSpPr>
          <p:nvPr/>
        </p:nvSpPr>
        <p:spPr bwMode="auto">
          <a:xfrm>
            <a:off x="4968875" y="4405314"/>
            <a:ext cx="1181100" cy="523875"/>
          </a:xfrm>
          <a:prstGeom prst="rect">
            <a:avLst/>
          </a:prstGeom>
          <a:noFill/>
          <a:ln w="9525">
            <a:noFill/>
            <a:miter lim="800000"/>
            <a:headEnd/>
            <a:tailEnd/>
          </a:ln>
        </p:spPr>
        <p:txBody>
          <a:bodyPr wrap="none">
            <a:spAutoFit/>
          </a:bodyPr>
          <a:lstStyle/>
          <a:p>
            <a:pPr algn="ctr"/>
            <a:r>
              <a:rPr lang="en-US" sz="1400" dirty="0">
                <a:solidFill>
                  <a:schemeClr val="bg1"/>
                </a:solidFill>
                <a:latin typeface="Comic Sans MS" pitchFamily="66" charset="0"/>
              </a:rPr>
              <a:t>commission </a:t>
            </a:r>
          </a:p>
          <a:p>
            <a:pPr algn="ctr"/>
            <a:r>
              <a:rPr lang="en-US" sz="1400" dirty="0">
                <a:solidFill>
                  <a:schemeClr val="bg1"/>
                </a:solidFill>
                <a:latin typeface="Comic Sans MS" pitchFamily="66" charset="0"/>
              </a:rPr>
              <a:t>= 0.05</a:t>
            </a:r>
          </a:p>
        </p:txBody>
      </p:sp>
      <p:cxnSp>
        <p:nvCxnSpPr>
          <p:cNvPr id="21" name="Straight Arrow Connector 20"/>
          <p:cNvCxnSpPr/>
          <p:nvPr/>
        </p:nvCxnSpPr>
        <p:spPr>
          <a:xfrm rot="5400000">
            <a:off x="3546476" y="5588001"/>
            <a:ext cx="461962" cy="1587"/>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24188" y="5842000"/>
            <a:ext cx="1497012" cy="757238"/>
          </a:xfrm>
          <a:prstGeom prst="rect">
            <a:avLst/>
          </a:prstGeom>
          <a:solidFill>
            <a:schemeClr val="tx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65" name="TextBox 22"/>
          <p:cNvSpPr txBox="1">
            <a:spLocks noChangeArrowheads="1"/>
          </p:cNvSpPr>
          <p:nvPr/>
        </p:nvSpPr>
        <p:spPr bwMode="auto">
          <a:xfrm>
            <a:off x="3403600" y="6035676"/>
            <a:ext cx="801688" cy="307975"/>
          </a:xfrm>
          <a:prstGeom prst="rect">
            <a:avLst/>
          </a:prstGeom>
          <a:noFill/>
          <a:ln w="9525">
            <a:noFill/>
            <a:miter lim="800000"/>
            <a:headEnd/>
            <a:tailEnd/>
          </a:ln>
        </p:spPr>
        <p:txBody>
          <a:bodyPr wrap="none">
            <a:spAutoFit/>
          </a:bodyPr>
          <a:lstStyle/>
          <a:p>
            <a:r>
              <a:rPr lang="en-US" sz="1400">
                <a:solidFill>
                  <a:schemeClr val="bg1"/>
                </a:solidFill>
                <a:latin typeface="Comic Sans MS" pitchFamily="66" charset="0"/>
              </a:rPr>
              <a:t>No sale</a:t>
            </a:r>
          </a:p>
        </p:txBody>
      </p:sp>
      <p:sp>
        <p:nvSpPr>
          <p:cNvPr id="57366" name="TextBox 23"/>
          <p:cNvSpPr txBox="1">
            <a:spLocks noChangeArrowheads="1"/>
          </p:cNvSpPr>
          <p:nvPr/>
        </p:nvSpPr>
        <p:spPr bwMode="auto">
          <a:xfrm>
            <a:off x="4368801" y="534989"/>
            <a:ext cx="492125" cy="307975"/>
          </a:xfrm>
          <a:prstGeom prst="rect">
            <a:avLst/>
          </a:prstGeom>
          <a:noFill/>
          <a:ln w="9525">
            <a:noFill/>
            <a:miter lim="800000"/>
            <a:headEnd/>
            <a:tailEnd/>
          </a:ln>
        </p:spPr>
        <p:txBody>
          <a:bodyPr wrap="none">
            <a:spAutoFit/>
          </a:bodyPr>
          <a:lstStyle/>
          <a:p>
            <a:r>
              <a:rPr lang="en-US" sz="1400">
                <a:solidFill>
                  <a:schemeClr val="bg1"/>
                </a:solidFill>
              </a:rPr>
              <a:t>true</a:t>
            </a:r>
          </a:p>
        </p:txBody>
      </p:sp>
      <p:sp>
        <p:nvSpPr>
          <p:cNvPr id="57367" name="TextBox 24"/>
          <p:cNvSpPr txBox="1">
            <a:spLocks noChangeArrowheads="1"/>
          </p:cNvSpPr>
          <p:nvPr/>
        </p:nvSpPr>
        <p:spPr bwMode="auto">
          <a:xfrm>
            <a:off x="4383089" y="2414589"/>
            <a:ext cx="492125" cy="307975"/>
          </a:xfrm>
          <a:prstGeom prst="rect">
            <a:avLst/>
          </a:prstGeom>
          <a:noFill/>
          <a:ln w="9525">
            <a:noFill/>
            <a:miter lim="800000"/>
            <a:headEnd/>
            <a:tailEnd/>
          </a:ln>
        </p:spPr>
        <p:txBody>
          <a:bodyPr wrap="none">
            <a:spAutoFit/>
          </a:bodyPr>
          <a:lstStyle/>
          <a:p>
            <a:r>
              <a:rPr lang="en-US" sz="1400"/>
              <a:t>true</a:t>
            </a:r>
          </a:p>
        </p:txBody>
      </p:sp>
      <p:sp>
        <p:nvSpPr>
          <p:cNvPr id="57368" name="TextBox 25"/>
          <p:cNvSpPr txBox="1">
            <a:spLocks noChangeArrowheads="1"/>
          </p:cNvSpPr>
          <p:nvPr/>
        </p:nvSpPr>
        <p:spPr bwMode="auto">
          <a:xfrm>
            <a:off x="4429126" y="4318001"/>
            <a:ext cx="492125" cy="307975"/>
          </a:xfrm>
          <a:prstGeom prst="rect">
            <a:avLst/>
          </a:prstGeom>
          <a:noFill/>
          <a:ln w="9525">
            <a:noFill/>
            <a:miter lim="800000"/>
            <a:headEnd/>
            <a:tailEnd/>
          </a:ln>
        </p:spPr>
        <p:txBody>
          <a:bodyPr wrap="none">
            <a:spAutoFit/>
          </a:bodyPr>
          <a:lstStyle/>
          <a:p>
            <a:r>
              <a:rPr lang="en-US" sz="1400"/>
              <a:t>true</a:t>
            </a:r>
          </a:p>
        </p:txBody>
      </p:sp>
      <p:sp>
        <p:nvSpPr>
          <p:cNvPr id="57369" name="TextBox 26"/>
          <p:cNvSpPr txBox="1">
            <a:spLocks noChangeArrowheads="1"/>
          </p:cNvSpPr>
          <p:nvPr/>
        </p:nvSpPr>
        <p:spPr bwMode="auto">
          <a:xfrm>
            <a:off x="3768726" y="1671639"/>
            <a:ext cx="561975" cy="307975"/>
          </a:xfrm>
          <a:prstGeom prst="rect">
            <a:avLst/>
          </a:prstGeom>
          <a:noFill/>
          <a:ln w="9525">
            <a:noFill/>
            <a:miter lim="800000"/>
            <a:headEnd/>
            <a:tailEnd/>
          </a:ln>
        </p:spPr>
        <p:txBody>
          <a:bodyPr wrap="none">
            <a:spAutoFit/>
          </a:bodyPr>
          <a:lstStyle/>
          <a:p>
            <a:r>
              <a:rPr lang="en-US" sz="1400"/>
              <a:t>false</a:t>
            </a:r>
          </a:p>
        </p:txBody>
      </p:sp>
      <p:sp>
        <p:nvSpPr>
          <p:cNvPr id="57370" name="TextBox 27"/>
          <p:cNvSpPr txBox="1">
            <a:spLocks noChangeArrowheads="1"/>
          </p:cNvSpPr>
          <p:nvPr/>
        </p:nvSpPr>
        <p:spPr bwMode="auto">
          <a:xfrm>
            <a:off x="3846513" y="3541714"/>
            <a:ext cx="563562" cy="307975"/>
          </a:xfrm>
          <a:prstGeom prst="rect">
            <a:avLst/>
          </a:prstGeom>
          <a:noFill/>
          <a:ln w="9525">
            <a:noFill/>
            <a:miter lim="800000"/>
            <a:headEnd/>
            <a:tailEnd/>
          </a:ln>
        </p:spPr>
        <p:txBody>
          <a:bodyPr wrap="none">
            <a:spAutoFit/>
          </a:bodyPr>
          <a:lstStyle/>
          <a:p>
            <a:r>
              <a:rPr lang="en-US" sz="1400"/>
              <a:t>false</a:t>
            </a:r>
          </a:p>
        </p:txBody>
      </p:sp>
      <p:sp>
        <p:nvSpPr>
          <p:cNvPr id="57371" name="TextBox 28"/>
          <p:cNvSpPr txBox="1">
            <a:spLocks noChangeArrowheads="1"/>
          </p:cNvSpPr>
          <p:nvPr/>
        </p:nvSpPr>
        <p:spPr bwMode="auto">
          <a:xfrm>
            <a:off x="3865563" y="5426076"/>
            <a:ext cx="563562" cy="307975"/>
          </a:xfrm>
          <a:prstGeom prst="rect">
            <a:avLst/>
          </a:prstGeom>
          <a:noFill/>
          <a:ln w="9525">
            <a:noFill/>
            <a:miter lim="800000"/>
            <a:headEnd/>
            <a:tailEnd/>
          </a:ln>
        </p:spPr>
        <p:txBody>
          <a:bodyPr wrap="none">
            <a:spAutoFit/>
          </a:bodyPr>
          <a:lstStyle/>
          <a:p>
            <a:r>
              <a:rPr lang="en-US" sz="1400"/>
              <a:t>false</a:t>
            </a:r>
          </a:p>
        </p:txBody>
      </p:sp>
      <p:sp>
        <p:nvSpPr>
          <p:cNvPr id="28" name="TextBox 29"/>
          <p:cNvSpPr txBox="1">
            <a:spLocks noChangeArrowheads="1"/>
          </p:cNvSpPr>
          <p:nvPr/>
        </p:nvSpPr>
        <p:spPr bwMode="auto">
          <a:xfrm>
            <a:off x="6843714" y="1181101"/>
            <a:ext cx="2778325" cy="830997"/>
          </a:xfrm>
          <a:prstGeom prst="rect">
            <a:avLst/>
          </a:prstGeom>
          <a:noFill/>
          <a:ln w="9525">
            <a:noFill/>
            <a:miter lim="800000"/>
            <a:headEnd/>
            <a:tailEnd/>
          </a:ln>
        </p:spPr>
        <p:txBody>
          <a:bodyPr wrap="none">
            <a:spAutoFit/>
          </a:bodyPr>
          <a:lstStyle/>
          <a:p>
            <a:r>
              <a:rPr lang="en-US" dirty="0">
                <a:latin typeface="Comic Sans MS" pitchFamily="66" charset="0"/>
              </a:rPr>
              <a:t>What happens if you put</a:t>
            </a:r>
          </a:p>
          <a:p>
            <a:r>
              <a:rPr lang="en-US" dirty="0">
                <a:latin typeface="Comic Sans MS" pitchFamily="66" charset="0"/>
              </a:rPr>
              <a:t>the conditions in the wrong</a:t>
            </a:r>
          </a:p>
          <a:p>
            <a:r>
              <a:rPr lang="en-US" dirty="0">
                <a:latin typeface="Comic Sans MS" pitchFamily="66" charset="0"/>
              </a:rPr>
              <a:t>order?</a:t>
            </a:r>
          </a:p>
        </p:txBody>
      </p:sp>
      <p:sp>
        <p:nvSpPr>
          <p:cNvPr id="29" name="TextBox 30"/>
          <p:cNvSpPr txBox="1">
            <a:spLocks noChangeArrowheads="1"/>
          </p:cNvSpPr>
          <p:nvPr/>
        </p:nvSpPr>
        <p:spPr bwMode="auto">
          <a:xfrm>
            <a:off x="6554231" y="3056315"/>
            <a:ext cx="3748645" cy="1569660"/>
          </a:xfrm>
          <a:prstGeom prst="rect">
            <a:avLst/>
          </a:prstGeom>
          <a:noFill/>
          <a:ln w="9525">
            <a:noFill/>
            <a:miter lim="800000"/>
            <a:headEnd/>
            <a:tailEnd/>
          </a:ln>
        </p:spPr>
        <p:txBody>
          <a:bodyPr wrap="square">
            <a:spAutoFit/>
          </a:bodyPr>
          <a:lstStyle/>
          <a:p>
            <a:r>
              <a:rPr lang="en-US" dirty="0">
                <a:latin typeface="Comic Sans MS" pitchFamily="66" charset="0"/>
              </a:rPr>
              <a:t>Suppose that </a:t>
            </a:r>
          </a:p>
          <a:p>
            <a:r>
              <a:rPr lang="en-US" dirty="0">
                <a:latin typeface="Comic Sans MS" pitchFamily="66" charset="0"/>
              </a:rPr>
              <a:t>the sticker price  = 20,000,  </a:t>
            </a:r>
          </a:p>
          <a:p>
            <a:r>
              <a:rPr lang="en-US" dirty="0">
                <a:latin typeface="Comic Sans MS" pitchFamily="66" charset="0"/>
              </a:rPr>
              <a:t>the blue book price = 19,000, and </a:t>
            </a:r>
          </a:p>
          <a:p>
            <a:r>
              <a:rPr lang="en-US" dirty="0">
                <a:latin typeface="Comic Sans MS" pitchFamily="66" charset="0"/>
              </a:rPr>
              <a:t>the sale price = 21,000. </a:t>
            </a:r>
          </a:p>
          <a:p>
            <a:r>
              <a:rPr lang="en-US" dirty="0">
                <a:latin typeface="Comic Sans MS" pitchFamily="66" charset="0"/>
              </a:rPr>
              <a:t>What will the commission be?</a:t>
            </a:r>
          </a:p>
          <a:p>
            <a:r>
              <a:rPr lang="en-US" dirty="0">
                <a:latin typeface="Comic Sans MS" pitchFamily="66" charset="0"/>
              </a:rPr>
              <a:t>What should it be?</a:t>
            </a:r>
          </a:p>
        </p:txBody>
      </p:sp>
    </p:spTree>
    <p:extLst>
      <p:ext uri="{BB962C8B-B14F-4D97-AF65-F5344CB8AC3E}">
        <p14:creationId xmlns:p14="http://schemas.microsoft.com/office/powerpoint/2010/main" val="837955364"/>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4704811" y="1739754"/>
            <a:ext cx="3379643" cy="4524315"/>
          </a:xfrm>
          <a:prstGeom prst="rect">
            <a:avLst/>
          </a:prstGeom>
          <a:noFill/>
          <a:ln w="9525">
            <a:noFill/>
            <a:miter lim="800000"/>
            <a:headEnd/>
            <a:tailEnd/>
          </a:ln>
        </p:spPr>
        <p:txBody>
          <a:bodyPr wrap="none">
            <a:spAutoFit/>
          </a:bodyPr>
          <a:lstStyle/>
          <a:p>
            <a:r>
              <a:rPr lang="en-US" sz="1800" dirty="0">
                <a:latin typeface="Calibri" panose="020F0502020204030204" pitchFamily="34" charset="0"/>
                <a:cs typeface="Calibri" panose="020F0502020204030204" pitchFamily="34" charset="0"/>
              </a:rPr>
              <a:t>if ( </a:t>
            </a:r>
            <a:r>
              <a:rPr lang="en-US" sz="1800" dirty="0" err="1">
                <a:latin typeface="Calibri" panose="020F0502020204030204" pitchFamily="34" charset="0"/>
                <a:cs typeface="Calibri" panose="020F0502020204030204" pitchFamily="34" charset="0"/>
              </a:rPr>
              <a:t>salesPrice</a:t>
            </a:r>
            <a:r>
              <a:rPr lang="en-US" sz="1800" dirty="0">
                <a:latin typeface="Calibri" panose="020F0502020204030204" pitchFamily="34" charset="0"/>
                <a:cs typeface="Calibri" panose="020F0502020204030204" pitchFamily="34" charset="0"/>
              </a:rPr>
              <a:t> &gt;= STICKER_PRICE)</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commissionRate</a:t>
            </a:r>
            <a:r>
              <a:rPr lang="en-US" sz="1800" dirty="0">
                <a:latin typeface="Calibri" panose="020F0502020204030204" pitchFamily="34" charset="0"/>
                <a:cs typeface="Calibri" panose="020F0502020204030204" pitchFamily="34" charset="0"/>
              </a:rPr>
              <a:t> = 0.20;</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else if ( </a:t>
            </a:r>
            <a:r>
              <a:rPr lang="en-US" sz="1800" dirty="0" err="1">
                <a:latin typeface="Calibri" panose="020F0502020204030204" pitchFamily="34" charset="0"/>
                <a:cs typeface="Calibri" panose="020F0502020204030204" pitchFamily="34" charset="0"/>
              </a:rPr>
              <a:t>salesPrice</a:t>
            </a:r>
            <a:r>
              <a:rPr lang="en-US" sz="1800" dirty="0">
                <a:latin typeface="Calibri" panose="020F0502020204030204" pitchFamily="34" charset="0"/>
                <a:cs typeface="Calibri" panose="020F0502020204030204" pitchFamily="34" charset="0"/>
              </a:rPr>
              <a:t> &gt; BLUE_BOOK)</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commissionRate</a:t>
            </a:r>
            <a:r>
              <a:rPr lang="en-US" sz="1800" dirty="0">
                <a:latin typeface="Calibri" panose="020F0502020204030204" pitchFamily="34" charset="0"/>
                <a:cs typeface="Calibri" panose="020F0502020204030204" pitchFamily="34" charset="0"/>
              </a:rPr>
              <a:t> = 0.10;</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else if (</a:t>
            </a:r>
            <a:r>
              <a:rPr lang="en-US" sz="1800" dirty="0" err="1">
                <a:latin typeface="Calibri" panose="020F0502020204030204" pitchFamily="34" charset="0"/>
                <a:cs typeface="Calibri" panose="020F0502020204030204" pitchFamily="34" charset="0"/>
              </a:rPr>
              <a:t>salesPrice</a:t>
            </a:r>
            <a:r>
              <a:rPr lang="en-US" sz="1800" dirty="0">
                <a:latin typeface="Calibri" panose="020F0502020204030204" pitchFamily="34" charset="0"/>
                <a:cs typeface="Calibri" panose="020F0502020204030204" pitchFamily="34" charset="0"/>
              </a:rPr>
              <a:t> == BLUE_BOOK)</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commissionRate</a:t>
            </a:r>
            <a:r>
              <a:rPr lang="en-US" sz="1800" dirty="0">
                <a:latin typeface="Calibri" panose="020F0502020204030204" pitchFamily="34" charset="0"/>
                <a:cs typeface="Calibri" panose="020F0502020204030204" pitchFamily="34" charset="0"/>
              </a:rPr>
              <a:t> == 0.05;</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else</a:t>
            </a:r>
          </a:p>
          <a:p>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No Sale!”);</a:t>
            </a:r>
          </a:p>
          <a:p>
            <a:r>
              <a:rPr lang="en-US" sz="1800" dirty="0">
                <a:latin typeface="Calibri" panose="020F0502020204030204" pitchFamily="34" charset="0"/>
                <a:cs typeface="Calibri" panose="020F0502020204030204" pitchFamily="34" charset="0"/>
              </a:rPr>
              <a:t>}</a:t>
            </a:r>
          </a:p>
        </p:txBody>
      </p:sp>
      <p:sp>
        <p:nvSpPr>
          <p:cNvPr id="2" name="TextBox 1"/>
          <p:cNvSpPr txBox="1"/>
          <p:nvPr/>
        </p:nvSpPr>
        <p:spPr>
          <a:xfrm>
            <a:off x="4559431" y="980387"/>
            <a:ext cx="3342582" cy="400110"/>
          </a:xfrm>
          <a:prstGeom prst="rect">
            <a:avLst/>
          </a:prstGeom>
          <a:noFill/>
        </p:spPr>
        <p:txBody>
          <a:bodyPr wrap="none" rtlCol="0">
            <a:spAutoFit/>
          </a:bodyPr>
          <a:lstStyle/>
          <a:p>
            <a:r>
              <a:rPr lang="en-US" sz="2000" dirty="0">
                <a:latin typeface="Comic Sans MS" panose="030F0702030302020204" pitchFamily="66" charset="0"/>
              </a:rPr>
              <a:t>The code will look like this</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2907215" y="2640134"/>
            <a:ext cx="6862776" cy="1015663"/>
          </a:xfrm>
          <a:prstGeom prst="rect">
            <a:avLst/>
          </a:prstGeom>
          <a:noFill/>
          <a:ln w="9525">
            <a:noFill/>
            <a:miter lim="800000"/>
            <a:headEnd/>
            <a:tailEnd/>
          </a:ln>
        </p:spPr>
        <p:txBody>
          <a:bodyPr wrap="none">
            <a:spAutoFit/>
          </a:bodyPr>
          <a:lstStyle/>
          <a:p>
            <a:r>
              <a:rPr lang="en-US" sz="2000" dirty="0">
                <a:latin typeface="Comic Sans MS" pitchFamily="66" charset="0"/>
              </a:rPr>
              <a:t>Programs that we have written so far begin execution</a:t>
            </a:r>
          </a:p>
          <a:p>
            <a:r>
              <a:rPr lang="en-US" sz="2000" dirty="0">
                <a:latin typeface="Comic Sans MS" pitchFamily="66" charset="0"/>
              </a:rPr>
              <a:t>with the first line in the main( ) method,  and continue </a:t>
            </a:r>
          </a:p>
          <a:p>
            <a:r>
              <a:rPr lang="en-US" sz="2000" dirty="0">
                <a:latin typeface="Comic Sans MS" pitchFamily="66" charset="0"/>
              </a:rPr>
              <a:t>line by line until control reaches the end of the method.</a:t>
            </a:r>
          </a:p>
        </p:txBody>
      </p:sp>
    </p:spTree>
    <p:extLst>
      <p:ext uri="{BB962C8B-B14F-4D97-AF65-F5344CB8AC3E}">
        <p14:creationId xmlns:p14="http://schemas.microsoft.com/office/powerpoint/2010/main" val="481246035"/>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89163" y="142875"/>
            <a:ext cx="4085946" cy="774700"/>
          </a:xfrm>
        </p:spPr>
        <p:txBody>
          <a:bodyPr>
            <a:normAutofit/>
          </a:bodyPr>
          <a:lstStyle/>
          <a:p>
            <a:pPr eaLnBrk="1" hangingPunct="1"/>
            <a:r>
              <a:rPr lang="en-US" sz="2000" dirty="0">
                <a:latin typeface="Comic Sans MS" pitchFamily="66" charset="0"/>
              </a:rPr>
              <a:t>The </a:t>
            </a:r>
            <a:r>
              <a:rPr lang="en-US" sz="2000" i="1" dirty="0">
                <a:latin typeface="Comic Sans MS" pitchFamily="66" charset="0"/>
              </a:rPr>
              <a:t>Switch</a:t>
            </a:r>
            <a:r>
              <a:rPr lang="en-US" sz="2000" dirty="0">
                <a:latin typeface="Comic Sans MS" pitchFamily="66" charset="0"/>
              </a:rPr>
              <a:t> Statement</a:t>
            </a:r>
          </a:p>
        </p:txBody>
      </p:sp>
      <p:sp>
        <p:nvSpPr>
          <p:cNvPr id="60419" name="Text Box 3"/>
          <p:cNvSpPr txBox="1">
            <a:spLocks noChangeArrowheads="1"/>
          </p:cNvSpPr>
          <p:nvPr/>
        </p:nvSpPr>
        <p:spPr bwMode="auto">
          <a:xfrm>
            <a:off x="3341688" y="1089025"/>
            <a:ext cx="6203950" cy="923330"/>
          </a:xfrm>
          <a:prstGeom prst="rect">
            <a:avLst/>
          </a:prstGeom>
          <a:noFill/>
          <a:ln w="9525">
            <a:noFill/>
            <a:miter lim="800000"/>
            <a:headEnd/>
            <a:tailEnd/>
          </a:ln>
        </p:spPr>
        <p:txBody>
          <a:bodyPr>
            <a:spAutoFit/>
          </a:bodyPr>
          <a:lstStyle/>
          <a:p>
            <a:r>
              <a:rPr lang="en-US" sz="1800" dirty="0">
                <a:latin typeface="Comic Sans MS" pitchFamily="66" charset="0"/>
              </a:rPr>
              <a:t>The switch statement allows a program to take one of several different paths, based on the value given to the switch statement.</a:t>
            </a:r>
          </a:p>
        </p:txBody>
      </p:sp>
      <p:sp>
        <p:nvSpPr>
          <p:cNvPr id="60420" name="Text Box 4"/>
          <p:cNvSpPr txBox="1">
            <a:spLocks noChangeArrowheads="1"/>
          </p:cNvSpPr>
          <p:nvPr/>
        </p:nvSpPr>
        <p:spPr bwMode="auto">
          <a:xfrm>
            <a:off x="3510127" y="2266951"/>
            <a:ext cx="4905958" cy="4524315"/>
          </a:xfrm>
          <a:prstGeom prst="rect">
            <a:avLst/>
          </a:prstGeom>
          <a:noFill/>
          <a:ln w="9525">
            <a:noFill/>
            <a:miter lim="800000"/>
            <a:headEnd/>
            <a:tailEnd/>
          </a:ln>
        </p:spPr>
        <p:txBody>
          <a:bodyPr wrap="none">
            <a:spAutoFit/>
          </a:bodyPr>
          <a:lstStyle/>
          <a:p>
            <a:r>
              <a:rPr lang="en-US" dirty="0">
                <a:latin typeface="+mn-lt"/>
              </a:rPr>
              <a:t>switch ( </a:t>
            </a:r>
            <a:r>
              <a:rPr lang="en-US" dirty="0" err="1">
                <a:latin typeface="+mn-lt"/>
              </a:rPr>
              <a:t>numValues</a:t>
            </a:r>
            <a:r>
              <a:rPr lang="en-US" dirty="0">
                <a:latin typeface="+mn-lt"/>
              </a:rPr>
              <a:t> )</a:t>
            </a:r>
          </a:p>
          <a:p>
            <a:r>
              <a:rPr lang="en-US" dirty="0">
                <a:latin typeface="+mn-lt"/>
              </a:rPr>
              <a:t>{</a:t>
            </a:r>
          </a:p>
          <a:p>
            <a:r>
              <a:rPr lang="en-US" dirty="0">
                <a:latin typeface="+mn-lt"/>
              </a:rPr>
              <a:t>   case 0:</a:t>
            </a:r>
          </a:p>
          <a:p>
            <a:r>
              <a:rPr lang="en-US" dirty="0">
                <a:latin typeface="+mn-lt"/>
              </a:rPr>
              <a:t>      </a:t>
            </a:r>
            <a:r>
              <a:rPr lang="en-US" dirty="0" err="1" smtClean="0">
                <a:latin typeface="+mn-lt"/>
              </a:rPr>
              <a:t>System.out.println</a:t>
            </a:r>
            <a:r>
              <a:rPr lang="en-US" dirty="0" smtClean="0">
                <a:latin typeface="+mn-lt"/>
              </a:rPr>
              <a:t>(“</a:t>
            </a:r>
            <a:r>
              <a:rPr lang="en-US" dirty="0">
                <a:latin typeface="+mn-lt"/>
              </a:rPr>
              <a:t>No values were entered”);</a:t>
            </a:r>
          </a:p>
          <a:p>
            <a:r>
              <a:rPr lang="en-US" dirty="0">
                <a:latin typeface="+mn-lt"/>
              </a:rPr>
              <a:t>      break;</a:t>
            </a:r>
          </a:p>
          <a:p>
            <a:endParaRPr lang="en-US" dirty="0">
              <a:latin typeface="+mn-lt"/>
            </a:endParaRPr>
          </a:p>
          <a:p>
            <a:r>
              <a:rPr lang="en-US" dirty="0">
                <a:latin typeface="+mn-lt"/>
              </a:rPr>
              <a:t>   case 1:</a:t>
            </a:r>
          </a:p>
          <a:p>
            <a:r>
              <a:rPr lang="en-US" dirty="0">
                <a:latin typeface="+mn-lt"/>
              </a:rPr>
              <a:t>      </a:t>
            </a:r>
            <a:r>
              <a:rPr lang="en-US" dirty="0" err="1" smtClean="0">
                <a:latin typeface="+mn-lt"/>
              </a:rPr>
              <a:t>System.out.println</a:t>
            </a:r>
            <a:r>
              <a:rPr lang="en-US" dirty="0" smtClean="0">
                <a:latin typeface="+mn-lt"/>
              </a:rPr>
              <a:t>(“</a:t>
            </a:r>
            <a:r>
              <a:rPr lang="en-US" dirty="0">
                <a:latin typeface="+mn-lt"/>
              </a:rPr>
              <a:t>One value was entered”);</a:t>
            </a:r>
          </a:p>
          <a:p>
            <a:r>
              <a:rPr lang="en-US" dirty="0">
                <a:latin typeface="+mn-lt"/>
              </a:rPr>
              <a:t>      break;</a:t>
            </a:r>
          </a:p>
          <a:p>
            <a:endParaRPr lang="en-US" dirty="0">
              <a:latin typeface="+mn-lt"/>
            </a:endParaRPr>
          </a:p>
          <a:p>
            <a:r>
              <a:rPr lang="en-US" dirty="0">
                <a:latin typeface="+mn-lt"/>
              </a:rPr>
              <a:t>   case 2:</a:t>
            </a:r>
          </a:p>
          <a:p>
            <a:r>
              <a:rPr lang="en-US" dirty="0">
                <a:latin typeface="+mn-lt"/>
              </a:rPr>
              <a:t>      </a:t>
            </a:r>
            <a:r>
              <a:rPr lang="en-US" dirty="0" err="1" smtClean="0">
                <a:latin typeface="+mn-lt"/>
              </a:rPr>
              <a:t>System.out.println</a:t>
            </a:r>
            <a:r>
              <a:rPr lang="en-US" dirty="0" smtClean="0">
                <a:latin typeface="+mn-lt"/>
              </a:rPr>
              <a:t>(“</a:t>
            </a:r>
            <a:r>
              <a:rPr lang="en-US" dirty="0">
                <a:latin typeface="+mn-lt"/>
              </a:rPr>
              <a:t>Two values were entered”);</a:t>
            </a:r>
          </a:p>
          <a:p>
            <a:r>
              <a:rPr lang="en-US" dirty="0">
                <a:latin typeface="+mn-lt"/>
              </a:rPr>
              <a:t>      break;</a:t>
            </a:r>
          </a:p>
          <a:p>
            <a:endParaRPr lang="en-US" dirty="0">
              <a:latin typeface="+mn-lt"/>
            </a:endParaRPr>
          </a:p>
          <a:p>
            <a:r>
              <a:rPr lang="en-US" dirty="0">
                <a:latin typeface="+mn-lt"/>
              </a:rPr>
              <a:t>   default:</a:t>
            </a:r>
          </a:p>
          <a:p>
            <a:r>
              <a:rPr lang="en-US" dirty="0">
                <a:latin typeface="+mn-lt"/>
              </a:rPr>
              <a:t>      </a:t>
            </a:r>
            <a:r>
              <a:rPr lang="en-US" dirty="0" err="1" smtClean="0">
                <a:latin typeface="+mn-lt"/>
              </a:rPr>
              <a:t>System.out.println</a:t>
            </a:r>
            <a:r>
              <a:rPr lang="en-US" dirty="0" smtClean="0">
                <a:latin typeface="+mn-lt"/>
              </a:rPr>
              <a:t>(“</a:t>
            </a:r>
            <a:r>
              <a:rPr lang="en-US" dirty="0">
                <a:latin typeface="+mn-lt"/>
              </a:rPr>
              <a:t>Too many values were entered”);</a:t>
            </a:r>
          </a:p>
          <a:p>
            <a:r>
              <a:rPr lang="en-US" dirty="0">
                <a:latin typeface="+mn-lt"/>
              </a:rPr>
              <a:t>      break;</a:t>
            </a:r>
          </a:p>
          <a:p>
            <a:r>
              <a:rPr lang="en-US" dirty="0">
                <a:latin typeface="+mn-lt"/>
              </a:rPr>
              <a:t>}</a:t>
            </a:r>
          </a:p>
        </p:txBody>
      </p:sp>
      <p:sp>
        <p:nvSpPr>
          <p:cNvPr id="60421" name="Text Box 5"/>
          <p:cNvSpPr txBox="1">
            <a:spLocks noChangeArrowheads="1"/>
          </p:cNvSpPr>
          <p:nvPr/>
        </p:nvSpPr>
        <p:spPr bwMode="auto">
          <a:xfrm>
            <a:off x="5032759" y="2728311"/>
            <a:ext cx="3567002" cy="307777"/>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must be an integer or a character literal</a:t>
            </a:r>
          </a:p>
        </p:txBody>
      </p:sp>
      <p:sp>
        <p:nvSpPr>
          <p:cNvPr id="60422" name="Line 6"/>
          <p:cNvSpPr>
            <a:spLocks noChangeShapeType="1"/>
          </p:cNvSpPr>
          <p:nvPr/>
        </p:nvSpPr>
        <p:spPr bwMode="auto">
          <a:xfrm flipH="1">
            <a:off x="4573150" y="2919194"/>
            <a:ext cx="381000" cy="0"/>
          </a:xfrm>
          <a:prstGeom prst="line">
            <a:avLst/>
          </a:prstGeom>
          <a:noFill/>
          <a:ln w="25400">
            <a:solidFill>
              <a:srgbClr val="FFC000"/>
            </a:solidFill>
            <a:round/>
            <a:headEnd/>
            <a:tailEnd type="triangle" w="med" len="med"/>
          </a:ln>
        </p:spPr>
        <p:txBody>
          <a:bodyPr/>
          <a:lstStyle/>
          <a:p>
            <a:endParaRPr lang="en-US"/>
          </a:p>
        </p:txBody>
      </p:sp>
      <p:sp>
        <p:nvSpPr>
          <p:cNvPr id="60423" name="Text Box 7"/>
          <p:cNvSpPr txBox="1">
            <a:spLocks noChangeArrowheads="1"/>
          </p:cNvSpPr>
          <p:nvPr/>
        </p:nvSpPr>
        <p:spPr bwMode="auto">
          <a:xfrm>
            <a:off x="8070851" y="3563938"/>
            <a:ext cx="2327275" cy="738664"/>
          </a:xfrm>
          <a:prstGeom prst="rect">
            <a:avLst/>
          </a:prstGeom>
          <a:noFill/>
          <a:ln w="9525">
            <a:noFill/>
            <a:miter lim="800000"/>
            <a:headEnd/>
            <a:tailEnd/>
          </a:ln>
        </p:spPr>
        <p:txBody>
          <a:bodyPr>
            <a:spAutoFit/>
          </a:bodyPr>
          <a:lstStyle/>
          <a:p>
            <a:r>
              <a:rPr lang="en-US" sz="1400" dirty="0">
                <a:solidFill>
                  <a:srgbClr val="FFC000"/>
                </a:solidFill>
                <a:latin typeface="Comic Sans MS" pitchFamily="66" charset="0"/>
              </a:rPr>
              <a:t>without the break statement, you will get</a:t>
            </a:r>
          </a:p>
          <a:p>
            <a:r>
              <a:rPr lang="en-US" sz="1400" dirty="0">
                <a:solidFill>
                  <a:srgbClr val="FFC000"/>
                </a:solidFill>
                <a:latin typeface="Comic Sans MS" pitchFamily="66" charset="0"/>
              </a:rPr>
              <a:t>a compile error.</a:t>
            </a:r>
          </a:p>
        </p:txBody>
      </p:sp>
      <p:sp>
        <p:nvSpPr>
          <p:cNvPr id="60424" name="Line 8"/>
          <p:cNvSpPr>
            <a:spLocks noChangeShapeType="1"/>
          </p:cNvSpPr>
          <p:nvPr/>
        </p:nvSpPr>
        <p:spPr bwMode="auto">
          <a:xfrm flipH="1" flipV="1">
            <a:off x="4642781" y="3448871"/>
            <a:ext cx="3282019" cy="303322"/>
          </a:xfrm>
          <a:prstGeom prst="line">
            <a:avLst/>
          </a:prstGeom>
          <a:noFill/>
          <a:ln w="25400">
            <a:solidFill>
              <a:srgbClr val="FFC000"/>
            </a:solidFill>
            <a:round/>
            <a:headEnd/>
            <a:tailEnd type="triangle" w="med" len="med"/>
          </a:ln>
        </p:spPr>
        <p:txBody>
          <a:bodyPr/>
          <a:lstStyle/>
          <a:p>
            <a:endParaRPr lang="en-US"/>
          </a:p>
        </p:txBody>
      </p:sp>
      <p:sp>
        <p:nvSpPr>
          <p:cNvPr id="60425" name="Text Box 9"/>
          <p:cNvSpPr txBox="1">
            <a:spLocks noChangeArrowheads="1"/>
          </p:cNvSpPr>
          <p:nvPr/>
        </p:nvSpPr>
        <p:spPr bwMode="auto">
          <a:xfrm>
            <a:off x="8088314" y="5156200"/>
            <a:ext cx="1835759" cy="738664"/>
          </a:xfrm>
          <a:prstGeom prst="rect">
            <a:avLst/>
          </a:prstGeom>
          <a:noFill/>
          <a:ln w="9525">
            <a:noFill/>
            <a:miter lim="800000"/>
            <a:headEnd/>
            <a:tailEnd/>
          </a:ln>
        </p:spPr>
        <p:txBody>
          <a:bodyPr wrap="none">
            <a:spAutoFit/>
          </a:bodyPr>
          <a:lstStyle/>
          <a:p>
            <a:r>
              <a:rPr lang="en-US" sz="1400">
                <a:solidFill>
                  <a:srgbClr val="FFC000"/>
                </a:solidFill>
                <a:latin typeface="Comic Sans MS" pitchFamily="66" charset="0"/>
              </a:rPr>
              <a:t>if numValues is not</a:t>
            </a:r>
          </a:p>
          <a:p>
            <a:r>
              <a:rPr lang="en-US" sz="1400">
                <a:solidFill>
                  <a:srgbClr val="FFC000"/>
                </a:solidFill>
                <a:latin typeface="Comic Sans MS" pitchFamily="66" charset="0"/>
              </a:rPr>
              <a:t>0, 1, or 2, execution</a:t>
            </a:r>
          </a:p>
          <a:p>
            <a:r>
              <a:rPr lang="en-US" sz="1400">
                <a:solidFill>
                  <a:srgbClr val="FFC000"/>
                </a:solidFill>
                <a:latin typeface="Comic Sans MS" pitchFamily="66" charset="0"/>
              </a:rPr>
              <a:t> goes here.</a:t>
            </a:r>
          </a:p>
        </p:txBody>
      </p:sp>
      <p:sp>
        <p:nvSpPr>
          <p:cNvPr id="60426" name="Line 10"/>
          <p:cNvSpPr>
            <a:spLocks noChangeShapeType="1"/>
          </p:cNvSpPr>
          <p:nvPr/>
        </p:nvSpPr>
        <p:spPr bwMode="auto">
          <a:xfrm flipH="1">
            <a:off x="5118101" y="5467350"/>
            <a:ext cx="2995613" cy="393700"/>
          </a:xfrm>
          <a:prstGeom prst="line">
            <a:avLst/>
          </a:prstGeom>
          <a:noFill/>
          <a:ln w="25400">
            <a:solidFill>
              <a:srgbClr val="FFC000"/>
            </a:solidFill>
            <a:round/>
            <a:headEnd/>
            <a:tailEnd type="triangle" w="med" len="med"/>
          </a:ln>
        </p:spPr>
        <p:txBody>
          <a:bodyPr/>
          <a:lstStyle/>
          <a:p>
            <a:endParaRPr lang="en-US"/>
          </a:p>
        </p:txBody>
      </p:sp>
      <p:sp>
        <p:nvSpPr>
          <p:cNvPr id="11" name="Text Box 7"/>
          <p:cNvSpPr txBox="1">
            <a:spLocks noChangeArrowheads="1"/>
          </p:cNvSpPr>
          <p:nvPr/>
        </p:nvSpPr>
        <p:spPr bwMode="auto">
          <a:xfrm>
            <a:off x="6355540" y="1733714"/>
            <a:ext cx="2327275" cy="738664"/>
          </a:xfrm>
          <a:prstGeom prst="rect">
            <a:avLst/>
          </a:prstGeom>
          <a:noFill/>
          <a:ln w="9525">
            <a:noFill/>
            <a:miter lim="800000"/>
            <a:headEnd/>
            <a:tailEnd/>
          </a:ln>
        </p:spPr>
        <p:txBody>
          <a:bodyPr>
            <a:spAutoFit/>
          </a:bodyPr>
          <a:lstStyle/>
          <a:p>
            <a:r>
              <a:rPr lang="en-US" sz="1400" dirty="0" smtClean="0">
                <a:solidFill>
                  <a:srgbClr val="FFC000"/>
                </a:solidFill>
                <a:latin typeface="Comic Sans MS" pitchFamily="66" charset="0"/>
              </a:rPr>
              <a:t>this value is tested, and the matching case is executed.</a:t>
            </a:r>
            <a:endParaRPr lang="en-US" sz="1400" dirty="0">
              <a:solidFill>
                <a:srgbClr val="FFC000"/>
              </a:solidFill>
              <a:latin typeface="Comic Sans MS" pitchFamily="66" charset="0"/>
            </a:endParaRPr>
          </a:p>
        </p:txBody>
      </p:sp>
      <p:cxnSp>
        <p:nvCxnSpPr>
          <p:cNvPr id="3" name="Straight Arrow Connector 2"/>
          <p:cNvCxnSpPr/>
          <p:nvPr/>
        </p:nvCxnSpPr>
        <p:spPr>
          <a:xfrm flipH="1">
            <a:off x="5032759" y="1874713"/>
            <a:ext cx="1251031" cy="462315"/>
          </a:xfrm>
          <a:prstGeom prst="straightConnector1">
            <a:avLst/>
          </a:prstGeom>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1"/>
          <p:cNvSpPr txBox="1">
            <a:spLocks noChangeArrowheads="1"/>
          </p:cNvSpPr>
          <p:nvPr/>
        </p:nvSpPr>
        <p:spPr bwMode="auto">
          <a:xfrm>
            <a:off x="4424542" y="2965074"/>
            <a:ext cx="3586238" cy="400110"/>
          </a:xfrm>
          <a:prstGeom prst="rect">
            <a:avLst/>
          </a:prstGeom>
          <a:noFill/>
          <a:ln w="9525">
            <a:noFill/>
            <a:miter lim="800000"/>
            <a:headEnd/>
            <a:tailEnd/>
          </a:ln>
        </p:spPr>
        <p:txBody>
          <a:bodyPr wrap="none">
            <a:spAutoFit/>
          </a:bodyPr>
          <a:lstStyle/>
          <a:p>
            <a:r>
              <a:rPr lang="en-US" sz="2000">
                <a:latin typeface="Comic Sans MS" pitchFamily="66" charset="0"/>
              </a:rPr>
              <a:t>Handling Complex Conditions</a:t>
            </a: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
          <p:cNvSpPr txBox="1">
            <a:spLocks noChangeArrowheads="1"/>
          </p:cNvSpPr>
          <p:nvPr/>
        </p:nvSpPr>
        <p:spPr bwMode="auto">
          <a:xfrm>
            <a:off x="3602039" y="2327276"/>
            <a:ext cx="5182829" cy="1200329"/>
          </a:xfrm>
          <a:prstGeom prst="rect">
            <a:avLst/>
          </a:prstGeom>
          <a:noFill/>
          <a:ln w="9525">
            <a:noFill/>
            <a:miter lim="800000"/>
            <a:headEnd/>
            <a:tailEnd/>
          </a:ln>
        </p:spPr>
        <p:txBody>
          <a:bodyPr wrap="none">
            <a:spAutoFit/>
          </a:bodyPr>
          <a:lstStyle/>
          <a:p>
            <a:r>
              <a:rPr lang="en-US" sz="1800">
                <a:latin typeface="Comic Sans MS" pitchFamily="66" charset="0"/>
              </a:rPr>
              <a:t>Consider the following situation:</a:t>
            </a:r>
          </a:p>
          <a:p>
            <a:endParaRPr lang="en-US" sz="1800">
              <a:latin typeface="Comic Sans MS" pitchFamily="66" charset="0"/>
            </a:endParaRPr>
          </a:p>
          <a:p>
            <a:r>
              <a:rPr lang="en-US" sz="1800">
                <a:latin typeface="Comic Sans MS" pitchFamily="66" charset="0"/>
              </a:rPr>
              <a:t>If it is Friday night and you have no homework</a:t>
            </a:r>
          </a:p>
          <a:p>
            <a:r>
              <a:rPr lang="en-US" sz="1800">
                <a:latin typeface="Comic Sans MS" pitchFamily="66" charset="0"/>
              </a:rPr>
              <a:t>then go to the movies.</a:t>
            </a:r>
          </a:p>
        </p:txBody>
      </p:sp>
      <p:sp>
        <p:nvSpPr>
          <p:cNvPr id="66563" name="TextBox 2"/>
          <p:cNvSpPr txBox="1">
            <a:spLocks noChangeArrowheads="1"/>
          </p:cNvSpPr>
          <p:nvPr/>
        </p:nvSpPr>
        <p:spPr bwMode="auto">
          <a:xfrm>
            <a:off x="5145089" y="5005389"/>
            <a:ext cx="4137025" cy="708025"/>
          </a:xfrm>
          <a:prstGeom prst="rect">
            <a:avLst/>
          </a:prstGeom>
          <a:noFill/>
          <a:ln w="9525">
            <a:noFill/>
            <a:miter lim="800000"/>
            <a:headEnd/>
            <a:tailEnd/>
          </a:ln>
        </p:spPr>
        <p:txBody>
          <a:bodyPr wrap="none">
            <a:spAutoFit/>
          </a:bodyPr>
          <a:lstStyle/>
          <a:p>
            <a:pPr algn="ctr"/>
            <a:r>
              <a:rPr lang="en-US" sz="2000" dirty="0">
                <a:solidFill>
                  <a:srgbClr val="FFCC66"/>
                </a:solidFill>
                <a:latin typeface="Comic Sans MS" pitchFamily="66" charset="0"/>
              </a:rPr>
              <a:t>These two conditions can be </a:t>
            </a:r>
          </a:p>
          <a:p>
            <a:pPr algn="ctr"/>
            <a:r>
              <a:rPr lang="en-US" sz="2000" dirty="0">
                <a:solidFill>
                  <a:srgbClr val="FFCC66"/>
                </a:solidFill>
                <a:latin typeface="Comic Sans MS" pitchFamily="66" charset="0"/>
              </a:rPr>
              <a:t>combined using logical operators.</a:t>
            </a: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2382362" y="1589825"/>
            <a:ext cx="4602899" cy="598602"/>
          </a:xfrm>
        </p:spPr>
        <p:txBody>
          <a:bodyPr>
            <a:noAutofit/>
          </a:bodyPr>
          <a:lstStyle/>
          <a:p>
            <a:pPr eaLnBrk="1" hangingPunct="1"/>
            <a:r>
              <a:rPr lang="en-US" sz="2400" dirty="0">
                <a:latin typeface="Comic Sans MS" pitchFamily="66" charset="0"/>
              </a:rPr>
              <a:t>Logical Operators</a:t>
            </a:r>
          </a:p>
        </p:txBody>
      </p:sp>
      <p:sp>
        <p:nvSpPr>
          <p:cNvPr id="67587" name="Text Box 5"/>
          <p:cNvSpPr txBox="1">
            <a:spLocks noChangeArrowheads="1"/>
          </p:cNvSpPr>
          <p:nvPr/>
        </p:nvSpPr>
        <p:spPr bwMode="auto">
          <a:xfrm>
            <a:off x="3581401" y="2590801"/>
            <a:ext cx="4854575" cy="1616075"/>
          </a:xfrm>
          <a:prstGeom prst="rect">
            <a:avLst/>
          </a:prstGeom>
          <a:noFill/>
          <a:ln w="9525">
            <a:noFill/>
            <a:miter lim="800000"/>
            <a:headEnd/>
            <a:tailEnd/>
          </a:ln>
        </p:spPr>
        <p:txBody>
          <a:bodyPr wrap="none">
            <a:spAutoFit/>
          </a:bodyPr>
          <a:lstStyle/>
          <a:p>
            <a:r>
              <a:rPr lang="en-US" sz="2000" dirty="0">
                <a:latin typeface="Tahoma" pitchFamily="34" charset="0"/>
              </a:rPr>
              <a:t>Operator	Description	Example</a:t>
            </a:r>
          </a:p>
          <a:p>
            <a:endParaRPr lang="en-US" sz="2000" dirty="0">
              <a:latin typeface="Tahoma" pitchFamily="34" charset="0"/>
            </a:endParaRPr>
          </a:p>
          <a:p>
            <a:r>
              <a:rPr lang="en-US" sz="2000" dirty="0">
                <a:latin typeface="Tahoma" pitchFamily="34" charset="0"/>
              </a:rPr>
              <a:t>     </a:t>
            </a:r>
            <a:r>
              <a:rPr lang="en-US" sz="2000" b="1" dirty="0">
                <a:latin typeface="Tahoma" pitchFamily="34" charset="0"/>
              </a:rPr>
              <a:t>!</a:t>
            </a:r>
            <a:r>
              <a:rPr lang="en-US" sz="2000" dirty="0">
                <a:latin typeface="Tahoma" pitchFamily="34" charset="0"/>
              </a:rPr>
              <a:t>		logical NOT	   !a	</a:t>
            </a:r>
          </a:p>
          <a:p>
            <a:r>
              <a:rPr lang="en-US" sz="2000" dirty="0">
                <a:latin typeface="Tahoma" pitchFamily="34" charset="0"/>
              </a:rPr>
              <a:t>     </a:t>
            </a:r>
            <a:r>
              <a:rPr lang="en-US" sz="2000" b="1" dirty="0">
                <a:latin typeface="Tahoma" pitchFamily="34" charset="0"/>
              </a:rPr>
              <a:t>&amp;&amp;</a:t>
            </a:r>
            <a:r>
              <a:rPr lang="en-US" sz="2000" dirty="0">
                <a:latin typeface="Tahoma" pitchFamily="34" charset="0"/>
              </a:rPr>
              <a:t>		logical AND	   a &amp;&amp; b</a:t>
            </a:r>
          </a:p>
          <a:p>
            <a:r>
              <a:rPr lang="en-US" sz="2000" dirty="0">
                <a:latin typeface="Tahoma" pitchFamily="34" charset="0"/>
              </a:rPr>
              <a:t>     </a:t>
            </a:r>
            <a:r>
              <a:rPr lang="en-US" sz="2000" b="1" dirty="0">
                <a:latin typeface="Tahoma" pitchFamily="34" charset="0"/>
              </a:rPr>
              <a:t>||</a:t>
            </a:r>
            <a:r>
              <a:rPr lang="en-US" sz="2000" dirty="0">
                <a:latin typeface="Tahoma" pitchFamily="34" charset="0"/>
              </a:rPr>
              <a:t>		logical OR	   a || b	</a:t>
            </a:r>
          </a:p>
        </p:txBody>
      </p:sp>
      <p:sp>
        <p:nvSpPr>
          <p:cNvPr id="67588" name="Line 6"/>
          <p:cNvSpPr>
            <a:spLocks noChangeShapeType="1"/>
          </p:cNvSpPr>
          <p:nvPr/>
        </p:nvSpPr>
        <p:spPr bwMode="auto">
          <a:xfrm>
            <a:off x="3657600" y="3048000"/>
            <a:ext cx="4572000" cy="0"/>
          </a:xfrm>
          <a:prstGeom prst="line">
            <a:avLst/>
          </a:prstGeom>
          <a:noFill/>
          <a:ln w="25400">
            <a:solidFill>
              <a:schemeClr val="tx1"/>
            </a:solidFill>
            <a:round/>
            <a:headEnd/>
            <a:tailEnd/>
          </a:ln>
        </p:spPr>
        <p:txBody>
          <a:bodyPr/>
          <a:lstStyle/>
          <a:p>
            <a:endParaRPr lang="en-US"/>
          </a:p>
        </p:txBody>
      </p:sp>
      <p:sp>
        <p:nvSpPr>
          <p:cNvPr id="67589" name="Text Box 7"/>
          <p:cNvSpPr txBox="1">
            <a:spLocks noChangeArrowheads="1"/>
          </p:cNvSpPr>
          <p:nvPr/>
        </p:nvSpPr>
        <p:spPr bwMode="auto">
          <a:xfrm>
            <a:off x="2683252" y="4890697"/>
            <a:ext cx="6579045" cy="369332"/>
          </a:xfrm>
          <a:prstGeom prst="rect">
            <a:avLst/>
          </a:prstGeom>
          <a:noFill/>
          <a:ln w="9525">
            <a:noFill/>
            <a:miter lim="800000"/>
            <a:headEnd/>
            <a:tailEnd/>
          </a:ln>
        </p:spPr>
        <p:txBody>
          <a:bodyPr wrap="none">
            <a:spAutoFit/>
          </a:bodyPr>
          <a:lstStyle/>
          <a:p>
            <a:r>
              <a:rPr lang="en-US" sz="1800" dirty="0">
                <a:latin typeface="Comic Sans MS" pitchFamily="66" charset="0"/>
              </a:rPr>
              <a:t>the results of logical operations are defined in truth tables</a:t>
            </a:r>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467225" y="2155825"/>
            <a:ext cx="2657522" cy="1938992"/>
          </a:xfrm>
          <a:prstGeom prst="rect">
            <a:avLst/>
          </a:prstGeom>
          <a:noFill/>
          <a:ln w="9525">
            <a:noFill/>
            <a:miter lim="800000"/>
            <a:headEnd/>
            <a:tailEnd/>
          </a:ln>
        </p:spPr>
        <p:txBody>
          <a:bodyPr wrap="none">
            <a:spAutoFit/>
          </a:bodyPr>
          <a:lstStyle/>
          <a:p>
            <a:r>
              <a:rPr lang="en-US" sz="2400" dirty="0">
                <a:latin typeface="Tahoma" pitchFamily="34" charset="0"/>
              </a:rPr>
              <a:t>  a		 !a</a:t>
            </a:r>
          </a:p>
          <a:p>
            <a:endParaRPr lang="en-US" sz="2400" dirty="0">
              <a:latin typeface="Tahoma" pitchFamily="34" charset="0"/>
            </a:endParaRPr>
          </a:p>
          <a:p>
            <a:r>
              <a:rPr lang="en-US" sz="2400" b="1" dirty="0">
                <a:latin typeface="Tahoma" pitchFamily="34" charset="0"/>
              </a:rPr>
              <a:t>false</a:t>
            </a:r>
            <a:r>
              <a:rPr lang="en-US" sz="2400" dirty="0">
                <a:latin typeface="Tahoma" pitchFamily="34" charset="0"/>
              </a:rPr>
              <a:t>		true</a:t>
            </a:r>
          </a:p>
          <a:p>
            <a:endParaRPr lang="en-US" sz="2400" dirty="0">
              <a:latin typeface="Tahoma" pitchFamily="34" charset="0"/>
            </a:endParaRPr>
          </a:p>
          <a:p>
            <a:r>
              <a:rPr lang="en-US" sz="2400" b="1" dirty="0">
                <a:latin typeface="Tahoma" pitchFamily="34" charset="0"/>
              </a:rPr>
              <a:t>true</a:t>
            </a:r>
            <a:r>
              <a:rPr lang="en-US" sz="2400" dirty="0">
                <a:latin typeface="Tahoma" pitchFamily="34" charset="0"/>
              </a:rPr>
              <a:t>		false</a:t>
            </a:r>
          </a:p>
        </p:txBody>
      </p:sp>
      <p:sp>
        <p:nvSpPr>
          <p:cNvPr id="68611" name="Line 3"/>
          <p:cNvSpPr>
            <a:spLocks noChangeShapeType="1"/>
          </p:cNvSpPr>
          <p:nvPr/>
        </p:nvSpPr>
        <p:spPr bwMode="auto">
          <a:xfrm>
            <a:off x="4406900" y="2808288"/>
            <a:ext cx="2743200" cy="0"/>
          </a:xfrm>
          <a:prstGeom prst="line">
            <a:avLst/>
          </a:prstGeom>
          <a:noFill/>
          <a:ln w="25400">
            <a:solidFill>
              <a:schemeClr val="tx1"/>
            </a:solidFill>
            <a:round/>
            <a:headEnd/>
            <a:tailEnd/>
          </a:ln>
        </p:spPr>
        <p:txBody>
          <a:bodyPr/>
          <a:lstStyle/>
          <a:p>
            <a:endParaRPr lang="en-US"/>
          </a:p>
        </p:txBody>
      </p:sp>
      <p:sp>
        <p:nvSpPr>
          <p:cNvPr id="68612" name="Line 4"/>
          <p:cNvSpPr>
            <a:spLocks noChangeShapeType="1"/>
          </p:cNvSpPr>
          <p:nvPr/>
        </p:nvSpPr>
        <p:spPr bwMode="auto">
          <a:xfrm>
            <a:off x="5778500" y="2274888"/>
            <a:ext cx="0" cy="1905000"/>
          </a:xfrm>
          <a:prstGeom prst="line">
            <a:avLst/>
          </a:prstGeom>
          <a:noFill/>
          <a:ln w="25400">
            <a:solidFill>
              <a:schemeClr val="tx1"/>
            </a:solidFill>
            <a:round/>
            <a:headEnd/>
            <a:tailEnd/>
          </a:ln>
        </p:spPr>
        <p:txBody>
          <a:bodyPr/>
          <a:lstStyle/>
          <a:p>
            <a:endParaRPr lang="en-US"/>
          </a:p>
        </p:txBody>
      </p:sp>
      <p:sp>
        <p:nvSpPr>
          <p:cNvPr id="68613" name="Text Box 5"/>
          <p:cNvSpPr txBox="1">
            <a:spLocks noChangeArrowheads="1"/>
          </p:cNvSpPr>
          <p:nvPr/>
        </p:nvSpPr>
        <p:spPr bwMode="auto">
          <a:xfrm>
            <a:off x="4953001" y="1143001"/>
            <a:ext cx="1958975" cy="461963"/>
          </a:xfrm>
          <a:prstGeom prst="rect">
            <a:avLst/>
          </a:prstGeom>
          <a:noFill/>
          <a:ln w="9525">
            <a:noFill/>
            <a:miter lim="800000"/>
            <a:headEnd/>
            <a:tailEnd/>
          </a:ln>
        </p:spPr>
        <p:txBody>
          <a:bodyPr wrap="none">
            <a:spAutoFit/>
          </a:bodyPr>
          <a:lstStyle/>
          <a:p>
            <a:r>
              <a:rPr lang="en-US" sz="2400">
                <a:latin typeface="Comic Sans MS" pitchFamily="66" charset="0"/>
              </a:rPr>
              <a:t>Logical NOT</a:t>
            </a:r>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181600" y="1447801"/>
            <a:ext cx="1951038" cy="461963"/>
          </a:xfrm>
          <a:prstGeom prst="rect">
            <a:avLst/>
          </a:prstGeom>
          <a:noFill/>
          <a:ln w="9525">
            <a:noFill/>
            <a:miter lim="800000"/>
            <a:headEnd/>
            <a:tailEnd/>
          </a:ln>
        </p:spPr>
        <p:txBody>
          <a:bodyPr wrap="none">
            <a:spAutoFit/>
          </a:bodyPr>
          <a:lstStyle/>
          <a:p>
            <a:r>
              <a:rPr lang="en-US" sz="2400">
                <a:latin typeface="Comic Sans MS" pitchFamily="66" charset="0"/>
              </a:rPr>
              <a:t>Logical AND</a:t>
            </a:r>
          </a:p>
        </p:txBody>
      </p:sp>
      <p:sp>
        <p:nvSpPr>
          <p:cNvPr id="69635" name="Text Box 3"/>
          <p:cNvSpPr txBox="1">
            <a:spLocks noChangeArrowheads="1"/>
          </p:cNvSpPr>
          <p:nvPr/>
        </p:nvSpPr>
        <p:spPr bwMode="auto">
          <a:xfrm>
            <a:off x="4038600" y="2438400"/>
            <a:ext cx="4801314" cy="3416320"/>
          </a:xfrm>
          <a:prstGeom prst="rect">
            <a:avLst/>
          </a:prstGeom>
          <a:noFill/>
          <a:ln w="9525">
            <a:noFill/>
            <a:miter lim="800000"/>
            <a:headEnd/>
            <a:tailEnd/>
          </a:ln>
        </p:spPr>
        <p:txBody>
          <a:bodyPr wrap="none">
            <a:spAutoFit/>
          </a:bodyPr>
          <a:lstStyle/>
          <a:p>
            <a:r>
              <a:rPr lang="en-US" sz="2400" dirty="0"/>
              <a:t>   a		   b		a &amp;&amp;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false</a:t>
            </a:r>
          </a:p>
          <a:p>
            <a:endParaRPr lang="en-US" sz="2400" dirty="0"/>
          </a:p>
          <a:p>
            <a:r>
              <a:rPr lang="en-US" sz="2400" dirty="0"/>
              <a:t>true		false		 </a:t>
            </a:r>
            <a:r>
              <a:rPr lang="en-US" sz="2400" dirty="0" err="1"/>
              <a:t>false</a:t>
            </a:r>
            <a:endParaRPr lang="en-US" sz="2400" dirty="0"/>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69636"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69637"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69638"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69639"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69640"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69641"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181600" y="1447801"/>
            <a:ext cx="1951038" cy="461963"/>
          </a:xfrm>
          <a:prstGeom prst="rect">
            <a:avLst/>
          </a:prstGeom>
          <a:noFill/>
          <a:ln w="9525">
            <a:noFill/>
            <a:miter lim="800000"/>
            <a:headEnd/>
            <a:tailEnd/>
          </a:ln>
        </p:spPr>
        <p:txBody>
          <a:bodyPr wrap="none">
            <a:spAutoFit/>
          </a:bodyPr>
          <a:lstStyle/>
          <a:p>
            <a:r>
              <a:rPr lang="en-US" sz="2400">
                <a:latin typeface="Comic Sans MS" pitchFamily="66" charset="0"/>
              </a:rPr>
              <a:t>Logical AND</a:t>
            </a:r>
          </a:p>
        </p:txBody>
      </p:sp>
      <p:sp>
        <p:nvSpPr>
          <p:cNvPr id="69635" name="Text Box 3"/>
          <p:cNvSpPr txBox="1">
            <a:spLocks noChangeArrowheads="1"/>
          </p:cNvSpPr>
          <p:nvPr/>
        </p:nvSpPr>
        <p:spPr bwMode="auto">
          <a:xfrm>
            <a:off x="4038600" y="2438400"/>
            <a:ext cx="4801314" cy="3416320"/>
          </a:xfrm>
          <a:prstGeom prst="rect">
            <a:avLst/>
          </a:prstGeom>
          <a:noFill/>
          <a:ln w="9525">
            <a:noFill/>
            <a:miter lim="800000"/>
            <a:headEnd/>
            <a:tailEnd/>
          </a:ln>
        </p:spPr>
        <p:txBody>
          <a:bodyPr wrap="none">
            <a:spAutoFit/>
          </a:bodyPr>
          <a:lstStyle/>
          <a:p>
            <a:r>
              <a:rPr lang="en-US" sz="2400" dirty="0"/>
              <a:t>   a		   b		a &amp;&amp;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false</a:t>
            </a:r>
          </a:p>
          <a:p>
            <a:endParaRPr lang="en-US" sz="2400" dirty="0"/>
          </a:p>
          <a:p>
            <a:r>
              <a:rPr lang="en-US" sz="2400" dirty="0"/>
              <a:t>true		false		 </a:t>
            </a:r>
            <a:r>
              <a:rPr lang="en-US" sz="2400" dirty="0" err="1"/>
              <a:t>false</a:t>
            </a:r>
            <a:endParaRPr lang="en-US" sz="2400" dirty="0"/>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69636"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69637"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69638"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69639"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69640"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69641"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
        <p:nvSpPr>
          <p:cNvPr id="69642" name="Text Box 10"/>
          <p:cNvSpPr txBox="1">
            <a:spLocks noChangeArrowheads="1"/>
          </p:cNvSpPr>
          <p:nvPr/>
        </p:nvSpPr>
        <p:spPr bwMode="auto">
          <a:xfrm>
            <a:off x="2332563" y="1171099"/>
            <a:ext cx="2286203" cy="1600438"/>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the evaluation of &amp;&amp;</a:t>
            </a:r>
          </a:p>
          <a:p>
            <a:r>
              <a:rPr lang="en-US" sz="1400" dirty="0">
                <a:solidFill>
                  <a:srgbClr val="FFC000"/>
                </a:solidFill>
                <a:latin typeface="Comic Sans MS" pitchFamily="66" charset="0"/>
              </a:rPr>
              <a:t>is short circuited if </a:t>
            </a:r>
            <a:r>
              <a:rPr lang="en-US" sz="1400" b="1" dirty="0">
                <a:solidFill>
                  <a:srgbClr val="FFC000"/>
                </a:solidFill>
                <a:latin typeface="Comic Sans MS" pitchFamily="66" charset="0"/>
              </a:rPr>
              <a:t>a</a:t>
            </a:r>
          </a:p>
          <a:p>
            <a:r>
              <a:rPr lang="en-US" sz="1400" dirty="0">
                <a:solidFill>
                  <a:srgbClr val="FFC000"/>
                </a:solidFill>
                <a:latin typeface="Comic Sans MS" pitchFamily="66" charset="0"/>
              </a:rPr>
              <a:t>is false. That is, if a</a:t>
            </a:r>
          </a:p>
          <a:p>
            <a:r>
              <a:rPr lang="en-US" sz="1400" dirty="0">
                <a:solidFill>
                  <a:srgbClr val="FFC000"/>
                </a:solidFill>
                <a:latin typeface="Comic Sans MS" pitchFamily="66" charset="0"/>
              </a:rPr>
              <a:t>is false, then b does</a:t>
            </a:r>
          </a:p>
          <a:p>
            <a:r>
              <a:rPr lang="en-US" sz="1400" dirty="0">
                <a:solidFill>
                  <a:srgbClr val="FFC000"/>
                </a:solidFill>
                <a:latin typeface="Comic Sans MS" pitchFamily="66" charset="0"/>
              </a:rPr>
              <a:t>not have to be evaluated</a:t>
            </a:r>
          </a:p>
          <a:p>
            <a:r>
              <a:rPr lang="en-US" sz="1400" dirty="0">
                <a:solidFill>
                  <a:srgbClr val="FFC000"/>
                </a:solidFill>
                <a:latin typeface="Comic Sans MS" pitchFamily="66" charset="0"/>
              </a:rPr>
              <a:t>because a &amp;&amp; b can</a:t>
            </a:r>
          </a:p>
          <a:p>
            <a:r>
              <a:rPr lang="en-US" sz="1400" dirty="0">
                <a:solidFill>
                  <a:srgbClr val="FFC000"/>
                </a:solidFill>
                <a:latin typeface="Comic Sans MS" pitchFamily="66" charset="0"/>
              </a:rPr>
              <a:t>never be true.</a:t>
            </a:r>
          </a:p>
        </p:txBody>
      </p:sp>
    </p:spTree>
    <p:extLst>
      <p:ext uri="{BB962C8B-B14F-4D97-AF65-F5344CB8AC3E}">
        <p14:creationId xmlns:p14="http://schemas.microsoft.com/office/powerpoint/2010/main" val="3546305919"/>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181601" y="1447801"/>
            <a:ext cx="1698625" cy="461963"/>
          </a:xfrm>
          <a:prstGeom prst="rect">
            <a:avLst/>
          </a:prstGeom>
          <a:noFill/>
          <a:ln w="9525">
            <a:noFill/>
            <a:miter lim="800000"/>
            <a:headEnd/>
            <a:tailEnd/>
          </a:ln>
        </p:spPr>
        <p:txBody>
          <a:bodyPr wrap="none">
            <a:spAutoFit/>
          </a:bodyPr>
          <a:lstStyle/>
          <a:p>
            <a:r>
              <a:rPr lang="en-US" sz="2400">
                <a:latin typeface="Comic Sans MS" pitchFamily="66" charset="0"/>
              </a:rPr>
              <a:t>Logical OR</a:t>
            </a:r>
          </a:p>
        </p:txBody>
      </p:sp>
      <p:sp>
        <p:nvSpPr>
          <p:cNvPr id="70659" name="Text Box 3"/>
          <p:cNvSpPr txBox="1">
            <a:spLocks noChangeArrowheads="1"/>
          </p:cNvSpPr>
          <p:nvPr/>
        </p:nvSpPr>
        <p:spPr bwMode="auto">
          <a:xfrm>
            <a:off x="4038600" y="2438400"/>
            <a:ext cx="4613764" cy="3416320"/>
          </a:xfrm>
          <a:prstGeom prst="rect">
            <a:avLst/>
          </a:prstGeom>
          <a:noFill/>
          <a:ln w="9525">
            <a:noFill/>
            <a:miter lim="800000"/>
            <a:headEnd/>
            <a:tailEnd/>
          </a:ln>
        </p:spPr>
        <p:txBody>
          <a:bodyPr wrap="none">
            <a:spAutoFit/>
          </a:bodyPr>
          <a:lstStyle/>
          <a:p>
            <a:r>
              <a:rPr lang="en-US" sz="2400" dirty="0"/>
              <a:t>   a		   b		a ||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a:t>
            </a:r>
            <a:r>
              <a:rPr lang="en-US" sz="2400" dirty="0" err="1"/>
              <a:t>true</a:t>
            </a:r>
            <a:endParaRPr lang="en-US" sz="2400" dirty="0"/>
          </a:p>
          <a:p>
            <a:endParaRPr lang="en-US" sz="2400" dirty="0"/>
          </a:p>
          <a:p>
            <a:r>
              <a:rPr lang="en-US" sz="2400" dirty="0"/>
              <a:t>true		false		 true</a:t>
            </a:r>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70660"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70661"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70662"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70663"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70664"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70665"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181601" y="1447801"/>
            <a:ext cx="1698625" cy="461963"/>
          </a:xfrm>
          <a:prstGeom prst="rect">
            <a:avLst/>
          </a:prstGeom>
          <a:noFill/>
          <a:ln w="9525">
            <a:noFill/>
            <a:miter lim="800000"/>
            <a:headEnd/>
            <a:tailEnd/>
          </a:ln>
        </p:spPr>
        <p:txBody>
          <a:bodyPr wrap="none">
            <a:spAutoFit/>
          </a:bodyPr>
          <a:lstStyle/>
          <a:p>
            <a:r>
              <a:rPr lang="en-US" sz="2400">
                <a:latin typeface="Comic Sans MS" pitchFamily="66" charset="0"/>
              </a:rPr>
              <a:t>Logical OR</a:t>
            </a:r>
          </a:p>
        </p:txBody>
      </p:sp>
      <p:sp>
        <p:nvSpPr>
          <p:cNvPr id="70659" name="Text Box 3"/>
          <p:cNvSpPr txBox="1">
            <a:spLocks noChangeArrowheads="1"/>
          </p:cNvSpPr>
          <p:nvPr/>
        </p:nvSpPr>
        <p:spPr bwMode="auto">
          <a:xfrm>
            <a:off x="4038600" y="2438400"/>
            <a:ext cx="4613764" cy="3416320"/>
          </a:xfrm>
          <a:prstGeom prst="rect">
            <a:avLst/>
          </a:prstGeom>
          <a:noFill/>
          <a:ln w="9525">
            <a:noFill/>
            <a:miter lim="800000"/>
            <a:headEnd/>
            <a:tailEnd/>
          </a:ln>
        </p:spPr>
        <p:txBody>
          <a:bodyPr wrap="none">
            <a:spAutoFit/>
          </a:bodyPr>
          <a:lstStyle/>
          <a:p>
            <a:r>
              <a:rPr lang="en-US" sz="2400" dirty="0"/>
              <a:t>   a		   b		a || b</a:t>
            </a:r>
          </a:p>
          <a:p>
            <a:endParaRPr lang="en-US" sz="2400" dirty="0"/>
          </a:p>
          <a:p>
            <a:r>
              <a:rPr lang="en-US" sz="2400" dirty="0"/>
              <a:t>false		</a:t>
            </a:r>
            <a:r>
              <a:rPr lang="en-US" sz="2400" dirty="0" err="1"/>
              <a:t>false</a:t>
            </a:r>
            <a:r>
              <a:rPr lang="en-US" sz="2400" dirty="0"/>
              <a:t>		 </a:t>
            </a:r>
            <a:r>
              <a:rPr lang="en-US" sz="2400" dirty="0" err="1"/>
              <a:t>false</a:t>
            </a:r>
            <a:endParaRPr lang="en-US" sz="2400" dirty="0"/>
          </a:p>
          <a:p>
            <a:endParaRPr lang="en-US" sz="2400" dirty="0"/>
          </a:p>
          <a:p>
            <a:r>
              <a:rPr lang="en-US" sz="2400" dirty="0"/>
              <a:t>false		true		 </a:t>
            </a:r>
            <a:r>
              <a:rPr lang="en-US" sz="2400" dirty="0" err="1"/>
              <a:t>true</a:t>
            </a:r>
            <a:endParaRPr lang="en-US" sz="2400" dirty="0"/>
          </a:p>
          <a:p>
            <a:endParaRPr lang="en-US" sz="2400" dirty="0"/>
          </a:p>
          <a:p>
            <a:r>
              <a:rPr lang="en-US" sz="2400" dirty="0"/>
              <a:t>true		false		 true</a:t>
            </a:r>
          </a:p>
          <a:p>
            <a:endParaRPr lang="en-US" sz="2400" dirty="0"/>
          </a:p>
          <a:p>
            <a:r>
              <a:rPr lang="en-US" sz="2400" dirty="0"/>
              <a:t>true		</a:t>
            </a:r>
            <a:r>
              <a:rPr lang="en-US" sz="2400" dirty="0" err="1"/>
              <a:t>true</a:t>
            </a:r>
            <a:r>
              <a:rPr lang="en-US" sz="2400" dirty="0"/>
              <a:t>		 </a:t>
            </a:r>
            <a:r>
              <a:rPr lang="en-US" sz="2400" dirty="0" err="1"/>
              <a:t>true</a:t>
            </a:r>
            <a:endParaRPr lang="en-US" sz="2400" dirty="0"/>
          </a:p>
        </p:txBody>
      </p:sp>
      <p:sp>
        <p:nvSpPr>
          <p:cNvPr id="70660" name="Line 4"/>
          <p:cNvSpPr>
            <a:spLocks noChangeShapeType="1"/>
          </p:cNvSpPr>
          <p:nvPr/>
        </p:nvSpPr>
        <p:spPr bwMode="auto">
          <a:xfrm>
            <a:off x="4114800" y="3048000"/>
            <a:ext cx="4724400" cy="0"/>
          </a:xfrm>
          <a:prstGeom prst="line">
            <a:avLst/>
          </a:prstGeom>
          <a:noFill/>
          <a:ln w="25400">
            <a:solidFill>
              <a:schemeClr val="tx1"/>
            </a:solidFill>
            <a:round/>
            <a:headEnd/>
            <a:tailEnd/>
          </a:ln>
        </p:spPr>
        <p:txBody>
          <a:bodyPr/>
          <a:lstStyle/>
          <a:p>
            <a:endParaRPr lang="en-US"/>
          </a:p>
        </p:txBody>
      </p:sp>
      <p:sp>
        <p:nvSpPr>
          <p:cNvPr id="70661" name="Line 5"/>
          <p:cNvSpPr>
            <a:spLocks noChangeShapeType="1"/>
          </p:cNvSpPr>
          <p:nvPr/>
        </p:nvSpPr>
        <p:spPr bwMode="auto">
          <a:xfrm>
            <a:off x="4114800" y="3810000"/>
            <a:ext cx="4724400" cy="0"/>
          </a:xfrm>
          <a:prstGeom prst="line">
            <a:avLst/>
          </a:prstGeom>
          <a:noFill/>
          <a:ln w="25400">
            <a:solidFill>
              <a:schemeClr val="tx1"/>
            </a:solidFill>
            <a:round/>
            <a:headEnd/>
            <a:tailEnd/>
          </a:ln>
        </p:spPr>
        <p:txBody>
          <a:bodyPr/>
          <a:lstStyle/>
          <a:p>
            <a:endParaRPr lang="en-US"/>
          </a:p>
        </p:txBody>
      </p:sp>
      <p:sp>
        <p:nvSpPr>
          <p:cNvPr id="70662" name="Line 6"/>
          <p:cNvSpPr>
            <a:spLocks noChangeShapeType="1"/>
          </p:cNvSpPr>
          <p:nvPr/>
        </p:nvSpPr>
        <p:spPr bwMode="auto">
          <a:xfrm>
            <a:off x="4191000" y="4495800"/>
            <a:ext cx="4724400" cy="0"/>
          </a:xfrm>
          <a:prstGeom prst="line">
            <a:avLst/>
          </a:prstGeom>
          <a:noFill/>
          <a:ln w="25400">
            <a:solidFill>
              <a:schemeClr val="tx1"/>
            </a:solidFill>
            <a:round/>
            <a:headEnd/>
            <a:tailEnd/>
          </a:ln>
        </p:spPr>
        <p:txBody>
          <a:bodyPr/>
          <a:lstStyle/>
          <a:p>
            <a:endParaRPr lang="en-US"/>
          </a:p>
        </p:txBody>
      </p:sp>
      <p:sp>
        <p:nvSpPr>
          <p:cNvPr id="70663" name="Line 7"/>
          <p:cNvSpPr>
            <a:spLocks noChangeShapeType="1"/>
          </p:cNvSpPr>
          <p:nvPr/>
        </p:nvSpPr>
        <p:spPr bwMode="auto">
          <a:xfrm>
            <a:off x="4114800" y="5181600"/>
            <a:ext cx="4724400" cy="0"/>
          </a:xfrm>
          <a:prstGeom prst="line">
            <a:avLst/>
          </a:prstGeom>
          <a:noFill/>
          <a:ln w="25400">
            <a:solidFill>
              <a:schemeClr val="tx1"/>
            </a:solidFill>
            <a:round/>
            <a:headEnd/>
            <a:tailEnd/>
          </a:ln>
        </p:spPr>
        <p:txBody>
          <a:bodyPr/>
          <a:lstStyle/>
          <a:p>
            <a:endParaRPr lang="en-US"/>
          </a:p>
        </p:txBody>
      </p:sp>
      <p:sp>
        <p:nvSpPr>
          <p:cNvPr id="70664" name="Line 8"/>
          <p:cNvSpPr>
            <a:spLocks noChangeShapeType="1"/>
          </p:cNvSpPr>
          <p:nvPr/>
        </p:nvSpPr>
        <p:spPr bwMode="auto">
          <a:xfrm>
            <a:off x="5257800" y="2514600"/>
            <a:ext cx="0" cy="3429000"/>
          </a:xfrm>
          <a:prstGeom prst="line">
            <a:avLst/>
          </a:prstGeom>
          <a:noFill/>
          <a:ln w="25400">
            <a:solidFill>
              <a:schemeClr val="tx1"/>
            </a:solidFill>
            <a:round/>
            <a:headEnd/>
            <a:tailEnd/>
          </a:ln>
        </p:spPr>
        <p:txBody>
          <a:bodyPr/>
          <a:lstStyle/>
          <a:p>
            <a:endParaRPr lang="en-US"/>
          </a:p>
        </p:txBody>
      </p:sp>
      <p:sp>
        <p:nvSpPr>
          <p:cNvPr id="70665" name="Line 9"/>
          <p:cNvSpPr>
            <a:spLocks noChangeShapeType="1"/>
          </p:cNvSpPr>
          <p:nvPr/>
        </p:nvSpPr>
        <p:spPr bwMode="auto">
          <a:xfrm>
            <a:off x="7315200" y="2514600"/>
            <a:ext cx="0" cy="3429000"/>
          </a:xfrm>
          <a:prstGeom prst="line">
            <a:avLst/>
          </a:prstGeom>
          <a:noFill/>
          <a:ln w="25400">
            <a:solidFill>
              <a:schemeClr val="tx1"/>
            </a:solidFill>
            <a:round/>
            <a:headEnd/>
            <a:tailEnd/>
          </a:ln>
        </p:spPr>
        <p:txBody>
          <a:bodyPr/>
          <a:lstStyle/>
          <a:p>
            <a:endParaRPr lang="en-US"/>
          </a:p>
        </p:txBody>
      </p:sp>
      <p:sp>
        <p:nvSpPr>
          <p:cNvPr id="70666" name="Text Box 10"/>
          <p:cNvSpPr txBox="1">
            <a:spLocks noChangeArrowheads="1"/>
          </p:cNvSpPr>
          <p:nvPr/>
        </p:nvSpPr>
        <p:spPr bwMode="auto">
          <a:xfrm>
            <a:off x="1939206" y="1610838"/>
            <a:ext cx="2119491" cy="1384995"/>
          </a:xfrm>
          <a:prstGeom prst="rect">
            <a:avLst/>
          </a:prstGeom>
          <a:noFill/>
          <a:ln w="9525">
            <a:noFill/>
            <a:miter lim="800000"/>
            <a:headEnd/>
            <a:tailEnd/>
          </a:ln>
        </p:spPr>
        <p:txBody>
          <a:bodyPr wrap="none">
            <a:spAutoFit/>
          </a:bodyPr>
          <a:lstStyle/>
          <a:p>
            <a:r>
              <a:rPr lang="en-US" sz="1400" dirty="0">
                <a:solidFill>
                  <a:srgbClr val="FFC000"/>
                </a:solidFill>
                <a:latin typeface="Comic Sans MS" pitchFamily="66" charset="0"/>
              </a:rPr>
              <a:t>the evaluation of ||</a:t>
            </a:r>
          </a:p>
          <a:p>
            <a:r>
              <a:rPr lang="en-US" sz="1400" dirty="0">
                <a:solidFill>
                  <a:srgbClr val="FFC000"/>
                </a:solidFill>
                <a:latin typeface="Comic Sans MS" pitchFamily="66" charset="0"/>
              </a:rPr>
              <a:t>is short circuited if</a:t>
            </a:r>
          </a:p>
          <a:p>
            <a:r>
              <a:rPr lang="en-US" sz="1400" b="1" dirty="0">
                <a:solidFill>
                  <a:srgbClr val="FFC000"/>
                </a:solidFill>
                <a:latin typeface="Comic Sans MS" pitchFamily="66" charset="0"/>
              </a:rPr>
              <a:t>a</a:t>
            </a:r>
            <a:r>
              <a:rPr lang="en-US" sz="1400" dirty="0">
                <a:solidFill>
                  <a:srgbClr val="FFC000"/>
                </a:solidFill>
                <a:latin typeface="Comic Sans MS" pitchFamily="66" charset="0"/>
              </a:rPr>
              <a:t> is true. If a is true it</a:t>
            </a:r>
          </a:p>
          <a:p>
            <a:r>
              <a:rPr lang="en-US" sz="1400" dirty="0">
                <a:solidFill>
                  <a:srgbClr val="FFC000"/>
                </a:solidFill>
                <a:latin typeface="Comic Sans MS" pitchFamily="66" charset="0"/>
              </a:rPr>
              <a:t>does not matter what</a:t>
            </a:r>
          </a:p>
          <a:p>
            <a:r>
              <a:rPr lang="en-US" sz="1400" dirty="0">
                <a:solidFill>
                  <a:srgbClr val="FFC000"/>
                </a:solidFill>
                <a:latin typeface="Comic Sans MS" pitchFamily="66" charset="0"/>
              </a:rPr>
              <a:t>b is. The value of a || b</a:t>
            </a:r>
          </a:p>
          <a:p>
            <a:r>
              <a:rPr lang="en-US" sz="1400" dirty="0">
                <a:solidFill>
                  <a:srgbClr val="FFC000"/>
                </a:solidFill>
                <a:latin typeface="Comic Sans MS" pitchFamily="66" charset="0"/>
              </a:rPr>
              <a:t>will always be true.</a:t>
            </a:r>
          </a:p>
        </p:txBody>
      </p:sp>
    </p:spTree>
    <p:extLst>
      <p:ext uri="{BB962C8B-B14F-4D97-AF65-F5344CB8AC3E}">
        <p14:creationId xmlns:p14="http://schemas.microsoft.com/office/powerpoint/2010/main" val="898934994"/>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1"/>
          <p:cNvSpPr txBox="1">
            <a:spLocks noChangeArrowheads="1"/>
          </p:cNvSpPr>
          <p:nvPr/>
        </p:nvSpPr>
        <p:spPr bwMode="auto">
          <a:xfrm>
            <a:off x="3602039" y="2327276"/>
            <a:ext cx="5737225" cy="1323975"/>
          </a:xfrm>
          <a:prstGeom prst="rect">
            <a:avLst/>
          </a:prstGeom>
          <a:noFill/>
          <a:ln w="9525">
            <a:noFill/>
            <a:miter lim="800000"/>
            <a:headEnd/>
            <a:tailEnd/>
          </a:ln>
        </p:spPr>
        <p:txBody>
          <a:bodyPr wrap="none">
            <a:spAutoFit/>
          </a:bodyPr>
          <a:lstStyle/>
          <a:p>
            <a:r>
              <a:rPr lang="en-US" sz="2000" dirty="0">
                <a:latin typeface="Comic Sans MS" pitchFamily="66" charset="0"/>
              </a:rPr>
              <a:t>Consider the following situation:</a:t>
            </a:r>
          </a:p>
          <a:p>
            <a:endParaRPr lang="en-US" sz="2000" dirty="0">
              <a:latin typeface="Comic Sans MS" pitchFamily="66" charset="0"/>
            </a:endParaRPr>
          </a:p>
          <a:p>
            <a:r>
              <a:rPr lang="en-US" sz="2000" dirty="0">
                <a:latin typeface="Comic Sans MS" pitchFamily="66" charset="0"/>
              </a:rPr>
              <a:t>If it is Friday night and you have no homework</a:t>
            </a:r>
          </a:p>
          <a:p>
            <a:r>
              <a:rPr lang="en-US" sz="2000" dirty="0">
                <a:latin typeface="Comic Sans MS" pitchFamily="66" charset="0"/>
              </a:rPr>
              <a:t>then go to the movies.</a:t>
            </a:r>
          </a:p>
        </p:txBody>
      </p:sp>
      <p:sp>
        <p:nvSpPr>
          <p:cNvPr id="71683" name="TextBox 2"/>
          <p:cNvSpPr txBox="1">
            <a:spLocks noChangeArrowheads="1"/>
          </p:cNvSpPr>
          <p:nvPr/>
        </p:nvSpPr>
        <p:spPr bwMode="auto">
          <a:xfrm>
            <a:off x="3621089" y="3962401"/>
            <a:ext cx="4580293" cy="707886"/>
          </a:xfrm>
          <a:prstGeom prst="rect">
            <a:avLst/>
          </a:prstGeom>
          <a:noFill/>
          <a:ln w="9525">
            <a:noFill/>
            <a:miter lim="800000"/>
            <a:headEnd/>
            <a:tailEnd/>
          </a:ln>
        </p:spPr>
        <p:txBody>
          <a:bodyPr wrap="none">
            <a:spAutoFit/>
          </a:bodyPr>
          <a:lstStyle/>
          <a:p>
            <a:r>
              <a:rPr lang="en-US" sz="2000" dirty="0">
                <a:latin typeface="Calibri" panose="020F0502020204030204" pitchFamily="34" charset="0"/>
                <a:cs typeface="Calibri" panose="020F0502020204030204" pitchFamily="34" charset="0"/>
              </a:rPr>
              <a:t>if ( today == FRIDAY &amp;&amp; homework == NO)</a:t>
            </a:r>
          </a:p>
          <a:p>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goToMovie</a:t>
            </a:r>
            <a:r>
              <a:rPr lang="en-US" sz="2000" dirty="0">
                <a:latin typeface="Calibri" panose="020F0502020204030204" pitchFamily="34" charset="0"/>
                <a:cs typeface="Calibri" panose="020F0502020204030204" pitchFamily="34" charset="0"/>
              </a:rPr>
              <a:t>( );</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57" y="1827045"/>
            <a:ext cx="5322291" cy="4832092"/>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package </a:t>
            </a:r>
            <a:r>
              <a:rPr lang="en-US" sz="1400" dirty="0" err="1">
                <a:latin typeface="Calibri" panose="020F0502020204030204" pitchFamily="34" charset="0"/>
                <a:cs typeface="Calibri" panose="020F0502020204030204" pitchFamily="34" charset="0"/>
              </a:rPr>
              <a:t>flowofcontrol</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import </a:t>
            </a:r>
            <a:r>
              <a:rPr lang="en-US" sz="1400" dirty="0" err="1">
                <a:latin typeface="Calibri" panose="020F0502020204030204" pitchFamily="34" charset="0"/>
                <a:cs typeface="Calibri" panose="020F0502020204030204" pitchFamily="34" charset="0"/>
              </a:rPr>
              <a:t>java.util.Scanner</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public class </a:t>
            </a:r>
            <a:r>
              <a:rPr lang="en-US" sz="1400" dirty="0" err="1">
                <a:latin typeface="Calibri" panose="020F0502020204030204" pitchFamily="34" charset="0"/>
                <a:cs typeface="Calibri" panose="020F0502020204030204" pitchFamily="34" charset="0"/>
              </a:rPr>
              <a:t>FlowOfControl</a:t>
            </a:r>
            <a:r>
              <a:rPr lang="en-US" sz="1400" dirty="0">
                <a:latin typeface="Calibri" panose="020F0502020204030204" pitchFamily="34" charset="0"/>
                <a:cs typeface="Calibri" panose="020F0502020204030204" pitchFamily="34" charset="0"/>
              </a:rPr>
              <a:t> {</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public static void main(String[] </a:t>
            </a:r>
            <a:r>
              <a:rPr lang="en-US" sz="1400" dirty="0" err="1">
                <a:latin typeface="Calibri" panose="020F0502020204030204" pitchFamily="34" charset="0"/>
                <a:cs typeface="Calibri" panose="020F0502020204030204" pitchFamily="34" charset="0"/>
              </a:rPr>
              <a:t>args</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int</a:t>
            </a:r>
            <a:r>
              <a:rPr lang="en-US" sz="1400" dirty="0">
                <a:latin typeface="Calibri" panose="020F0502020204030204" pitchFamily="34" charset="0"/>
                <a:cs typeface="Calibri" panose="020F0502020204030204" pitchFamily="34" charset="0"/>
              </a:rPr>
              <a:t> height = 0;</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int</a:t>
            </a:r>
            <a:r>
              <a:rPr lang="en-US" sz="1400" dirty="0">
                <a:latin typeface="Calibri" panose="020F0502020204030204" pitchFamily="34" charset="0"/>
                <a:cs typeface="Calibri" panose="020F0502020204030204" pitchFamily="34" charset="0"/>
              </a:rPr>
              <a:t> width = 0;</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Scanner keyboard = new Scanner(System.in);</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("Enter in the height of a rectangle in inches: ");</a:t>
            </a:r>
          </a:p>
          <a:p>
            <a:r>
              <a:rPr lang="en-US" sz="1400" dirty="0">
                <a:latin typeface="Calibri" panose="020F0502020204030204" pitchFamily="34" charset="0"/>
                <a:cs typeface="Calibri" panose="020F0502020204030204" pitchFamily="34" charset="0"/>
              </a:rPr>
              <a:t>        height = </a:t>
            </a:r>
            <a:r>
              <a:rPr lang="en-US" sz="1400" dirty="0" err="1">
                <a:latin typeface="Calibri" panose="020F0502020204030204" pitchFamily="34" charset="0"/>
                <a:cs typeface="Calibri" panose="020F0502020204030204" pitchFamily="34" charset="0"/>
              </a:rPr>
              <a:t>keyboard.nextInt</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System.out.println</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Ener</a:t>
            </a:r>
            <a:r>
              <a:rPr lang="en-US" sz="1400" dirty="0">
                <a:latin typeface="Calibri" panose="020F0502020204030204" pitchFamily="34" charset="0"/>
                <a:cs typeface="Calibri" panose="020F0502020204030204" pitchFamily="34" charset="0"/>
              </a:rPr>
              <a:t> in the width of a rectangle in inches: ");</a:t>
            </a:r>
          </a:p>
          <a:p>
            <a:r>
              <a:rPr lang="en-US" sz="1400" dirty="0">
                <a:latin typeface="Calibri" panose="020F0502020204030204" pitchFamily="34" charset="0"/>
                <a:cs typeface="Calibri" panose="020F0502020204030204" pitchFamily="34" charset="0"/>
              </a:rPr>
              <a:t>        width = </a:t>
            </a:r>
            <a:r>
              <a:rPr lang="en-US" sz="1400" dirty="0" err="1">
                <a:latin typeface="Calibri" panose="020F0502020204030204" pitchFamily="34" charset="0"/>
                <a:cs typeface="Calibri" panose="020F0502020204030204" pitchFamily="34" charset="0"/>
              </a:rPr>
              <a:t>keyboard.nextInt</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int</a:t>
            </a:r>
            <a:r>
              <a:rPr lang="en-US" sz="1400" dirty="0">
                <a:latin typeface="Calibri" panose="020F0502020204030204" pitchFamily="34" charset="0"/>
                <a:cs typeface="Calibri" panose="020F0502020204030204" pitchFamily="34" charset="0"/>
              </a:rPr>
              <a:t> area = height * width;</a:t>
            </a:r>
          </a:p>
          <a:p>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System.out.format</a:t>
            </a:r>
            <a:r>
              <a:rPr lang="en-US" sz="1400" dirty="0">
                <a:latin typeface="Calibri" panose="020F0502020204030204" pitchFamily="34" charset="0"/>
                <a:cs typeface="Calibri" panose="020F0502020204030204" pitchFamily="34" charset="0"/>
              </a:rPr>
              <a:t>("The area of the rectangle is %d\n", area);</a:t>
            </a:r>
          </a:p>
          <a:p>
            <a:r>
              <a:rPr lang="en-US" sz="1400" dirty="0">
                <a:latin typeface="Calibri" panose="020F0502020204030204" pitchFamily="34" charset="0"/>
                <a:cs typeface="Calibri" panose="020F0502020204030204" pitchFamily="34" charset="0"/>
              </a:rPr>
              <a:t>    }    </a:t>
            </a:r>
          </a:p>
          <a:p>
            <a:r>
              <a:rPr lang="en-US" sz="1400" dirty="0">
                <a:latin typeface="Calibri" panose="020F0502020204030204" pitchFamily="34" charset="0"/>
                <a:cs typeface="Calibri" panose="020F0502020204030204" pitchFamily="34" charset="0"/>
              </a:rPr>
              <a:t>}</a:t>
            </a:r>
          </a:p>
        </p:txBody>
      </p:sp>
      <p:sp>
        <p:nvSpPr>
          <p:cNvPr id="3" name="Down Arrow 2"/>
          <p:cNvSpPr/>
          <p:nvPr/>
        </p:nvSpPr>
        <p:spPr>
          <a:xfrm>
            <a:off x="2939422" y="1960777"/>
            <a:ext cx="631371" cy="4259633"/>
          </a:xfrm>
          <a:prstGeom prst="downArrow">
            <a:avLst/>
          </a:prstGeom>
          <a:gradFill>
            <a:gsLst>
              <a:gs pos="0">
                <a:schemeClr val="accent1">
                  <a:tint val="66000"/>
                  <a:satMod val="160000"/>
                </a:schemeClr>
              </a:gs>
              <a:gs pos="0">
                <a:srgbClr val="33CCFF"/>
              </a:gs>
              <a:gs pos="50000">
                <a:srgbClr val="CCFFFF"/>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Flow</a:t>
            </a:r>
          </a:p>
          <a:p>
            <a:pPr algn="ctr"/>
            <a:r>
              <a:rPr lang="en-US" dirty="0" smtClean="0">
                <a:solidFill>
                  <a:schemeClr val="bg1"/>
                </a:solidFill>
              </a:rPr>
              <a:t> </a:t>
            </a:r>
            <a:r>
              <a:rPr lang="en-US" dirty="0">
                <a:solidFill>
                  <a:schemeClr val="bg1"/>
                </a:solidFill>
              </a:rPr>
              <a:t>of</a:t>
            </a:r>
          </a:p>
          <a:p>
            <a:pPr algn="ctr"/>
            <a:r>
              <a:rPr lang="en-US" dirty="0">
                <a:solidFill>
                  <a:schemeClr val="bg1"/>
                </a:solidFill>
              </a:rPr>
              <a:t> </a:t>
            </a:r>
            <a:r>
              <a:rPr lang="en-US" dirty="0" err="1">
                <a:solidFill>
                  <a:schemeClr val="bg1"/>
                </a:solidFill>
              </a:rPr>
              <a:t>cont</a:t>
            </a:r>
            <a:endParaRPr lang="en-US" dirty="0">
              <a:solidFill>
                <a:schemeClr val="bg1"/>
              </a:solidFill>
            </a:endParaRPr>
          </a:p>
          <a:p>
            <a:pPr algn="ctr"/>
            <a:r>
              <a:rPr lang="en-US" dirty="0" err="1">
                <a:solidFill>
                  <a:schemeClr val="bg1"/>
                </a:solidFill>
              </a:rPr>
              <a:t>rol</a:t>
            </a:r>
            <a:endParaRPr lang="en-US" dirty="0">
              <a:solidFill>
                <a:schemeClr val="bg1"/>
              </a:solidFill>
            </a:endParaRPr>
          </a:p>
        </p:txBody>
      </p:sp>
      <p:sp>
        <p:nvSpPr>
          <p:cNvPr id="4" name="TextBox 3"/>
          <p:cNvSpPr txBox="1"/>
          <p:nvPr/>
        </p:nvSpPr>
        <p:spPr>
          <a:xfrm>
            <a:off x="4383949" y="1127001"/>
            <a:ext cx="4115229" cy="461665"/>
          </a:xfrm>
          <a:prstGeom prst="rect">
            <a:avLst/>
          </a:prstGeom>
          <a:noFill/>
        </p:spPr>
        <p:txBody>
          <a:bodyPr wrap="none" rtlCol="0">
            <a:spAutoFit/>
          </a:bodyPr>
          <a:lstStyle/>
          <a:p>
            <a:r>
              <a:rPr lang="en-US" sz="2400" dirty="0">
                <a:latin typeface="Comic Sans MS" pitchFamily="66" charset="0"/>
              </a:rPr>
              <a:t>Example of Sequential Flow</a:t>
            </a:r>
          </a:p>
        </p:txBody>
      </p:sp>
    </p:spTree>
    <p:extLst>
      <p:ext uri="{BB962C8B-B14F-4D97-AF65-F5344CB8AC3E}">
        <p14:creationId xmlns:p14="http://schemas.microsoft.com/office/powerpoint/2010/main" val="2387581752"/>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p:cNvSpPr txBox="1">
            <a:spLocks noChangeArrowheads="1"/>
          </p:cNvSpPr>
          <p:nvPr/>
        </p:nvSpPr>
        <p:spPr bwMode="auto">
          <a:xfrm>
            <a:off x="4100513" y="2651126"/>
            <a:ext cx="4235450" cy="708025"/>
          </a:xfrm>
          <a:prstGeom prst="rect">
            <a:avLst/>
          </a:prstGeom>
          <a:noFill/>
          <a:ln w="9525">
            <a:noFill/>
            <a:miter lim="800000"/>
            <a:headEnd/>
            <a:tailEnd/>
          </a:ln>
        </p:spPr>
        <p:txBody>
          <a:bodyPr wrap="none">
            <a:spAutoFit/>
          </a:bodyPr>
          <a:lstStyle/>
          <a:p>
            <a:pPr algn="ctr"/>
            <a:r>
              <a:rPr lang="en-US" sz="2000" dirty="0">
                <a:latin typeface="Comic Sans MS" pitchFamily="66" charset="0"/>
              </a:rPr>
              <a:t>Simplifying complex relationships</a:t>
            </a:r>
          </a:p>
          <a:p>
            <a:pPr algn="ctr"/>
            <a:r>
              <a:rPr lang="en-US" sz="2000" dirty="0">
                <a:latin typeface="Comic Sans MS" pitchFamily="66" charset="0"/>
              </a:rPr>
              <a:t>using logical operators</a:t>
            </a:r>
          </a:p>
        </p:txBody>
      </p:sp>
    </p:spTree>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
          <p:cNvSpPr txBox="1">
            <a:spLocks noChangeArrowheads="1"/>
          </p:cNvSpPr>
          <p:nvPr/>
        </p:nvSpPr>
        <p:spPr bwMode="auto">
          <a:xfrm>
            <a:off x="3679351" y="1586896"/>
            <a:ext cx="5122862" cy="1323975"/>
          </a:xfrm>
          <a:prstGeom prst="rect">
            <a:avLst/>
          </a:prstGeom>
          <a:noFill/>
          <a:ln w="9525">
            <a:noFill/>
            <a:miter lim="800000"/>
            <a:headEnd/>
            <a:tailEnd/>
          </a:ln>
        </p:spPr>
        <p:txBody>
          <a:bodyPr wrap="none">
            <a:spAutoFit/>
          </a:bodyPr>
          <a:lstStyle/>
          <a:p>
            <a:r>
              <a:rPr lang="en-US" sz="2000">
                <a:latin typeface="Comic Sans MS" pitchFamily="66" charset="0"/>
              </a:rPr>
              <a:t>Consider the following problem:</a:t>
            </a:r>
          </a:p>
          <a:p>
            <a:endParaRPr lang="en-US" sz="2000">
              <a:latin typeface="Comic Sans MS" pitchFamily="66" charset="0"/>
            </a:endParaRPr>
          </a:p>
          <a:p>
            <a:r>
              <a:rPr lang="en-US" sz="2000">
                <a:latin typeface="Comic Sans MS" pitchFamily="66" charset="0"/>
              </a:rPr>
              <a:t>Given three values, x, y, and z, find out if</a:t>
            </a:r>
          </a:p>
          <a:p>
            <a:r>
              <a:rPr lang="en-US" sz="2000">
                <a:latin typeface="Comic Sans MS" pitchFamily="66" charset="0"/>
              </a:rPr>
              <a:t>y lies in between x and z.</a:t>
            </a:r>
          </a:p>
        </p:txBody>
      </p:sp>
      <p:sp>
        <p:nvSpPr>
          <p:cNvPr id="3" name="Rectangle 2"/>
          <p:cNvSpPr/>
          <p:nvPr/>
        </p:nvSpPr>
        <p:spPr>
          <a:xfrm>
            <a:off x="3206277" y="3661758"/>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862288" y="4106258"/>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3733" name="TextBox 4"/>
          <p:cNvSpPr txBox="1">
            <a:spLocks noChangeArrowheads="1"/>
          </p:cNvSpPr>
          <p:nvPr/>
        </p:nvSpPr>
        <p:spPr bwMode="auto">
          <a:xfrm>
            <a:off x="6857527" y="4552346"/>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725513" y="4112607"/>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3735" name="TextBox 6"/>
          <p:cNvSpPr txBox="1">
            <a:spLocks noChangeArrowheads="1"/>
          </p:cNvSpPr>
          <p:nvPr/>
        </p:nvSpPr>
        <p:spPr bwMode="auto">
          <a:xfrm>
            <a:off x="4706463" y="4558696"/>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653283" y="3884802"/>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791646" y="3887977"/>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3738" name="TextBox 18"/>
          <p:cNvSpPr txBox="1">
            <a:spLocks noChangeArrowheads="1"/>
          </p:cNvSpPr>
          <p:nvPr/>
        </p:nvSpPr>
        <p:spPr bwMode="auto">
          <a:xfrm>
            <a:off x="3671414" y="3710971"/>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3739" name="TextBox 19"/>
          <p:cNvSpPr txBox="1">
            <a:spLocks noChangeArrowheads="1"/>
          </p:cNvSpPr>
          <p:nvPr/>
        </p:nvSpPr>
        <p:spPr bwMode="auto">
          <a:xfrm>
            <a:off x="5176364" y="3720496"/>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3740" name="TextBox 20"/>
          <p:cNvSpPr txBox="1">
            <a:spLocks noChangeArrowheads="1"/>
          </p:cNvSpPr>
          <p:nvPr/>
        </p:nvSpPr>
        <p:spPr bwMode="auto">
          <a:xfrm>
            <a:off x="7559202" y="3710971"/>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3481388" y="766764"/>
            <a:ext cx="5122862" cy="1323975"/>
          </a:xfrm>
          <a:prstGeom prst="rect">
            <a:avLst/>
          </a:prstGeom>
          <a:noFill/>
          <a:ln w="9525">
            <a:noFill/>
            <a:miter lim="800000"/>
            <a:headEnd/>
            <a:tailEnd/>
          </a:ln>
        </p:spPr>
        <p:txBody>
          <a:bodyPr wrap="none">
            <a:spAutoFit/>
          </a:bodyPr>
          <a:lstStyle/>
          <a:p>
            <a:r>
              <a:rPr lang="en-US" sz="2000">
                <a:latin typeface="Comic Sans MS" pitchFamily="66" charset="0"/>
              </a:rPr>
              <a:t>Consider the following problem:</a:t>
            </a:r>
          </a:p>
          <a:p>
            <a:endParaRPr lang="en-US" sz="2000">
              <a:latin typeface="Comic Sans MS" pitchFamily="66" charset="0"/>
            </a:endParaRPr>
          </a:p>
          <a:p>
            <a:r>
              <a:rPr lang="en-US" sz="2000">
                <a:latin typeface="Comic Sans MS" pitchFamily="66" charset="0"/>
              </a:rPr>
              <a:t>Given three values, x, y, and z, find out if</a:t>
            </a:r>
          </a:p>
          <a:p>
            <a:r>
              <a:rPr lang="en-US" sz="2000">
                <a:latin typeface="Comic Sans MS" pitchFamily="66" charset="0"/>
              </a:rPr>
              <a:t>y lies in between x and z.</a:t>
            </a:r>
          </a:p>
        </p:txBody>
      </p:sp>
      <p:sp>
        <p:nvSpPr>
          <p:cNvPr id="3" name="Rectangle 2"/>
          <p:cNvSpPr/>
          <p:nvPr/>
        </p:nvSpPr>
        <p:spPr>
          <a:xfrm>
            <a:off x="3008314" y="2841626"/>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664325" y="3286126"/>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4757" name="TextBox 4"/>
          <p:cNvSpPr txBox="1">
            <a:spLocks noChangeArrowheads="1"/>
          </p:cNvSpPr>
          <p:nvPr/>
        </p:nvSpPr>
        <p:spPr bwMode="auto">
          <a:xfrm>
            <a:off x="6659564" y="3732214"/>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527550" y="329247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74759" name="TextBox 6"/>
          <p:cNvSpPr txBox="1">
            <a:spLocks noChangeArrowheads="1"/>
          </p:cNvSpPr>
          <p:nvPr/>
        </p:nvSpPr>
        <p:spPr bwMode="auto">
          <a:xfrm>
            <a:off x="4508500" y="3738564"/>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455320" y="3064670"/>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93683" y="3067845"/>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4762" name="TextBox 18"/>
          <p:cNvSpPr txBox="1">
            <a:spLocks noChangeArrowheads="1"/>
          </p:cNvSpPr>
          <p:nvPr/>
        </p:nvSpPr>
        <p:spPr bwMode="auto">
          <a:xfrm>
            <a:off x="3473451" y="2890839"/>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4763" name="TextBox 19"/>
          <p:cNvSpPr txBox="1">
            <a:spLocks noChangeArrowheads="1"/>
          </p:cNvSpPr>
          <p:nvPr/>
        </p:nvSpPr>
        <p:spPr bwMode="auto">
          <a:xfrm>
            <a:off x="4978401" y="2900364"/>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4764" name="TextBox 20"/>
          <p:cNvSpPr txBox="1">
            <a:spLocks noChangeArrowheads="1"/>
          </p:cNvSpPr>
          <p:nvPr/>
        </p:nvSpPr>
        <p:spPr bwMode="auto">
          <a:xfrm>
            <a:off x="7361239" y="2890839"/>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
        <p:nvSpPr>
          <p:cNvPr id="74765" name="TextBox 12"/>
          <p:cNvSpPr txBox="1">
            <a:spLocks noChangeArrowheads="1"/>
          </p:cNvSpPr>
          <p:nvPr/>
        </p:nvSpPr>
        <p:spPr bwMode="auto">
          <a:xfrm>
            <a:off x="3205163" y="4005263"/>
            <a:ext cx="6311664" cy="2308324"/>
          </a:xfrm>
          <a:prstGeom prst="rect">
            <a:avLst/>
          </a:prstGeom>
          <a:noFill/>
          <a:ln w="9525">
            <a:noFill/>
            <a:miter lim="800000"/>
            <a:headEnd/>
            <a:tailEnd/>
          </a:ln>
        </p:spPr>
        <p:txBody>
          <a:bodyPr wrap="none">
            <a:spAutoFit/>
          </a:bodyPr>
          <a:lstStyle/>
          <a:p>
            <a:r>
              <a:rPr lang="en-US" dirty="0">
                <a:latin typeface="Comic Sans MS" pitchFamily="66" charset="0"/>
              </a:rPr>
              <a:t>We could write the conditions as follows:</a:t>
            </a:r>
          </a:p>
          <a:p>
            <a:endParaRPr lang="en-US" dirty="0">
              <a:latin typeface="Comic Sans MS" pitchFamily="66" charset="0"/>
            </a:endParaRPr>
          </a:p>
          <a:p>
            <a:r>
              <a:rPr lang="en-US" dirty="0">
                <a:latin typeface="Calibri" panose="020F0502020204030204" pitchFamily="34" charset="0"/>
                <a:cs typeface="Calibri" panose="020F0502020204030204" pitchFamily="34" charset="0"/>
              </a:rPr>
              <a:t>if ( y &gt; x)</a:t>
            </a:r>
          </a:p>
          <a:p>
            <a:r>
              <a:rPr lang="en-US" dirty="0">
                <a:latin typeface="Calibri" panose="020F0502020204030204" pitchFamily="34" charset="0"/>
                <a:cs typeface="Calibri" panose="020F0502020204030204" pitchFamily="34" charset="0"/>
              </a:rPr>
              <a:t>     if ( y &lt; z)</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(“\n the value of y lies between x and z.”);</a:t>
            </a:r>
          </a:p>
          <a:p>
            <a:r>
              <a:rPr lang="en-US" dirty="0">
                <a:latin typeface="Calibri" panose="020F0502020204030204" pitchFamily="34" charset="0"/>
                <a:cs typeface="Calibri" panose="020F0502020204030204" pitchFamily="34" charset="0"/>
              </a:rPr>
              <a:t>     else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 “\n the value of y does not lie between x and z.”);</a:t>
            </a:r>
          </a:p>
          <a:p>
            <a:r>
              <a:rPr lang="en-US" dirty="0">
                <a:latin typeface="Calibri" panose="020F0502020204030204" pitchFamily="34" charset="0"/>
                <a:cs typeface="Calibri" panose="020F0502020204030204" pitchFamily="34" charset="0"/>
              </a:rPr>
              <a:t>else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 “\n the value of y does not lie between x and z.”);</a:t>
            </a:r>
          </a:p>
        </p:txBody>
      </p:sp>
      <p:sp>
        <p:nvSpPr>
          <p:cNvPr id="14" name="Oval 13"/>
          <p:cNvSpPr/>
          <p:nvPr/>
        </p:nvSpPr>
        <p:spPr>
          <a:xfrm>
            <a:off x="2781300" y="4343400"/>
            <a:ext cx="2180492" cy="80889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1"/>
          <p:cNvSpPr txBox="1">
            <a:spLocks noChangeArrowheads="1"/>
          </p:cNvSpPr>
          <p:nvPr/>
        </p:nvSpPr>
        <p:spPr bwMode="auto">
          <a:xfrm>
            <a:off x="3481388" y="766764"/>
            <a:ext cx="5122862" cy="1323975"/>
          </a:xfrm>
          <a:prstGeom prst="rect">
            <a:avLst/>
          </a:prstGeom>
          <a:noFill/>
          <a:ln w="9525">
            <a:noFill/>
            <a:miter lim="800000"/>
            <a:headEnd/>
            <a:tailEnd/>
          </a:ln>
        </p:spPr>
        <p:txBody>
          <a:bodyPr wrap="none">
            <a:spAutoFit/>
          </a:bodyPr>
          <a:lstStyle/>
          <a:p>
            <a:r>
              <a:rPr lang="en-US" sz="2000">
                <a:latin typeface="Comic Sans MS" pitchFamily="66" charset="0"/>
              </a:rPr>
              <a:t>Consider the following problem:</a:t>
            </a:r>
          </a:p>
          <a:p>
            <a:endParaRPr lang="en-US" sz="2000">
              <a:latin typeface="Comic Sans MS" pitchFamily="66" charset="0"/>
            </a:endParaRPr>
          </a:p>
          <a:p>
            <a:r>
              <a:rPr lang="en-US" sz="2000">
                <a:latin typeface="Comic Sans MS" pitchFamily="66" charset="0"/>
              </a:rPr>
              <a:t>Given three values, x, y, and z, find out if</a:t>
            </a:r>
          </a:p>
          <a:p>
            <a:r>
              <a:rPr lang="en-US" sz="2000">
                <a:latin typeface="Comic Sans MS" pitchFamily="66" charset="0"/>
              </a:rPr>
              <a:t>y lies in between x and z.</a:t>
            </a:r>
          </a:p>
        </p:txBody>
      </p:sp>
      <p:sp>
        <p:nvSpPr>
          <p:cNvPr id="3" name="Rectangle 2"/>
          <p:cNvSpPr/>
          <p:nvPr/>
        </p:nvSpPr>
        <p:spPr>
          <a:xfrm>
            <a:off x="3008314" y="2841626"/>
            <a:ext cx="5519737" cy="436563"/>
          </a:xfrm>
          <a:prstGeom prst="rect">
            <a:avLst/>
          </a:prstGeom>
          <a:solidFill>
            <a:srgbClr val="CCECFF"/>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4" name="Isosceles Triangle 3"/>
          <p:cNvSpPr/>
          <p:nvPr/>
        </p:nvSpPr>
        <p:spPr>
          <a:xfrm>
            <a:off x="6664325" y="3286126"/>
            <a:ext cx="293688" cy="403225"/>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5781" name="TextBox 4"/>
          <p:cNvSpPr txBox="1">
            <a:spLocks noChangeArrowheads="1"/>
          </p:cNvSpPr>
          <p:nvPr/>
        </p:nvSpPr>
        <p:spPr bwMode="auto">
          <a:xfrm>
            <a:off x="6659564" y="3732214"/>
            <a:ext cx="295275" cy="338137"/>
          </a:xfrm>
          <a:prstGeom prst="rect">
            <a:avLst/>
          </a:prstGeom>
          <a:noFill/>
          <a:ln w="9525">
            <a:noFill/>
            <a:miter lim="800000"/>
            <a:headEnd/>
            <a:tailEnd/>
          </a:ln>
        </p:spPr>
        <p:txBody>
          <a:bodyPr wrap="none">
            <a:spAutoFit/>
          </a:bodyPr>
          <a:lstStyle/>
          <a:p>
            <a:r>
              <a:rPr lang="en-US">
                <a:latin typeface="Comic Sans MS" pitchFamily="66" charset="0"/>
              </a:rPr>
              <a:t>z</a:t>
            </a:r>
          </a:p>
        </p:txBody>
      </p:sp>
      <p:sp>
        <p:nvSpPr>
          <p:cNvPr id="6" name="Isosceles Triangle 5"/>
          <p:cNvSpPr/>
          <p:nvPr/>
        </p:nvSpPr>
        <p:spPr>
          <a:xfrm>
            <a:off x="4527550" y="3292475"/>
            <a:ext cx="293688" cy="401638"/>
          </a:xfrm>
          <a:prstGeom prst="triangle">
            <a:avLst/>
          </a:prstGeom>
          <a:solidFill>
            <a:srgbClr val="FFCC00"/>
          </a:solidFill>
          <a:ln w="127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5783" name="TextBox 6"/>
          <p:cNvSpPr txBox="1">
            <a:spLocks noChangeArrowheads="1"/>
          </p:cNvSpPr>
          <p:nvPr/>
        </p:nvSpPr>
        <p:spPr bwMode="auto">
          <a:xfrm>
            <a:off x="4508500" y="3738564"/>
            <a:ext cx="306388" cy="338137"/>
          </a:xfrm>
          <a:prstGeom prst="rect">
            <a:avLst/>
          </a:prstGeom>
          <a:noFill/>
          <a:ln w="9525">
            <a:noFill/>
            <a:miter lim="800000"/>
            <a:headEnd/>
            <a:tailEnd/>
          </a:ln>
        </p:spPr>
        <p:txBody>
          <a:bodyPr wrap="none">
            <a:spAutoFit/>
          </a:bodyPr>
          <a:lstStyle/>
          <a:p>
            <a:r>
              <a:rPr lang="en-US">
                <a:latin typeface="Comic Sans MS" pitchFamily="66" charset="0"/>
              </a:rPr>
              <a:t>x</a:t>
            </a:r>
          </a:p>
        </p:txBody>
      </p:sp>
      <p:cxnSp>
        <p:nvCxnSpPr>
          <p:cNvPr id="17" name="Straight Connector 16"/>
          <p:cNvCxnSpPr>
            <a:endCxn id="6" idx="0"/>
          </p:cNvCxnSpPr>
          <p:nvPr/>
        </p:nvCxnSpPr>
        <p:spPr>
          <a:xfrm rot="5400000">
            <a:off x="4455320" y="3064670"/>
            <a:ext cx="447675" cy="79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93683" y="3067845"/>
            <a:ext cx="446087" cy="952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5786" name="TextBox 18"/>
          <p:cNvSpPr txBox="1">
            <a:spLocks noChangeArrowheads="1"/>
          </p:cNvSpPr>
          <p:nvPr/>
        </p:nvSpPr>
        <p:spPr bwMode="auto">
          <a:xfrm>
            <a:off x="3473451" y="2890839"/>
            <a:ext cx="682625" cy="338137"/>
          </a:xfrm>
          <a:prstGeom prst="rect">
            <a:avLst/>
          </a:prstGeom>
          <a:noFill/>
          <a:ln w="9525">
            <a:noFill/>
            <a:miter lim="800000"/>
            <a:headEnd/>
            <a:tailEnd/>
          </a:ln>
        </p:spPr>
        <p:txBody>
          <a:bodyPr wrap="none">
            <a:spAutoFit/>
          </a:bodyPr>
          <a:lstStyle/>
          <a:p>
            <a:r>
              <a:rPr lang="en-US">
                <a:solidFill>
                  <a:schemeClr val="bg1"/>
                </a:solidFill>
              </a:rPr>
              <a:t>y  &lt; x</a:t>
            </a:r>
          </a:p>
        </p:txBody>
      </p:sp>
      <p:sp>
        <p:nvSpPr>
          <p:cNvPr id="75787" name="TextBox 19"/>
          <p:cNvSpPr txBox="1">
            <a:spLocks noChangeArrowheads="1"/>
          </p:cNvSpPr>
          <p:nvPr/>
        </p:nvSpPr>
        <p:spPr bwMode="auto">
          <a:xfrm>
            <a:off x="4978401" y="2900364"/>
            <a:ext cx="1552575" cy="338137"/>
          </a:xfrm>
          <a:prstGeom prst="rect">
            <a:avLst/>
          </a:prstGeom>
          <a:noFill/>
          <a:ln w="9525">
            <a:noFill/>
            <a:miter lim="800000"/>
            <a:headEnd/>
            <a:tailEnd/>
          </a:ln>
        </p:spPr>
        <p:txBody>
          <a:bodyPr wrap="none">
            <a:spAutoFit/>
          </a:bodyPr>
          <a:lstStyle/>
          <a:p>
            <a:r>
              <a:rPr lang="en-US">
                <a:solidFill>
                  <a:schemeClr val="bg1"/>
                </a:solidFill>
              </a:rPr>
              <a:t>y &gt; x and y &lt; z</a:t>
            </a:r>
          </a:p>
        </p:txBody>
      </p:sp>
      <p:sp>
        <p:nvSpPr>
          <p:cNvPr id="75788" name="TextBox 20"/>
          <p:cNvSpPr txBox="1">
            <a:spLocks noChangeArrowheads="1"/>
          </p:cNvSpPr>
          <p:nvPr/>
        </p:nvSpPr>
        <p:spPr bwMode="auto">
          <a:xfrm>
            <a:off x="7361239" y="2890839"/>
            <a:ext cx="625475" cy="338137"/>
          </a:xfrm>
          <a:prstGeom prst="rect">
            <a:avLst/>
          </a:prstGeom>
          <a:noFill/>
          <a:ln w="9525">
            <a:noFill/>
            <a:miter lim="800000"/>
            <a:headEnd/>
            <a:tailEnd/>
          </a:ln>
        </p:spPr>
        <p:txBody>
          <a:bodyPr wrap="none">
            <a:spAutoFit/>
          </a:bodyPr>
          <a:lstStyle/>
          <a:p>
            <a:r>
              <a:rPr lang="en-US">
                <a:solidFill>
                  <a:schemeClr val="bg1"/>
                </a:solidFill>
              </a:rPr>
              <a:t>y &gt; z</a:t>
            </a:r>
          </a:p>
        </p:txBody>
      </p:sp>
      <p:sp>
        <p:nvSpPr>
          <p:cNvPr id="75789" name="TextBox 12"/>
          <p:cNvSpPr txBox="1">
            <a:spLocks noChangeArrowheads="1"/>
          </p:cNvSpPr>
          <p:nvPr/>
        </p:nvSpPr>
        <p:spPr bwMode="auto">
          <a:xfrm>
            <a:off x="3205163" y="4346575"/>
            <a:ext cx="5740674" cy="1569660"/>
          </a:xfrm>
          <a:prstGeom prst="rect">
            <a:avLst/>
          </a:prstGeom>
          <a:noFill/>
          <a:ln w="9525">
            <a:noFill/>
            <a:miter lim="800000"/>
            <a:headEnd/>
            <a:tailEnd/>
          </a:ln>
        </p:spPr>
        <p:txBody>
          <a:bodyPr wrap="none">
            <a:spAutoFit/>
          </a:bodyPr>
          <a:lstStyle/>
          <a:p>
            <a:r>
              <a:rPr lang="en-US" dirty="0">
                <a:latin typeface="Comic Sans MS" pitchFamily="66" charset="0"/>
              </a:rPr>
              <a:t>But the following is simpler and eliminates one else clause:</a:t>
            </a:r>
          </a:p>
          <a:p>
            <a:endParaRPr lang="en-US" dirty="0">
              <a:latin typeface="Comic Sans MS" pitchFamily="66" charset="0"/>
            </a:endParaRPr>
          </a:p>
          <a:p>
            <a:r>
              <a:rPr lang="en-US" dirty="0">
                <a:latin typeface="Calibri" panose="020F0502020204030204" pitchFamily="34" charset="0"/>
                <a:cs typeface="Calibri" panose="020F0502020204030204" pitchFamily="34" charset="0"/>
              </a:rPr>
              <a:t>if ( y &gt; x &amp;&amp; y &lt; z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 “\n the value of y is between x and z.”);</a:t>
            </a:r>
          </a:p>
          <a:p>
            <a:r>
              <a:rPr lang="en-US" dirty="0">
                <a:latin typeface="Calibri" panose="020F0502020204030204" pitchFamily="34" charset="0"/>
                <a:cs typeface="Calibri" panose="020F0502020204030204" pitchFamily="34" charset="0"/>
              </a:rPr>
              <a:t>else</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 “\n the value of y is not between x and z.”);</a:t>
            </a:r>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a:xfrm>
            <a:off x="2209800" y="381000"/>
            <a:ext cx="4828880" cy="693656"/>
          </a:xfrm>
        </p:spPr>
        <p:txBody>
          <a:bodyPr>
            <a:normAutofit/>
          </a:bodyPr>
          <a:lstStyle/>
          <a:p>
            <a:pPr eaLnBrk="1" hangingPunct="1"/>
            <a:r>
              <a:rPr lang="en-US" sz="2000" dirty="0">
                <a:latin typeface="Comic Sans MS" pitchFamily="66" charset="0"/>
              </a:rPr>
              <a:t>Operator Precedence (again)</a:t>
            </a:r>
          </a:p>
        </p:txBody>
      </p:sp>
      <p:sp>
        <p:nvSpPr>
          <p:cNvPr id="76803" name="Text Box 5"/>
          <p:cNvSpPr txBox="1">
            <a:spLocks noChangeArrowheads="1"/>
          </p:cNvSpPr>
          <p:nvPr/>
        </p:nvSpPr>
        <p:spPr bwMode="auto">
          <a:xfrm>
            <a:off x="3893580" y="1812594"/>
            <a:ext cx="3214341" cy="3293209"/>
          </a:xfrm>
          <a:prstGeom prst="rect">
            <a:avLst/>
          </a:prstGeom>
          <a:noFill/>
          <a:ln w="9525">
            <a:noFill/>
            <a:miter lim="800000"/>
            <a:headEnd/>
            <a:tailEnd/>
          </a:ln>
        </p:spPr>
        <p:txBody>
          <a:bodyPr wrap="none">
            <a:spAutoFit/>
          </a:bodyPr>
          <a:lstStyle/>
          <a:p>
            <a:endParaRPr lang="en-US" dirty="0"/>
          </a:p>
          <a:p>
            <a:r>
              <a:rPr lang="en-US" b="1" dirty="0"/>
              <a:t>+</a:t>
            </a:r>
            <a:r>
              <a:rPr lang="en-US" dirty="0"/>
              <a:t>		unary plus</a:t>
            </a:r>
          </a:p>
          <a:p>
            <a:pPr>
              <a:buFontTx/>
              <a:buChar char="-"/>
            </a:pPr>
            <a:r>
              <a:rPr lang="en-US" b="1" dirty="0"/>
              <a:t> </a:t>
            </a:r>
            <a:r>
              <a:rPr lang="en-US" dirty="0"/>
              <a:t>		unary minus</a:t>
            </a:r>
          </a:p>
          <a:p>
            <a:r>
              <a:rPr lang="en-US" b="1" dirty="0"/>
              <a:t>!</a:t>
            </a:r>
            <a:r>
              <a:rPr lang="en-US" dirty="0"/>
              <a:t>		Not</a:t>
            </a:r>
          </a:p>
          <a:p>
            <a:endParaRPr lang="en-US" dirty="0"/>
          </a:p>
          <a:p>
            <a:r>
              <a:rPr lang="en-US" b="1" dirty="0"/>
              <a:t>*</a:t>
            </a:r>
            <a:r>
              <a:rPr lang="en-US" dirty="0"/>
              <a:t>		multiplication</a:t>
            </a:r>
          </a:p>
          <a:p>
            <a:r>
              <a:rPr lang="en-US" b="1" dirty="0"/>
              <a:t>/</a:t>
            </a:r>
            <a:r>
              <a:rPr lang="en-US" dirty="0"/>
              <a:t>		division</a:t>
            </a:r>
          </a:p>
          <a:p>
            <a:r>
              <a:rPr lang="en-US" b="1" dirty="0"/>
              <a:t>%</a:t>
            </a:r>
            <a:r>
              <a:rPr lang="en-US" dirty="0"/>
              <a:t>		remainder</a:t>
            </a:r>
          </a:p>
          <a:p>
            <a:endParaRPr lang="en-US" dirty="0"/>
          </a:p>
          <a:p>
            <a:r>
              <a:rPr lang="en-US" b="1" dirty="0"/>
              <a:t>+</a:t>
            </a:r>
            <a:r>
              <a:rPr lang="en-US" dirty="0"/>
              <a:t>		addition</a:t>
            </a:r>
          </a:p>
          <a:p>
            <a:r>
              <a:rPr lang="en-US" b="1" dirty="0"/>
              <a:t>-</a:t>
            </a:r>
            <a:r>
              <a:rPr lang="en-US" dirty="0"/>
              <a:t>		subtraction</a:t>
            </a:r>
          </a:p>
          <a:p>
            <a:endParaRPr lang="en-US" dirty="0"/>
          </a:p>
          <a:p>
            <a:endParaRPr lang="en-US" dirty="0"/>
          </a:p>
        </p:txBody>
      </p:sp>
      <p:sp>
        <p:nvSpPr>
          <p:cNvPr id="76806" name="Line 8"/>
          <p:cNvSpPr>
            <a:spLocks noChangeShapeType="1"/>
          </p:cNvSpPr>
          <p:nvPr/>
        </p:nvSpPr>
        <p:spPr bwMode="auto">
          <a:xfrm flipV="1">
            <a:off x="2636364" y="1828800"/>
            <a:ext cx="30637" cy="2837468"/>
          </a:xfrm>
          <a:prstGeom prst="line">
            <a:avLst/>
          </a:prstGeom>
          <a:noFill/>
          <a:ln w="25400">
            <a:solidFill>
              <a:schemeClr val="tx1"/>
            </a:solidFill>
            <a:round/>
            <a:headEnd/>
            <a:tailEnd type="triangle" w="med" len="med"/>
          </a:ln>
        </p:spPr>
        <p:txBody>
          <a:bodyPr/>
          <a:lstStyle/>
          <a:p>
            <a:endParaRPr lang="en-US"/>
          </a:p>
        </p:txBody>
      </p:sp>
      <p:sp>
        <p:nvSpPr>
          <p:cNvPr id="76807" name="Text Box 9"/>
          <p:cNvSpPr txBox="1">
            <a:spLocks noChangeArrowheads="1"/>
          </p:cNvSpPr>
          <p:nvPr/>
        </p:nvSpPr>
        <p:spPr bwMode="auto">
          <a:xfrm>
            <a:off x="1828801" y="1447800"/>
            <a:ext cx="1865313" cy="336550"/>
          </a:xfrm>
          <a:prstGeom prst="rect">
            <a:avLst/>
          </a:prstGeom>
          <a:noFill/>
          <a:ln w="9525">
            <a:noFill/>
            <a:miter lim="800000"/>
            <a:headEnd/>
            <a:tailEnd/>
          </a:ln>
        </p:spPr>
        <p:txBody>
          <a:bodyPr wrap="none">
            <a:spAutoFit/>
          </a:bodyPr>
          <a:lstStyle/>
          <a:p>
            <a:r>
              <a:rPr lang="en-US"/>
              <a:t>higher precedence</a:t>
            </a:r>
          </a:p>
        </p:txBody>
      </p:sp>
      <p:sp>
        <p:nvSpPr>
          <p:cNvPr id="76808" name="Text Box 10"/>
          <p:cNvSpPr txBox="1">
            <a:spLocks noChangeArrowheads="1"/>
          </p:cNvSpPr>
          <p:nvPr/>
        </p:nvSpPr>
        <p:spPr bwMode="auto">
          <a:xfrm>
            <a:off x="1828800" y="4769252"/>
            <a:ext cx="1785938" cy="336550"/>
          </a:xfrm>
          <a:prstGeom prst="rect">
            <a:avLst/>
          </a:prstGeom>
          <a:noFill/>
          <a:ln w="9525">
            <a:noFill/>
            <a:miter lim="800000"/>
            <a:headEnd/>
            <a:tailEnd/>
          </a:ln>
        </p:spPr>
        <p:txBody>
          <a:bodyPr wrap="none">
            <a:spAutoFit/>
          </a:bodyPr>
          <a:lstStyle/>
          <a:p>
            <a:r>
              <a:rPr lang="en-US" dirty="0"/>
              <a:t>lower precedence</a:t>
            </a:r>
          </a:p>
        </p:txBody>
      </p:sp>
      <p:sp>
        <p:nvSpPr>
          <p:cNvPr id="11" name="Line 11"/>
          <p:cNvSpPr>
            <a:spLocks noChangeShapeType="1"/>
          </p:cNvSpPr>
          <p:nvPr/>
        </p:nvSpPr>
        <p:spPr bwMode="auto">
          <a:xfrm>
            <a:off x="3846004" y="2955064"/>
            <a:ext cx="3733800" cy="0"/>
          </a:xfrm>
          <a:prstGeom prst="line">
            <a:avLst/>
          </a:prstGeom>
          <a:noFill/>
          <a:ln w="25400">
            <a:solidFill>
              <a:schemeClr val="tx1"/>
            </a:solidFill>
            <a:round/>
            <a:headEnd/>
            <a:tailEnd/>
          </a:ln>
        </p:spPr>
        <p:txBody>
          <a:bodyPr/>
          <a:lstStyle/>
          <a:p>
            <a:endParaRPr lang="en-US"/>
          </a:p>
        </p:txBody>
      </p:sp>
      <p:sp>
        <p:nvSpPr>
          <p:cNvPr id="12" name="Line 11"/>
          <p:cNvSpPr>
            <a:spLocks noChangeShapeType="1"/>
          </p:cNvSpPr>
          <p:nvPr/>
        </p:nvSpPr>
        <p:spPr bwMode="auto">
          <a:xfrm>
            <a:off x="3894642" y="3947286"/>
            <a:ext cx="3733800" cy="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4251325" y="1125651"/>
            <a:ext cx="3937296" cy="3046988"/>
          </a:xfrm>
          <a:prstGeom prst="rect">
            <a:avLst/>
          </a:prstGeom>
          <a:noFill/>
          <a:ln w="9525">
            <a:noFill/>
            <a:miter lim="800000"/>
            <a:headEnd/>
            <a:tailEnd/>
          </a:ln>
        </p:spPr>
        <p:txBody>
          <a:bodyPr wrap="none">
            <a:spAutoFit/>
          </a:bodyPr>
          <a:lstStyle/>
          <a:p>
            <a:endParaRPr lang="en-US" dirty="0"/>
          </a:p>
          <a:p>
            <a:r>
              <a:rPr lang="en-US" b="1" dirty="0"/>
              <a:t>&lt;</a:t>
            </a:r>
            <a:r>
              <a:rPr lang="en-US" dirty="0"/>
              <a:t>		less than</a:t>
            </a:r>
          </a:p>
          <a:p>
            <a:r>
              <a:rPr lang="en-US" b="1" dirty="0"/>
              <a:t>&gt;</a:t>
            </a:r>
            <a:r>
              <a:rPr lang="en-US" dirty="0"/>
              <a:t>		greater than</a:t>
            </a:r>
          </a:p>
          <a:p>
            <a:r>
              <a:rPr lang="en-US" b="1" dirty="0"/>
              <a:t>&lt;=</a:t>
            </a:r>
            <a:r>
              <a:rPr lang="en-US" dirty="0"/>
              <a:t>		less than or equal</a:t>
            </a:r>
          </a:p>
          <a:p>
            <a:r>
              <a:rPr lang="en-US" b="1" dirty="0"/>
              <a:t>&gt;=</a:t>
            </a:r>
            <a:r>
              <a:rPr lang="en-US" dirty="0"/>
              <a:t>		greater than or equal</a:t>
            </a:r>
          </a:p>
          <a:p>
            <a:endParaRPr lang="en-US" dirty="0"/>
          </a:p>
          <a:p>
            <a:r>
              <a:rPr lang="en-US" b="1" dirty="0"/>
              <a:t>==</a:t>
            </a:r>
            <a:r>
              <a:rPr lang="en-US" dirty="0"/>
              <a:t>		equal</a:t>
            </a:r>
          </a:p>
          <a:p>
            <a:r>
              <a:rPr lang="en-US" b="1" dirty="0"/>
              <a:t>!=</a:t>
            </a:r>
            <a:r>
              <a:rPr lang="en-US" dirty="0"/>
              <a:t>		not equal</a:t>
            </a:r>
          </a:p>
          <a:p>
            <a:endParaRPr lang="en-US" dirty="0"/>
          </a:p>
          <a:p>
            <a:r>
              <a:rPr lang="en-US" b="1" dirty="0"/>
              <a:t>&amp;&amp;</a:t>
            </a:r>
            <a:r>
              <a:rPr lang="en-US" dirty="0"/>
              <a:t>		and</a:t>
            </a:r>
          </a:p>
          <a:p>
            <a:endParaRPr lang="en-US" dirty="0"/>
          </a:p>
          <a:p>
            <a:r>
              <a:rPr lang="en-US" b="1" dirty="0"/>
              <a:t>||</a:t>
            </a:r>
            <a:r>
              <a:rPr lang="en-US" dirty="0"/>
              <a:t>		or</a:t>
            </a:r>
          </a:p>
        </p:txBody>
      </p:sp>
      <p:sp>
        <p:nvSpPr>
          <p:cNvPr id="77827" name="Line 5"/>
          <p:cNvSpPr>
            <a:spLocks noChangeShapeType="1"/>
          </p:cNvSpPr>
          <p:nvPr/>
        </p:nvSpPr>
        <p:spPr bwMode="auto">
          <a:xfrm flipV="1">
            <a:off x="2667000" y="1447800"/>
            <a:ext cx="0" cy="4267200"/>
          </a:xfrm>
          <a:prstGeom prst="line">
            <a:avLst/>
          </a:prstGeom>
          <a:noFill/>
          <a:ln w="25400">
            <a:solidFill>
              <a:schemeClr val="tx1"/>
            </a:solidFill>
            <a:round/>
            <a:headEnd/>
            <a:tailEnd type="triangle" w="med" len="med"/>
          </a:ln>
        </p:spPr>
        <p:txBody>
          <a:bodyPr/>
          <a:lstStyle/>
          <a:p>
            <a:endParaRPr lang="en-US"/>
          </a:p>
        </p:txBody>
      </p:sp>
      <p:sp>
        <p:nvSpPr>
          <p:cNvPr id="77828" name="Text Box 6"/>
          <p:cNvSpPr txBox="1">
            <a:spLocks noChangeArrowheads="1"/>
          </p:cNvSpPr>
          <p:nvPr/>
        </p:nvSpPr>
        <p:spPr bwMode="auto">
          <a:xfrm>
            <a:off x="1828801" y="1066800"/>
            <a:ext cx="1865313" cy="336550"/>
          </a:xfrm>
          <a:prstGeom prst="rect">
            <a:avLst/>
          </a:prstGeom>
          <a:noFill/>
          <a:ln w="9525">
            <a:noFill/>
            <a:miter lim="800000"/>
            <a:headEnd/>
            <a:tailEnd/>
          </a:ln>
        </p:spPr>
        <p:txBody>
          <a:bodyPr wrap="none">
            <a:spAutoFit/>
          </a:bodyPr>
          <a:lstStyle/>
          <a:p>
            <a:r>
              <a:rPr lang="en-US"/>
              <a:t>higher precedence</a:t>
            </a:r>
          </a:p>
        </p:txBody>
      </p:sp>
      <p:sp>
        <p:nvSpPr>
          <p:cNvPr id="77829" name="Text Box 7"/>
          <p:cNvSpPr txBox="1">
            <a:spLocks noChangeArrowheads="1"/>
          </p:cNvSpPr>
          <p:nvPr/>
        </p:nvSpPr>
        <p:spPr bwMode="auto">
          <a:xfrm>
            <a:off x="1752600" y="5867400"/>
            <a:ext cx="1785938" cy="336550"/>
          </a:xfrm>
          <a:prstGeom prst="rect">
            <a:avLst/>
          </a:prstGeom>
          <a:noFill/>
          <a:ln w="9525">
            <a:noFill/>
            <a:miter lim="800000"/>
            <a:headEnd/>
            <a:tailEnd/>
          </a:ln>
        </p:spPr>
        <p:txBody>
          <a:bodyPr wrap="none">
            <a:spAutoFit/>
          </a:bodyPr>
          <a:lstStyle/>
          <a:p>
            <a:r>
              <a:rPr lang="en-US"/>
              <a:t>lower precedence</a:t>
            </a:r>
          </a:p>
        </p:txBody>
      </p:sp>
      <p:sp>
        <p:nvSpPr>
          <p:cNvPr id="77833" name="Line 11"/>
          <p:cNvSpPr>
            <a:spLocks noChangeShapeType="1"/>
          </p:cNvSpPr>
          <p:nvPr/>
        </p:nvSpPr>
        <p:spPr bwMode="auto">
          <a:xfrm>
            <a:off x="4293476" y="2536775"/>
            <a:ext cx="3733800" cy="0"/>
          </a:xfrm>
          <a:prstGeom prst="line">
            <a:avLst/>
          </a:prstGeom>
          <a:noFill/>
          <a:ln w="25400">
            <a:solidFill>
              <a:schemeClr val="tx1"/>
            </a:solidFill>
            <a:round/>
            <a:headEnd/>
            <a:tailEnd/>
          </a:ln>
        </p:spPr>
        <p:txBody>
          <a:bodyPr/>
          <a:lstStyle/>
          <a:p>
            <a:endParaRPr lang="en-US"/>
          </a:p>
        </p:txBody>
      </p:sp>
      <p:sp>
        <p:nvSpPr>
          <p:cNvPr id="13" name="Line 11"/>
          <p:cNvSpPr>
            <a:spLocks noChangeShapeType="1"/>
          </p:cNvSpPr>
          <p:nvPr/>
        </p:nvSpPr>
        <p:spPr bwMode="auto">
          <a:xfrm>
            <a:off x="4309246" y="3235695"/>
            <a:ext cx="3733800" cy="0"/>
          </a:xfrm>
          <a:prstGeom prst="line">
            <a:avLst/>
          </a:prstGeom>
          <a:noFill/>
          <a:ln w="25400">
            <a:solidFill>
              <a:schemeClr val="tx1"/>
            </a:solidFill>
            <a:round/>
            <a:headEnd/>
            <a:tailEnd/>
          </a:ln>
        </p:spPr>
        <p:txBody>
          <a:bodyPr/>
          <a:lstStyle/>
          <a:p>
            <a:endParaRPr lang="en-US"/>
          </a:p>
        </p:txBody>
      </p:sp>
      <p:sp>
        <p:nvSpPr>
          <p:cNvPr id="14" name="Text Box 5"/>
          <p:cNvSpPr txBox="1">
            <a:spLocks noChangeArrowheads="1"/>
          </p:cNvSpPr>
          <p:nvPr/>
        </p:nvSpPr>
        <p:spPr bwMode="auto">
          <a:xfrm>
            <a:off x="4235556" y="4391651"/>
            <a:ext cx="3810659" cy="1815882"/>
          </a:xfrm>
          <a:prstGeom prst="rect">
            <a:avLst/>
          </a:prstGeom>
          <a:noFill/>
          <a:ln w="9525">
            <a:noFill/>
            <a:miter lim="800000"/>
            <a:headEnd/>
            <a:tailEnd/>
          </a:ln>
        </p:spPr>
        <p:txBody>
          <a:bodyPr wrap="none">
            <a:spAutoFit/>
          </a:bodyPr>
          <a:lstStyle/>
          <a:p>
            <a:r>
              <a:rPr lang="en-US" b="1" dirty="0"/>
              <a:t>=</a:t>
            </a:r>
            <a:r>
              <a:rPr lang="en-US" dirty="0"/>
              <a:t>		assignment</a:t>
            </a:r>
          </a:p>
          <a:p>
            <a:r>
              <a:rPr lang="en-US" b="1" dirty="0"/>
              <a:t>+=</a:t>
            </a:r>
            <a:r>
              <a:rPr lang="en-US" dirty="0"/>
              <a:t>		add and assign</a:t>
            </a:r>
          </a:p>
          <a:p>
            <a:r>
              <a:rPr lang="en-US" b="1" dirty="0"/>
              <a:t>-=</a:t>
            </a:r>
            <a:r>
              <a:rPr lang="en-US" dirty="0"/>
              <a:t>		subtract and assign</a:t>
            </a:r>
          </a:p>
          <a:p>
            <a:r>
              <a:rPr lang="en-US" b="1" dirty="0"/>
              <a:t>*=</a:t>
            </a:r>
            <a:r>
              <a:rPr lang="en-US" dirty="0"/>
              <a:t>		multiply and assign</a:t>
            </a:r>
          </a:p>
          <a:p>
            <a:r>
              <a:rPr lang="en-US" b="1" dirty="0"/>
              <a:t>/=</a:t>
            </a:r>
            <a:r>
              <a:rPr lang="en-US" dirty="0"/>
              <a:t>		divide and assign</a:t>
            </a:r>
          </a:p>
          <a:p>
            <a:r>
              <a:rPr lang="en-US" b="1" dirty="0"/>
              <a:t>%=</a:t>
            </a:r>
            <a:r>
              <a:rPr lang="en-US" dirty="0"/>
              <a:t>		modulo and assign</a:t>
            </a:r>
          </a:p>
          <a:p>
            <a:endParaRPr lang="en-US" dirty="0"/>
          </a:p>
        </p:txBody>
      </p:sp>
      <p:sp>
        <p:nvSpPr>
          <p:cNvPr id="15" name="Line 11"/>
          <p:cNvSpPr>
            <a:spLocks noChangeShapeType="1"/>
          </p:cNvSpPr>
          <p:nvPr/>
        </p:nvSpPr>
        <p:spPr bwMode="auto">
          <a:xfrm>
            <a:off x="4335526" y="4302465"/>
            <a:ext cx="3733800" cy="0"/>
          </a:xfrm>
          <a:prstGeom prst="line">
            <a:avLst/>
          </a:prstGeom>
          <a:noFill/>
          <a:ln w="25400">
            <a:solidFill>
              <a:schemeClr val="tx1"/>
            </a:solidFill>
            <a:round/>
            <a:headEnd/>
            <a:tailEnd/>
          </a:ln>
        </p:spPr>
        <p:txBody>
          <a:bodyPr/>
          <a:lstStyle/>
          <a:p>
            <a:endParaRPr lang="en-US"/>
          </a:p>
        </p:txBody>
      </p:sp>
      <p:sp>
        <p:nvSpPr>
          <p:cNvPr id="16" name="Line 11"/>
          <p:cNvSpPr>
            <a:spLocks noChangeShapeType="1"/>
          </p:cNvSpPr>
          <p:nvPr/>
        </p:nvSpPr>
        <p:spPr bwMode="auto">
          <a:xfrm>
            <a:off x="4335526" y="3713905"/>
            <a:ext cx="3733800" cy="0"/>
          </a:xfrm>
          <a:prstGeom prst="line">
            <a:avLst/>
          </a:prstGeom>
          <a:noFill/>
          <a:ln w="25400">
            <a:solidFill>
              <a:schemeClr val="tx1"/>
            </a:solidFill>
            <a:round/>
            <a:headEnd/>
            <a:tailEnd/>
          </a:ln>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462139" y="1779605"/>
            <a:ext cx="4055981" cy="765633"/>
          </a:xfrm>
        </p:spPr>
        <p:txBody>
          <a:bodyPr>
            <a:normAutofit/>
          </a:bodyPr>
          <a:lstStyle/>
          <a:p>
            <a:pPr eaLnBrk="1" hangingPunct="1"/>
            <a:r>
              <a:rPr lang="en-US" sz="2000" dirty="0">
                <a:latin typeface="Comic Sans MS" pitchFamily="66" charset="0"/>
              </a:rPr>
              <a:t>Comparing Characters</a:t>
            </a:r>
          </a:p>
        </p:txBody>
      </p:sp>
      <p:sp>
        <p:nvSpPr>
          <p:cNvPr id="79875" name="Text Box 3"/>
          <p:cNvSpPr txBox="1">
            <a:spLocks noChangeArrowheads="1"/>
          </p:cNvSpPr>
          <p:nvPr/>
        </p:nvSpPr>
        <p:spPr bwMode="auto">
          <a:xfrm>
            <a:off x="2462139" y="2675739"/>
            <a:ext cx="6774611" cy="1477328"/>
          </a:xfrm>
          <a:prstGeom prst="rect">
            <a:avLst/>
          </a:prstGeom>
          <a:noFill/>
          <a:ln w="9525">
            <a:noFill/>
            <a:miter lim="800000"/>
            <a:headEnd/>
            <a:tailEnd/>
          </a:ln>
        </p:spPr>
        <p:txBody>
          <a:bodyPr wrap="none">
            <a:spAutoFit/>
          </a:bodyPr>
          <a:lstStyle/>
          <a:p>
            <a:r>
              <a:rPr lang="en-US" sz="1800" dirty="0">
                <a:latin typeface="Comic Sans MS" pitchFamily="66" charset="0"/>
              </a:rPr>
              <a:t>Characters in the ASCII standard are arranged so </a:t>
            </a:r>
          </a:p>
          <a:p>
            <a:r>
              <a:rPr lang="en-US" sz="1800" dirty="0">
                <a:latin typeface="Comic Sans MS" pitchFamily="66" charset="0"/>
              </a:rPr>
              <a:t>that they compare in alphabetical order (collating sequence). </a:t>
            </a:r>
          </a:p>
          <a:p>
            <a:r>
              <a:rPr lang="en-US" sz="1800" dirty="0">
                <a:latin typeface="Comic Sans MS" pitchFamily="66" charset="0"/>
              </a:rPr>
              <a:t>Lower case characters are not equal to their upper case </a:t>
            </a:r>
          </a:p>
          <a:p>
            <a:r>
              <a:rPr lang="en-US" sz="1800" dirty="0">
                <a:latin typeface="Comic Sans MS" pitchFamily="66" charset="0"/>
              </a:rPr>
              <a:t>counterparts. As a matter of fact lower case characters are</a:t>
            </a:r>
          </a:p>
          <a:p>
            <a:r>
              <a:rPr lang="en-US" sz="1800" dirty="0">
                <a:latin typeface="Comic Sans MS" pitchFamily="66" charset="0"/>
              </a:rPr>
              <a:t>greater in value than upper case characters. </a:t>
            </a:r>
          </a:p>
        </p:txBody>
      </p:sp>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www.ascii.ws/images/ascii-chart.gif"/>
          <p:cNvPicPr>
            <a:picLocks noChangeAspect="1" noChangeArrowheads="1"/>
          </p:cNvPicPr>
          <p:nvPr/>
        </p:nvPicPr>
        <p:blipFill>
          <a:blip r:embed="rId2" cstate="print"/>
          <a:srcRect/>
          <a:stretch>
            <a:fillRect/>
          </a:stretch>
        </p:blipFill>
        <p:spPr bwMode="auto">
          <a:xfrm>
            <a:off x="2566989" y="1581150"/>
            <a:ext cx="6810375" cy="4648200"/>
          </a:xfrm>
          <a:prstGeom prst="rect">
            <a:avLst/>
          </a:prstGeom>
          <a:noFill/>
          <a:ln w="9525">
            <a:noFill/>
            <a:miter lim="800000"/>
            <a:headEnd/>
            <a:tailEnd/>
          </a:ln>
        </p:spPr>
      </p:pic>
      <p:sp>
        <p:nvSpPr>
          <p:cNvPr id="80899" name="TextBox 3"/>
          <p:cNvSpPr txBox="1">
            <a:spLocks noChangeArrowheads="1"/>
          </p:cNvSpPr>
          <p:nvPr/>
        </p:nvSpPr>
        <p:spPr bwMode="auto">
          <a:xfrm>
            <a:off x="4286250" y="877888"/>
            <a:ext cx="2927350" cy="400050"/>
          </a:xfrm>
          <a:prstGeom prst="rect">
            <a:avLst/>
          </a:prstGeom>
          <a:noFill/>
          <a:ln w="9525">
            <a:noFill/>
            <a:miter lim="800000"/>
            <a:headEnd/>
            <a:tailEnd/>
          </a:ln>
        </p:spPr>
        <p:txBody>
          <a:bodyPr wrap="none">
            <a:spAutoFit/>
          </a:bodyPr>
          <a:lstStyle/>
          <a:p>
            <a:r>
              <a:rPr lang="en-US" sz="2000">
                <a:latin typeface="Comic Sans MS" pitchFamily="66" charset="0"/>
              </a:rPr>
              <a:t>The ASCII Code Table</a:t>
            </a:r>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2"/>
          <p:cNvSpPr txBox="1">
            <a:spLocks noChangeArrowheads="1"/>
          </p:cNvSpPr>
          <p:nvPr/>
        </p:nvSpPr>
        <p:spPr bwMode="auto">
          <a:xfrm>
            <a:off x="4443413" y="2733675"/>
            <a:ext cx="742950" cy="400050"/>
          </a:xfrm>
          <a:prstGeom prst="rect">
            <a:avLst/>
          </a:prstGeom>
          <a:noFill/>
          <a:ln w="9525">
            <a:noFill/>
            <a:miter lim="800000"/>
            <a:headEnd/>
            <a:tailEnd/>
          </a:ln>
        </p:spPr>
        <p:txBody>
          <a:bodyPr wrap="none">
            <a:spAutoFit/>
          </a:bodyPr>
          <a:lstStyle/>
          <a:p>
            <a:r>
              <a:rPr lang="en-US" sz="2000" dirty="0">
                <a:latin typeface="Comic Sans MS" pitchFamily="66" charset="0"/>
              </a:rPr>
              <a:t>c a t</a:t>
            </a:r>
          </a:p>
        </p:txBody>
      </p:sp>
      <p:sp>
        <p:nvSpPr>
          <p:cNvPr id="81923" name="TextBox 3"/>
          <p:cNvSpPr txBox="1">
            <a:spLocks noChangeArrowheads="1"/>
          </p:cNvSpPr>
          <p:nvPr/>
        </p:nvSpPr>
        <p:spPr bwMode="auto">
          <a:xfrm>
            <a:off x="6599239" y="2784475"/>
            <a:ext cx="744537" cy="400050"/>
          </a:xfrm>
          <a:prstGeom prst="rect">
            <a:avLst/>
          </a:prstGeom>
          <a:noFill/>
          <a:ln w="9525">
            <a:noFill/>
            <a:miter lim="800000"/>
            <a:headEnd/>
            <a:tailEnd/>
          </a:ln>
        </p:spPr>
        <p:txBody>
          <a:bodyPr wrap="none">
            <a:spAutoFit/>
          </a:bodyPr>
          <a:lstStyle/>
          <a:p>
            <a:r>
              <a:rPr lang="en-US" sz="2000">
                <a:latin typeface="Comic Sans MS" pitchFamily="66" charset="0"/>
              </a:rPr>
              <a:t>c a r</a:t>
            </a:r>
          </a:p>
        </p:txBody>
      </p:sp>
      <p:sp>
        <p:nvSpPr>
          <p:cNvPr id="81924" name="TextBox 4"/>
          <p:cNvSpPr txBox="1">
            <a:spLocks noChangeArrowheads="1"/>
          </p:cNvSpPr>
          <p:nvPr/>
        </p:nvSpPr>
        <p:spPr bwMode="auto">
          <a:xfrm>
            <a:off x="4083220" y="3225368"/>
            <a:ext cx="1511300" cy="368300"/>
          </a:xfrm>
          <a:prstGeom prst="rect">
            <a:avLst/>
          </a:prstGeom>
          <a:noFill/>
          <a:ln w="9525">
            <a:noFill/>
            <a:miter lim="800000"/>
            <a:headEnd/>
            <a:tailEnd/>
          </a:ln>
        </p:spPr>
        <p:txBody>
          <a:bodyPr wrap="none">
            <a:spAutoFit/>
          </a:bodyPr>
          <a:lstStyle/>
          <a:p>
            <a:r>
              <a:rPr lang="en-US" sz="1800" dirty="0">
                <a:latin typeface="Comic Sans MS" pitchFamily="66" charset="0"/>
              </a:rPr>
              <a:t>99   97   116</a:t>
            </a:r>
          </a:p>
        </p:txBody>
      </p:sp>
      <p:sp>
        <p:nvSpPr>
          <p:cNvPr id="81925" name="TextBox 5"/>
          <p:cNvSpPr txBox="1">
            <a:spLocks noChangeArrowheads="1"/>
          </p:cNvSpPr>
          <p:nvPr/>
        </p:nvSpPr>
        <p:spPr bwMode="auto">
          <a:xfrm>
            <a:off x="6233110" y="3192033"/>
            <a:ext cx="1511300" cy="369887"/>
          </a:xfrm>
          <a:prstGeom prst="rect">
            <a:avLst/>
          </a:prstGeom>
          <a:noFill/>
          <a:ln w="9525">
            <a:noFill/>
            <a:miter lim="800000"/>
            <a:headEnd/>
            <a:tailEnd/>
          </a:ln>
        </p:spPr>
        <p:txBody>
          <a:bodyPr wrap="none">
            <a:spAutoFit/>
          </a:bodyPr>
          <a:lstStyle/>
          <a:p>
            <a:r>
              <a:rPr lang="en-US" sz="1800" dirty="0">
                <a:latin typeface="Comic Sans MS" pitchFamily="66" charset="0"/>
              </a:rPr>
              <a:t>99   97   114</a:t>
            </a:r>
          </a:p>
        </p:txBody>
      </p:sp>
      <p:sp>
        <p:nvSpPr>
          <p:cNvPr id="6" name="TextBox 2"/>
          <p:cNvSpPr txBox="1">
            <a:spLocks noChangeArrowheads="1"/>
          </p:cNvSpPr>
          <p:nvPr/>
        </p:nvSpPr>
        <p:spPr bwMode="auto">
          <a:xfrm>
            <a:off x="4595813" y="4031337"/>
            <a:ext cx="742950" cy="400050"/>
          </a:xfrm>
          <a:prstGeom prst="rect">
            <a:avLst/>
          </a:prstGeom>
          <a:noFill/>
          <a:ln w="9525">
            <a:noFill/>
            <a:miter lim="800000"/>
            <a:headEnd/>
            <a:tailEnd/>
          </a:ln>
        </p:spPr>
        <p:txBody>
          <a:bodyPr wrap="none">
            <a:spAutoFit/>
          </a:bodyPr>
          <a:lstStyle/>
          <a:p>
            <a:r>
              <a:rPr lang="en-US" sz="2000" dirty="0">
                <a:latin typeface="Comic Sans MS" pitchFamily="66" charset="0"/>
              </a:rPr>
              <a:t>C a t</a:t>
            </a:r>
          </a:p>
        </p:txBody>
      </p:sp>
      <p:sp>
        <p:nvSpPr>
          <p:cNvPr id="7" name="TextBox 3"/>
          <p:cNvSpPr txBox="1">
            <a:spLocks noChangeArrowheads="1"/>
          </p:cNvSpPr>
          <p:nvPr/>
        </p:nvSpPr>
        <p:spPr bwMode="auto">
          <a:xfrm>
            <a:off x="6751639" y="4082137"/>
            <a:ext cx="688009" cy="400110"/>
          </a:xfrm>
          <a:prstGeom prst="rect">
            <a:avLst/>
          </a:prstGeom>
          <a:noFill/>
          <a:ln w="9525">
            <a:noFill/>
            <a:miter lim="800000"/>
            <a:headEnd/>
            <a:tailEnd/>
          </a:ln>
        </p:spPr>
        <p:txBody>
          <a:bodyPr wrap="none">
            <a:spAutoFit/>
          </a:bodyPr>
          <a:lstStyle/>
          <a:p>
            <a:r>
              <a:rPr lang="en-US" sz="2000" dirty="0">
                <a:latin typeface="Comic Sans MS" pitchFamily="66" charset="0"/>
              </a:rPr>
              <a:t>CAR</a:t>
            </a:r>
          </a:p>
        </p:txBody>
      </p:sp>
      <p:sp>
        <p:nvSpPr>
          <p:cNvPr id="8" name="TextBox 4"/>
          <p:cNvSpPr txBox="1">
            <a:spLocks noChangeArrowheads="1"/>
          </p:cNvSpPr>
          <p:nvPr/>
        </p:nvSpPr>
        <p:spPr bwMode="auto">
          <a:xfrm>
            <a:off x="4235620" y="4523030"/>
            <a:ext cx="1511952" cy="369332"/>
          </a:xfrm>
          <a:prstGeom prst="rect">
            <a:avLst/>
          </a:prstGeom>
          <a:noFill/>
          <a:ln w="9525">
            <a:noFill/>
            <a:miter lim="800000"/>
            <a:headEnd/>
            <a:tailEnd/>
          </a:ln>
        </p:spPr>
        <p:txBody>
          <a:bodyPr wrap="none">
            <a:spAutoFit/>
          </a:bodyPr>
          <a:lstStyle/>
          <a:p>
            <a:r>
              <a:rPr lang="en-US" sz="1800" dirty="0">
                <a:latin typeface="Comic Sans MS" pitchFamily="66" charset="0"/>
              </a:rPr>
              <a:t>67   97   116</a:t>
            </a:r>
          </a:p>
        </p:txBody>
      </p:sp>
      <p:sp>
        <p:nvSpPr>
          <p:cNvPr id="9" name="TextBox 5"/>
          <p:cNvSpPr txBox="1">
            <a:spLocks noChangeArrowheads="1"/>
          </p:cNvSpPr>
          <p:nvPr/>
        </p:nvSpPr>
        <p:spPr bwMode="auto">
          <a:xfrm>
            <a:off x="6385510" y="4489694"/>
            <a:ext cx="1513556" cy="369332"/>
          </a:xfrm>
          <a:prstGeom prst="rect">
            <a:avLst/>
          </a:prstGeom>
          <a:noFill/>
          <a:ln w="9525">
            <a:noFill/>
            <a:miter lim="800000"/>
            <a:headEnd/>
            <a:tailEnd/>
          </a:ln>
        </p:spPr>
        <p:txBody>
          <a:bodyPr wrap="none">
            <a:spAutoFit/>
          </a:bodyPr>
          <a:lstStyle/>
          <a:p>
            <a:r>
              <a:rPr lang="en-US" sz="1800" dirty="0">
                <a:latin typeface="Comic Sans MS" pitchFamily="66" charset="0"/>
              </a:rPr>
              <a:t>67   65    82</a:t>
            </a:r>
          </a:p>
        </p:txBody>
      </p:sp>
      <p:sp>
        <p:nvSpPr>
          <p:cNvPr id="3" name="TextBox 2"/>
          <p:cNvSpPr txBox="1"/>
          <p:nvPr/>
        </p:nvSpPr>
        <p:spPr>
          <a:xfrm>
            <a:off x="4670022" y="1830626"/>
            <a:ext cx="3126177" cy="400110"/>
          </a:xfrm>
          <a:prstGeom prst="rect">
            <a:avLst/>
          </a:prstGeom>
          <a:noFill/>
        </p:spPr>
        <p:txBody>
          <a:bodyPr wrap="none" rtlCol="0">
            <a:spAutoFit/>
          </a:bodyPr>
          <a:lstStyle/>
          <a:p>
            <a:r>
              <a:rPr lang="en-US" sz="2000" dirty="0">
                <a:latin typeface="Comic Sans MS" panose="030F0702030302020204" pitchFamily="66" charset="0"/>
              </a:rPr>
              <a:t>How Do These Compare?</a:t>
            </a:r>
          </a:p>
        </p:txBody>
      </p:sp>
    </p:spTree>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181225" y="1200150"/>
            <a:ext cx="3999616" cy="553236"/>
          </a:xfrm>
        </p:spPr>
        <p:txBody>
          <a:bodyPr>
            <a:normAutofit/>
          </a:bodyPr>
          <a:lstStyle/>
          <a:p>
            <a:pPr eaLnBrk="1" hangingPunct="1"/>
            <a:r>
              <a:rPr lang="en-US" sz="2000">
                <a:latin typeface="Comic Sans MS" pitchFamily="66" charset="0"/>
              </a:rPr>
              <a:t>Comparing Real Numbers</a:t>
            </a:r>
          </a:p>
        </p:txBody>
      </p:sp>
      <p:sp>
        <p:nvSpPr>
          <p:cNvPr id="82947" name="Text Box 3"/>
          <p:cNvSpPr txBox="1">
            <a:spLocks noChangeArrowheads="1"/>
          </p:cNvSpPr>
          <p:nvPr/>
        </p:nvSpPr>
        <p:spPr bwMode="auto">
          <a:xfrm>
            <a:off x="2181226" y="2039562"/>
            <a:ext cx="7351693" cy="2246769"/>
          </a:xfrm>
          <a:prstGeom prst="rect">
            <a:avLst/>
          </a:prstGeom>
          <a:noFill/>
          <a:ln w="9525">
            <a:noFill/>
            <a:miter lim="800000"/>
            <a:headEnd/>
            <a:tailEnd/>
          </a:ln>
        </p:spPr>
        <p:txBody>
          <a:bodyPr wrap="none">
            <a:spAutoFit/>
          </a:bodyPr>
          <a:lstStyle/>
          <a:p>
            <a:r>
              <a:rPr lang="en-US" sz="2000" dirty="0">
                <a:latin typeface="Comic Sans MS" pitchFamily="66" charset="0"/>
              </a:rPr>
              <a:t>Because of the way that real numbers are represented</a:t>
            </a:r>
          </a:p>
          <a:p>
            <a:r>
              <a:rPr lang="en-US" sz="2000" dirty="0">
                <a:latin typeface="Comic Sans MS" pitchFamily="66" charset="0"/>
              </a:rPr>
              <a:t>in the computer, you cannot be guaranteed that two</a:t>
            </a:r>
          </a:p>
          <a:p>
            <a:r>
              <a:rPr lang="en-US" sz="2000" dirty="0">
                <a:latin typeface="Comic Sans MS" pitchFamily="66" charset="0"/>
              </a:rPr>
              <a:t>real numbers are exactly equal to one another.</a:t>
            </a:r>
          </a:p>
          <a:p>
            <a:endParaRPr lang="en-US" sz="2000" dirty="0">
              <a:latin typeface="Comic Sans MS" pitchFamily="66" charset="0"/>
            </a:endParaRPr>
          </a:p>
          <a:p>
            <a:r>
              <a:rPr lang="en-US" sz="2000" dirty="0">
                <a:latin typeface="Comic Sans MS" pitchFamily="66" charset="0"/>
              </a:rPr>
              <a:t>The best way to handle this situation is to subtract one</a:t>
            </a:r>
          </a:p>
          <a:p>
            <a:r>
              <a:rPr lang="en-US" sz="2000" dirty="0">
                <a:latin typeface="Comic Sans MS" pitchFamily="66" charset="0"/>
              </a:rPr>
              <a:t>Real number from the other and see if the absolute value of</a:t>
            </a:r>
          </a:p>
          <a:p>
            <a:r>
              <a:rPr lang="en-US" sz="2000" dirty="0">
                <a:latin typeface="Comic Sans MS" pitchFamily="66" charset="0"/>
              </a:rPr>
              <a:t>their difference is smaller than some tolerance value.</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324665" y="2491329"/>
            <a:ext cx="5301451" cy="2031325"/>
          </a:xfrm>
          <a:prstGeom prst="rect">
            <a:avLst/>
          </a:prstGeom>
          <a:noFill/>
          <a:ln w="9525">
            <a:noFill/>
            <a:miter lim="800000"/>
            <a:headEnd/>
            <a:tailEnd/>
          </a:ln>
        </p:spPr>
        <p:txBody>
          <a:bodyPr wrap="none">
            <a:spAutoFit/>
          </a:bodyPr>
          <a:lstStyle/>
          <a:p>
            <a:r>
              <a:rPr lang="en-US" sz="1800" dirty="0">
                <a:latin typeface="Comic Sans MS" pitchFamily="66" charset="0"/>
              </a:rPr>
              <a:t>There are many problems that cannot be solved</a:t>
            </a:r>
          </a:p>
          <a:p>
            <a:r>
              <a:rPr lang="en-US" sz="1800" dirty="0">
                <a:latin typeface="Comic Sans MS" pitchFamily="66" charset="0"/>
              </a:rPr>
              <a:t>using code that executes in this line-by-line </a:t>
            </a:r>
          </a:p>
          <a:p>
            <a:r>
              <a:rPr lang="en-US" sz="1800" dirty="0">
                <a:latin typeface="Comic Sans MS" pitchFamily="66" charset="0"/>
              </a:rPr>
              <a:t>fashion from beginning to end.</a:t>
            </a:r>
          </a:p>
          <a:p>
            <a:endParaRPr lang="en-US" sz="1800" dirty="0">
              <a:latin typeface="Comic Sans MS" pitchFamily="66" charset="0"/>
            </a:endParaRPr>
          </a:p>
          <a:p>
            <a:r>
              <a:rPr lang="en-US" sz="1800" dirty="0">
                <a:latin typeface="Comic Sans MS" pitchFamily="66" charset="0"/>
              </a:rPr>
              <a:t>Some problems require the program to take</a:t>
            </a:r>
          </a:p>
          <a:p>
            <a:r>
              <a:rPr lang="en-US" sz="1800" dirty="0">
                <a:latin typeface="Comic Sans MS" pitchFamily="66" charset="0"/>
              </a:rPr>
              <a:t>different actions, depending upon conditions</a:t>
            </a:r>
          </a:p>
          <a:p>
            <a:r>
              <a:rPr lang="en-US" sz="1800" dirty="0">
                <a:latin typeface="Comic Sans MS" pitchFamily="66" charset="0"/>
              </a:rPr>
              <a:t>that exist in the program at the time.</a:t>
            </a:r>
          </a:p>
        </p:txBody>
      </p:sp>
    </p:spTree>
    <p:extLst>
      <p:ext uri="{BB962C8B-B14F-4D97-AF65-F5344CB8AC3E}">
        <p14:creationId xmlns:p14="http://schemas.microsoft.com/office/powerpoint/2010/main" val="3958454562"/>
      </p:ext>
    </p:extLst>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2"/>
          <p:cNvSpPr txBox="1">
            <a:spLocks noChangeArrowheads="1"/>
          </p:cNvSpPr>
          <p:nvPr/>
        </p:nvSpPr>
        <p:spPr bwMode="auto">
          <a:xfrm>
            <a:off x="3367258" y="2259861"/>
            <a:ext cx="5370381" cy="3477875"/>
          </a:xfrm>
          <a:prstGeom prst="rect">
            <a:avLst/>
          </a:prstGeom>
          <a:noFill/>
          <a:ln w="9525">
            <a:noFill/>
            <a:miter lim="800000"/>
            <a:headEnd/>
            <a:tailEnd/>
          </a:ln>
        </p:spPr>
        <p:txBody>
          <a:bodyPr wrap="none">
            <a:spAutoFit/>
          </a:bodyPr>
          <a:lstStyle/>
          <a:p>
            <a:r>
              <a:rPr lang="en-US" sz="2000" dirty="0">
                <a:latin typeface="Comic Sans MS" pitchFamily="66" charset="0"/>
              </a:rPr>
              <a:t>const double EPS = 0.0001;</a:t>
            </a:r>
          </a:p>
          <a:p>
            <a:endParaRPr lang="en-US" sz="2000" dirty="0">
              <a:latin typeface="Comic Sans MS" pitchFamily="66" charset="0"/>
            </a:endParaRPr>
          </a:p>
          <a:p>
            <a:r>
              <a:rPr lang="en-US" sz="2000" dirty="0">
                <a:latin typeface="Comic Sans MS" pitchFamily="66" charset="0"/>
              </a:rPr>
              <a:t>. . .</a:t>
            </a:r>
          </a:p>
          <a:p>
            <a:endParaRPr lang="en-US" sz="2000" dirty="0">
              <a:latin typeface="Comic Sans MS" pitchFamily="66" charset="0"/>
            </a:endParaRPr>
          </a:p>
          <a:p>
            <a:endParaRPr lang="en-US" sz="2000" dirty="0">
              <a:latin typeface="Comic Sans MS" pitchFamily="66" charset="0"/>
            </a:endParaRPr>
          </a:p>
          <a:p>
            <a:r>
              <a:rPr lang="en-US" sz="2000" dirty="0">
                <a:latin typeface="Comic Sans MS" pitchFamily="66" charset="0"/>
              </a:rPr>
              <a:t>if ( (a – b) &lt; EPS) )</a:t>
            </a:r>
          </a:p>
          <a:p>
            <a:r>
              <a:rPr lang="en-US" sz="2000" dirty="0">
                <a:latin typeface="Comic Sans MS" pitchFamily="66" charset="0"/>
              </a:rPr>
              <a:t>    </a:t>
            </a:r>
            <a:r>
              <a:rPr lang="en-US" sz="2000" dirty="0" err="1">
                <a:latin typeface="Comic Sans MS" pitchFamily="66" charset="0"/>
              </a:rPr>
              <a:t>System.out.println</a:t>
            </a:r>
            <a:r>
              <a:rPr lang="en-US" sz="2000" dirty="0">
                <a:latin typeface="Comic Sans MS" pitchFamily="66" charset="0"/>
              </a:rPr>
              <a:t>(“\</a:t>
            </a:r>
            <a:r>
              <a:rPr lang="en-US" sz="2000" dirty="0" err="1">
                <a:latin typeface="Comic Sans MS" pitchFamily="66" charset="0"/>
              </a:rPr>
              <a:t>nThey</a:t>
            </a:r>
            <a:r>
              <a:rPr lang="en-US" sz="2000" dirty="0">
                <a:latin typeface="Comic Sans MS" pitchFamily="66" charset="0"/>
              </a:rPr>
              <a:t> are equal…”);</a:t>
            </a:r>
          </a:p>
          <a:p>
            <a:endParaRPr lang="en-US" sz="2000" dirty="0">
              <a:latin typeface="Comic Sans MS" pitchFamily="66" charset="0"/>
            </a:endParaRPr>
          </a:p>
          <a:p>
            <a:endParaRPr lang="en-US" sz="2000" dirty="0">
              <a:latin typeface="Comic Sans MS" pitchFamily="66" charset="0"/>
            </a:endParaRPr>
          </a:p>
          <a:p>
            <a:endParaRPr lang="en-US" sz="2000" dirty="0">
              <a:latin typeface="Comic Sans MS" pitchFamily="66" charset="0"/>
            </a:endParaRPr>
          </a:p>
          <a:p>
            <a:endParaRPr lang="en-US" sz="2000" dirty="0">
              <a:latin typeface="Comic Sans MS" pitchFamily="66" charset="0"/>
            </a:endParaRPr>
          </a:p>
        </p:txBody>
      </p:sp>
      <p:sp>
        <p:nvSpPr>
          <p:cNvPr id="83971" name="TextBox 3"/>
          <p:cNvSpPr txBox="1">
            <a:spLocks noChangeArrowheads="1"/>
          </p:cNvSpPr>
          <p:nvPr/>
        </p:nvSpPr>
        <p:spPr bwMode="auto">
          <a:xfrm>
            <a:off x="2697164" y="1462088"/>
            <a:ext cx="6465887" cy="400050"/>
          </a:xfrm>
          <a:prstGeom prst="rect">
            <a:avLst/>
          </a:prstGeom>
          <a:noFill/>
          <a:ln w="9525">
            <a:noFill/>
            <a:miter lim="800000"/>
            <a:headEnd/>
            <a:tailEnd/>
          </a:ln>
        </p:spPr>
        <p:txBody>
          <a:bodyPr wrap="none">
            <a:spAutoFit/>
          </a:bodyPr>
          <a:lstStyle/>
          <a:p>
            <a:r>
              <a:rPr lang="en-US" sz="2000">
                <a:latin typeface="Comic Sans MS" pitchFamily="66" charset="0"/>
              </a:rPr>
              <a:t>Testing to see if two floating point values are equal</a:t>
            </a:r>
          </a:p>
        </p:txBody>
      </p:sp>
    </p:spTree>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a:xfrm>
            <a:off x="3353546" y="1047821"/>
            <a:ext cx="1710964" cy="672444"/>
          </a:xfrm>
        </p:spPr>
        <p:txBody>
          <a:bodyPr>
            <a:normAutofit/>
          </a:bodyPr>
          <a:lstStyle/>
          <a:p>
            <a:pPr eaLnBrk="1" hangingPunct="1"/>
            <a:r>
              <a:rPr lang="en-US" sz="2000">
                <a:latin typeface="Comic Sans MS" pitchFamily="66" charset="0"/>
              </a:rPr>
              <a:t>Practice</a:t>
            </a:r>
          </a:p>
        </p:txBody>
      </p:sp>
      <p:sp>
        <p:nvSpPr>
          <p:cNvPr id="86019" name="Text Box 5"/>
          <p:cNvSpPr txBox="1">
            <a:spLocks noChangeArrowheads="1"/>
          </p:cNvSpPr>
          <p:nvPr/>
        </p:nvSpPr>
        <p:spPr bwMode="auto">
          <a:xfrm>
            <a:off x="3249614" y="1962151"/>
            <a:ext cx="6645275" cy="581025"/>
          </a:xfrm>
          <a:prstGeom prst="rect">
            <a:avLst/>
          </a:prstGeom>
          <a:noFill/>
          <a:ln w="9525">
            <a:noFill/>
            <a:miter lim="800000"/>
            <a:headEnd/>
            <a:tailEnd/>
          </a:ln>
        </p:spPr>
        <p:txBody>
          <a:bodyPr wrap="none">
            <a:spAutoFit/>
          </a:bodyPr>
          <a:lstStyle/>
          <a:p>
            <a:r>
              <a:rPr lang="en-US">
                <a:latin typeface="Comic Sans MS" pitchFamily="66" charset="0"/>
              </a:rPr>
              <a:t>What is the value of the following, given that the value of </a:t>
            </a:r>
            <a:r>
              <a:rPr lang="en-US" i="1">
                <a:latin typeface="Comic Sans MS" pitchFamily="66" charset="0"/>
              </a:rPr>
              <a:t>count</a:t>
            </a:r>
            <a:r>
              <a:rPr lang="en-US">
                <a:latin typeface="Comic Sans MS" pitchFamily="66" charset="0"/>
              </a:rPr>
              <a:t> = 0,</a:t>
            </a:r>
          </a:p>
          <a:p>
            <a:r>
              <a:rPr lang="en-US">
                <a:latin typeface="Comic Sans MS" pitchFamily="66" charset="0"/>
              </a:rPr>
              <a:t>and the value of </a:t>
            </a:r>
            <a:r>
              <a:rPr lang="en-US" i="1">
                <a:latin typeface="Comic Sans MS" pitchFamily="66" charset="0"/>
              </a:rPr>
              <a:t>limit</a:t>
            </a:r>
            <a:r>
              <a:rPr lang="en-US">
                <a:latin typeface="Comic Sans MS" pitchFamily="66" charset="0"/>
              </a:rPr>
              <a:t> = 10? We don’t know what x and y are.</a:t>
            </a:r>
          </a:p>
        </p:txBody>
      </p:sp>
      <p:sp>
        <p:nvSpPr>
          <p:cNvPr id="86020" name="Text Box 6"/>
          <p:cNvSpPr txBox="1">
            <a:spLocks noChangeArrowheads="1"/>
          </p:cNvSpPr>
          <p:nvPr/>
        </p:nvSpPr>
        <p:spPr bwMode="auto">
          <a:xfrm>
            <a:off x="3810000" y="2971800"/>
            <a:ext cx="2679700" cy="336550"/>
          </a:xfrm>
          <a:prstGeom prst="rect">
            <a:avLst/>
          </a:prstGeom>
          <a:noFill/>
          <a:ln w="9525">
            <a:noFill/>
            <a:miter lim="800000"/>
            <a:headEnd/>
            <a:tailEnd/>
          </a:ln>
        </p:spPr>
        <p:txBody>
          <a:bodyPr wrap="none">
            <a:spAutoFit/>
          </a:bodyPr>
          <a:lstStyle/>
          <a:p>
            <a:r>
              <a:rPr lang="en-US"/>
              <a:t>(count == 0 ) &amp;&amp; (limit &lt; 20)</a:t>
            </a:r>
          </a:p>
        </p:txBody>
      </p:sp>
      <p:sp>
        <p:nvSpPr>
          <p:cNvPr id="73735" name="Text Box 7"/>
          <p:cNvSpPr txBox="1">
            <a:spLocks noChangeArrowheads="1"/>
          </p:cNvSpPr>
          <p:nvPr/>
        </p:nvSpPr>
        <p:spPr bwMode="auto">
          <a:xfrm>
            <a:off x="7162800" y="2940050"/>
            <a:ext cx="534988" cy="336550"/>
          </a:xfrm>
          <a:prstGeom prst="rect">
            <a:avLst/>
          </a:prstGeom>
          <a:noFill/>
          <a:ln w="9525">
            <a:noFill/>
            <a:miter lim="800000"/>
            <a:headEnd/>
            <a:tailEnd/>
          </a:ln>
        </p:spPr>
        <p:txBody>
          <a:bodyPr wrap="none">
            <a:spAutoFit/>
          </a:bodyPr>
          <a:lstStyle/>
          <a:p>
            <a:r>
              <a:rPr lang="en-US"/>
              <a:t>true</a:t>
            </a:r>
          </a:p>
        </p:txBody>
      </p:sp>
      <p:sp>
        <p:nvSpPr>
          <p:cNvPr id="73736" name="Text Box 8"/>
          <p:cNvSpPr txBox="1">
            <a:spLocks noChangeArrowheads="1"/>
          </p:cNvSpPr>
          <p:nvPr/>
        </p:nvSpPr>
        <p:spPr bwMode="auto">
          <a:xfrm>
            <a:off x="3810000" y="3413125"/>
            <a:ext cx="2509020" cy="338554"/>
          </a:xfrm>
          <a:prstGeom prst="rect">
            <a:avLst/>
          </a:prstGeom>
          <a:noFill/>
          <a:ln w="9525">
            <a:noFill/>
            <a:miter lim="800000"/>
            <a:headEnd/>
            <a:tailEnd/>
          </a:ln>
        </p:spPr>
        <p:txBody>
          <a:bodyPr wrap="none">
            <a:spAutoFit/>
          </a:bodyPr>
          <a:lstStyle/>
          <a:p>
            <a:r>
              <a:rPr lang="en-US" dirty="0"/>
              <a:t>(count == 0 &amp;&amp; limit &lt; 20)</a:t>
            </a:r>
          </a:p>
        </p:txBody>
      </p:sp>
      <p:sp>
        <p:nvSpPr>
          <p:cNvPr id="73737" name="Text Box 9"/>
          <p:cNvSpPr txBox="1">
            <a:spLocks noChangeArrowheads="1"/>
          </p:cNvSpPr>
          <p:nvPr/>
        </p:nvSpPr>
        <p:spPr bwMode="auto">
          <a:xfrm>
            <a:off x="7162800" y="3321050"/>
            <a:ext cx="534988" cy="336550"/>
          </a:xfrm>
          <a:prstGeom prst="rect">
            <a:avLst/>
          </a:prstGeom>
          <a:noFill/>
          <a:ln w="9525">
            <a:noFill/>
            <a:miter lim="800000"/>
            <a:headEnd/>
            <a:tailEnd/>
          </a:ln>
        </p:spPr>
        <p:txBody>
          <a:bodyPr wrap="none">
            <a:spAutoFit/>
          </a:bodyPr>
          <a:lstStyle/>
          <a:p>
            <a:r>
              <a:rPr lang="en-US"/>
              <a:t>true</a:t>
            </a:r>
          </a:p>
        </p:txBody>
      </p:sp>
      <p:sp>
        <p:nvSpPr>
          <p:cNvPr id="73738" name="Text Box 10"/>
          <p:cNvSpPr txBox="1">
            <a:spLocks noChangeArrowheads="1"/>
          </p:cNvSpPr>
          <p:nvPr/>
        </p:nvSpPr>
        <p:spPr bwMode="auto">
          <a:xfrm>
            <a:off x="3810001" y="3810000"/>
            <a:ext cx="2279791" cy="338554"/>
          </a:xfrm>
          <a:prstGeom prst="rect">
            <a:avLst/>
          </a:prstGeom>
          <a:noFill/>
          <a:ln w="9525">
            <a:noFill/>
            <a:miter lim="800000"/>
            <a:headEnd/>
            <a:tailEnd/>
          </a:ln>
        </p:spPr>
        <p:txBody>
          <a:bodyPr wrap="none">
            <a:spAutoFit/>
          </a:bodyPr>
          <a:lstStyle/>
          <a:p>
            <a:r>
              <a:rPr lang="en-US" dirty="0"/>
              <a:t>(limit &gt; 20  || count &lt; 5)</a:t>
            </a:r>
          </a:p>
        </p:txBody>
      </p:sp>
      <p:sp>
        <p:nvSpPr>
          <p:cNvPr id="73739" name="Text Box 11"/>
          <p:cNvSpPr txBox="1">
            <a:spLocks noChangeArrowheads="1"/>
          </p:cNvSpPr>
          <p:nvPr/>
        </p:nvSpPr>
        <p:spPr bwMode="auto">
          <a:xfrm>
            <a:off x="7162800" y="3778250"/>
            <a:ext cx="534988" cy="336550"/>
          </a:xfrm>
          <a:prstGeom prst="rect">
            <a:avLst/>
          </a:prstGeom>
          <a:noFill/>
          <a:ln w="9525">
            <a:noFill/>
            <a:miter lim="800000"/>
            <a:headEnd/>
            <a:tailEnd/>
          </a:ln>
        </p:spPr>
        <p:txBody>
          <a:bodyPr wrap="none">
            <a:spAutoFit/>
          </a:bodyPr>
          <a:lstStyle/>
          <a:p>
            <a:r>
              <a:rPr lang="en-US"/>
              <a:t>true</a:t>
            </a:r>
          </a:p>
        </p:txBody>
      </p:sp>
      <p:sp>
        <p:nvSpPr>
          <p:cNvPr id="73740" name="Text Box 12"/>
          <p:cNvSpPr txBox="1">
            <a:spLocks noChangeArrowheads="1"/>
          </p:cNvSpPr>
          <p:nvPr/>
        </p:nvSpPr>
        <p:spPr bwMode="auto">
          <a:xfrm>
            <a:off x="3810001" y="4251325"/>
            <a:ext cx="1452563" cy="336550"/>
          </a:xfrm>
          <a:prstGeom prst="rect">
            <a:avLst/>
          </a:prstGeom>
          <a:noFill/>
          <a:ln w="9525">
            <a:noFill/>
            <a:miter lim="800000"/>
            <a:headEnd/>
            <a:tailEnd/>
          </a:ln>
        </p:spPr>
        <p:txBody>
          <a:bodyPr wrap="none">
            <a:spAutoFit/>
          </a:bodyPr>
          <a:lstStyle/>
          <a:p>
            <a:r>
              <a:rPr lang="en-US"/>
              <a:t>!(count == 12)</a:t>
            </a:r>
          </a:p>
        </p:txBody>
      </p:sp>
      <p:sp>
        <p:nvSpPr>
          <p:cNvPr id="73741" name="Text Box 13"/>
          <p:cNvSpPr txBox="1">
            <a:spLocks noChangeArrowheads="1"/>
          </p:cNvSpPr>
          <p:nvPr/>
        </p:nvSpPr>
        <p:spPr bwMode="auto">
          <a:xfrm>
            <a:off x="7162800" y="4175125"/>
            <a:ext cx="534988" cy="336550"/>
          </a:xfrm>
          <a:prstGeom prst="rect">
            <a:avLst/>
          </a:prstGeom>
          <a:noFill/>
          <a:ln w="9525">
            <a:noFill/>
            <a:miter lim="800000"/>
            <a:headEnd/>
            <a:tailEnd/>
          </a:ln>
        </p:spPr>
        <p:txBody>
          <a:bodyPr wrap="none">
            <a:spAutoFit/>
          </a:bodyPr>
          <a:lstStyle/>
          <a:p>
            <a:r>
              <a:rPr lang="en-US"/>
              <a:t>true</a:t>
            </a:r>
          </a:p>
        </p:txBody>
      </p:sp>
      <p:sp>
        <p:nvSpPr>
          <p:cNvPr id="73742" name="Text Box 14"/>
          <p:cNvSpPr txBox="1">
            <a:spLocks noChangeArrowheads="1"/>
          </p:cNvSpPr>
          <p:nvPr/>
        </p:nvSpPr>
        <p:spPr bwMode="auto">
          <a:xfrm>
            <a:off x="3810001" y="4632325"/>
            <a:ext cx="2122697" cy="338554"/>
          </a:xfrm>
          <a:prstGeom prst="rect">
            <a:avLst/>
          </a:prstGeom>
          <a:noFill/>
          <a:ln w="9525">
            <a:noFill/>
            <a:miter lim="800000"/>
            <a:headEnd/>
            <a:tailEnd/>
          </a:ln>
        </p:spPr>
        <p:txBody>
          <a:bodyPr wrap="none">
            <a:spAutoFit/>
          </a:bodyPr>
          <a:lstStyle/>
          <a:p>
            <a:r>
              <a:rPr lang="en-US" dirty="0"/>
              <a:t>(count == 1 &amp;&amp; x &lt; y)</a:t>
            </a:r>
          </a:p>
        </p:txBody>
      </p:sp>
      <p:sp>
        <p:nvSpPr>
          <p:cNvPr id="73743" name="Text Box 15"/>
          <p:cNvSpPr txBox="1">
            <a:spLocks noChangeArrowheads="1"/>
          </p:cNvSpPr>
          <p:nvPr/>
        </p:nvSpPr>
        <p:spPr bwMode="auto">
          <a:xfrm>
            <a:off x="7162801" y="4616450"/>
            <a:ext cx="612775" cy="336550"/>
          </a:xfrm>
          <a:prstGeom prst="rect">
            <a:avLst/>
          </a:prstGeom>
          <a:noFill/>
          <a:ln w="9525">
            <a:noFill/>
            <a:miter lim="800000"/>
            <a:headEnd/>
            <a:tailEnd/>
          </a:ln>
        </p:spPr>
        <p:txBody>
          <a:bodyPr wrap="none">
            <a:spAutoFit/>
          </a:bodyPr>
          <a:lstStyle/>
          <a:p>
            <a:r>
              <a:rPr lang="en-US" dirty="0"/>
              <a:t>false</a:t>
            </a:r>
          </a:p>
        </p:txBody>
      </p:sp>
      <p:sp>
        <p:nvSpPr>
          <p:cNvPr id="73744" name="Text Box 16"/>
          <p:cNvSpPr txBox="1">
            <a:spLocks noChangeArrowheads="1"/>
          </p:cNvSpPr>
          <p:nvPr/>
        </p:nvSpPr>
        <p:spPr bwMode="auto">
          <a:xfrm>
            <a:off x="3810001" y="5073650"/>
            <a:ext cx="2007281" cy="338554"/>
          </a:xfrm>
          <a:prstGeom prst="rect">
            <a:avLst/>
          </a:prstGeom>
          <a:noFill/>
          <a:ln w="9525">
            <a:noFill/>
            <a:miter lim="800000"/>
            <a:headEnd/>
            <a:tailEnd/>
          </a:ln>
        </p:spPr>
        <p:txBody>
          <a:bodyPr wrap="none">
            <a:spAutoFit/>
          </a:bodyPr>
          <a:lstStyle/>
          <a:p>
            <a:r>
              <a:rPr lang="en-US" dirty="0"/>
              <a:t>(count &lt; 10  || x &lt; y)</a:t>
            </a:r>
          </a:p>
        </p:txBody>
      </p:sp>
      <p:sp>
        <p:nvSpPr>
          <p:cNvPr id="73745" name="Text Box 17"/>
          <p:cNvSpPr txBox="1">
            <a:spLocks noChangeArrowheads="1"/>
          </p:cNvSpPr>
          <p:nvPr/>
        </p:nvSpPr>
        <p:spPr bwMode="auto">
          <a:xfrm>
            <a:off x="7162800" y="5013325"/>
            <a:ext cx="534988" cy="336550"/>
          </a:xfrm>
          <a:prstGeom prst="rect">
            <a:avLst/>
          </a:prstGeom>
          <a:noFill/>
          <a:ln w="9525">
            <a:noFill/>
            <a:miter lim="800000"/>
            <a:headEnd/>
            <a:tailEnd/>
          </a:ln>
        </p:spPr>
        <p:txBody>
          <a:bodyPr wrap="none">
            <a:spAutoFit/>
          </a:bodyPr>
          <a:lstStyle/>
          <a:p>
            <a:r>
              <a:rPr lang="en-US"/>
              <a:t>true</a:t>
            </a:r>
          </a:p>
        </p:txBody>
      </p:sp>
      <p:sp>
        <p:nvSpPr>
          <p:cNvPr id="73746" name="Text Box 18"/>
          <p:cNvSpPr txBox="1">
            <a:spLocks noChangeArrowheads="1"/>
          </p:cNvSpPr>
          <p:nvPr/>
        </p:nvSpPr>
        <p:spPr bwMode="auto">
          <a:xfrm>
            <a:off x="3810000" y="5486400"/>
            <a:ext cx="2811988" cy="338554"/>
          </a:xfrm>
          <a:prstGeom prst="rect">
            <a:avLst/>
          </a:prstGeom>
          <a:noFill/>
          <a:ln w="9525">
            <a:noFill/>
            <a:miter lim="800000"/>
            <a:headEnd/>
            <a:tailEnd/>
          </a:ln>
        </p:spPr>
        <p:txBody>
          <a:bodyPr wrap="none">
            <a:spAutoFit/>
          </a:bodyPr>
          <a:lstStyle/>
          <a:p>
            <a:r>
              <a:rPr lang="en-US" dirty="0"/>
              <a:t>(limit / count &gt; 7 &amp;&amp; limit &lt; 0)</a:t>
            </a:r>
          </a:p>
        </p:txBody>
      </p:sp>
      <p:sp>
        <p:nvSpPr>
          <p:cNvPr id="73747" name="Text Box 19"/>
          <p:cNvSpPr txBox="1">
            <a:spLocks noChangeArrowheads="1"/>
          </p:cNvSpPr>
          <p:nvPr/>
        </p:nvSpPr>
        <p:spPr bwMode="auto">
          <a:xfrm>
            <a:off x="7162800" y="5454650"/>
            <a:ext cx="1981200" cy="336550"/>
          </a:xfrm>
          <a:prstGeom prst="rect">
            <a:avLst/>
          </a:prstGeom>
          <a:noFill/>
          <a:ln w="9525">
            <a:noFill/>
            <a:miter lim="800000"/>
            <a:headEnd/>
            <a:tailEnd/>
          </a:ln>
        </p:spPr>
        <p:txBody>
          <a:bodyPr wrap="none">
            <a:spAutoFit/>
          </a:bodyPr>
          <a:lstStyle/>
          <a:p>
            <a:r>
              <a:rPr lang="en-US"/>
              <a:t>divide by zero error!</a:t>
            </a:r>
          </a:p>
        </p:txBody>
      </p:sp>
      <p:sp>
        <p:nvSpPr>
          <p:cNvPr id="73748" name="Text Box 20"/>
          <p:cNvSpPr txBox="1">
            <a:spLocks noChangeArrowheads="1"/>
          </p:cNvSpPr>
          <p:nvPr/>
        </p:nvSpPr>
        <p:spPr bwMode="auto">
          <a:xfrm>
            <a:off x="3810000" y="5927725"/>
            <a:ext cx="2943434" cy="338554"/>
          </a:xfrm>
          <a:prstGeom prst="rect">
            <a:avLst/>
          </a:prstGeom>
          <a:noFill/>
          <a:ln w="9525">
            <a:noFill/>
            <a:miter lim="800000"/>
            <a:headEnd/>
            <a:tailEnd/>
          </a:ln>
        </p:spPr>
        <p:txBody>
          <a:bodyPr wrap="none">
            <a:spAutoFit/>
          </a:bodyPr>
          <a:lstStyle/>
          <a:p>
            <a:r>
              <a:rPr lang="en-US" dirty="0"/>
              <a:t>(limit &lt; 20  ||  limit / count &gt; 7)</a:t>
            </a:r>
          </a:p>
        </p:txBody>
      </p:sp>
      <p:sp>
        <p:nvSpPr>
          <p:cNvPr id="73749" name="Text Box 21"/>
          <p:cNvSpPr txBox="1">
            <a:spLocks noChangeArrowheads="1"/>
          </p:cNvSpPr>
          <p:nvPr/>
        </p:nvSpPr>
        <p:spPr bwMode="auto">
          <a:xfrm>
            <a:off x="7162800" y="5851525"/>
            <a:ext cx="534988" cy="336550"/>
          </a:xfrm>
          <a:prstGeom prst="rect">
            <a:avLst/>
          </a:prstGeom>
          <a:noFill/>
          <a:ln w="9525">
            <a:noFill/>
            <a:miter lim="800000"/>
            <a:headEnd/>
            <a:tailEnd/>
          </a:ln>
        </p:spPr>
        <p:txBody>
          <a:bodyPr wrap="none">
            <a:spAutoFit/>
          </a:bodyPr>
          <a:lstStyle/>
          <a:p>
            <a:r>
              <a:rPr lang="en-US"/>
              <a:t>true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7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7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7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7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37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7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p:bldP spid="73736" grpId="0"/>
      <p:bldP spid="73737" grpId="0"/>
      <p:bldP spid="73738" grpId="0"/>
      <p:bldP spid="73739" grpId="0"/>
      <p:bldP spid="73740" grpId="0"/>
      <p:bldP spid="73741" grpId="0"/>
      <p:bldP spid="73742" grpId="0"/>
      <p:bldP spid="73743" grpId="0"/>
      <p:bldP spid="73744" grpId="0"/>
      <p:bldP spid="73745" grpId="0"/>
      <p:bldP spid="73746" grpId="0"/>
      <p:bldP spid="73747" grpId="0"/>
      <p:bldP spid="73748" grpId="0"/>
      <p:bldP spid="737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2"/>
          <p:cNvSpPr txBox="1">
            <a:spLocks noChangeArrowheads="1"/>
          </p:cNvSpPr>
          <p:nvPr/>
        </p:nvSpPr>
        <p:spPr bwMode="auto">
          <a:xfrm>
            <a:off x="2909888" y="839788"/>
            <a:ext cx="5905784" cy="1477328"/>
          </a:xfrm>
          <a:prstGeom prst="rect">
            <a:avLst/>
          </a:prstGeom>
          <a:noFill/>
          <a:ln w="9525">
            <a:noFill/>
            <a:miter lim="800000"/>
            <a:headEnd/>
            <a:tailEnd/>
          </a:ln>
        </p:spPr>
        <p:txBody>
          <a:bodyPr wrap="none">
            <a:spAutoFit/>
          </a:bodyPr>
          <a:lstStyle/>
          <a:p>
            <a:r>
              <a:rPr lang="en-US" sz="1800">
                <a:latin typeface="Comic Sans MS" pitchFamily="66" charset="0"/>
              </a:rPr>
              <a:t>Not all problems requiring decisions will use the word</a:t>
            </a:r>
          </a:p>
          <a:p>
            <a:r>
              <a:rPr lang="en-US" sz="1800" dirty="0">
                <a:latin typeface="Comic Sans MS" pitchFamily="66" charset="0"/>
              </a:rPr>
              <a:t>“if” or “when” in the problem description. </a:t>
            </a:r>
          </a:p>
          <a:p>
            <a:endParaRPr lang="en-US" sz="1800" dirty="0">
              <a:latin typeface="Comic Sans MS" pitchFamily="66" charset="0"/>
            </a:endParaRPr>
          </a:p>
          <a:p>
            <a:r>
              <a:rPr lang="en-US" sz="1800" dirty="0">
                <a:latin typeface="Comic Sans MS" pitchFamily="66" charset="0"/>
              </a:rPr>
              <a:t>Learn to identify problems that may contain choices.</a:t>
            </a:r>
          </a:p>
          <a:p>
            <a:r>
              <a:rPr lang="en-US" sz="1800" dirty="0">
                <a:latin typeface="Comic Sans MS" pitchFamily="66" charset="0"/>
              </a:rPr>
              <a:t>For example …</a:t>
            </a:r>
          </a:p>
        </p:txBody>
      </p:sp>
      <p:sp>
        <p:nvSpPr>
          <p:cNvPr id="87043" name="TextBox 3"/>
          <p:cNvSpPr txBox="1">
            <a:spLocks noChangeArrowheads="1"/>
          </p:cNvSpPr>
          <p:nvPr/>
        </p:nvSpPr>
        <p:spPr bwMode="auto">
          <a:xfrm>
            <a:off x="3389313" y="2706688"/>
            <a:ext cx="4833374" cy="3416320"/>
          </a:xfrm>
          <a:prstGeom prst="rect">
            <a:avLst/>
          </a:prstGeom>
          <a:noFill/>
          <a:ln w="9525">
            <a:noFill/>
            <a:miter lim="800000"/>
            <a:headEnd/>
            <a:tailEnd/>
          </a:ln>
        </p:spPr>
        <p:txBody>
          <a:bodyPr wrap="none">
            <a:spAutoFit/>
          </a:bodyPr>
          <a:lstStyle/>
          <a:p>
            <a:r>
              <a:rPr lang="en-US" sz="1800" dirty="0">
                <a:latin typeface="Comic Sans MS" pitchFamily="66" charset="0"/>
              </a:rPr>
              <a:t>A triangle whose sides are all of equal </a:t>
            </a:r>
          </a:p>
          <a:p>
            <a:r>
              <a:rPr lang="en-US" sz="1800" dirty="0">
                <a:latin typeface="Comic Sans MS" pitchFamily="66" charset="0"/>
              </a:rPr>
              <a:t>length is called an equilateral triangle.</a:t>
            </a:r>
          </a:p>
          <a:p>
            <a:endParaRPr lang="en-US" sz="1800" dirty="0">
              <a:latin typeface="Comic Sans MS" pitchFamily="66" charset="0"/>
            </a:endParaRPr>
          </a:p>
          <a:p>
            <a:r>
              <a:rPr lang="en-US" sz="1800" dirty="0">
                <a:latin typeface="Comic Sans MS" pitchFamily="66" charset="0"/>
              </a:rPr>
              <a:t>A triangle with two equal sides is called </a:t>
            </a:r>
          </a:p>
          <a:p>
            <a:r>
              <a:rPr lang="en-US" sz="1800" dirty="0">
                <a:latin typeface="Comic Sans MS" pitchFamily="66" charset="0"/>
              </a:rPr>
              <a:t>an isosceles triangle.</a:t>
            </a:r>
          </a:p>
          <a:p>
            <a:endParaRPr lang="en-US" sz="1800" dirty="0">
              <a:latin typeface="Comic Sans MS" pitchFamily="66" charset="0"/>
            </a:endParaRPr>
          </a:p>
          <a:p>
            <a:r>
              <a:rPr lang="en-US" sz="1800" dirty="0">
                <a:latin typeface="Comic Sans MS" pitchFamily="66" charset="0"/>
              </a:rPr>
              <a:t>A triangle whose sides are all of different</a:t>
            </a:r>
          </a:p>
          <a:p>
            <a:r>
              <a:rPr lang="en-US" sz="1800" dirty="0">
                <a:latin typeface="Comic Sans MS" pitchFamily="66" charset="0"/>
              </a:rPr>
              <a:t>lengths is called a scalene triangle.</a:t>
            </a:r>
          </a:p>
          <a:p>
            <a:endParaRPr lang="en-US" sz="1800" dirty="0">
              <a:latin typeface="Comic Sans MS" pitchFamily="66" charset="0"/>
            </a:endParaRPr>
          </a:p>
          <a:p>
            <a:r>
              <a:rPr lang="en-US" sz="1800" dirty="0">
                <a:latin typeface="Comic Sans MS" pitchFamily="66" charset="0"/>
              </a:rPr>
              <a:t>Write a program that asks for the lengths </a:t>
            </a:r>
          </a:p>
          <a:p>
            <a:r>
              <a:rPr lang="en-US" sz="1800" dirty="0">
                <a:latin typeface="Comic Sans MS" pitchFamily="66" charset="0"/>
              </a:rPr>
              <a:t>of the three sides of a triangle, and then</a:t>
            </a:r>
          </a:p>
          <a:p>
            <a:r>
              <a:rPr lang="en-US" sz="1800" dirty="0">
                <a:latin typeface="Comic Sans MS" pitchFamily="66" charset="0"/>
              </a:rPr>
              <a:t>tells the user what kind of triangle it is.</a:t>
            </a:r>
          </a:p>
        </p:txBody>
      </p:sp>
    </p:spTree>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2209800" y="1527175"/>
            <a:ext cx="7772400" cy="1066800"/>
          </a:xfrm>
        </p:spPr>
        <p:txBody>
          <a:bodyPr>
            <a:normAutofit/>
          </a:bodyPr>
          <a:lstStyle/>
          <a:p>
            <a:pPr eaLnBrk="1" hangingPunct="1"/>
            <a:r>
              <a:rPr lang="en-US" sz="2000" dirty="0" smtClean="0">
                <a:latin typeface="Comic Sans MS" pitchFamily="66" charset="0"/>
              </a:rPr>
              <a:t>Practice</a:t>
            </a:r>
          </a:p>
        </p:txBody>
      </p:sp>
      <p:sp>
        <p:nvSpPr>
          <p:cNvPr id="89091" name="Text Box 5"/>
          <p:cNvSpPr txBox="1">
            <a:spLocks noChangeArrowheads="1"/>
          </p:cNvSpPr>
          <p:nvPr/>
        </p:nvSpPr>
        <p:spPr bwMode="auto">
          <a:xfrm>
            <a:off x="3047297" y="2956187"/>
            <a:ext cx="5748690" cy="923330"/>
          </a:xfrm>
          <a:prstGeom prst="rect">
            <a:avLst/>
          </a:prstGeom>
          <a:noFill/>
          <a:ln w="9525">
            <a:noFill/>
            <a:miter lim="800000"/>
            <a:headEnd/>
            <a:tailEnd/>
          </a:ln>
        </p:spPr>
        <p:txBody>
          <a:bodyPr wrap="none">
            <a:spAutoFit/>
          </a:bodyPr>
          <a:lstStyle/>
          <a:p>
            <a:r>
              <a:rPr lang="en-US" sz="1800" b="1" dirty="0">
                <a:latin typeface="Comic Sans MS" pitchFamily="66" charset="0"/>
              </a:rPr>
              <a:t>Problem:</a:t>
            </a:r>
            <a:r>
              <a:rPr lang="en-US" sz="1800" dirty="0">
                <a:latin typeface="Comic Sans MS" pitchFamily="66" charset="0"/>
              </a:rPr>
              <a:t> Allow the user to type in two integers.</a:t>
            </a:r>
          </a:p>
          <a:p>
            <a:r>
              <a:rPr lang="en-US" sz="1800" dirty="0">
                <a:latin typeface="Comic Sans MS" pitchFamily="66" charset="0"/>
              </a:rPr>
              <a:t>Print out the value of the highest number. Numbers</a:t>
            </a:r>
          </a:p>
          <a:p>
            <a:r>
              <a:rPr lang="en-US" sz="1800" dirty="0">
                <a:latin typeface="Comic Sans MS" pitchFamily="66" charset="0"/>
              </a:rPr>
              <a:t>may be negative. If they are equal, say so.</a:t>
            </a:r>
          </a:p>
        </p:txBody>
      </p:sp>
    </p:spTree>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00275" y="737451"/>
            <a:ext cx="7772400" cy="1066800"/>
          </a:xfrm>
        </p:spPr>
        <p:txBody>
          <a:bodyPr>
            <a:normAutofit/>
          </a:bodyPr>
          <a:lstStyle/>
          <a:p>
            <a:pPr eaLnBrk="1" hangingPunct="1"/>
            <a:r>
              <a:rPr lang="en-US" sz="2000" dirty="0" smtClean="0">
                <a:latin typeface="Comic Sans MS" pitchFamily="66" charset="0"/>
              </a:rPr>
              <a:t>Practice</a:t>
            </a:r>
          </a:p>
        </p:txBody>
      </p:sp>
      <p:sp>
        <p:nvSpPr>
          <p:cNvPr id="90115" name="Text Box 3"/>
          <p:cNvSpPr txBox="1">
            <a:spLocks noChangeArrowheads="1"/>
          </p:cNvSpPr>
          <p:nvPr/>
        </p:nvSpPr>
        <p:spPr bwMode="auto">
          <a:xfrm>
            <a:off x="2200276" y="2146301"/>
            <a:ext cx="7434263" cy="1477963"/>
          </a:xfrm>
          <a:prstGeom prst="rect">
            <a:avLst/>
          </a:prstGeom>
          <a:noFill/>
          <a:ln w="9525">
            <a:noFill/>
            <a:miter lim="800000"/>
            <a:headEnd/>
            <a:tailEnd/>
          </a:ln>
        </p:spPr>
        <p:txBody>
          <a:bodyPr wrap="none">
            <a:spAutoFit/>
          </a:bodyPr>
          <a:lstStyle/>
          <a:p>
            <a:r>
              <a:rPr lang="en-US" sz="1800" dirty="0" smtClean="0">
                <a:latin typeface="Comic Sans MS" pitchFamily="66" charset="0"/>
              </a:rPr>
              <a:t>Obi-Wan </a:t>
            </a:r>
            <a:r>
              <a:rPr lang="en-US" sz="1800" dirty="0">
                <a:latin typeface="Comic Sans MS" pitchFamily="66" charset="0"/>
              </a:rPr>
              <a:t>Kenobi is in charge of reviewing the applications</a:t>
            </a:r>
          </a:p>
          <a:p>
            <a:r>
              <a:rPr lang="en-US" sz="1800" dirty="0">
                <a:latin typeface="Comic Sans MS" pitchFamily="66" charset="0"/>
              </a:rPr>
              <a:t>of this years candidates for Jedi Knight school.  Candidates</a:t>
            </a:r>
          </a:p>
          <a:p>
            <a:r>
              <a:rPr lang="en-US" sz="1800" dirty="0">
                <a:latin typeface="Comic Sans MS" pitchFamily="66" charset="0"/>
              </a:rPr>
              <a:t>must be at least 3’ high, but less than 8’.  However, an </a:t>
            </a:r>
          </a:p>
          <a:p>
            <a:r>
              <a:rPr lang="en-US" sz="1800" dirty="0">
                <a:latin typeface="Comic Sans MS" pitchFamily="66" charset="0"/>
              </a:rPr>
              <a:t>exception has been made for Federation pilots, who can be</a:t>
            </a:r>
          </a:p>
          <a:p>
            <a:r>
              <a:rPr lang="en-US" sz="1800" dirty="0">
                <a:latin typeface="Comic Sans MS" pitchFamily="66" charset="0"/>
              </a:rPr>
              <a:t>of any height. Candidates under 3’ can go to Jr. Jedi Knight School.</a:t>
            </a:r>
          </a:p>
        </p:txBody>
      </p:sp>
      <p:sp>
        <p:nvSpPr>
          <p:cNvPr id="90116" name="TextBox 5"/>
          <p:cNvSpPr txBox="1">
            <a:spLocks noChangeArrowheads="1"/>
          </p:cNvSpPr>
          <p:nvPr/>
        </p:nvSpPr>
        <p:spPr bwMode="auto">
          <a:xfrm>
            <a:off x="2382838" y="4083051"/>
            <a:ext cx="6861174" cy="2031325"/>
          </a:xfrm>
          <a:prstGeom prst="rect">
            <a:avLst/>
          </a:prstGeom>
          <a:noFill/>
          <a:ln w="9525">
            <a:noFill/>
            <a:miter lim="800000"/>
            <a:headEnd/>
            <a:tailEnd/>
          </a:ln>
        </p:spPr>
        <p:txBody>
          <a:bodyPr wrap="none">
            <a:spAutoFit/>
          </a:bodyPr>
          <a:lstStyle/>
          <a:p>
            <a:r>
              <a:rPr lang="en-US" sz="1800" dirty="0">
                <a:latin typeface="Comic Sans MS" pitchFamily="66" charset="0"/>
              </a:rPr>
              <a:t>Write a program that</a:t>
            </a:r>
          </a:p>
          <a:p>
            <a:r>
              <a:rPr lang="en-US" sz="1800" dirty="0">
                <a:latin typeface="Comic Sans MS" pitchFamily="66" charset="0"/>
              </a:rPr>
              <a:t>   * gets a candidate’s height</a:t>
            </a:r>
          </a:p>
          <a:p>
            <a:r>
              <a:rPr lang="en-US" sz="1800" dirty="0">
                <a:latin typeface="Comic Sans MS" pitchFamily="66" charset="0"/>
              </a:rPr>
              <a:t>   * asks if they are a federation pilot,</a:t>
            </a:r>
          </a:p>
          <a:p>
            <a:r>
              <a:rPr lang="en-US" sz="1800" dirty="0">
                <a:latin typeface="Comic Sans MS" pitchFamily="66" charset="0"/>
              </a:rPr>
              <a:t>   * Then prints one of the following messages, as appropriate:</a:t>
            </a:r>
          </a:p>
          <a:p>
            <a:r>
              <a:rPr lang="en-US" sz="1800" dirty="0">
                <a:latin typeface="Comic Sans MS" pitchFamily="66" charset="0"/>
              </a:rPr>
              <a:t>        - This candidate is accepted into Jedi Knight School</a:t>
            </a:r>
          </a:p>
          <a:p>
            <a:r>
              <a:rPr lang="en-US" sz="1800" dirty="0">
                <a:latin typeface="Comic Sans MS" pitchFamily="66" charset="0"/>
              </a:rPr>
              <a:t>        - This candidate is accepted into Jr. Jedi Knight School</a:t>
            </a:r>
          </a:p>
          <a:p>
            <a:r>
              <a:rPr lang="en-US" sz="1800" dirty="0">
                <a:latin typeface="Comic Sans MS" pitchFamily="66" charset="0"/>
              </a:rPr>
              <a:t>        - This candidate is not accepted.</a:t>
            </a:r>
          </a:p>
        </p:txBody>
      </p:sp>
    </p:spTree>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49067" y="1113411"/>
            <a:ext cx="1956946" cy="1066800"/>
          </a:xfrm>
        </p:spPr>
        <p:txBody>
          <a:bodyPr>
            <a:normAutofit/>
          </a:bodyPr>
          <a:lstStyle/>
          <a:p>
            <a:pPr eaLnBrk="1" hangingPunct="1"/>
            <a:r>
              <a:rPr lang="en-US" sz="2000" dirty="0" smtClean="0">
                <a:latin typeface="Comic Sans MS" pitchFamily="66" charset="0"/>
              </a:rPr>
              <a:t>Practice</a:t>
            </a:r>
          </a:p>
        </p:txBody>
      </p:sp>
      <p:sp>
        <p:nvSpPr>
          <p:cNvPr id="91139" name="Text Box 3"/>
          <p:cNvSpPr txBox="1">
            <a:spLocks noChangeArrowheads="1"/>
          </p:cNvSpPr>
          <p:nvPr/>
        </p:nvSpPr>
        <p:spPr bwMode="auto">
          <a:xfrm>
            <a:off x="2663237" y="2180211"/>
            <a:ext cx="6702476" cy="2862322"/>
          </a:xfrm>
          <a:prstGeom prst="rect">
            <a:avLst/>
          </a:prstGeom>
          <a:noFill/>
          <a:ln w="9525">
            <a:noFill/>
            <a:miter lim="800000"/>
            <a:headEnd/>
            <a:tailEnd/>
          </a:ln>
        </p:spPr>
        <p:txBody>
          <a:bodyPr wrap="none">
            <a:spAutoFit/>
          </a:bodyPr>
          <a:lstStyle/>
          <a:p>
            <a:r>
              <a:rPr lang="en-US" sz="1800" dirty="0">
                <a:latin typeface="Comic Sans MS" pitchFamily="66" charset="0"/>
              </a:rPr>
              <a:t>The </a:t>
            </a:r>
            <a:r>
              <a:rPr lang="en-US" sz="1800" dirty="0" err="1">
                <a:latin typeface="Comic Sans MS" pitchFamily="66" charset="0"/>
              </a:rPr>
              <a:t>DeepPockets</a:t>
            </a:r>
            <a:r>
              <a:rPr lang="en-US" sz="1800" dirty="0">
                <a:latin typeface="Comic Sans MS" pitchFamily="66" charset="0"/>
              </a:rPr>
              <a:t> Savings Bank computes the monthly </a:t>
            </a:r>
          </a:p>
          <a:p>
            <a:r>
              <a:rPr lang="en-US" sz="1800" dirty="0">
                <a:latin typeface="Comic Sans MS" pitchFamily="66" charset="0"/>
              </a:rPr>
              <a:t>interest rate on an account, based on the following:</a:t>
            </a:r>
          </a:p>
          <a:p>
            <a:endParaRPr lang="en-US" sz="1800" dirty="0">
              <a:latin typeface="Comic Sans MS" pitchFamily="66" charset="0"/>
            </a:endParaRPr>
          </a:p>
          <a:p>
            <a:r>
              <a:rPr lang="en-US" sz="1800" u="sng" dirty="0">
                <a:latin typeface="Comic Sans MS" pitchFamily="66" charset="0"/>
              </a:rPr>
              <a:t>Super Saver Account</a:t>
            </a:r>
            <a:r>
              <a:rPr lang="en-US" sz="1800" dirty="0">
                <a:latin typeface="Comic Sans MS" pitchFamily="66" charset="0"/>
              </a:rPr>
              <a:t>		        </a:t>
            </a:r>
            <a:r>
              <a:rPr lang="en-US" sz="1800" u="sng" dirty="0">
                <a:latin typeface="Comic Sans MS" pitchFamily="66" charset="0"/>
              </a:rPr>
              <a:t>Standard Account</a:t>
            </a:r>
          </a:p>
          <a:p>
            <a:endParaRPr lang="en-US" sz="1800" dirty="0">
              <a:latin typeface="Comic Sans MS" pitchFamily="66" charset="0"/>
            </a:endParaRPr>
          </a:p>
          <a:p>
            <a:r>
              <a:rPr lang="en-US" sz="1800" dirty="0">
                <a:latin typeface="Comic Sans MS" pitchFamily="66" charset="0"/>
              </a:rPr>
              <a:t>     5% interest on the  balance          Always pay 3% interest</a:t>
            </a:r>
          </a:p>
          <a:p>
            <a:r>
              <a:rPr lang="en-US" sz="1800" dirty="0">
                <a:latin typeface="Comic Sans MS" pitchFamily="66" charset="0"/>
              </a:rPr>
              <a:t>     as long as it is more than               on the balance.</a:t>
            </a:r>
          </a:p>
          <a:p>
            <a:r>
              <a:rPr lang="en-US" sz="1800" dirty="0">
                <a:latin typeface="Comic Sans MS" pitchFamily="66" charset="0"/>
              </a:rPr>
              <a:t>    $5,000. Otherwise pay 3%.</a:t>
            </a:r>
          </a:p>
          <a:p>
            <a:r>
              <a:rPr lang="en-US" sz="1800" dirty="0">
                <a:latin typeface="Comic Sans MS" pitchFamily="66" charset="0"/>
              </a:rPr>
              <a:t>     </a:t>
            </a:r>
          </a:p>
          <a:p>
            <a:endParaRPr lang="en-US" sz="1800" dirty="0">
              <a:latin typeface="Comic Sans MS" pitchFamily="66" charset="0"/>
            </a:endParaRPr>
          </a:p>
        </p:txBody>
      </p:sp>
      <p:sp>
        <p:nvSpPr>
          <p:cNvPr id="91140" name="TextBox 5"/>
          <p:cNvSpPr txBox="1">
            <a:spLocks noChangeArrowheads="1"/>
          </p:cNvSpPr>
          <p:nvPr/>
        </p:nvSpPr>
        <p:spPr bwMode="auto">
          <a:xfrm>
            <a:off x="2790236" y="5252024"/>
            <a:ext cx="6561138" cy="646112"/>
          </a:xfrm>
          <a:prstGeom prst="rect">
            <a:avLst/>
          </a:prstGeom>
          <a:noFill/>
          <a:ln w="9525">
            <a:noFill/>
            <a:miter lim="800000"/>
            <a:headEnd/>
            <a:tailEnd/>
          </a:ln>
        </p:spPr>
        <p:txBody>
          <a:bodyPr wrap="none">
            <a:spAutoFit/>
          </a:bodyPr>
          <a:lstStyle/>
          <a:p>
            <a:r>
              <a:rPr lang="en-US" sz="1800">
                <a:latin typeface="Comic Sans MS" pitchFamily="66" charset="0"/>
              </a:rPr>
              <a:t>Write a program that computes the interest on an account,</a:t>
            </a:r>
          </a:p>
          <a:p>
            <a:r>
              <a:rPr lang="en-US" sz="1800">
                <a:latin typeface="Comic Sans MS" pitchFamily="66" charset="0"/>
              </a:rPr>
              <a:t>given the balance on the account and the type of account. </a:t>
            </a:r>
          </a:p>
        </p:txBody>
      </p:sp>
    </p:spTree>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580964" y="2209800"/>
            <a:ext cx="7348420" cy="2308324"/>
          </a:xfrm>
          <a:prstGeom prst="rect">
            <a:avLst/>
          </a:prstGeom>
          <a:noFill/>
          <a:ln w="9525">
            <a:noFill/>
            <a:miter lim="800000"/>
            <a:headEnd/>
            <a:tailEnd/>
          </a:ln>
        </p:spPr>
        <p:txBody>
          <a:bodyPr wrap="square">
            <a:spAutoFit/>
          </a:bodyPr>
          <a:lstStyle/>
          <a:p>
            <a:r>
              <a:rPr lang="en-US" sz="1800" dirty="0">
                <a:latin typeface="Comic Sans MS" pitchFamily="66" charset="0"/>
              </a:rPr>
              <a:t>Write a tollbooth program that calculates the toll required</a:t>
            </a:r>
          </a:p>
          <a:p>
            <a:r>
              <a:rPr lang="en-US" sz="1800" dirty="0">
                <a:latin typeface="Comic Sans MS" pitchFamily="66" charset="0"/>
              </a:rPr>
              <a:t>to use the highway, based on the class of vehicle.</a:t>
            </a:r>
          </a:p>
          <a:p>
            <a:endParaRPr lang="en-US" sz="1800" dirty="0">
              <a:latin typeface="Comic Sans MS" pitchFamily="66" charset="0"/>
            </a:endParaRPr>
          </a:p>
          <a:p>
            <a:r>
              <a:rPr lang="en-US" sz="1800" dirty="0">
                <a:latin typeface="Comic Sans MS" pitchFamily="66" charset="0"/>
              </a:rPr>
              <a:t>Passenger cars	$2.00</a:t>
            </a:r>
          </a:p>
          <a:p>
            <a:r>
              <a:rPr lang="en-US" sz="1800" dirty="0">
                <a:latin typeface="Comic Sans MS" pitchFamily="66" charset="0"/>
              </a:rPr>
              <a:t>Busses		$3.00</a:t>
            </a:r>
          </a:p>
          <a:p>
            <a:r>
              <a:rPr lang="en-US" sz="1800" dirty="0">
                <a:latin typeface="Comic Sans MS" pitchFamily="66" charset="0"/>
              </a:rPr>
              <a:t>Trucks		$5.00</a:t>
            </a:r>
          </a:p>
          <a:p>
            <a:endParaRPr lang="en-US" sz="1800" dirty="0">
              <a:latin typeface="Comic Sans MS" pitchFamily="66" charset="0"/>
            </a:endParaRPr>
          </a:p>
          <a:p>
            <a:r>
              <a:rPr lang="en-US" sz="1800" dirty="0">
                <a:latin typeface="Comic Sans MS" pitchFamily="66" charset="0"/>
              </a:rPr>
              <a:t>Use a switch </a:t>
            </a:r>
            <a:r>
              <a:rPr lang="en-US" sz="1800" dirty="0" smtClean="0">
                <a:latin typeface="Comic Sans MS" pitchFamily="66" charset="0"/>
              </a:rPr>
              <a:t>statement.</a:t>
            </a:r>
            <a:endParaRPr lang="en-US" sz="1800" dirty="0">
              <a:latin typeface="Comic Sans MS" pitchFamily="66" charset="0"/>
            </a:endParaRPr>
          </a:p>
        </p:txBody>
      </p:sp>
      <p:sp>
        <p:nvSpPr>
          <p:cNvPr id="92163" name="Rectangle 3"/>
          <p:cNvSpPr>
            <a:spLocks noChangeArrowheads="1"/>
          </p:cNvSpPr>
          <p:nvPr/>
        </p:nvSpPr>
        <p:spPr bwMode="auto">
          <a:xfrm>
            <a:off x="1710180" y="1143000"/>
            <a:ext cx="3245178" cy="1066800"/>
          </a:xfrm>
          <a:prstGeom prst="rect">
            <a:avLst/>
          </a:prstGeom>
          <a:noFill/>
          <a:ln w="9525">
            <a:noFill/>
            <a:miter lim="800000"/>
            <a:headEnd/>
            <a:tailEnd/>
          </a:ln>
        </p:spPr>
        <p:txBody>
          <a:bodyPr anchor="ctr"/>
          <a:lstStyle/>
          <a:p>
            <a:pPr algn="ctr"/>
            <a:r>
              <a:rPr lang="en-US" sz="2000" dirty="0" smtClean="0">
                <a:latin typeface="Comic Sans MS" pitchFamily="66" charset="0"/>
              </a:rPr>
              <a:t>PRACTICE</a:t>
            </a:r>
            <a:endParaRPr lang="en-US" sz="2000" dirty="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1790699" y="1681899"/>
            <a:ext cx="3026397" cy="533400"/>
          </a:xfrm>
          <a:noFill/>
        </p:spPr>
        <p:txBody>
          <a:bodyPr>
            <a:normAutofit/>
          </a:bodyPr>
          <a:lstStyle/>
          <a:p>
            <a:r>
              <a:rPr lang="en-US" altLang="en-US" sz="2000" dirty="0" smtClean="0">
                <a:latin typeface="Comic Sans MS" panose="030F0702030302020204" pitchFamily="66" charset="0"/>
                <a:cs typeface="Times New Roman" panose="02020603050405020304" pitchFamily="18" charset="0"/>
              </a:rPr>
              <a:t>Debugging</a:t>
            </a:r>
            <a:endParaRPr lang="en-US" altLang="en-US" sz="2000" dirty="0" smtClean="0">
              <a:latin typeface="Comic Sans MS" panose="030F0702030302020204" pitchFamily="66" charset="0"/>
            </a:endParaRPr>
          </a:p>
        </p:txBody>
      </p:sp>
      <p:sp>
        <p:nvSpPr>
          <p:cNvPr id="70660" name="Rectangle 3"/>
          <p:cNvSpPr>
            <a:spLocks noGrp="1" noChangeArrowheads="1"/>
          </p:cNvSpPr>
          <p:nvPr>
            <p:ph idx="1"/>
          </p:nvPr>
        </p:nvSpPr>
        <p:spPr>
          <a:xfrm>
            <a:off x="1790700" y="2215299"/>
            <a:ext cx="8610600" cy="2743200"/>
          </a:xfrm>
          <a:noFill/>
        </p:spPr>
        <p:txBody>
          <a:bodyPr>
            <a:normAutofit/>
          </a:bodyPr>
          <a:lstStyle/>
          <a:p>
            <a:pPr marL="0" indent="0">
              <a:spcBef>
                <a:spcPct val="0"/>
              </a:spcBef>
              <a:buNone/>
            </a:pPr>
            <a:r>
              <a:rPr lang="en-US" altLang="en-US" dirty="0" smtClean="0">
                <a:latin typeface="Comic Sans MS" panose="030F0702030302020204" pitchFamily="66" charset="0"/>
                <a:cs typeface="Times New Roman" panose="02020603050405020304" pitchFamily="18" charset="0"/>
              </a:rPr>
              <a:t>Logic errors are called </a:t>
            </a:r>
            <a:r>
              <a:rPr lang="en-US" altLang="en-US" i="1" dirty="0" smtClean="0">
                <a:latin typeface="Comic Sans MS" panose="030F0702030302020204" pitchFamily="66" charset="0"/>
                <a:cs typeface="Times New Roman" panose="02020603050405020304" pitchFamily="18" charset="0"/>
              </a:rPr>
              <a:t>bugs</a:t>
            </a:r>
            <a:r>
              <a:rPr lang="en-US" altLang="en-US" dirty="0" smtClean="0">
                <a:latin typeface="Comic Sans MS" panose="030F0702030302020204" pitchFamily="66" charset="0"/>
                <a:cs typeface="Times New Roman" panose="02020603050405020304"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Tree>
    <p:extLst>
      <p:ext uri="{BB962C8B-B14F-4D97-AF65-F5344CB8AC3E}">
        <p14:creationId xmlns:p14="http://schemas.microsoft.com/office/powerpoint/2010/main" val="281808423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955276" y="990600"/>
            <a:ext cx="3697664" cy="533400"/>
          </a:xfrm>
          <a:noFill/>
        </p:spPr>
        <p:txBody>
          <a:bodyPr>
            <a:normAutofit/>
          </a:bodyPr>
          <a:lstStyle/>
          <a:p>
            <a:r>
              <a:rPr lang="en-US" altLang="en-US" sz="2000" dirty="0">
                <a:latin typeface="Comic Sans MS" panose="030F0702030302020204" pitchFamily="66" charset="0"/>
                <a:cs typeface="Times New Roman" panose="02020603050405020304" pitchFamily="18" charset="0"/>
              </a:rPr>
              <a:t>Debugger</a:t>
            </a:r>
            <a:endParaRPr lang="en-US" altLang="en-US" sz="2000" dirty="0">
              <a:latin typeface="Comic Sans MS" panose="030F0702030302020204" pitchFamily="66" charset="0"/>
            </a:endParaRPr>
          </a:p>
        </p:txBody>
      </p:sp>
      <p:sp>
        <p:nvSpPr>
          <p:cNvPr id="71684" name="Rectangle 3"/>
          <p:cNvSpPr>
            <a:spLocks noGrp="1" noChangeArrowheads="1"/>
          </p:cNvSpPr>
          <p:nvPr>
            <p:ph idx="1"/>
          </p:nvPr>
        </p:nvSpPr>
        <p:spPr>
          <a:xfrm>
            <a:off x="1828800" y="1611985"/>
            <a:ext cx="8610600" cy="3742441"/>
          </a:xfrm>
          <a:noFill/>
        </p:spPr>
        <p:txBody>
          <a:bodyPr/>
          <a:lstStyle/>
          <a:p>
            <a:pPr marL="0" indent="0">
              <a:spcBef>
                <a:spcPct val="0"/>
              </a:spcBef>
              <a:buNone/>
            </a:pPr>
            <a:r>
              <a:rPr lang="en-US" altLang="en-US" dirty="0" smtClean="0">
                <a:latin typeface="Comic Sans MS" panose="030F0702030302020204" pitchFamily="66" charset="0"/>
                <a:cs typeface="Times New Roman" panose="02020603050405020304" pitchFamily="18" charset="0"/>
              </a:rPr>
              <a:t>A debugger is a program that facilitates debugging. You can use a debugger to</a:t>
            </a:r>
          </a:p>
          <a:p>
            <a:pPr marL="0" indent="0">
              <a:spcBef>
                <a:spcPct val="0"/>
              </a:spcBef>
              <a:buNone/>
            </a:pPr>
            <a:endParaRPr lang="en-US" altLang="en-US" dirty="0" smtClean="0">
              <a:latin typeface="Comic Sans MS" panose="030F0702030302020204" pitchFamily="66" charset="0"/>
              <a:cs typeface="Times New Roman" panose="02020603050405020304" pitchFamily="18" charset="0"/>
            </a:endParaRPr>
          </a:p>
          <a:p>
            <a:pPr marL="0" indent="0">
              <a:spcBef>
                <a:spcPct val="0"/>
              </a:spcBef>
            </a:pPr>
            <a:r>
              <a:rPr lang="en-US" altLang="en-US" dirty="0" smtClean="0">
                <a:latin typeface="Comic Sans MS" panose="030F0702030302020204" pitchFamily="66" charset="0"/>
                <a:cs typeface="Times New Roman" panose="02020603050405020304" pitchFamily="18" charset="0"/>
              </a:rPr>
              <a:t>Execute a single statement at a time.</a:t>
            </a:r>
          </a:p>
          <a:p>
            <a:pPr marL="0" indent="0">
              <a:spcBef>
                <a:spcPct val="0"/>
              </a:spcBef>
            </a:pPr>
            <a:r>
              <a:rPr lang="en-US" altLang="en-US" dirty="0" smtClean="0">
                <a:latin typeface="Comic Sans MS" panose="030F0702030302020204" pitchFamily="66" charset="0"/>
                <a:cs typeface="Times New Roman" panose="02020603050405020304" pitchFamily="18" charset="0"/>
              </a:rPr>
              <a:t>Trace into or stepping over a method.</a:t>
            </a:r>
          </a:p>
          <a:p>
            <a:pPr marL="0" indent="0">
              <a:spcBef>
                <a:spcPct val="0"/>
              </a:spcBef>
            </a:pPr>
            <a:r>
              <a:rPr lang="en-US" altLang="en-US" dirty="0" smtClean="0">
                <a:latin typeface="Comic Sans MS" panose="030F0702030302020204" pitchFamily="66" charset="0"/>
                <a:cs typeface="Times New Roman" panose="02020603050405020304" pitchFamily="18" charset="0"/>
              </a:rPr>
              <a:t>Set breakpoints.</a:t>
            </a:r>
          </a:p>
          <a:p>
            <a:pPr marL="0" indent="0">
              <a:spcBef>
                <a:spcPct val="0"/>
              </a:spcBef>
            </a:pPr>
            <a:r>
              <a:rPr lang="en-US" altLang="en-US" dirty="0" smtClean="0">
                <a:latin typeface="Comic Sans MS" panose="030F0702030302020204" pitchFamily="66" charset="0"/>
                <a:cs typeface="Times New Roman" panose="02020603050405020304" pitchFamily="18" charset="0"/>
              </a:rPr>
              <a:t>Display variables.</a:t>
            </a:r>
          </a:p>
          <a:p>
            <a:pPr marL="0" indent="0">
              <a:spcBef>
                <a:spcPct val="0"/>
              </a:spcBef>
            </a:pPr>
            <a:r>
              <a:rPr lang="en-US" altLang="en-US" dirty="0" smtClean="0">
                <a:latin typeface="Comic Sans MS" panose="030F0702030302020204" pitchFamily="66" charset="0"/>
                <a:cs typeface="Times New Roman" panose="02020603050405020304" pitchFamily="18" charset="0"/>
              </a:rPr>
              <a:t>Display call stack.</a:t>
            </a:r>
          </a:p>
          <a:p>
            <a:pPr marL="0" indent="0">
              <a:spcBef>
                <a:spcPct val="0"/>
              </a:spcBef>
            </a:pPr>
            <a:r>
              <a:rPr lang="en-US" altLang="en-US" dirty="0" smtClean="0">
                <a:latin typeface="Comic Sans MS" panose="030F0702030302020204" pitchFamily="66" charset="0"/>
                <a:cs typeface="Times New Roman" panose="02020603050405020304" pitchFamily="18" charset="0"/>
              </a:rPr>
              <a:t>Modify variables.</a:t>
            </a:r>
          </a:p>
          <a:p>
            <a:pPr marL="0" indent="0">
              <a:spcBef>
                <a:spcPct val="0"/>
              </a:spcBef>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204967149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3636" y="2294917"/>
            <a:ext cx="8937318" cy="3170099"/>
          </a:xfrm>
          <a:prstGeom prst="rect">
            <a:avLst/>
          </a:prstGeom>
          <a:noFill/>
        </p:spPr>
        <p:txBody>
          <a:bodyPr wrap="none" rtlCol="0">
            <a:spAutoFit/>
          </a:bodyPr>
          <a:lstStyle/>
          <a:p>
            <a:r>
              <a:rPr lang="en-US" sz="2000" dirty="0" smtClean="0">
                <a:latin typeface="Comic Sans MS" panose="030F0702030302020204" pitchFamily="66" charset="0"/>
              </a:rPr>
              <a:t>There are some excellent articles and videos on the </a:t>
            </a:r>
          </a:p>
          <a:p>
            <a:r>
              <a:rPr lang="en-US" sz="2000" dirty="0" smtClean="0">
                <a:latin typeface="Comic Sans MS" panose="030F0702030302020204" pitchFamily="66" charset="0"/>
              </a:rPr>
              <a:t>Internet that explain how to use the debugging tools </a:t>
            </a:r>
          </a:p>
          <a:p>
            <a:r>
              <a:rPr lang="en-US" sz="2000" dirty="0" smtClean="0">
                <a:latin typeface="Comic Sans MS" panose="030F0702030302020204" pitchFamily="66" charset="0"/>
              </a:rPr>
              <a:t>in IntelliJ IDEA. </a:t>
            </a:r>
            <a:endParaRPr lang="en-US" sz="2000" dirty="0">
              <a:latin typeface="Comic Sans MS" panose="030F0702030302020204" pitchFamily="66" charset="0"/>
            </a:endParaRPr>
          </a:p>
          <a:p>
            <a:endParaRPr lang="en-US" sz="2000" dirty="0" smtClean="0">
              <a:latin typeface="Comic Sans MS" panose="030F0702030302020204" pitchFamily="66" charset="0"/>
            </a:endParaRPr>
          </a:p>
          <a:p>
            <a:r>
              <a:rPr lang="en-US" sz="2000" dirty="0" smtClean="0">
                <a:latin typeface="Comic Sans MS" panose="030F0702030302020204" pitchFamily="66" charset="0"/>
              </a:rPr>
              <a:t>https:</a:t>
            </a:r>
            <a:r>
              <a:rPr lang="en-US" sz="2000" dirty="0" smtClean="0">
                <a:hlinkClick r:id="rId2"/>
              </a:rPr>
              <a:t>www.jetbrains.com/help/idea/debugging-your-first-java-application.html</a:t>
            </a:r>
            <a:endParaRPr lang="en-US" sz="2000" dirty="0" smtClean="0">
              <a:latin typeface="Comic Sans MS" panose="030F0702030302020204" pitchFamily="66" charset="0"/>
            </a:endParaRPr>
          </a:p>
          <a:p>
            <a:endParaRPr lang="en-US" sz="2000" dirty="0">
              <a:latin typeface="Comic Sans MS" panose="030F0702030302020204" pitchFamily="66" charset="0"/>
            </a:endParaRPr>
          </a:p>
          <a:p>
            <a:r>
              <a:rPr lang="en-US" sz="2000" dirty="0">
                <a:hlinkClick r:id="rId3"/>
              </a:rPr>
              <a:t>https://</a:t>
            </a:r>
            <a:r>
              <a:rPr lang="en-US" sz="2000" dirty="0" smtClean="0">
                <a:hlinkClick r:id="rId3"/>
              </a:rPr>
              <a:t>www.tutorialspoint.com/intellij_idea/intellij_idea_debugging.htm</a:t>
            </a:r>
            <a:endParaRPr lang="en-US" sz="2000" dirty="0" smtClean="0"/>
          </a:p>
          <a:p>
            <a:endParaRPr lang="en-US" sz="2000" dirty="0">
              <a:latin typeface="Comic Sans MS" panose="030F0702030302020204" pitchFamily="66" charset="0"/>
            </a:endParaRPr>
          </a:p>
          <a:p>
            <a:r>
              <a:rPr lang="en-US" sz="2000" dirty="0" smtClean="0">
                <a:latin typeface="Comic Sans MS" panose="030F0702030302020204" pitchFamily="66" charset="0"/>
                <a:hlinkClick r:id="rId4"/>
              </a:rPr>
              <a:t>https://www.youtube.com/watch?v=VdBsUv4lnm4</a:t>
            </a:r>
            <a:endParaRPr lang="en-US" sz="2000" dirty="0" smtClean="0">
              <a:latin typeface="Comic Sans MS" panose="030F0702030302020204" pitchFamily="66" charset="0"/>
            </a:endParaRPr>
          </a:p>
          <a:p>
            <a:endParaRPr lang="en-US" sz="2000" dirty="0" smtClean="0">
              <a:latin typeface="Comic Sans MS" panose="030F0702030302020204" pitchFamily="66" charset="0"/>
            </a:endParaRPr>
          </a:p>
        </p:txBody>
      </p:sp>
    </p:spTree>
    <p:extLst>
      <p:ext uri="{BB962C8B-B14F-4D97-AF65-F5344CB8AC3E}">
        <p14:creationId xmlns:p14="http://schemas.microsoft.com/office/powerpoint/2010/main" val="1205635528"/>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2720" y="1208121"/>
            <a:ext cx="1175322" cy="400110"/>
          </a:xfrm>
          <a:prstGeom prst="rect">
            <a:avLst/>
          </a:prstGeom>
          <a:noFill/>
        </p:spPr>
        <p:txBody>
          <a:bodyPr wrap="none" rtlCol="0">
            <a:spAutoFit/>
          </a:bodyPr>
          <a:lstStyle/>
          <a:p>
            <a:r>
              <a:rPr lang="en-US" sz="2000" dirty="0">
                <a:latin typeface="Comic Sans MS" pitchFamily="66" charset="0"/>
              </a:rPr>
              <a:t>Example</a:t>
            </a:r>
          </a:p>
        </p:txBody>
      </p:sp>
      <p:sp>
        <p:nvSpPr>
          <p:cNvPr id="3" name="TextBox 1"/>
          <p:cNvSpPr txBox="1">
            <a:spLocks noChangeArrowheads="1"/>
          </p:cNvSpPr>
          <p:nvPr/>
        </p:nvSpPr>
        <p:spPr bwMode="auto">
          <a:xfrm>
            <a:off x="4181313" y="1946357"/>
            <a:ext cx="4293163" cy="3970318"/>
          </a:xfrm>
          <a:prstGeom prst="rect">
            <a:avLst/>
          </a:prstGeom>
          <a:noFill/>
          <a:ln w="9525">
            <a:noFill/>
            <a:miter lim="800000"/>
            <a:headEnd/>
            <a:tailEnd/>
          </a:ln>
        </p:spPr>
        <p:txBody>
          <a:bodyPr wrap="none">
            <a:spAutoFit/>
          </a:bodyPr>
          <a:lstStyle/>
          <a:p>
            <a:r>
              <a:rPr lang="en-US" sz="1800" dirty="0">
                <a:latin typeface="Comic Sans MS" pitchFamily="66" charset="0"/>
              </a:rPr>
              <a:t>The U.S. Widget company runs its</a:t>
            </a:r>
          </a:p>
          <a:p>
            <a:r>
              <a:rPr lang="en-US" sz="1800" dirty="0">
                <a:latin typeface="Comic Sans MS" pitchFamily="66" charset="0"/>
              </a:rPr>
              <a:t>payroll program at the end of </a:t>
            </a:r>
          </a:p>
          <a:p>
            <a:r>
              <a:rPr lang="en-US" sz="1800" dirty="0">
                <a:latin typeface="Comic Sans MS" pitchFamily="66" charset="0"/>
              </a:rPr>
              <a:t>every two week period.</a:t>
            </a:r>
          </a:p>
          <a:p>
            <a:endParaRPr lang="en-US" sz="1800" dirty="0">
              <a:latin typeface="Comic Sans MS" pitchFamily="66" charset="0"/>
            </a:endParaRPr>
          </a:p>
          <a:p>
            <a:r>
              <a:rPr lang="en-US" sz="1800" dirty="0">
                <a:latin typeface="Comic Sans MS" pitchFamily="66" charset="0"/>
              </a:rPr>
              <a:t>If an employee gets paid by the hour, </a:t>
            </a:r>
          </a:p>
          <a:p>
            <a:r>
              <a:rPr lang="en-US" sz="1800" dirty="0">
                <a:latin typeface="Comic Sans MS" pitchFamily="66" charset="0"/>
              </a:rPr>
              <a:t>that employee’s gross pay is equal to</a:t>
            </a:r>
          </a:p>
          <a:p>
            <a:endParaRPr lang="en-US" sz="1800" dirty="0">
              <a:latin typeface="Comic Sans MS" pitchFamily="66" charset="0"/>
            </a:endParaRPr>
          </a:p>
          <a:p>
            <a:r>
              <a:rPr lang="en-US" sz="1800" dirty="0">
                <a:latin typeface="Comic Sans MS" pitchFamily="66" charset="0"/>
              </a:rPr>
              <a:t>       </a:t>
            </a:r>
            <a:r>
              <a:rPr lang="en-US" sz="1800" dirty="0" err="1">
                <a:latin typeface="Comic Sans MS" pitchFamily="66" charset="0"/>
              </a:rPr>
              <a:t>hoursWorked</a:t>
            </a:r>
            <a:r>
              <a:rPr lang="en-US" sz="1800" dirty="0">
                <a:latin typeface="Comic Sans MS" pitchFamily="66" charset="0"/>
              </a:rPr>
              <a:t> * </a:t>
            </a:r>
            <a:r>
              <a:rPr lang="en-US" sz="1800" dirty="0" err="1">
                <a:latin typeface="Comic Sans MS" pitchFamily="66" charset="0"/>
              </a:rPr>
              <a:t>hourlyWage</a:t>
            </a:r>
            <a:r>
              <a:rPr lang="en-US" sz="1800" dirty="0">
                <a:latin typeface="Comic Sans MS" pitchFamily="66" charset="0"/>
              </a:rPr>
              <a:t>;</a:t>
            </a:r>
          </a:p>
          <a:p>
            <a:endParaRPr lang="en-US" sz="1800" dirty="0">
              <a:latin typeface="Comic Sans MS" pitchFamily="66" charset="0"/>
            </a:endParaRPr>
          </a:p>
          <a:p>
            <a:r>
              <a:rPr lang="en-US" sz="1800" dirty="0">
                <a:latin typeface="Comic Sans MS" pitchFamily="66" charset="0"/>
              </a:rPr>
              <a:t>However, if an employee gets paid a</a:t>
            </a:r>
          </a:p>
          <a:p>
            <a:r>
              <a:rPr lang="en-US" sz="1800" dirty="0">
                <a:latin typeface="Comic Sans MS" pitchFamily="66" charset="0"/>
              </a:rPr>
              <a:t>salary, that employee’s gross pay is</a:t>
            </a:r>
          </a:p>
          <a:p>
            <a:r>
              <a:rPr lang="en-US" sz="1800" dirty="0">
                <a:latin typeface="Comic Sans MS" pitchFamily="66" charset="0"/>
              </a:rPr>
              <a:t>calculated differently </a:t>
            </a:r>
          </a:p>
          <a:p>
            <a:endParaRPr lang="en-US" sz="1800" dirty="0">
              <a:latin typeface="Comic Sans MS" pitchFamily="66" charset="0"/>
            </a:endParaRPr>
          </a:p>
          <a:p>
            <a:r>
              <a:rPr lang="en-US" sz="1800" dirty="0">
                <a:latin typeface="Comic Sans MS" pitchFamily="66" charset="0"/>
              </a:rPr>
              <a:t>          </a:t>
            </a:r>
            <a:r>
              <a:rPr lang="en-US" sz="1800" dirty="0" err="1">
                <a:latin typeface="Comic Sans MS" pitchFamily="66" charset="0"/>
              </a:rPr>
              <a:t>yearlySalary</a:t>
            </a:r>
            <a:r>
              <a:rPr lang="en-US" sz="1800" dirty="0">
                <a:latin typeface="Comic Sans MS" pitchFamily="66" charset="0"/>
              </a:rPr>
              <a:t> / 26.0;</a:t>
            </a:r>
          </a:p>
        </p:txBody>
      </p:sp>
    </p:spTree>
    <p:extLst>
      <p:ext uri="{BB962C8B-B14F-4D97-AF65-F5344CB8AC3E}">
        <p14:creationId xmlns:p14="http://schemas.microsoft.com/office/powerpoint/2010/main" val="3769420945"/>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4018629" y="2661552"/>
            <a:ext cx="4714752" cy="646331"/>
          </a:xfrm>
          <a:prstGeom prst="rect">
            <a:avLst/>
          </a:prstGeom>
          <a:noFill/>
          <a:ln w="9525">
            <a:noFill/>
            <a:miter lim="800000"/>
            <a:headEnd/>
            <a:tailEnd/>
          </a:ln>
        </p:spPr>
        <p:txBody>
          <a:bodyPr wrap="none">
            <a:spAutoFit/>
          </a:bodyPr>
          <a:lstStyle/>
          <a:p>
            <a:r>
              <a:rPr lang="en-US" sz="1800" dirty="0">
                <a:latin typeface="Comic Sans MS" pitchFamily="66" charset="0"/>
              </a:rPr>
              <a:t>How can you tell if a problem requires</a:t>
            </a:r>
          </a:p>
          <a:p>
            <a:r>
              <a:rPr lang="en-US" sz="1800" dirty="0">
                <a:latin typeface="Comic Sans MS" pitchFamily="66" charset="0"/>
              </a:rPr>
              <a:t>a program that includes this kind of logic?</a:t>
            </a:r>
          </a:p>
        </p:txBody>
      </p:sp>
    </p:spTree>
    <p:extLst>
      <p:ext uri="{BB962C8B-B14F-4D97-AF65-F5344CB8AC3E}">
        <p14:creationId xmlns:p14="http://schemas.microsoft.com/office/powerpoint/2010/main" val="1538354109"/>
      </p:ext>
    </p:extLst>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2970</TotalTime>
  <Words>4203</Words>
  <Application>Microsoft Office PowerPoint</Application>
  <PresentationFormat>Widescreen</PresentationFormat>
  <Paragraphs>909</Paragraphs>
  <Slides>79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Calibri Light</vt:lpstr>
      <vt:lpstr>Comic Sans MS</vt:lpstr>
      <vt:lpstr>Tahoma</vt:lpstr>
      <vt:lpstr>Times New Roman</vt:lpstr>
      <vt:lpstr>Celestial</vt:lpstr>
      <vt:lpstr>CIT-260 Week three</vt:lpstr>
      <vt:lpstr>Objectives</vt:lpstr>
      <vt:lpstr>What you will learn this week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if Statement</vt:lpstr>
      <vt:lpstr>PowerPoint Presentation</vt:lpstr>
      <vt:lpstr>PowerPoint Presentation</vt:lpstr>
      <vt:lpstr>PowerPoint Presentation</vt:lpstr>
      <vt:lpstr>PowerPoint Presentation</vt:lpstr>
      <vt:lpstr>Relational Operators</vt:lpstr>
      <vt:lpstr>PowerPoint Presentation</vt:lpstr>
      <vt:lpstr>The if/else statement</vt:lpstr>
      <vt:lpstr>PowerPoint Presentation</vt:lpstr>
      <vt:lpstr>PowerPoint Presentation</vt:lpstr>
      <vt:lpstr>PowerPoint Presentation</vt:lpstr>
      <vt:lpstr>Executing a Block of Statements</vt:lpstr>
      <vt:lpstr>PowerPoint Presentation</vt:lpstr>
      <vt:lpstr>Nested if/else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Switch Statement</vt:lpstr>
      <vt:lpstr>PowerPoint Presentation</vt:lpstr>
      <vt:lpstr>PowerPoint Presentation</vt:lpstr>
      <vt:lpstr>Logical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 Precedence (again)</vt:lpstr>
      <vt:lpstr>PowerPoint Presentation</vt:lpstr>
      <vt:lpstr>Comparing Characters</vt:lpstr>
      <vt:lpstr>PowerPoint Presentation</vt:lpstr>
      <vt:lpstr>PowerPoint Presentation</vt:lpstr>
      <vt:lpstr>Comparing Real Numbers</vt:lpstr>
      <vt:lpstr>PowerPoint Presentation</vt:lpstr>
      <vt:lpstr>Practice</vt:lpstr>
      <vt:lpstr>PowerPoint Presentation</vt:lpstr>
      <vt:lpstr>Practice</vt:lpstr>
      <vt:lpstr>Practice</vt:lpstr>
      <vt:lpstr>Practice</vt:lpstr>
      <vt:lpstr>PowerPoint Presentation</vt:lpstr>
      <vt:lpstr>Debugging</vt:lpstr>
      <vt:lpstr>Debugger</vt:lpstr>
      <vt:lpstr>PowerPoint Presentation</vt:lpstr>
    </vt:vector>
  </TitlesOfParts>
  <Company>UVSC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UVSC</dc:creator>
  <cp:lastModifiedBy>Roger deBry</cp:lastModifiedBy>
  <cp:revision>161</cp:revision>
  <dcterms:created xsi:type="dcterms:W3CDTF">2002-01-10T19:04:10Z</dcterms:created>
  <dcterms:modified xsi:type="dcterms:W3CDTF">2020-12-02T16:33:03Z</dcterms:modified>
</cp:coreProperties>
</file>