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14" r:id="rId1"/>
  </p:sldMasterIdLst>
  <p:notesMasterIdLst>
    <p:notesMasterId r:id="rId35"/>
  </p:notesMasterIdLst>
  <p:sldIdLst>
    <p:sldId id="268" r:id="rId2"/>
    <p:sldId id="495" r:id="rId3"/>
    <p:sldId id="497" r:id="rId4"/>
    <p:sldId id="448" r:id="rId5"/>
    <p:sldId id="491" r:id="rId6"/>
    <p:sldId id="492" r:id="rId7"/>
    <p:sldId id="478" r:id="rId8"/>
    <p:sldId id="480" r:id="rId9"/>
    <p:sldId id="486" r:id="rId10"/>
    <p:sldId id="481" r:id="rId11"/>
    <p:sldId id="482" r:id="rId12"/>
    <p:sldId id="483" r:id="rId13"/>
    <p:sldId id="484" r:id="rId14"/>
    <p:sldId id="487" r:id="rId15"/>
    <p:sldId id="281" r:id="rId16"/>
    <p:sldId id="498" r:id="rId17"/>
    <p:sldId id="345" r:id="rId18"/>
    <p:sldId id="461" r:id="rId19"/>
    <p:sldId id="488" r:id="rId20"/>
    <p:sldId id="393" r:id="rId21"/>
    <p:sldId id="394" r:id="rId22"/>
    <p:sldId id="465" r:id="rId23"/>
    <p:sldId id="464" r:id="rId24"/>
    <p:sldId id="489" r:id="rId25"/>
    <p:sldId id="485" r:id="rId26"/>
    <p:sldId id="462" r:id="rId27"/>
    <p:sldId id="467" r:id="rId28"/>
    <p:sldId id="468" r:id="rId29"/>
    <p:sldId id="490" r:id="rId30"/>
    <p:sldId id="470" r:id="rId31"/>
    <p:sldId id="493" r:id="rId32"/>
    <p:sldId id="472" r:id="rId33"/>
    <p:sldId id="494" r:id="rId34"/>
  </p:sldIdLst>
  <p:sldSz cx="12192000" cy="6858000"/>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7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07" autoAdjust="0"/>
  </p:normalViewPr>
  <p:slideViewPr>
    <p:cSldViewPr>
      <p:cViewPr varScale="1">
        <p:scale>
          <a:sx n="119" d="100"/>
          <a:sy n="119" d="100"/>
        </p:scale>
        <p:origin x="752" y="192"/>
      </p:cViewPr>
      <p:guideLst>
        <p:guide orient="horz" pos="864"/>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6882"/>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42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76321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elestia-R1---OverlayTitle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962399" y="1964267"/>
            <a:ext cx="7197726" cy="2421464"/>
          </a:xfrm>
        </p:spPr>
        <p:txBody>
          <a:bodyPr anchor="b"/>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a:xfrm>
            <a:off x="8932863" y="5870575"/>
            <a:ext cx="1600200" cy="377825"/>
          </a:xfrm>
        </p:spPr>
        <p:txBody>
          <a:bodyPr/>
          <a:lstStyle>
            <a:lvl1pPr>
              <a:defRPr/>
            </a:lvl1pPr>
          </a:lstStyle>
          <a:p>
            <a:pPr>
              <a:defRPr/>
            </a:pPr>
            <a:endParaRPr lang="en-US"/>
          </a:p>
        </p:txBody>
      </p:sp>
      <p:sp>
        <p:nvSpPr>
          <p:cNvPr id="6" name="Footer Placeholder 4"/>
          <p:cNvSpPr>
            <a:spLocks noGrp="1"/>
          </p:cNvSpPr>
          <p:nvPr>
            <p:ph type="ftr" sz="quarter" idx="11"/>
          </p:nvPr>
        </p:nvSpPr>
        <p:spPr>
          <a:xfrm>
            <a:off x="3962400" y="5870575"/>
            <a:ext cx="4894263" cy="377825"/>
          </a:xfrm>
        </p:spPr>
        <p:txBody>
          <a:bodyPr/>
          <a:lstStyle>
            <a:lvl1pPr>
              <a:defRPr/>
            </a:lvl1pPr>
          </a:lstStyle>
          <a:p>
            <a:pPr>
              <a:defRPr/>
            </a:pPr>
            <a:r>
              <a:rPr lang="en-US"/>
              <a:t>Liang, Introduction to Java Programming, Ninth Edition, (c) 2015 Pearson Education, Inc. All rights reserved. </a:t>
            </a:r>
          </a:p>
        </p:txBody>
      </p:sp>
      <p:sp>
        <p:nvSpPr>
          <p:cNvPr id="7" name="Slide Number Placeholder 5"/>
          <p:cNvSpPr>
            <a:spLocks noGrp="1"/>
          </p:cNvSpPr>
          <p:nvPr>
            <p:ph type="sldNum" sz="quarter" idx="12"/>
          </p:nvPr>
        </p:nvSpPr>
        <p:spPr>
          <a:xfrm>
            <a:off x="10609263" y="5870575"/>
            <a:ext cx="550862" cy="377825"/>
          </a:xfrm>
        </p:spPr>
        <p:txBody>
          <a:bodyPr/>
          <a:lstStyle>
            <a:lvl1pPr>
              <a:defRPr/>
            </a:lvl1pPr>
          </a:lstStyle>
          <a:p>
            <a:pPr>
              <a:defRPr/>
            </a:pPr>
            <a:fld id="{0E47DD6D-A79C-48DB-AA0B-49CD89AF25A2}" type="slidenum">
              <a:rPr lang="en-US" altLang="en-US"/>
              <a:pPr>
                <a:defRPr/>
              </a:pPr>
              <a:t>‹#›</a:t>
            </a:fld>
            <a:endParaRPr lang="en-US" altLang="en-US"/>
          </a:p>
        </p:txBody>
      </p:sp>
    </p:spTree>
    <p:extLst>
      <p:ext uri="{BB962C8B-B14F-4D97-AF65-F5344CB8AC3E}">
        <p14:creationId xmlns:p14="http://schemas.microsoft.com/office/powerpoint/2010/main" val="9016399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4732865"/>
            <a:ext cx="10131427" cy="566738"/>
          </a:xfrm>
        </p:spPr>
        <p:txBody>
          <a:bodyPr anchor="b"/>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2484856F-A5F1-4515-B964-8C1689CC51E4}" type="slidenum">
              <a:rPr lang="en-US" altLang="en-US"/>
              <a:pPr>
                <a:defRPr/>
              </a:pPr>
              <a:t>‹#›</a:t>
            </a:fld>
            <a:endParaRPr lang="en-US" altLang="en-US"/>
          </a:p>
        </p:txBody>
      </p:sp>
    </p:spTree>
    <p:extLst>
      <p:ext uri="{BB962C8B-B14F-4D97-AF65-F5344CB8AC3E}">
        <p14:creationId xmlns:p14="http://schemas.microsoft.com/office/powerpoint/2010/main" val="28460212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3124199"/>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3B81D92-3AD9-4FAB-8018-BC69620818A5}" type="slidenum">
              <a:rPr lang="en-US" altLang="en-US"/>
              <a:pPr>
                <a:defRPr/>
              </a:pPr>
              <a:t>‹#›</a:t>
            </a:fld>
            <a:endParaRPr lang="en-US" altLang="en-US"/>
          </a:p>
        </p:txBody>
      </p:sp>
    </p:spTree>
    <p:extLst>
      <p:ext uri="{BB962C8B-B14F-4D97-AF65-F5344CB8AC3E}">
        <p14:creationId xmlns:p14="http://schemas.microsoft.com/office/powerpoint/2010/main" val="31554538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rPr>
              <a:t>”</a:t>
            </a:r>
          </a:p>
        </p:txBody>
      </p:sp>
      <p:sp>
        <p:nvSpPr>
          <p:cNvPr id="7" name="TextBox 6"/>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rPr>
              <a:t>“</a:t>
            </a:r>
          </a:p>
        </p:txBody>
      </p:sp>
      <p:sp>
        <p:nvSpPr>
          <p:cNvPr id="2"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4"/>
          </p:nvPr>
        </p:nvSpPr>
        <p:spPr/>
        <p:txBody>
          <a:bodyPr/>
          <a:lstStyle>
            <a:lvl1pPr>
              <a:defRPr/>
            </a:lvl1pPr>
          </a:lstStyle>
          <a:p>
            <a:pPr>
              <a:defRPr/>
            </a:pPr>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C5E5C7AB-3B45-47F3-B34D-CE0261061062}" type="slidenum">
              <a:rPr lang="en-US" altLang="en-US"/>
              <a:pPr>
                <a:defRPr/>
              </a:pPr>
              <a:t>‹#›</a:t>
            </a:fld>
            <a:endParaRPr lang="en-US" altLang="en-US"/>
          </a:p>
        </p:txBody>
      </p:sp>
    </p:spTree>
    <p:extLst>
      <p:ext uri="{BB962C8B-B14F-4D97-AF65-F5344CB8AC3E}">
        <p14:creationId xmlns:p14="http://schemas.microsoft.com/office/powerpoint/2010/main" val="7098942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2" y="3308581"/>
            <a:ext cx="10131425" cy="1468800"/>
          </a:xfrm>
        </p:spPr>
        <p:txBody>
          <a:bodyPr anchor="b"/>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7B91E4-2341-4DDF-90E0-B98D1098390D}" type="slidenum">
              <a:rPr lang="en-US" altLang="en-US"/>
              <a:pPr>
                <a:defRPr/>
              </a:pPr>
              <a:t>‹#›</a:t>
            </a:fld>
            <a:endParaRPr lang="en-US" altLang="en-US"/>
          </a:p>
        </p:txBody>
      </p:sp>
    </p:spTree>
    <p:extLst>
      <p:ext uri="{BB962C8B-B14F-4D97-AF65-F5344CB8AC3E}">
        <p14:creationId xmlns:p14="http://schemas.microsoft.com/office/powerpoint/2010/main" val="24311549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rPr>
              <a:t>”</a:t>
            </a:r>
          </a:p>
        </p:txBody>
      </p:sp>
      <p:sp>
        <p:nvSpPr>
          <p:cNvPr id="7" name="TextBox 6"/>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rPr>
              <a:t>“</a:t>
            </a:r>
          </a:p>
        </p:txBody>
      </p:sp>
      <p:sp>
        <p:nvSpPr>
          <p:cNvPr id="16"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4"/>
          </p:nvPr>
        </p:nvSpPr>
        <p:spPr/>
        <p:txBody>
          <a:bodyPr/>
          <a:lstStyle>
            <a:lvl1pPr>
              <a:defRPr/>
            </a:lvl1pPr>
          </a:lstStyle>
          <a:p>
            <a:pPr>
              <a:defRPr/>
            </a:pPr>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8976939A-83AF-4A90-9839-D2F700ED16C0}" type="slidenum">
              <a:rPr lang="en-US" altLang="en-US"/>
              <a:pPr>
                <a:defRPr/>
              </a:pPr>
              <a:t>‹#›</a:t>
            </a:fld>
            <a:endParaRPr lang="en-US" altLang="en-US"/>
          </a:p>
        </p:txBody>
      </p:sp>
    </p:spTree>
    <p:extLst>
      <p:ext uri="{BB962C8B-B14F-4D97-AF65-F5344CB8AC3E}">
        <p14:creationId xmlns:p14="http://schemas.microsoft.com/office/powerpoint/2010/main" val="317453312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2743199"/>
          </a:xfrm>
        </p:spPr>
        <p:txBody>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4"/>
          </p:nvPr>
        </p:nvSpPr>
        <p:spPr/>
        <p:txBody>
          <a:bodyPr/>
          <a:lstStyle>
            <a:lvl1pPr>
              <a:defRPr/>
            </a:lvl1pPr>
          </a:lstStyle>
          <a:p>
            <a:pPr>
              <a:defRPr/>
            </a:pPr>
            <a:endParaRPr lang="en-US"/>
          </a:p>
        </p:txBody>
      </p:sp>
      <p:sp>
        <p:nvSpPr>
          <p:cNvPr id="7" name="Footer Placeholder 4"/>
          <p:cNvSpPr>
            <a:spLocks noGrp="1"/>
          </p:cNvSpPr>
          <p:nvPr>
            <p:ph type="ftr" sz="quarter" idx="15"/>
          </p:nvPr>
        </p:nvSpPr>
        <p:spPr/>
        <p:txBody>
          <a:bodyPr/>
          <a:lstStyle>
            <a:lvl1pPr>
              <a:defRPr/>
            </a:lvl1pPr>
          </a:lstStyle>
          <a:p>
            <a:pPr>
              <a:defRPr/>
            </a:pPr>
            <a:endParaRPr lang="en-US"/>
          </a:p>
        </p:txBody>
      </p:sp>
      <p:sp>
        <p:nvSpPr>
          <p:cNvPr id="8" name="Slide Number Placeholder 5"/>
          <p:cNvSpPr>
            <a:spLocks noGrp="1"/>
          </p:cNvSpPr>
          <p:nvPr>
            <p:ph type="sldNum" sz="quarter" idx="16"/>
          </p:nvPr>
        </p:nvSpPr>
        <p:spPr/>
        <p:txBody>
          <a:bodyPr/>
          <a:lstStyle>
            <a:lvl1pPr>
              <a:defRPr/>
            </a:lvl1pPr>
          </a:lstStyle>
          <a:p>
            <a:pPr>
              <a:defRPr/>
            </a:pPr>
            <a:fld id="{BEB9F46C-1361-493C-A6E2-0F8F0DB585A8}" type="slidenum">
              <a:rPr lang="en-US" altLang="en-US"/>
              <a:pPr>
                <a:defRPr/>
              </a:pPr>
              <a:t>‹#›</a:t>
            </a:fld>
            <a:endParaRPr lang="en-US" altLang="en-US"/>
          </a:p>
        </p:txBody>
      </p:sp>
    </p:spTree>
    <p:extLst>
      <p:ext uri="{BB962C8B-B14F-4D97-AF65-F5344CB8AC3E}">
        <p14:creationId xmlns:p14="http://schemas.microsoft.com/office/powerpoint/2010/main" val="273204544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9A738E3-004A-41DE-AB59-361D25C13DEA}" type="slidenum">
              <a:rPr lang="en-US" altLang="en-US"/>
              <a:pPr>
                <a:defRPr/>
              </a:pPr>
              <a:t>‹#›</a:t>
            </a:fld>
            <a:endParaRPr lang="en-US" altLang="en-US"/>
          </a:p>
        </p:txBody>
      </p:sp>
    </p:spTree>
    <p:extLst>
      <p:ext uri="{BB962C8B-B14F-4D97-AF65-F5344CB8AC3E}">
        <p14:creationId xmlns:p14="http://schemas.microsoft.com/office/powerpoint/2010/main" val="1815298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CFE3C4-309A-4F01-9F02-73D43AEC3BC2}" type="slidenum">
              <a:rPr lang="en-US" altLang="en-US"/>
              <a:pPr>
                <a:defRPr/>
              </a:pPr>
              <a:t>‹#›</a:t>
            </a:fld>
            <a:endParaRPr lang="en-US" altLang="en-US"/>
          </a:p>
        </p:txBody>
      </p:sp>
    </p:spTree>
    <p:extLst>
      <p:ext uri="{BB962C8B-B14F-4D97-AF65-F5344CB8AC3E}">
        <p14:creationId xmlns:p14="http://schemas.microsoft.com/office/powerpoint/2010/main" val="68140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DFD96A-FA34-4566-9DCD-5493307A52AA}" type="slidenum">
              <a:rPr lang="en-US" altLang="en-US"/>
              <a:pPr>
                <a:defRPr/>
              </a:pPr>
              <a:t>‹#›</a:t>
            </a:fld>
            <a:endParaRPr lang="en-US" altLang="en-US"/>
          </a:p>
        </p:txBody>
      </p:sp>
    </p:spTree>
    <p:extLst>
      <p:ext uri="{BB962C8B-B14F-4D97-AF65-F5344CB8AC3E}">
        <p14:creationId xmlns:p14="http://schemas.microsoft.com/office/powerpoint/2010/main" val="92907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D4864B-B0A4-4AC6-BD6E-D747CC6526E3}" type="slidenum">
              <a:rPr lang="en-US" altLang="en-US"/>
              <a:pPr>
                <a:defRPr/>
              </a:pPr>
              <a:t>‹#›</a:t>
            </a:fld>
            <a:endParaRPr lang="en-US" altLang="en-US"/>
          </a:p>
        </p:txBody>
      </p:sp>
    </p:spTree>
    <p:extLst>
      <p:ext uri="{BB962C8B-B14F-4D97-AF65-F5344CB8AC3E}">
        <p14:creationId xmlns:p14="http://schemas.microsoft.com/office/powerpoint/2010/main" val="286509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EF01F2C-57C9-4B9E-B531-93AFCE43802B}" type="slidenum">
              <a:rPr lang="en-US" altLang="en-US"/>
              <a:pPr>
                <a:defRPr/>
              </a:pPr>
              <a:t>‹#›</a:t>
            </a:fld>
            <a:endParaRPr lang="en-US" altLang="en-US"/>
          </a:p>
        </p:txBody>
      </p:sp>
    </p:spTree>
    <p:extLst>
      <p:ext uri="{BB962C8B-B14F-4D97-AF65-F5344CB8AC3E}">
        <p14:creationId xmlns:p14="http://schemas.microsoft.com/office/powerpoint/2010/main" val="167582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6131AC7-54A4-4069-AB8C-4AF722CC2104}" type="slidenum">
              <a:rPr lang="en-US" altLang="en-US"/>
              <a:pPr>
                <a:defRPr/>
              </a:pPr>
              <a:t>‹#›</a:t>
            </a:fld>
            <a:endParaRPr lang="en-US" altLang="en-US"/>
          </a:p>
        </p:txBody>
      </p:sp>
    </p:spTree>
    <p:extLst>
      <p:ext uri="{BB962C8B-B14F-4D97-AF65-F5344CB8AC3E}">
        <p14:creationId xmlns:p14="http://schemas.microsoft.com/office/powerpoint/2010/main" val="3431922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A05A8334-5EDA-4842-A5C0-3F78C70F676D}" type="slidenum">
              <a:rPr lang="en-US" altLang="en-US"/>
              <a:pPr>
                <a:defRPr/>
              </a:pPr>
              <a:t>‹#›</a:t>
            </a:fld>
            <a:endParaRPr lang="en-US" altLang="en-US"/>
          </a:p>
        </p:txBody>
      </p:sp>
    </p:spTree>
    <p:extLst>
      <p:ext uri="{BB962C8B-B14F-4D97-AF65-F5344CB8AC3E}">
        <p14:creationId xmlns:p14="http://schemas.microsoft.com/office/powerpoint/2010/main" val="419752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23B0E479-BB2E-437F-B4C4-54DAEDE95ABF}" type="slidenum">
              <a:rPr lang="en-US" altLang="en-US"/>
              <a:pPr>
                <a:defRPr/>
              </a:pPr>
              <a:t>‹#›</a:t>
            </a:fld>
            <a:endParaRPr lang="en-US" altLang="en-US"/>
          </a:p>
        </p:txBody>
      </p:sp>
    </p:spTree>
    <p:extLst>
      <p:ext uri="{BB962C8B-B14F-4D97-AF65-F5344CB8AC3E}">
        <p14:creationId xmlns:p14="http://schemas.microsoft.com/office/powerpoint/2010/main" val="122387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2074333"/>
            <a:ext cx="3680885" cy="13716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AB7291C7-2995-4D98-BE7E-8CE7C8480629}" type="slidenum">
              <a:rPr lang="en-US" altLang="en-US"/>
              <a:pPr>
                <a:defRPr/>
              </a:pPr>
              <a:t>‹#›</a:t>
            </a:fld>
            <a:endParaRPr lang="en-US" altLang="en-US"/>
          </a:p>
        </p:txBody>
      </p:sp>
    </p:spTree>
    <p:extLst>
      <p:ext uri="{BB962C8B-B14F-4D97-AF65-F5344CB8AC3E}">
        <p14:creationId xmlns:p14="http://schemas.microsoft.com/office/powerpoint/2010/main" val="198165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600200"/>
            <a:ext cx="6164653" cy="1371600"/>
          </a:xfrm>
        </p:spPr>
        <p:txBody>
          <a:bodyPr anchor="b"/>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C3FBB88-B50D-49B5-9147-B826166FC115}" type="slidenum">
              <a:rPr lang="en-US" altLang="en-US"/>
              <a:pPr>
                <a:defRPr/>
              </a:pPr>
              <a:t>‹#›</a:t>
            </a:fld>
            <a:endParaRPr lang="en-US" altLang="en-US"/>
          </a:p>
        </p:txBody>
      </p:sp>
    </p:spTree>
    <p:extLst>
      <p:ext uri="{BB962C8B-B14F-4D97-AF65-F5344CB8AC3E}">
        <p14:creationId xmlns:p14="http://schemas.microsoft.com/office/powerpoint/2010/main" val="402024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10131425" cy="14557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685800" y="2141538"/>
            <a:ext cx="1013142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589963"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p>
        </p:txBody>
      </p:sp>
      <p:sp>
        <p:nvSpPr>
          <p:cNvPr id="5" name="Footer Placeholder 4"/>
          <p:cNvSpPr>
            <a:spLocks noGrp="1"/>
          </p:cNvSpPr>
          <p:nvPr>
            <p:ph type="ftr" sz="quarter" idx="3"/>
          </p:nvPr>
        </p:nvSpPr>
        <p:spPr>
          <a:xfrm>
            <a:off x="685800" y="5870575"/>
            <a:ext cx="7827963"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0266363" y="5870575"/>
            <a:ext cx="550862"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5B713EAF-4447-4FBD-A0BB-3C5C723CBFA7}"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4"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 id="2147484227" r:id="rId14"/>
    <p:sldLayoutId id="2147484228" r:id="rId15"/>
    <p:sldLayoutId id="2147484229" r:id="rId16"/>
    <p:sldLayoutId id="2147484230" r:id="rId17"/>
  </p:sldLayoutIdLst>
  <p:hf hdr="0" ftr="0" dt="0"/>
  <p:txStyles>
    <p:titleStyle>
      <a:lvl1pPr algn="l" defTabSz="457200" rtl="0" eaLnBrk="0" fontAlgn="base" hangingPunct="0">
        <a:spcBef>
          <a:spcPct val="0"/>
        </a:spcBef>
        <a:spcAft>
          <a:spcPct val="0"/>
        </a:spcAft>
        <a:defRPr sz="3600" kern="1200" cap="all">
          <a:ln w="3175" cmpd="sng">
            <a:noFill/>
          </a:ln>
          <a:solidFill>
            <a:schemeClr val="tx1"/>
          </a:solidFill>
          <a:latin typeface="+mj-lt"/>
          <a:ea typeface="+mj-ea"/>
          <a:cs typeface="+mj-cs"/>
        </a:defRPr>
      </a:lvl1pPr>
      <a:lvl2pPr algn="l" defTabSz="457200" rtl="0" eaLnBrk="0" fontAlgn="base" hangingPunct="0">
        <a:spcBef>
          <a:spcPct val="0"/>
        </a:spcBef>
        <a:spcAft>
          <a:spcPct val="0"/>
        </a:spcAft>
        <a:defRPr sz="3600">
          <a:solidFill>
            <a:schemeClr val="tx1"/>
          </a:solidFill>
          <a:latin typeface="Calibri Light" panose="020F0302020204030204" pitchFamily="34" charset="0"/>
        </a:defRPr>
      </a:lvl2pPr>
      <a:lvl3pPr algn="l" defTabSz="457200" rtl="0" eaLnBrk="0" fontAlgn="base" hangingPunct="0">
        <a:spcBef>
          <a:spcPct val="0"/>
        </a:spcBef>
        <a:spcAft>
          <a:spcPct val="0"/>
        </a:spcAft>
        <a:defRPr sz="3600">
          <a:solidFill>
            <a:schemeClr val="tx1"/>
          </a:solidFill>
          <a:latin typeface="Calibri Light" panose="020F0302020204030204" pitchFamily="34" charset="0"/>
        </a:defRPr>
      </a:lvl3pPr>
      <a:lvl4pPr algn="l" defTabSz="457200" rtl="0" eaLnBrk="0" fontAlgn="base" hangingPunct="0">
        <a:spcBef>
          <a:spcPct val="0"/>
        </a:spcBef>
        <a:spcAft>
          <a:spcPct val="0"/>
        </a:spcAft>
        <a:defRPr sz="3600">
          <a:solidFill>
            <a:schemeClr val="tx1"/>
          </a:solidFill>
          <a:latin typeface="Calibri Light" panose="020F0302020204030204" pitchFamily="34" charset="0"/>
        </a:defRPr>
      </a:lvl4pPr>
      <a:lvl5pPr algn="l" defTabSz="457200" rtl="0" eaLnBrk="0" fontAlgn="base" hangingPunct="0">
        <a:spcBef>
          <a:spcPct val="0"/>
        </a:spcBef>
        <a:spcAft>
          <a:spcPct val="0"/>
        </a:spcAft>
        <a:defRPr sz="3600">
          <a:solidFill>
            <a:schemeClr val="tx1"/>
          </a:solidFill>
          <a:latin typeface="Calibri Light" panose="020F03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oracle.com/javase/10/docs/api/java/lang/Character.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docs.oracle.com/javase/10/docs/api/java/lang/Strin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10/docs/api/java/lang/Mat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790230" y="2814520"/>
            <a:ext cx="2904945" cy="1143000"/>
          </a:xfrm>
        </p:spPr>
        <p:txBody>
          <a:bodyPr>
            <a:normAutofit fontScale="90000"/>
          </a:bodyPr>
          <a:lstStyle/>
          <a:p>
            <a:pPr eaLnBrk="1" fontAlgn="auto" hangingPunct="1">
              <a:spcAft>
                <a:spcPts val="0"/>
              </a:spcAft>
              <a:defRPr/>
            </a:pPr>
            <a:r>
              <a:rPr lang="en-US" altLang="en-US" dirty="0">
                <a:latin typeface="Comic Sans MS" panose="030F0702030302020204" pitchFamily="66" charset="0"/>
              </a:rPr>
              <a:t>CIT-260 </a:t>
            </a:r>
            <a:br>
              <a:rPr lang="en-US" altLang="en-US" dirty="0">
                <a:latin typeface="Comic Sans MS" panose="030F0702030302020204" pitchFamily="66" charset="0"/>
              </a:rPr>
            </a:br>
            <a:r>
              <a:rPr lang="en-US" altLang="en-US" dirty="0">
                <a:latin typeface="Comic Sans MS" panose="030F0702030302020204" pitchFamily="66" charset="0"/>
              </a:rPr>
              <a:t>Week 4</a:t>
            </a:r>
            <a:br>
              <a:rPr lang="en-US" altLang="en-US" dirty="0">
                <a:latin typeface="Comic Sans MS" panose="030F0702030302020204" pitchFamily="66" charset="0"/>
              </a:rPr>
            </a:br>
            <a:br>
              <a:rPr lang="en-US" altLang="en-US" b="1" dirty="0">
                <a:latin typeface="Comic Sans MS" panose="030F0702030302020204" pitchFamily="66" charset="0"/>
              </a:rPr>
            </a:br>
            <a:endParaRPr lang="en-US" altLang="en-US" dirty="0">
              <a:latin typeface="Comic Sans MS" panose="030F0702030302020204" pitchFamily="66"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139950" y="1009650"/>
            <a:ext cx="7772400" cy="433388"/>
          </a:xfrm>
        </p:spPr>
        <p:txBody>
          <a:bodyPr/>
          <a:lstStyle/>
          <a:p>
            <a:pPr eaLnBrk="1" fontAlgn="auto" hangingPunct="1">
              <a:spcAft>
                <a:spcPts val="0"/>
              </a:spcAft>
              <a:defRPr/>
            </a:pPr>
            <a:r>
              <a:rPr lang="en-US" altLang="en-US" sz="2000" dirty="0">
                <a:latin typeface="Comic Sans MS" panose="030F0702030302020204" pitchFamily="66" charset="0"/>
              </a:rPr>
              <a:t>Rounding Methods</a:t>
            </a:r>
          </a:p>
        </p:txBody>
      </p:sp>
      <p:sp>
        <p:nvSpPr>
          <p:cNvPr id="28675" name="Rectangle 3"/>
          <p:cNvSpPr>
            <a:spLocks noGrp="1" noChangeArrowheads="1"/>
          </p:cNvSpPr>
          <p:nvPr>
            <p:ph idx="1"/>
          </p:nvPr>
        </p:nvSpPr>
        <p:spPr>
          <a:xfrm>
            <a:off x="2139950" y="1585913"/>
            <a:ext cx="8607425" cy="4876800"/>
          </a:xfrm>
        </p:spPr>
        <p:txBody>
          <a:bodyPr/>
          <a:lstStyle/>
          <a:p>
            <a:pPr marL="0" indent="0" eaLnBrk="1" hangingPunct="1">
              <a:lnSpc>
                <a:spcPct val="90000"/>
              </a:lnSpc>
              <a:buFont typeface="Arial" panose="020B0604020202020204" pitchFamily="34" charset="0"/>
              <a:buNone/>
            </a:pPr>
            <a:r>
              <a:rPr lang="en-US" altLang="en-US" b="1">
                <a:latin typeface="Comic Sans MS" panose="030F0702030302020204" pitchFamily="66" charset="0"/>
              </a:rPr>
              <a:t>double ceil(double x)</a:t>
            </a:r>
          </a:p>
          <a:p>
            <a:pPr marL="520700" lvl="1" indent="-142875" eaLnBrk="1" hangingPunct="1">
              <a:lnSpc>
                <a:spcPct val="90000"/>
              </a:lnSpc>
              <a:buFont typeface="Arial" panose="020B0604020202020204" pitchFamily="34" charset="0"/>
              <a:buNone/>
            </a:pPr>
            <a:r>
              <a:rPr lang="en-US" altLang="en-US">
                <a:latin typeface="Comic Sans MS" panose="030F0702030302020204" pitchFamily="66" charset="0"/>
                <a:cs typeface="Times New Roman" panose="02020603050405020304" pitchFamily="18" charset="0"/>
              </a:rPr>
              <a:t>x rounded up to its nearest integer. This integer is  returned as a double value.</a:t>
            </a:r>
          </a:p>
          <a:p>
            <a:pPr marL="0" indent="0" eaLnBrk="1" hangingPunct="1">
              <a:lnSpc>
                <a:spcPct val="90000"/>
              </a:lnSpc>
              <a:spcBef>
                <a:spcPct val="50000"/>
              </a:spcBef>
              <a:buFont typeface="Arial" panose="020B0604020202020204" pitchFamily="34" charset="0"/>
              <a:buNone/>
            </a:pPr>
            <a:r>
              <a:rPr lang="en-US" altLang="en-US" b="1">
                <a:latin typeface="Comic Sans MS" panose="030F0702030302020204" pitchFamily="66" charset="0"/>
              </a:rPr>
              <a:t>double floor(double x)</a:t>
            </a:r>
          </a:p>
          <a:p>
            <a:pPr marL="520700" lvl="1" indent="-142875" eaLnBrk="1" hangingPunct="1">
              <a:lnSpc>
                <a:spcPct val="90000"/>
              </a:lnSpc>
              <a:buFont typeface="Arial" panose="020B0604020202020204" pitchFamily="34" charset="0"/>
              <a:buNone/>
            </a:pPr>
            <a:r>
              <a:rPr lang="en-US" altLang="en-US">
                <a:latin typeface="Comic Sans MS" panose="030F0702030302020204" pitchFamily="66" charset="0"/>
                <a:cs typeface="Times New Roman" panose="02020603050405020304" pitchFamily="18" charset="0"/>
              </a:rPr>
              <a:t>x is rounded down to its nearest integer. This integer is  returned as a double value.</a:t>
            </a:r>
            <a:endParaRPr lang="en-US" altLang="en-US">
              <a:latin typeface="Comic Sans MS" panose="030F0702030302020204" pitchFamily="66" charset="0"/>
            </a:endParaRPr>
          </a:p>
          <a:p>
            <a:pPr marL="0" indent="0" eaLnBrk="1" hangingPunct="1">
              <a:lnSpc>
                <a:spcPct val="90000"/>
              </a:lnSpc>
              <a:spcBef>
                <a:spcPct val="50000"/>
              </a:spcBef>
              <a:buFont typeface="Arial" panose="020B0604020202020204" pitchFamily="34" charset="0"/>
              <a:buNone/>
            </a:pPr>
            <a:r>
              <a:rPr lang="en-US" altLang="en-US" b="1">
                <a:latin typeface="Comic Sans MS" panose="030F0702030302020204" pitchFamily="66" charset="0"/>
              </a:rPr>
              <a:t>double rint(double x)</a:t>
            </a:r>
          </a:p>
          <a:p>
            <a:pPr marL="520700" lvl="1" indent="-142875" eaLnBrk="1" hangingPunct="1">
              <a:lnSpc>
                <a:spcPct val="90000"/>
              </a:lnSpc>
              <a:buFont typeface="Arial" panose="020B0604020202020204" pitchFamily="34" charset="0"/>
              <a:buNone/>
            </a:pPr>
            <a:r>
              <a:rPr lang="en-US" altLang="en-US">
                <a:latin typeface="Comic Sans MS" panose="030F0702030302020204" pitchFamily="66" charset="0"/>
                <a:cs typeface="Times New Roman" panose="02020603050405020304" pitchFamily="18" charset="0"/>
              </a:rPr>
              <a:t>x is rounded to its nearest integer. If x is equally close to two integers, the even one is returned as a double.</a:t>
            </a:r>
            <a:endParaRPr lang="en-US" altLang="en-US">
              <a:latin typeface="Comic Sans MS" panose="030F0702030302020204" pitchFamily="66" charset="0"/>
            </a:endParaRPr>
          </a:p>
          <a:p>
            <a:pPr marL="0" indent="0" algn="just" eaLnBrk="1" hangingPunct="1">
              <a:lnSpc>
                <a:spcPct val="90000"/>
              </a:lnSpc>
              <a:spcBef>
                <a:spcPct val="50000"/>
              </a:spcBef>
              <a:buFont typeface="Arial" panose="020B0604020202020204" pitchFamily="34" charset="0"/>
              <a:buNone/>
            </a:pPr>
            <a:r>
              <a:rPr lang="en-US" altLang="en-US" b="1">
                <a:latin typeface="Comic Sans MS" panose="030F0702030302020204" pitchFamily="66" charset="0"/>
              </a:rPr>
              <a:t>int round(float x)</a:t>
            </a:r>
          </a:p>
          <a:p>
            <a:pPr marL="520700" lvl="1" indent="-142875" eaLnBrk="1" hangingPunct="1">
              <a:lnSpc>
                <a:spcPct val="90000"/>
              </a:lnSpc>
              <a:buFont typeface="Arial" panose="020B0604020202020204" pitchFamily="34" charset="0"/>
              <a:buNone/>
            </a:pPr>
            <a:r>
              <a:rPr lang="en-US" altLang="en-US">
                <a:latin typeface="Comic Sans MS" panose="030F0702030302020204" pitchFamily="66" charset="0"/>
                <a:cs typeface="Times New Roman" panose="02020603050405020304" pitchFamily="18" charset="0"/>
              </a:rPr>
              <a:t>Return (int)Math.floor(x+0.5).</a:t>
            </a:r>
          </a:p>
          <a:p>
            <a:pPr marL="0" indent="0" algn="just" eaLnBrk="1" hangingPunct="1">
              <a:lnSpc>
                <a:spcPct val="90000"/>
              </a:lnSpc>
              <a:spcBef>
                <a:spcPct val="50000"/>
              </a:spcBef>
              <a:buFont typeface="Arial" panose="020B0604020202020204" pitchFamily="34" charset="0"/>
              <a:buNone/>
            </a:pPr>
            <a:r>
              <a:rPr lang="en-US" altLang="en-US" b="1">
                <a:latin typeface="Comic Sans MS" panose="030F0702030302020204" pitchFamily="66" charset="0"/>
              </a:rPr>
              <a:t>long round(double x)</a:t>
            </a:r>
          </a:p>
          <a:p>
            <a:pPr marL="520700" lvl="1" indent="-142875" eaLnBrk="1" hangingPunct="1">
              <a:lnSpc>
                <a:spcPct val="90000"/>
              </a:lnSpc>
              <a:buFont typeface="Arial" panose="020B0604020202020204" pitchFamily="34" charset="0"/>
              <a:buNone/>
            </a:pPr>
            <a:r>
              <a:rPr lang="en-US" altLang="en-US">
                <a:latin typeface="Comic Sans MS" panose="030F0702030302020204" pitchFamily="66" charset="0"/>
                <a:cs typeface="Times New Roman" panose="02020603050405020304" pitchFamily="18" charset="0"/>
              </a:rPr>
              <a:t>Return (long)Math.floor(x+0.5). </a:t>
            </a:r>
          </a:p>
          <a:p>
            <a:pPr marL="520700" lvl="1" indent="-142875" eaLnBrk="1" hangingPunct="1">
              <a:lnSpc>
                <a:spcPct val="90000"/>
              </a:lnSpc>
              <a:buFont typeface="Arial" panose="020B0604020202020204" pitchFamily="34" charset="0"/>
              <a:buNone/>
            </a:pPr>
            <a:endParaRPr lang="en-US" altLang="en-US" sz="1800">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55838" y="1316038"/>
            <a:ext cx="5191125" cy="628650"/>
          </a:xfrm>
        </p:spPr>
        <p:txBody>
          <a:bodyPr/>
          <a:lstStyle/>
          <a:p>
            <a:pPr eaLnBrk="1" fontAlgn="auto" hangingPunct="1">
              <a:spcAft>
                <a:spcPts val="0"/>
              </a:spcAft>
              <a:defRPr/>
            </a:pPr>
            <a:r>
              <a:rPr lang="en-US" altLang="en-US" sz="2000" dirty="0">
                <a:latin typeface="Comic Sans MS" panose="030F0702030302020204" pitchFamily="66" charset="0"/>
              </a:rPr>
              <a:t>Rounding Methods Examples</a:t>
            </a:r>
          </a:p>
        </p:txBody>
      </p:sp>
      <p:sp>
        <p:nvSpPr>
          <p:cNvPr id="29699" name="Rectangle 3"/>
          <p:cNvSpPr>
            <a:spLocks noGrp="1" noChangeArrowheads="1"/>
          </p:cNvSpPr>
          <p:nvPr>
            <p:ph idx="1"/>
          </p:nvPr>
        </p:nvSpPr>
        <p:spPr>
          <a:xfrm>
            <a:off x="2270125" y="1739900"/>
            <a:ext cx="3271838" cy="3890963"/>
          </a:xfrm>
        </p:spPr>
        <p:txBody>
          <a:bodyPr/>
          <a:lstStyle/>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Math.ceil(2.1) returns 3.0 </a:t>
            </a:r>
            <a:endParaRPr lang="en-US" altLang="en-US" sz="1600">
              <a:latin typeface="Comic Sans MS" panose="030F0702030302020204" pitchFamily="66" charset="0"/>
              <a:cs typeface="Times New Roman" panose="02020603050405020304" pitchFamily="18" charset="0"/>
            </a:endParaRPr>
          </a:p>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Math.ceil(2.0) returns 2.0</a:t>
            </a:r>
            <a:endParaRPr lang="en-US" altLang="en-US" sz="1600">
              <a:latin typeface="Comic Sans MS" panose="030F0702030302020204" pitchFamily="66" charset="0"/>
              <a:cs typeface="Times New Roman" panose="02020603050405020304" pitchFamily="18" charset="0"/>
            </a:endParaRPr>
          </a:p>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Math.floor(2.1) returns 2.0</a:t>
            </a:r>
            <a:endParaRPr lang="en-US" altLang="en-US" sz="1600">
              <a:latin typeface="Comic Sans MS" panose="030F0702030302020204" pitchFamily="66" charset="0"/>
              <a:cs typeface="Times New Roman" panose="02020603050405020304" pitchFamily="18" charset="0"/>
            </a:endParaRPr>
          </a:p>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Math.floor(2.0) returns 2.0</a:t>
            </a:r>
            <a:endParaRPr lang="en-US" altLang="en-US" sz="1600">
              <a:latin typeface="Comic Sans MS" panose="030F0702030302020204" pitchFamily="66" charset="0"/>
              <a:cs typeface="Times New Roman" panose="02020603050405020304" pitchFamily="18" charset="0"/>
            </a:endParaRPr>
          </a:p>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Math.rint(2.1) returns 2.0</a:t>
            </a:r>
            <a:endParaRPr lang="en-US" altLang="en-US" sz="1600">
              <a:latin typeface="Comic Sans MS" panose="030F0702030302020204" pitchFamily="66" charset="0"/>
              <a:cs typeface="Times New Roman" panose="02020603050405020304" pitchFamily="18" charset="0"/>
            </a:endParaRPr>
          </a:p>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Math.rint(2.0) returns 2.0</a:t>
            </a:r>
            <a:endParaRPr lang="en-US" altLang="en-US" sz="1600">
              <a:latin typeface="Comic Sans MS" panose="030F0702030302020204" pitchFamily="66" charset="0"/>
              <a:cs typeface="Times New Roman" panose="02020603050405020304" pitchFamily="18" charset="0"/>
            </a:endParaRPr>
          </a:p>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Math.rint(2.5) returns 2.0</a:t>
            </a:r>
            <a:endParaRPr lang="en-US" altLang="en-US" sz="1600">
              <a:latin typeface="Comic Sans MS" panose="030F0702030302020204" pitchFamily="66" charset="0"/>
              <a:cs typeface="Times New Roman" panose="02020603050405020304" pitchFamily="18" charset="0"/>
            </a:endParaRPr>
          </a:p>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Math.round(2.6) returns 3 </a:t>
            </a:r>
            <a:endParaRPr lang="en-US" altLang="en-US" sz="1600">
              <a:latin typeface="Comic Sans MS" panose="030F0702030302020204" pitchFamily="66" charset="0"/>
              <a:cs typeface="Times New Roman" panose="02020603050405020304" pitchFamily="18" charset="0"/>
            </a:endParaRPr>
          </a:p>
          <a:p>
            <a:pPr marL="341313" indent="-341313" eaLnBrk="1" hangingPunct="1">
              <a:lnSpc>
                <a:spcPct val="90000"/>
              </a:lnSpc>
              <a:buFont typeface="Arial" panose="020B0604020202020204" pitchFamily="34" charset="0"/>
              <a:buNone/>
            </a:pPr>
            <a:r>
              <a:rPr lang="en-US" altLang="en-US" sz="1600">
                <a:latin typeface="Comic Sans MS" panose="030F0702030302020204" pitchFamily="66" charset="0"/>
                <a:cs typeface="Courier New" panose="02070309020205020404" pitchFamily="49" charset="0"/>
              </a:rPr>
              <a:t>Math.round(2.0) returns 2   </a:t>
            </a:r>
            <a:endParaRPr lang="en-US" altLang="en-US" sz="1600">
              <a:latin typeface="Comic Sans MS" panose="030F0702030302020204" pitchFamily="66"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641475" y="1585913"/>
            <a:ext cx="3386138" cy="355600"/>
          </a:xfrm>
        </p:spPr>
        <p:txBody>
          <a:bodyPr>
            <a:normAutofit fontScale="90000"/>
          </a:bodyPr>
          <a:lstStyle/>
          <a:p>
            <a:pPr eaLnBrk="1" fontAlgn="auto" hangingPunct="1">
              <a:spcAft>
                <a:spcPts val="0"/>
              </a:spcAft>
              <a:defRPr/>
            </a:pPr>
            <a:r>
              <a:rPr lang="en-US" altLang="en-US" sz="2000" dirty="0">
                <a:latin typeface="Comic Sans MS" panose="030F0702030302020204" pitchFamily="66" charset="0"/>
              </a:rPr>
              <a:t>min, max, and abs</a:t>
            </a:r>
          </a:p>
        </p:txBody>
      </p:sp>
      <p:sp>
        <p:nvSpPr>
          <p:cNvPr id="30723" name="Rectangle 3"/>
          <p:cNvSpPr>
            <a:spLocks noGrp="1" noChangeArrowheads="1"/>
          </p:cNvSpPr>
          <p:nvPr>
            <p:ph idx="1"/>
          </p:nvPr>
        </p:nvSpPr>
        <p:spPr>
          <a:xfrm>
            <a:off x="1641475" y="2082800"/>
            <a:ext cx="4995863" cy="3014663"/>
          </a:xfrm>
        </p:spPr>
        <p:txBody>
          <a:bodyPr/>
          <a:lstStyle/>
          <a:p>
            <a:pPr marL="0" indent="0" eaLnBrk="1" hangingPunct="1">
              <a:spcBef>
                <a:spcPct val="50000"/>
              </a:spcBef>
              <a:buFont typeface="Arial" panose="020B0604020202020204" pitchFamily="34" charset="0"/>
              <a:buNone/>
            </a:pPr>
            <a:r>
              <a:rPr lang="en-US" altLang="en-US" dirty="0">
                <a:latin typeface="Comic Sans MS" panose="030F0702030302020204" pitchFamily="66" charset="0"/>
              </a:rPr>
              <a:t>max(a, b)</a:t>
            </a:r>
          </a:p>
          <a:p>
            <a:pPr marL="0" indent="0" eaLnBrk="1" hangingPunct="1">
              <a:spcBef>
                <a:spcPct val="50000"/>
              </a:spcBef>
              <a:buFont typeface="Arial" panose="020B0604020202020204" pitchFamily="34" charset="0"/>
              <a:buNone/>
            </a:pPr>
            <a:r>
              <a:rPr lang="en-US" altLang="en-US" sz="1600" dirty="0">
                <a:latin typeface="Comic Sans MS" panose="030F0702030302020204" pitchFamily="66" charset="0"/>
              </a:rPr>
              <a:t>   Returns the maximum of the two parameters</a:t>
            </a:r>
          </a:p>
          <a:p>
            <a:pPr marL="0" indent="0" eaLnBrk="1" hangingPunct="1">
              <a:spcBef>
                <a:spcPct val="50000"/>
              </a:spcBef>
              <a:buFont typeface="Arial" panose="020B0604020202020204" pitchFamily="34" charset="0"/>
              <a:buNone/>
            </a:pPr>
            <a:r>
              <a:rPr lang="en-US" altLang="en-US" dirty="0">
                <a:latin typeface="Comic Sans MS" panose="030F0702030302020204" pitchFamily="66" charset="0"/>
              </a:rPr>
              <a:t>min(a, b)</a:t>
            </a:r>
          </a:p>
          <a:p>
            <a:pPr marL="377825" lvl="1" indent="0" eaLnBrk="1" hangingPunct="1">
              <a:buFont typeface="Arial" panose="020B0604020202020204" pitchFamily="34" charset="0"/>
              <a:buNone/>
            </a:pPr>
            <a:r>
              <a:rPr lang="en-US" altLang="en-US" dirty="0">
                <a:latin typeface="Comic Sans MS" panose="030F0702030302020204" pitchFamily="66" charset="0"/>
              </a:rPr>
              <a:t>Returns the minimum of the two parameters.</a:t>
            </a:r>
          </a:p>
          <a:p>
            <a:pPr marL="0" indent="0" algn="just" eaLnBrk="1" hangingPunct="1">
              <a:spcBef>
                <a:spcPct val="50000"/>
              </a:spcBef>
              <a:buFont typeface="Arial" panose="020B0604020202020204" pitchFamily="34" charset="0"/>
              <a:buNone/>
            </a:pPr>
            <a:r>
              <a:rPr lang="en-US" altLang="en-US" dirty="0">
                <a:latin typeface="Comic Sans MS" panose="030F0702030302020204" pitchFamily="66" charset="0"/>
              </a:rPr>
              <a:t>abs(a)</a:t>
            </a:r>
          </a:p>
          <a:p>
            <a:pPr marL="377825" lvl="1" indent="0" eaLnBrk="1" hangingPunct="1">
              <a:buFont typeface="Arial" panose="020B0604020202020204" pitchFamily="34" charset="0"/>
              <a:buNone/>
            </a:pPr>
            <a:r>
              <a:rPr lang="en-US" altLang="en-US" dirty="0">
                <a:latin typeface="Comic Sans MS" panose="030F0702030302020204" pitchFamily="66" charset="0"/>
              </a:rPr>
              <a:t>Returns the absolute value of the parameter.</a:t>
            </a:r>
          </a:p>
        </p:txBody>
      </p:sp>
      <p:sp>
        <p:nvSpPr>
          <p:cNvPr id="30724" name="Rectangle 5"/>
          <p:cNvSpPr>
            <a:spLocks noChangeArrowheads="1"/>
          </p:cNvSpPr>
          <p:nvPr/>
        </p:nvSpPr>
        <p:spPr bwMode="auto">
          <a:xfrm>
            <a:off x="7478713" y="2392363"/>
            <a:ext cx="4419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Aft>
                <a:spcPts val="1000"/>
              </a:spcAft>
              <a:buClr>
                <a:schemeClr val="tx1"/>
              </a:buClr>
              <a:buSzPct val="100000"/>
              <a:buFont typeface="Arial" panose="020B0604020202020204" pitchFamily="34" charset="0"/>
              <a:buChar char="•"/>
              <a:defRPr>
                <a:solidFill>
                  <a:schemeClr val="tx1"/>
                </a:solidFill>
                <a:latin typeface="Calibri" panose="020F0502020204030204" pitchFamily="34" charset="0"/>
              </a:defRPr>
            </a:lvl1pPr>
            <a:lvl2pPr marL="742950" indent="-285750">
              <a:spcAft>
                <a:spcPts val="1000"/>
              </a:spcAft>
              <a:buClr>
                <a:schemeClr val="tx1"/>
              </a:buClr>
              <a:buSzPct val="100000"/>
              <a:buFont typeface="Arial" panose="020B0604020202020204" pitchFamily="34" charset="0"/>
              <a:buChar char="•"/>
              <a:defRPr sz="1600">
                <a:solidFill>
                  <a:schemeClr val="tx1"/>
                </a:solidFill>
                <a:latin typeface="Calibri" panose="020F0502020204030204" pitchFamily="34" charset="0"/>
              </a:defRPr>
            </a:lvl2pPr>
            <a:lvl3pPr marL="1143000" indent="-228600">
              <a:spcAft>
                <a:spcPts val="1000"/>
              </a:spcAft>
              <a:buClr>
                <a:schemeClr val="tx1"/>
              </a:buClr>
              <a:buSzPct val="100000"/>
              <a:buFont typeface="Arial" panose="020B0604020202020204" pitchFamily="34" charset="0"/>
              <a:buChar char="•"/>
              <a:defRPr sz="1400">
                <a:solidFill>
                  <a:schemeClr val="tx1"/>
                </a:solidFill>
                <a:latin typeface="Calibri" panose="020F0502020204030204" pitchFamily="34" charset="0"/>
              </a:defRPr>
            </a:lvl3pPr>
            <a:lvl4pPr marL="16002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4pPr>
            <a:lvl5pPr marL="20574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5pPr>
            <a:lvl6pPr marL="25146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6pPr>
            <a:lvl7pPr marL="29718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7pPr>
            <a:lvl8pPr marL="34290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8pPr>
            <a:lvl9pPr marL="38862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9pPr>
          </a:lstStyle>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Examples:</a:t>
            </a:r>
          </a:p>
          <a:p>
            <a:pPr>
              <a:spcBef>
                <a:spcPct val="20000"/>
              </a:spcBef>
              <a:spcAft>
                <a:spcPct val="0"/>
              </a:spcAft>
              <a:buClr>
                <a:schemeClr val="tx2"/>
              </a:buClr>
              <a:buSzPct val="75000"/>
              <a:buFont typeface="Monotype Sorts" pitchFamily="2" charset="2"/>
              <a:buNone/>
            </a:pPr>
            <a:endParaRPr lang="en-US" altLang="en-US" sz="1800">
              <a:latin typeface="Comic Sans MS" panose="030F0702030302020204" pitchFamily="66" charset="0"/>
              <a:cs typeface="Courier New" panose="02070309020205020404" pitchFamily="49"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Math.max(2, 3) returns 3 </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Math.max(2.5, 3) returns 3.0 </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Math.min(2.5, 3.6) returns 2.5 </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Math.abs(-2) returns 2</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Times New Roman" panose="02020603050405020304" pitchFamily="18" charset="0"/>
              </a:rPr>
              <a:t>Math.abs(2.1) returns 2.1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770063" y="684213"/>
            <a:ext cx="3425825" cy="685800"/>
          </a:xfrm>
        </p:spPr>
        <p:txBody>
          <a:bodyPr/>
          <a:lstStyle/>
          <a:p>
            <a:pPr eaLnBrk="1" fontAlgn="auto" hangingPunct="1">
              <a:spcAft>
                <a:spcPts val="0"/>
              </a:spcAft>
              <a:defRPr/>
            </a:pPr>
            <a:r>
              <a:rPr lang="en-US" altLang="en-US" sz="2000" dirty="0">
                <a:latin typeface="Comic Sans MS" panose="030F0702030302020204" pitchFamily="66" charset="0"/>
                <a:cs typeface="Courier New" panose="02070309020205020404" pitchFamily="49" charset="0"/>
              </a:rPr>
              <a:t>The random Method</a:t>
            </a:r>
            <a:endParaRPr lang="en-US" altLang="en-US" sz="2000" dirty="0">
              <a:latin typeface="Comic Sans MS" panose="030F0702030302020204" pitchFamily="66" charset="0"/>
            </a:endParaRPr>
          </a:p>
        </p:txBody>
      </p:sp>
      <p:sp>
        <p:nvSpPr>
          <p:cNvPr id="31747" name="Rectangle 3"/>
          <p:cNvSpPr>
            <a:spLocks noGrp="1" noChangeArrowheads="1"/>
          </p:cNvSpPr>
          <p:nvPr>
            <p:ph idx="1"/>
          </p:nvPr>
        </p:nvSpPr>
        <p:spPr>
          <a:xfrm>
            <a:off x="1714500" y="1308100"/>
            <a:ext cx="8686800" cy="838200"/>
          </a:xfrm>
        </p:spPr>
        <p:txBody>
          <a:bodyPr/>
          <a:lstStyle/>
          <a:p>
            <a:pPr marL="0" indent="0" eaLnBrk="1" hangingPunct="1">
              <a:spcBef>
                <a:spcPct val="50000"/>
              </a:spcBef>
              <a:buFont typeface="Arial" panose="020B0604020202020204" pitchFamily="34" charset="0"/>
              <a:buNone/>
            </a:pPr>
            <a:r>
              <a:rPr lang="en-US" altLang="en-US" sz="2000">
                <a:cs typeface="Courier New" panose="02070309020205020404" pitchFamily="49" charset="0"/>
              </a:rPr>
              <a:t>Generates a random double value greater than or equal to 0.0 and less than 1.0.</a:t>
            </a:r>
            <a:endParaRPr lang="en-US" altLang="en-US" sz="2000"/>
          </a:p>
        </p:txBody>
      </p:sp>
      <p:sp>
        <p:nvSpPr>
          <p:cNvPr id="31748" name="Rectangle 5"/>
          <p:cNvSpPr>
            <a:spLocks noChangeArrowheads="1"/>
          </p:cNvSpPr>
          <p:nvPr/>
        </p:nvSpPr>
        <p:spPr bwMode="auto">
          <a:xfrm>
            <a:off x="1752600" y="22860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Aft>
                <a:spcPts val="1000"/>
              </a:spcAft>
              <a:buClr>
                <a:schemeClr val="tx1"/>
              </a:buClr>
              <a:buSzPct val="100000"/>
              <a:buFont typeface="Arial" panose="020B0604020202020204" pitchFamily="34" charset="0"/>
              <a:buChar char="•"/>
              <a:defRPr>
                <a:solidFill>
                  <a:schemeClr val="tx1"/>
                </a:solidFill>
                <a:latin typeface="Calibri" panose="020F0502020204030204" pitchFamily="34" charset="0"/>
              </a:defRPr>
            </a:lvl1pPr>
            <a:lvl2pPr marL="742950" indent="-285750">
              <a:spcAft>
                <a:spcPts val="1000"/>
              </a:spcAft>
              <a:buClr>
                <a:schemeClr val="tx1"/>
              </a:buClr>
              <a:buSzPct val="100000"/>
              <a:buFont typeface="Arial" panose="020B0604020202020204" pitchFamily="34" charset="0"/>
              <a:buChar char="•"/>
              <a:defRPr sz="1600">
                <a:solidFill>
                  <a:schemeClr val="tx1"/>
                </a:solidFill>
                <a:latin typeface="Calibri" panose="020F0502020204030204" pitchFamily="34" charset="0"/>
              </a:defRPr>
            </a:lvl2pPr>
            <a:lvl3pPr marL="1143000" indent="-228600">
              <a:spcAft>
                <a:spcPts val="1000"/>
              </a:spcAft>
              <a:buClr>
                <a:schemeClr val="tx1"/>
              </a:buClr>
              <a:buSzPct val="100000"/>
              <a:buFont typeface="Arial" panose="020B0604020202020204" pitchFamily="34" charset="0"/>
              <a:buChar char="•"/>
              <a:defRPr sz="1400">
                <a:solidFill>
                  <a:schemeClr val="tx1"/>
                </a:solidFill>
                <a:latin typeface="Calibri" panose="020F0502020204030204" pitchFamily="34" charset="0"/>
              </a:defRPr>
            </a:lvl3pPr>
            <a:lvl4pPr marL="16002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4pPr>
            <a:lvl5pPr marL="20574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5pPr>
            <a:lvl6pPr marL="25146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6pPr>
            <a:lvl7pPr marL="29718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7pPr>
            <a:lvl8pPr marL="34290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8pPr>
            <a:lvl9pPr marL="38862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9pPr>
          </a:lstStyle>
          <a:p>
            <a:pPr>
              <a:spcBef>
                <a:spcPct val="5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Examples:</a:t>
            </a:r>
            <a:endParaRPr lang="en-US" altLang="en-US" sz="1800">
              <a:latin typeface="Comic Sans MS" panose="030F0702030302020204" pitchFamily="66" charset="0"/>
            </a:endParaRPr>
          </a:p>
        </p:txBody>
      </p:sp>
      <p:sp>
        <p:nvSpPr>
          <p:cNvPr id="31749" name="Rectangle 7"/>
          <p:cNvSpPr>
            <a:spLocks noChangeArrowheads="1"/>
          </p:cNvSpPr>
          <p:nvPr/>
        </p:nvSpPr>
        <p:spPr bwMode="auto">
          <a:xfrm>
            <a:off x="3419475" y="2947988"/>
            <a:ext cx="91440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ts val="1000"/>
              </a:spcAft>
              <a:buClr>
                <a:schemeClr val="tx1"/>
              </a:buClr>
              <a:buSzPct val="100000"/>
              <a:buFont typeface="Arial" panose="020B0604020202020204" pitchFamily="34" charset="0"/>
              <a:buChar char="•"/>
              <a:defRPr>
                <a:solidFill>
                  <a:schemeClr val="tx1"/>
                </a:solidFill>
                <a:latin typeface="Calibri" panose="020F0502020204030204" pitchFamily="34" charset="0"/>
              </a:defRPr>
            </a:lvl1pPr>
            <a:lvl2pPr marL="742950" indent="-285750">
              <a:spcAft>
                <a:spcPts val="1000"/>
              </a:spcAft>
              <a:buClr>
                <a:schemeClr val="tx1"/>
              </a:buClr>
              <a:buSzPct val="100000"/>
              <a:buFont typeface="Arial" panose="020B0604020202020204" pitchFamily="34" charset="0"/>
              <a:buChar char="•"/>
              <a:defRPr sz="1600">
                <a:solidFill>
                  <a:schemeClr val="tx1"/>
                </a:solidFill>
                <a:latin typeface="Calibri" panose="020F0502020204030204" pitchFamily="34" charset="0"/>
              </a:defRPr>
            </a:lvl2pPr>
            <a:lvl3pPr marL="1143000" indent="-228600">
              <a:spcAft>
                <a:spcPts val="1000"/>
              </a:spcAft>
              <a:buClr>
                <a:schemeClr val="tx1"/>
              </a:buClr>
              <a:buSzPct val="100000"/>
              <a:buFont typeface="Arial" panose="020B0604020202020204" pitchFamily="34" charset="0"/>
              <a:buChar char="•"/>
              <a:defRPr sz="1400">
                <a:solidFill>
                  <a:schemeClr val="tx1"/>
                </a:solidFill>
                <a:latin typeface="Calibri" panose="020F0502020204030204" pitchFamily="34" charset="0"/>
              </a:defRPr>
            </a:lvl3pPr>
            <a:lvl4pPr marL="16002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4pPr>
            <a:lvl5pPr marL="20574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5pPr>
            <a:lvl6pPr marL="25146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6pPr>
            <a:lvl7pPr marL="29718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7pPr>
            <a:lvl8pPr marL="34290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8pPr>
            <a:lvl9pPr marL="38862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9pPr>
          </a:lstStyle>
          <a:p>
            <a:pPr>
              <a:spcAft>
                <a:spcPct val="0"/>
              </a:spcAft>
              <a:buClrTx/>
              <a:buSzTx/>
              <a:buFontTx/>
              <a:buNone/>
            </a:pPr>
            <a:endParaRPr lang="en-US" altLang="en-US">
              <a:latin typeface="Times New Roman" panose="02020603050405020304" pitchFamily="18" charset="0"/>
            </a:endParaRPr>
          </a:p>
        </p:txBody>
      </p:sp>
      <p:sp>
        <p:nvSpPr>
          <p:cNvPr id="31750" name="Rectangle 8"/>
          <p:cNvSpPr>
            <a:spLocks noChangeArrowheads="1"/>
          </p:cNvSpPr>
          <p:nvPr/>
        </p:nvSpPr>
        <p:spPr bwMode="auto">
          <a:xfrm>
            <a:off x="1789113" y="4416425"/>
            <a:ext cx="180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Aft>
                <a:spcPts val="1000"/>
              </a:spcAft>
              <a:buClr>
                <a:schemeClr val="tx1"/>
              </a:buClr>
              <a:buSzPct val="100000"/>
              <a:buFont typeface="Arial" panose="020B0604020202020204" pitchFamily="34" charset="0"/>
              <a:buChar char="•"/>
              <a:defRPr>
                <a:solidFill>
                  <a:schemeClr val="tx1"/>
                </a:solidFill>
                <a:latin typeface="Calibri" panose="020F0502020204030204" pitchFamily="34" charset="0"/>
              </a:defRPr>
            </a:lvl1pPr>
            <a:lvl2pPr marL="742950" indent="-285750">
              <a:spcAft>
                <a:spcPts val="1000"/>
              </a:spcAft>
              <a:buClr>
                <a:schemeClr val="tx1"/>
              </a:buClr>
              <a:buSzPct val="100000"/>
              <a:buFont typeface="Arial" panose="020B0604020202020204" pitchFamily="34" charset="0"/>
              <a:buChar char="•"/>
              <a:defRPr sz="1600">
                <a:solidFill>
                  <a:schemeClr val="tx1"/>
                </a:solidFill>
                <a:latin typeface="Calibri" panose="020F0502020204030204" pitchFamily="34" charset="0"/>
              </a:defRPr>
            </a:lvl2pPr>
            <a:lvl3pPr marL="1143000" indent="-228600">
              <a:spcAft>
                <a:spcPts val="1000"/>
              </a:spcAft>
              <a:buClr>
                <a:schemeClr val="tx1"/>
              </a:buClr>
              <a:buSzPct val="100000"/>
              <a:buFont typeface="Arial" panose="020B0604020202020204" pitchFamily="34" charset="0"/>
              <a:buChar char="•"/>
              <a:defRPr sz="1400">
                <a:solidFill>
                  <a:schemeClr val="tx1"/>
                </a:solidFill>
                <a:latin typeface="Calibri" panose="020F0502020204030204" pitchFamily="34" charset="0"/>
              </a:defRPr>
            </a:lvl3pPr>
            <a:lvl4pPr marL="16002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4pPr>
            <a:lvl5pPr marL="20574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5pPr>
            <a:lvl6pPr marL="25146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6pPr>
            <a:lvl7pPr marL="29718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7pPr>
            <a:lvl8pPr marL="34290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8pPr>
            <a:lvl9pPr marL="38862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9pPr>
          </a:lstStyle>
          <a:p>
            <a:pPr>
              <a:spcBef>
                <a:spcPct val="5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In general,</a:t>
            </a:r>
            <a:endParaRPr lang="en-US" altLang="en-US" sz="1800">
              <a:latin typeface="Comic Sans MS" panose="030F0702030302020204" pitchFamily="66" charset="0"/>
            </a:endParaRPr>
          </a:p>
        </p:txBody>
      </p:sp>
      <p:sp>
        <p:nvSpPr>
          <p:cNvPr id="31751" name="TextBox 1"/>
          <p:cNvSpPr txBox="1">
            <a:spLocks noChangeArrowheads="1"/>
          </p:cNvSpPr>
          <p:nvPr/>
        </p:nvSpPr>
        <p:spPr bwMode="auto">
          <a:xfrm>
            <a:off x="2370138" y="3044825"/>
            <a:ext cx="72374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dirty="0">
                <a:latin typeface="Comic Sans MS" panose="030F0702030302020204" pitchFamily="66" charset="0"/>
              </a:rPr>
              <a:t>(int)(</a:t>
            </a:r>
            <a:r>
              <a:rPr lang="en-US" altLang="en-US" dirty="0" err="1">
                <a:latin typeface="Comic Sans MS" panose="030F0702030302020204" pitchFamily="66" charset="0"/>
              </a:rPr>
              <a:t>Math.random</a:t>
            </a:r>
            <a:r>
              <a:rPr lang="en-US" altLang="en-US" dirty="0">
                <a:latin typeface="Comic Sans MS" panose="030F0702030302020204" pitchFamily="66" charset="0"/>
              </a:rPr>
              <a:t>( ) * 10);	returns a random integer between 0 and 9</a:t>
            </a:r>
          </a:p>
          <a:p>
            <a:endParaRPr lang="en-US" altLang="en-US" dirty="0">
              <a:latin typeface="Comic Sans MS" panose="030F0702030302020204" pitchFamily="66" charset="0"/>
            </a:endParaRPr>
          </a:p>
          <a:p>
            <a:r>
              <a:rPr lang="en-US" altLang="en-US" dirty="0">
                <a:latin typeface="Comic Sans MS" panose="030F0702030302020204" pitchFamily="66" charset="0"/>
              </a:rPr>
              <a:t>(int)(</a:t>
            </a:r>
            <a:r>
              <a:rPr lang="en-US" altLang="en-US" dirty="0" err="1">
                <a:latin typeface="Comic Sans MS" panose="030F0702030302020204" pitchFamily="66" charset="0"/>
              </a:rPr>
              <a:t>Math.random</a:t>
            </a:r>
            <a:r>
              <a:rPr lang="en-US" altLang="en-US" dirty="0">
                <a:latin typeface="Comic Sans MS" panose="030F0702030302020204" pitchFamily="66" charset="0"/>
              </a:rPr>
              <a:t>( ) * 50);	returns a random integer between 0 </a:t>
            </a:r>
            <a:r>
              <a:rPr lang="en-US" altLang="en-US">
                <a:latin typeface="Comic Sans MS" panose="030F0702030302020204" pitchFamily="66" charset="0"/>
              </a:rPr>
              <a:t>and 49</a:t>
            </a:r>
            <a:endParaRPr lang="en-US" altLang="en-US" dirty="0">
              <a:latin typeface="Comic Sans MS" panose="030F0702030302020204" pitchFamily="66" charset="0"/>
            </a:endParaRPr>
          </a:p>
        </p:txBody>
      </p:sp>
      <p:sp>
        <p:nvSpPr>
          <p:cNvPr id="31752" name="TextBox 2"/>
          <p:cNvSpPr txBox="1">
            <a:spLocks noChangeArrowheads="1"/>
          </p:cNvSpPr>
          <p:nvPr/>
        </p:nvSpPr>
        <p:spPr bwMode="auto">
          <a:xfrm>
            <a:off x="2403475" y="4873625"/>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latin typeface="Comic Sans MS" panose="030F0702030302020204" pitchFamily="66" charset="0"/>
              </a:rPr>
              <a:t>a + Math.random( ) * b;	returns a random number between a and a+b,</a:t>
            </a:r>
          </a:p>
          <a:p>
            <a:r>
              <a:rPr lang="en-US" altLang="en-US">
                <a:latin typeface="Comic Sans MS" panose="030F0702030302020204" pitchFamily="66" charset="0"/>
              </a:rPr>
              <a:t>                                              excluding a + 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2101850" y="1623965"/>
            <a:ext cx="19014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dirty="0">
                <a:latin typeface="Comic Sans MS" panose="030F0702030302020204" pitchFamily="66" charset="0"/>
              </a:rPr>
              <a:t>CHARACTERS</a:t>
            </a:r>
          </a:p>
        </p:txBody>
      </p:sp>
      <p:sp>
        <p:nvSpPr>
          <p:cNvPr id="32771" name="TextBox 5"/>
          <p:cNvSpPr txBox="1">
            <a:spLocks noChangeArrowheads="1"/>
          </p:cNvSpPr>
          <p:nvPr/>
        </p:nvSpPr>
        <p:spPr bwMode="auto">
          <a:xfrm>
            <a:off x="2101850" y="2200275"/>
            <a:ext cx="7978775"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dirty="0">
                <a:latin typeface="Comic Sans MS" panose="030F0702030302020204" pitchFamily="66" charset="0"/>
              </a:rPr>
              <a:t>The </a:t>
            </a:r>
            <a:r>
              <a:rPr lang="en-US" altLang="en-US" sz="1800" b="1" i="1" dirty="0">
                <a:latin typeface="Comic Sans MS" panose="030F0702030302020204" pitchFamily="66" charset="0"/>
              </a:rPr>
              <a:t>char </a:t>
            </a:r>
            <a:r>
              <a:rPr lang="en-US" altLang="en-US" sz="1800" dirty="0">
                <a:latin typeface="Comic Sans MS" panose="030F0702030302020204" pitchFamily="66" charset="0"/>
              </a:rPr>
              <a:t>data type in Java is used to represent a single character.</a:t>
            </a:r>
          </a:p>
          <a:p>
            <a:r>
              <a:rPr lang="en-US" altLang="en-US" sz="1800" dirty="0">
                <a:latin typeface="Comic Sans MS" panose="030F0702030302020204" pitchFamily="66" charset="0"/>
              </a:rPr>
              <a:t>A character literal is enclosed in single quotation marks. So for</a:t>
            </a:r>
          </a:p>
          <a:p>
            <a:r>
              <a:rPr lang="en-US" altLang="en-US" sz="1800" dirty="0">
                <a:latin typeface="Comic Sans MS" panose="030F0702030302020204" pitchFamily="66" charset="0"/>
              </a:rPr>
              <a:t>example we could write</a:t>
            </a:r>
          </a:p>
          <a:p>
            <a:endParaRPr lang="en-US" altLang="en-US" sz="1800" dirty="0">
              <a:latin typeface="Comic Sans MS" panose="030F0702030302020204" pitchFamily="66" charset="0"/>
            </a:endParaRPr>
          </a:p>
          <a:p>
            <a:r>
              <a:rPr lang="en-US" altLang="en-US" sz="1800" dirty="0">
                <a:latin typeface="Comic Sans MS" panose="030F0702030302020204" pitchFamily="66" charset="0"/>
              </a:rPr>
              <a:t>   char </a:t>
            </a:r>
            <a:r>
              <a:rPr lang="en-US" altLang="en-US" sz="1800" dirty="0" err="1">
                <a:latin typeface="Comic Sans MS" panose="030F0702030302020204" pitchFamily="66" charset="0"/>
              </a:rPr>
              <a:t>myFirstInitial</a:t>
            </a:r>
            <a:r>
              <a:rPr lang="en-US" altLang="en-US" sz="1800" dirty="0">
                <a:latin typeface="Comic Sans MS" panose="030F0702030302020204" pitchFamily="66" charset="0"/>
              </a:rPr>
              <a:t> = ‘R’;</a:t>
            </a:r>
          </a:p>
          <a:p>
            <a:endParaRPr lang="en-US" altLang="en-US" sz="1800" dirty="0">
              <a:latin typeface="Comic Sans MS" panose="030F0702030302020204" pitchFamily="66" charset="0"/>
            </a:endParaRPr>
          </a:p>
          <a:p>
            <a:r>
              <a:rPr lang="en-US" altLang="en-US" sz="1800" dirty="0">
                <a:latin typeface="Comic Sans MS" panose="030F0702030302020204" pitchFamily="66" charset="0"/>
              </a:rPr>
              <a:t>This statement stores the code for the character </a:t>
            </a:r>
            <a:r>
              <a:rPr lang="en-US" altLang="en-US" sz="1800" i="1" dirty="0">
                <a:latin typeface="Comic Sans MS" panose="030F0702030302020204" pitchFamily="66" charset="0"/>
              </a:rPr>
              <a:t>A</a:t>
            </a:r>
            <a:r>
              <a:rPr lang="en-US" altLang="en-US" sz="1800" dirty="0">
                <a:latin typeface="Comic Sans MS" panose="030F0702030302020204" pitchFamily="66" charset="0"/>
              </a:rPr>
              <a:t> in the variable </a:t>
            </a:r>
          </a:p>
          <a:p>
            <a:r>
              <a:rPr lang="en-US" altLang="en-US" sz="1800" i="1" dirty="0" err="1">
                <a:latin typeface="Comic Sans MS" panose="030F0702030302020204" pitchFamily="66" charset="0"/>
              </a:rPr>
              <a:t>myFirstInitial</a:t>
            </a:r>
            <a:r>
              <a:rPr lang="en-US" altLang="en-US" sz="1800" dirty="0">
                <a:latin typeface="Comic Sans MS" panose="030F0702030302020204" pitchFamily="66" charset="0"/>
              </a:rPr>
              <a:t>. Java uses the </a:t>
            </a:r>
            <a:r>
              <a:rPr lang="en-US" altLang="en-US" sz="1800" i="1" dirty="0">
                <a:latin typeface="Comic Sans MS" panose="030F0702030302020204" pitchFamily="66" charset="0"/>
              </a:rPr>
              <a:t>Unicode</a:t>
            </a:r>
            <a:r>
              <a:rPr lang="en-US" altLang="en-US" sz="1800" dirty="0">
                <a:latin typeface="Comic Sans MS" panose="030F0702030302020204" pitchFamily="66" charset="0"/>
              </a:rPr>
              <a:t> standard for encoding characters</a:t>
            </a:r>
          </a:p>
          <a:p>
            <a:r>
              <a:rPr lang="en-US" altLang="en-US" sz="1800" dirty="0">
                <a:latin typeface="Comic Sans MS" panose="030F0702030302020204" pitchFamily="66" charset="0"/>
              </a:rPr>
              <a:t>in memory. Unicode is an international standard that uses two bytes</a:t>
            </a:r>
          </a:p>
          <a:p>
            <a:r>
              <a:rPr lang="en-US" altLang="en-US" sz="1800" dirty="0">
                <a:latin typeface="Comic Sans MS" panose="030F0702030302020204" pitchFamily="66" charset="0"/>
              </a:rPr>
              <a:t>bytes per character. This allows Java to be used for the many different</a:t>
            </a:r>
          </a:p>
          <a:p>
            <a:r>
              <a:rPr lang="en-US" altLang="en-US" sz="1800" dirty="0">
                <a:latin typeface="Comic Sans MS" panose="030F0702030302020204" pitchFamily="66" charset="0"/>
              </a:rPr>
              <a:t>character sets used in the world.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793875" y="1836738"/>
            <a:ext cx="2025650" cy="533400"/>
          </a:xfrm>
        </p:spPr>
        <p:txBody>
          <a:bodyPr/>
          <a:lstStyle/>
          <a:p>
            <a:pPr eaLnBrk="1" fontAlgn="auto" hangingPunct="1">
              <a:spcAft>
                <a:spcPts val="0"/>
              </a:spcAft>
              <a:defRPr/>
            </a:pPr>
            <a:r>
              <a:rPr lang="en-US" altLang="en-US" sz="2000" dirty="0">
                <a:latin typeface="Comic Sans MS" panose="030F0702030302020204" pitchFamily="66" charset="0"/>
              </a:rPr>
              <a:t>Unicode</a:t>
            </a:r>
            <a:endParaRPr lang="en-US" altLang="en-US" sz="2000" b="1" dirty="0">
              <a:latin typeface="Comic Sans MS" panose="030F0702030302020204" pitchFamily="66" charset="0"/>
            </a:endParaRPr>
          </a:p>
        </p:txBody>
      </p:sp>
      <p:sp>
        <p:nvSpPr>
          <p:cNvPr id="33796" name="Line 6"/>
          <p:cNvSpPr>
            <a:spLocks noChangeShapeType="1"/>
          </p:cNvSpPr>
          <p:nvPr/>
        </p:nvSpPr>
        <p:spPr bwMode="auto">
          <a:xfrm flipH="1" flipV="1">
            <a:off x="4559300" y="4467225"/>
            <a:ext cx="461963" cy="766763"/>
          </a:xfrm>
          <a:prstGeom prst="line">
            <a:avLst/>
          </a:prstGeom>
          <a:noFill/>
          <a:ln w="25400">
            <a:solidFill>
              <a:srgbClr val="FFC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TextBox 2"/>
          <p:cNvSpPr txBox="1">
            <a:spLocks noChangeArrowheads="1"/>
          </p:cNvSpPr>
          <p:nvPr/>
        </p:nvSpPr>
        <p:spPr bwMode="auto">
          <a:xfrm>
            <a:off x="1793875" y="2439988"/>
            <a:ext cx="97409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Most of the time, we are not really concerned with the way that Java stores characters.</a:t>
            </a:r>
          </a:p>
          <a:p>
            <a:r>
              <a:rPr lang="en-US" altLang="en-US" sz="1800">
                <a:latin typeface="Comic Sans MS" panose="030F0702030302020204" pitchFamily="66" charset="0"/>
              </a:rPr>
              <a:t>However, it is possible to specify a character by writing down it’s Unicode value.</a:t>
            </a:r>
          </a:p>
          <a:p>
            <a:r>
              <a:rPr lang="en-US" altLang="en-US" sz="1800">
                <a:latin typeface="Comic Sans MS" panose="030F0702030302020204" pitchFamily="66" charset="0"/>
              </a:rPr>
              <a:t>For example, the following two statements are equivalent:</a:t>
            </a:r>
          </a:p>
          <a:p>
            <a:endParaRPr lang="en-US" altLang="en-US" sz="1800">
              <a:latin typeface="Comic Sans MS" panose="030F0702030302020204" pitchFamily="66" charset="0"/>
            </a:endParaRPr>
          </a:p>
          <a:p>
            <a:r>
              <a:rPr lang="en-US" altLang="en-US" sz="1800">
                <a:latin typeface="Comic Sans MS" panose="030F0702030302020204" pitchFamily="66" charset="0"/>
              </a:rPr>
              <a:t>char firstLetter = ‘A’;</a:t>
            </a:r>
          </a:p>
          <a:p>
            <a:endParaRPr lang="en-US" altLang="en-US" sz="1800">
              <a:latin typeface="Comic Sans MS" panose="030F0702030302020204" pitchFamily="66" charset="0"/>
            </a:endParaRPr>
          </a:p>
          <a:p>
            <a:r>
              <a:rPr lang="en-US" altLang="en-US" sz="1800">
                <a:latin typeface="Comic Sans MS" panose="030F0702030302020204" pitchFamily="66" charset="0"/>
              </a:rPr>
              <a:t>char firstLetter = ‘\u0041’;</a:t>
            </a:r>
          </a:p>
        </p:txBody>
      </p:sp>
      <p:sp>
        <p:nvSpPr>
          <p:cNvPr id="2" name="TextBox 1"/>
          <p:cNvSpPr txBox="1"/>
          <p:nvPr/>
        </p:nvSpPr>
        <p:spPr>
          <a:xfrm>
            <a:off x="4444585" y="5233988"/>
            <a:ext cx="3217547" cy="523220"/>
          </a:xfrm>
          <a:prstGeom prst="rect">
            <a:avLst/>
          </a:prstGeom>
          <a:noFill/>
        </p:spPr>
        <p:txBody>
          <a:bodyPr wrap="none" rtlCol="0">
            <a:spAutoFit/>
          </a:bodyPr>
          <a:lstStyle/>
          <a:p>
            <a:r>
              <a:rPr lang="en-US" sz="1400" dirty="0">
                <a:solidFill>
                  <a:srgbClr val="FFC000"/>
                </a:solidFill>
                <a:latin typeface="Comic Sans MS" panose="030F0702030302020204" pitchFamily="66" charset="0"/>
              </a:rPr>
              <a:t>These are digits in the hexadecimal </a:t>
            </a:r>
          </a:p>
          <a:p>
            <a:r>
              <a:rPr lang="en-US" sz="1400" dirty="0">
                <a:solidFill>
                  <a:srgbClr val="FFC000"/>
                </a:solidFill>
                <a:latin typeface="Comic Sans MS" panose="030F0702030302020204" pitchFamily="66" charset="0"/>
              </a:rPr>
              <a:t>number system. See the next slide.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5805" y="2392065"/>
            <a:ext cx="3467616" cy="400110"/>
          </a:xfrm>
          <a:prstGeom prst="rect">
            <a:avLst/>
          </a:prstGeom>
          <a:noFill/>
        </p:spPr>
        <p:txBody>
          <a:bodyPr wrap="none" rtlCol="0">
            <a:spAutoFit/>
          </a:bodyPr>
          <a:lstStyle/>
          <a:p>
            <a:r>
              <a:rPr lang="en-US" sz="2000" dirty="0">
                <a:latin typeface="Comic Sans MS" panose="030F0702030302020204" pitchFamily="66" charset="0"/>
              </a:rPr>
              <a:t>HEXADECIMAL NUMBERS</a:t>
            </a:r>
          </a:p>
        </p:txBody>
      </p:sp>
      <p:sp>
        <p:nvSpPr>
          <p:cNvPr id="6" name="TextBox 5"/>
          <p:cNvSpPr txBox="1"/>
          <p:nvPr/>
        </p:nvSpPr>
        <p:spPr>
          <a:xfrm>
            <a:off x="1372185" y="2891330"/>
            <a:ext cx="7027886" cy="1754326"/>
          </a:xfrm>
          <a:prstGeom prst="rect">
            <a:avLst/>
          </a:prstGeom>
          <a:noFill/>
        </p:spPr>
        <p:txBody>
          <a:bodyPr wrap="none" rtlCol="0">
            <a:spAutoFit/>
          </a:bodyPr>
          <a:lstStyle/>
          <a:p>
            <a:r>
              <a:rPr lang="en-US" sz="1800" dirty="0">
                <a:latin typeface="Comic Sans MS" panose="030F0702030302020204" pitchFamily="66" charset="0"/>
              </a:rPr>
              <a:t>The decimal number system uses the ten digits 0 through 9. </a:t>
            </a:r>
          </a:p>
          <a:p>
            <a:r>
              <a:rPr lang="en-US" sz="1800" dirty="0">
                <a:latin typeface="Comic Sans MS" panose="030F0702030302020204" pitchFamily="66" charset="0"/>
              </a:rPr>
              <a:t>When representing numbers stored in the computer, we often </a:t>
            </a:r>
          </a:p>
          <a:p>
            <a:r>
              <a:rPr lang="en-US" sz="1800" dirty="0">
                <a:latin typeface="Comic Sans MS" panose="030F0702030302020204" pitchFamily="66" charset="0"/>
              </a:rPr>
              <a:t>use hexadecimal (or hex) numbers. There are sixteen digits</a:t>
            </a:r>
          </a:p>
          <a:p>
            <a:r>
              <a:rPr lang="en-US" sz="1800" dirty="0">
                <a:latin typeface="Comic Sans MS" panose="030F0702030302020204" pitchFamily="66" charset="0"/>
              </a:rPr>
              <a:t>in the hexadecimal number system. Because sixteen is a power</a:t>
            </a:r>
          </a:p>
          <a:p>
            <a:r>
              <a:rPr lang="en-US" sz="1800" dirty="0">
                <a:latin typeface="Comic Sans MS" panose="030F0702030302020204" pitchFamily="66" charset="0"/>
              </a:rPr>
              <a:t>of 2, we can conveniently represent all of the hex digits using</a:t>
            </a:r>
          </a:p>
          <a:p>
            <a:r>
              <a:rPr lang="en-US" sz="1800" dirty="0">
                <a:latin typeface="Comic Sans MS" panose="030F0702030302020204" pitchFamily="66" charset="0"/>
              </a:rPr>
              <a:t>four bits (2</a:t>
            </a:r>
            <a:r>
              <a:rPr lang="en-US" sz="1800" baseline="30000" dirty="0">
                <a:latin typeface="Comic Sans MS" panose="030F0702030302020204" pitchFamily="66" charset="0"/>
              </a:rPr>
              <a:t>4</a:t>
            </a:r>
            <a:r>
              <a:rPr lang="en-US" sz="1800" dirty="0">
                <a:latin typeface="Comic Sans MS" panose="030F0702030302020204" pitchFamily="66" charset="0"/>
              </a:rPr>
              <a:t> = 16).</a:t>
            </a:r>
          </a:p>
        </p:txBody>
      </p:sp>
      <p:sp>
        <p:nvSpPr>
          <p:cNvPr id="7" name="TextBox 6"/>
          <p:cNvSpPr txBox="1"/>
          <p:nvPr/>
        </p:nvSpPr>
        <p:spPr>
          <a:xfrm>
            <a:off x="8822755" y="1355130"/>
            <a:ext cx="2653290" cy="4524315"/>
          </a:xfrm>
          <a:prstGeom prst="rect">
            <a:avLst/>
          </a:prstGeom>
          <a:noFill/>
        </p:spPr>
        <p:txBody>
          <a:bodyPr wrap="none" rtlCol="0">
            <a:spAutoFit/>
          </a:bodyPr>
          <a:lstStyle/>
          <a:p>
            <a:r>
              <a:rPr lang="en-US" dirty="0">
                <a:latin typeface="Comic Sans MS" panose="030F0702030302020204" pitchFamily="66" charset="0"/>
                <a:cs typeface="Courier New" panose="02070309020205020404" pitchFamily="49" charset="0"/>
              </a:rPr>
              <a:t> binary       hex    decimal</a:t>
            </a:r>
          </a:p>
          <a:p>
            <a:r>
              <a:rPr lang="en-US" dirty="0">
                <a:latin typeface="Courier New" panose="02070309020205020404" pitchFamily="49" charset="0"/>
                <a:cs typeface="Courier New" panose="02070309020205020404" pitchFamily="49" charset="0"/>
              </a:rPr>
              <a:t> 0000     0     0</a:t>
            </a:r>
          </a:p>
          <a:p>
            <a:r>
              <a:rPr lang="en-US" dirty="0">
                <a:latin typeface="Courier New" panose="02070309020205020404" pitchFamily="49" charset="0"/>
                <a:cs typeface="Courier New" panose="02070309020205020404" pitchFamily="49" charset="0"/>
              </a:rPr>
              <a:t> 0001     1     1</a:t>
            </a:r>
          </a:p>
          <a:p>
            <a:r>
              <a:rPr lang="en-US" dirty="0">
                <a:latin typeface="Courier New" panose="02070309020205020404" pitchFamily="49" charset="0"/>
                <a:cs typeface="Courier New" panose="02070309020205020404" pitchFamily="49" charset="0"/>
              </a:rPr>
              <a:t> 0010     2     2</a:t>
            </a:r>
          </a:p>
          <a:p>
            <a:r>
              <a:rPr lang="en-US" dirty="0">
                <a:latin typeface="Courier New" panose="02070309020205020404" pitchFamily="49" charset="0"/>
                <a:cs typeface="Courier New" panose="02070309020205020404" pitchFamily="49" charset="0"/>
              </a:rPr>
              <a:t> 0011     3     3</a:t>
            </a:r>
          </a:p>
          <a:p>
            <a:r>
              <a:rPr lang="en-US" dirty="0">
                <a:latin typeface="Courier New" panose="02070309020205020404" pitchFamily="49" charset="0"/>
                <a:cs typeface="Courier New" panose="02070309020205020404" pitchFamily="49" charset="0"/>
              </a:rPr>
              <a:t> 0100     4     4</a:t>
            </a:r>
          </a:p>
          <a:p>
            <a:r>
              <a:rPr lang="en-US" dirty="0">
                <a:latin typeface="Courier New" panose="02070309020205020404" pitchFamily="49" charset="0"/>
                <a:cs typeface="Courier New" panose="02070309020205020404" pitchFamily="49" charset="0"/>
              </a:rPr>
              <a:t> 0101     5     5</a:t>
            </a:r>
          </a:p>
          <a:p>
            <a:r>
              <a:rPr lang="en-US" dirty="0">
                <a:latin typeface="Courier New" panose="02070309020205020404" pitchFamily="49" charset="0"/>
                <a:cs typeface="Courier New" panose="02070309020205020404" pitchFamily="49" charset="0"/>
              </a:rPr>
              <a:t> 0110     6     6</a:t>
            </a:r>
          </a:p>
          <a:p>
            <a:r>
              <a:rPr lang="en-US" dirty="0">
                <a:latin typeface="Courier New" panose="02070309020205020404" pitchFamily="49" charset="0"/>
                <a:cs typeface="Courier New" panose="02070309020205020404" pitchFamily="49" charset="0"/>
              </a:rPr>
              <a:t> 0111     7     7</a:t>
            </a:r>
          </a:p>
          <a:p>
            <a:r>
              <a:rPr lang="en-US" dirty="0">
                <a:latin typeface="Courier New" panose="02070309020205020404" pitchFamily="49" charset="0"/>
                <a:cs typeface="Courier New" panose="02070309020205020404" pitchFamily="49" charset="0"/>
              </a:rPr>
              <a:t> 1000     8     8</a:t>
            </a:r>
          </a:p>
          <a:p>
            <a:r>
              <a:rPr lang="en-US" dirty="0">
                <a:latin typeface="Courier New" panose="02070309020205020404" pitchFamily="49" charset="0"/>
                <a:cs typeface="Courier New" panose="02070309020205020404" pitchFamily="49" charset="0"/>
              </a:rPr>
              <a:t> 1001     9     9</a:t>
            </a:r>
          </a:p>
          <a:p>
            <a:r>
              <a:rPr lang="en-US" dirty="0">
                <a:latin typeface="Courier New" panose="02070309020205020404" pitchFamily="49" charset="0"/>
                <a:cs typeface="Courier New" panose="02070309020205020404" pitchFamily="49" charset="0"/>
              </a:rPr>
              <a:t> 1010     A     10</a:t>
            </a:r>
          </a:p>
          <a:p>
            <a:r>
              <a:rPr lang="en-US" dirty="0">
                <a:latin typeface="Courier New" panose="02070309020205020404" pitchFamily="49" charset="0"/>
                <a:cs typeface="Courier New" panose="02070309020205020404" pitchFamily="49" charset="0"/>
              </a:rPr>
              <a:t> 1011     B     11</a:t>
            </a:r>
          </a:p>
          <a:p>
            <a:r>
              <a:rPr lang="en-US" dirty="0">
                <a:latin typeface="Courier New" panose="02070309020205020404" pitchFamily="49" charset="0"/>
                <a:cs typeface="Courier New" panose="02070309020205020404" pitchFamily="49" charset="0"/>
              </a:rPr>
              <a:t> 1100     C     12</a:t>
            </a:r>
          </a:p>
          <a:p>
            <a:r>
              <a:rPr lang="en-US" dirty="0">
                <a:latin typeface="Courier New" panose="02070309020205020404" pitchFamily="49" charset="0"/>
                <a:cs typeface="Courier New" panose="02070309020205020404" pitchFamily="49" charset="0"/>
              </a:rPr>
              <a:t> 1101     D     13</a:t>
            </a:r>
          </a:p>
          <a:p>
            <a:r>
              <a:rPr lang="en-US" dirty="0">
                <a:latin typeface="Courier New" panose="02070309020205020404" pitchFamily="49" charset="0"/>
                <a:cs typeface="Courier New" panose="02070309020205020404" pitchFamily="49" charset="0"/>
              </a:rPr>
              <a:t> 1110     E     14</a:t>
            </a:r>
          </a:p>
          <a:p>
            <a:r>
              <a:rPr lang="en-US" dirty="0">
                <a:latin typeface="Courier New" panose="02070309020205020404" pitchFamily="49" charset="0"/>
                <a:cs typeface="Courier New" panose="02070309020205020404" pitchFamily="49" charset="0"/>
              </a:rPr>
              <a:t> 1111     F     15</a:t>
            </a:r>
          </a:p>
          <a:p>
            <a:pPr marL="342900" indent="-342900">
              <a:buAutoNum type="arabicPlain"/>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027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023600" y="1662370"/>
            <a:ext cx="7772400" cy="625475"/>
          </a:xfrm>
        </p:spPr>
        <p:txBody>
          <a:bodyPr/>
          <a:lstStyle/>
          <a:p>
            <a:pPr eaLnBrk="1" fontAlgn="auto" hangingPunct="1">
              <a:spcAft>
                <a:spcPts val="0"/>
              </a:spcAft>
              <a:defRPr/>
            </a:pPr>
            <a:r>
              <a:rPr lang="en-US" altLang="en-US" sz="2000" dirty="0">
                <a:latin typeface="Comic Sans MS" panose="030F0702030302020204" pitchFamily="66" charset="0"/>
              </a:rPr>
              <a:t>Comparing and Testing Characters</a:t>
            </a:r>
          </a:p>
        </p:txBody>
      </p:sp>
      <p:sp>
        <p:nvSpPr>
          <p:cNvPr id="34819" name="Text Box 3"/>
          <p:cNvSpPr txBox="1">
            <a:spLocks noChangeArrowheads="1"/>
          </p:cNvSpPr>
          <p:nvPr/>
        </p:nvSpPr>
        <p:spPr bwMode="auto">
          <a:xfrm>
            <a:off x="2908300" y="2392363"/>
            <a:ext cx="86868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ts val="1000"/>
              </a:spcAft>
              <a:buClr>
                <a:schemeClr val="tx1"/>
              </a:buClr>
              <a:buSzPct val="100000"/>
              <a:buFont typeface="Arial" panose="020B0604020202020204" pitchFamily="34" charset="0"/>
              <a:buChar char="•"/>
              <a:tabLst>
                <a:tab pos="4229100" algn="l"/>
                <a:tab pos="5600700" algn="l"/>
              </a:tabLst>
              <a:defRPr>
                <a:solidFill>
                  <a:schemeClr val="tx1"/>
                </a:solidFill>
                <a:latin typeface="Calibri" panose="020F0502020204030204" pitchFamily="34" charset="0"/>
              </a:defRPr>
            </a:lvl1pPr>
            <a:lvl2pPr marL="742950" indent="-285750">
              <a:spcAft>
                <a:spcPts val="1000"/>
              </a:spcAft>
              <a:buClr>
                <a:schemeClr val="tx1"/>
              </a:buClr>
              <a:buSzPct val="100000"/>
              <a:buFont typeface="Arial" panose="020B0604020202020204" pitchFamily="34" charset="0"/>
              <a:buChar char="•"/>
              <a:tabLst>
                <a:tab pos="4229100" algn="l"/>
                <a:tab pos="5600700" algn="l"/>
              </a:tabLst>
              <a:defRPr sz="1600">
                <a:solidFill>
                  <a:schemeClr val="tx1"/>
                </a:solidFill>
                <a:latin typeface="Calibri" panose="020F0502020204030204" pitchFamily="34" charset="0"/>
              </a:defRPr>
            </a:lvl2pPr>
            <a:lvl3pPr marL="1143000" indent="-228600">
              <a:spcAft>
                <a:spcPts val="1000"/>
              </a:spcAft>
              <a:buClr>
                <a:schemeClr val="tx1"/>
              </a:buClr>
              <a:buSzPct val="100000"/>
              <a:buFont typeface="Arial" panose="020B0604020202020204" pitchFamily="34" charset="0"/>
              <a:buChar char="•"/>
              <a:tabLst>
                <a:tab pos="4229100" algn="l"/>
                <a:tab pos="5600700" algn="l"/>
              </a:tabLst>
              <a:defRPr sz="1400">
                <a:solidFill>
                  <a:schemeClr val="tx1"/>
                </a:solidFill>
                <a:latin typeface="Calibri" panose="020F0502020204030204" pitchFamily="34" charset="0"/>
              </a:defRPr>
            </a:lvl3pPr>
            <a:lvl4pPr marL="1600200" indent="-228600">
              <a:spcAft>
                <a:spcPts val="1000"/>
              </a:spcAft>
              <a:buClr>
                <a:schemeClr val="tx1"/>
              </a:buClr>
              <a:buSzPct val="100000"/>
              <a:buFont typeface="Arial" panose="020B0604020202020204" pitchFamily="34" charset="0"/>
              <a:buChar char="•"/>
              <a:tabLst>
                <a:tab pos="4229100" algn="l"/>
                <a:tab pos="5600700" algn="l"/>
              </a:tabLst>
              <a:defRPr sz="1200">
                <a:solidFill>
                  <a:schemeClr val="tx1"/>
                </a:solidFill>
                <a:latin typeface="Calibri" panose="020F0502020204030204" pitchFamily="34" charset="0"/>
              </a:defRPr>
            </a:lvl4pPr>
            <a:lvl5pPr marL="2057400" indent="-228600">
              <a:spcAft>
                <a:spcPts val="1000"/>
              </a:spcAft>
              <a:buClr>
                <a:schemeClr val="tx1"/>
              </a:buClr>
              <a:buSzPct val="100000"/>
              <a:buFont typeface="Arial" panose="020B0604020202020204" pitchFamily="34" charset="0"/>
              <a:buChar char="•"/>
              <a:tabLst>
                <a:tab pos="4229100" algn="l"/>
                <a:tab pos="5600700" algn="l"/>
              </a:tabLst>
              <a:defRPr sz="1200">
                <a:solidFill>
                  <a:schemeClr val="tx1"/>
                </a:solidFill>
                <a:latin typeface="Calibri" panose="020F0502020204030204" pitchFamily="34" charset="0"/>
              </a:defRPr>
            </a:lvl5pPr>
            <a:lvl6pPr marL="2514600" indent="-228600" eaLnBrk="0" fontAlgn="base" hangingPunct="0">
              <a:spcBef>
                <a:spcPct val="0"/>
              </a:spcBef>
              <a:spcAft>
                <a:spcPts val="1000"/>
              </a:spcAft>
              <a:buClr>
                <a:schemeClr val="tx1"/>
              </a:buClr>
              <a:buSzPct val="100000"/>
              <a:buFont typeface="Arial" panose="020B0604020202020204" pitchFamily="34" charset="0"/>
              <a:buChar char="•"/>
              <a:tabLst>
                <a:tab pos="4229100" algn="l"/>
                <a:tab pos="5600700" algn="l"/>
              </a:tabLst>
              <a:defRPr sz="1200">
                <a:solidFill>
                  <a:schemeClr val="tx1"/>
                </a:solidFill>
                <a:latin typeface="Calibri" panose="020F0502020204030204" pitchFamily="34" charset="0"/>
              </a:defRPr>
            </a:lvl6pPr>
            <a:lvl7pPr marL="2971800" indent="-228600" eaLnBrk="0" fontAlgn="base" hangingPunct="0">
              <a:spcBef>
                <a:spcPct val="0"/>
              </a:spcBef>
              <a:spcAft>
                <a:spcPts val="1000"/>
              </a:spcAft>
              <a:buClr>
                <a:schemeClr val="tx1"/>
              </a:buClr>
              <a:buSzPct val="100000"/>
              <a:buFont typeface="Arial" panose="020B0604020202020204" pitchFamily="34" charset="0"/>
              <a:buChar char="•"/>
              <a:tabLst>
                <a:tab pos="4229100" algn="l"/>
                <a:tab pos="5600700" algn="l"/>
              </a:tabLst>
              <a:defRPr sz="1200">
                <a:solidFill>
                  <a:schemeClr val="tx1"/>
                </a:solidFill>
                <a:latin typeface="Calibri" panose="020F0502020204030204" pitchFamily="34" charset="0"/>
              </a:defRPr>
            </a:lvl7pPr>
            <a:lvl8pPr marL="3429000" indent="-228600" eaLnBrk="0" fontAlgn="base" hangingPunct="0">
              <a:spcBef>
                <a:spcPct val="0"/>
              </a:spcBef>
              <a:spcAft>
                <a:spcPts val="1000"/>
              </a:spcAft>
              <a:buClr>
                <a:schemeClr val="tx1"/>
              </a:buClr>
              <a:buSzPct val="100000"/>
              <a:buFont typeface="Arial" panose="020B0604020202020204" pitchFamily="34" charset="0"/>
              <a:buChar char="•"/>
              <a:tabLst>
                <a:tab pos="4229100" algn="l"/>
                <a:tab pos="5600700" algn="l"/>
              </a:tabLst>
              <a:defRPr sz="1200">
                <a:solidFill>
                  <a:schemeClr val="tx1"/>
                </a:solidFill>
                <a:latin typeface="Calibri" panose="020F0502020204030204" pitchFamily="34" charset="0"/>
              </a:defRPr>
            </a:lvl8pPr>
            <a:lvl9pPr marL="3886200" indent="-228600" eaLnBrk="0" fontAlgn="base" hangingPunct="0">
              <a:spcBef>
                <a:spcPct val="0"/>
              </a:spcBef>
              <a:spcAft>
                <a:spcPts val="1000"/>
              </a:spcAft>
              <a:buClr>
                <a:schemeClr val="tx1"/>
              </a:buClr>
              <a:buSzPct val="100000"/>
              <a:buFont typeface="Arial" panose="020B0604020202020204" pitchFamily="34" charset="0"/>
              <a:buChar char="•"/>
              <a:tabLst>
                <a:tab pos="4229100" algn="l"/>
                <a:tab pos="5600700" algn="l"/>
              </a:tabLst>
              <a:defRPr sz="1200">
                <a:solidFill>
                  <a:schemeClr val="tx1"/>
                </a:solidFill>
                <a:latin typeface="Calibri" panose="020F0502020204030204" pitchFamily="34" charset="0"/>
              </a:defRPr>
            </a:lvl9pPr>
          </a:lstStyle>
          <a:p>
            <a:pPr>
              <a:spcAft>
                <a:spcPct val="0"/>
              </a:spcAft>
              <a:buClrTx/>
              <a:buSzTx/>
              <a:buFontTx/>
              <a:buNone/>
            </a:pPr>
            <a:r>
              <a:rPr lang="en-US" altLang="en-US" sz="1800" dirty="0">
                <a:latin typeface="+mn-lt"/>
              </a:rPr>
              <a:t>if (</a:t>
            </a:r>
            <a:r>
              <a:rPr lang="en-US" altLang="en-US" sz="1800" dirty="0" err="1">
                <a:latin typeface="+mn-lt"/>
              </a:rPr>
              <a:t>ch</a:t>
            </a:r>
            <a:r>
              <a:rPr lang="en-US" altLang="en-US" sz="1800" dirty="0">
                <a:latin typeface="+mn-lt"/>
              </a:rPr>
              <a:t> &gt;= 'A' &amp;&amp; </a:t>
            </a:r>
            <a:r>
              <a:rPr lang="en-US" altLang="en-US" sz="1800" dirty="0" err="1">
                <a:latin typeface="+mn-lt"/>
              </a:rPr>
              <a:t>ch</a:t>
            </a:r>
            <a:r>
              <a:rPr lang="en-US" altLang="en-US" sz="1800" dirty="0">
                <a:latin typeface="+mn-lt"/>
              </a:rPr>
              <a:t> &lt;= 'Z') </a:t>
            </a:r>
            <a:endParaRPr lang="en-US" altLang="en-US" sz="1800" u="sng" dirty="0">
              <a:latin typeface="+mn-lt"/>
            </a:endParaRPr>
          </a:p>
          <a:p>
            <a:pPr>
              <a:spcAft>
                <a:spcPct val="0"/>
              </a:spcAft>
              <a:buClrTx/>
              <a:buSzTx/>
              <a:buFontTx/>
              <a:buNone/>
            </a:pPr>
            <a:r>
              <a:rPr lang="en-US" altLang="en-US" sz="1800" dirty="0">
                <a:latin typeface="+mn-lt"/>
              </a:rPr>
              <a:t>  </a:t>
            </a:r>
            <a:r>
              <a:rPr lang="en-US" altLang="en-US" sz="1800" dirty="0" err="1">
                <a:latin typeface="+mn-lt"/>
              </a:rPr>
              <a:t>System.out.println</a:t>
            </a:r>
            <a:r>
              <a:rPr lang="en-US" altLang="en-US" sz="1800" dirty="0">
                <a:latin typeface="+mn-lt"/>
              </a:rPr>
              <a:t>(</a:t>
            </a:r>
            <a:r>
              <a:rPr lang="en-US" altLang="en-US" sz="1800" dirty="0" err="1">
                <a:latin typeface="+mn-lt"/>
              </a:rPr>
              <a:t>ch</a:t>
            </a:r>
            <a:r>
              <a:rPr lang="en-US" altLang="en-US" sz="1800" dirty="0">
                <a:latin typeface="+mn-lt"/>
              </a:rPr>
              <a:t> + " is an uppercase letter"); </a:t>
            </a:r>
            <a:endParaRPr lang="en-US" altLang="en-US" sz="1800" u="sng" dirty="0">
              <a:latin typeface="+mn-lt"/>
            </a:endParaRPr>
          </a:p>
          <a:p>
            <a:pPr>
              <a:spcAft>
                <a:spcPct val="0"/>
              </a:spcAft>
              <a:buClrTx/>
              <a:buSzTx/>
              <a:buFontTx/>
              <a:buNone/>
            </a:pPr>
            <a:r>
              <a:rPr lang="en-US" altLang="en-US" sz="1800" dirty="0">
                <a:latin typeface="+mn-lt"/>
              </a:rPr>
              <a:t>else if (</a:t>
            </a:r>
            <a:r>
              <a:rPr lang="en-US" altLang="en-US" sz="1800" dirty="0" err="1">
                <a:latin typeface="+mn-lt"/>
              </a:rPr>
              <a:t>ch</a:t>
            </a:r>
            <a:r>
              <a:rPr lang="en-US" altLang="en-US" sz="1800" dirty="0">
                <a:latin typeface="+mn-lt"/>
              </a:rPr>
              <a:t> &gt;= 'a' &amp;&amp; </a:t>
            </a:r>
            <a:r>
              <a:rPr lang="en-US" altLang="en-US" sz="1800" dirty="0" err="1">
                <a:latin typeface="+mn-lt"/>
              </a:rPr>
              <a:t>ch</a:t>
            </a:r>
            <a:r>
              <a:rPr lang="en-US" altLang="en-US" sz="1800" dirty="0">
                <a:latin typeface="+mn-lt"/>
              </a:rPr>
              <a:t> &lt;= 'z') </a:t>
            </a:r>
            <a:endParaRPr lang="en-US" altLang="en-US" sz="1800" u="sng" dirty="0">
              <a:latin typeface="+mn-lt"/>
            </a:endParaRPr>
          </a:p>
          <a:p>
            <a:pPr>
              <a:spcAft>
                <a:spcPct val="0"/>
              </a:spcAft>
              <a:buClrTx/>
              <a:buSzTx/>
              <a:buFontTx/>
              <a:buNone/>
            </a:pPr>
            <a:r>
              <a:rPr lang="en-US" altLang="en-US" sz="1800" dirty="0">
                <a:latin typeface="+mn-lt"/>
              </a:rPr>
              <a:t>  </a:t>
            </a:r>
            <a:r>
              <a:rPr lang="en-US" altLang="en-US" sz="1800" dirty="0" err="1">
                <a:latin typeface="+mn-lt"/>
              </a:rPr>
              <a:t>System.out.println</a:t>
            </a:r>
            <a:r>
              <a:rPr lang="en-US" altLang="en-US" sz="1800" dirty="0">
                <a:latin typeface="+mn-lt"/>
              </a:rPr>
              <a:t>(</a:t>
            </a:r>
            <a:r>
              <a:rPr lang="en-US" altLang="en-US" sz="1800" dirty="0" err="1">
                <a:latin typeface="+mn-lt"/>
              </a:rPr>
              <a:t>ch</a:t>
            </a:r>
            <a:r>
              <a:rPr lang="en-US" altLang="en-US" sz="1800" dirty="0">
                <a:latin typeface="+mn-lt"/>
              </a:rPr>
              <a:t> + " is a lowercase letter"); </a:t>
            </a:r>
            <a:endParaRPr lang="en-US" altLang="en-US" sz="1800" u="sng" dirty="0">
              <a:latin typeface="+mn-lt"/>
            </a:endParaRPr>
          </a:p>
          <a:p>
            <a:pPr>
              <a:spcAft>
                <a:spcPct val="0"/>
              </a:spcAft>
              <a:buClrTx/>
              <a:buSzTx/>
              <a:buFontTx/>
              <a:buNone/>
            </a:pPr>
            <a:r>
              <a:rPr lang="en-US" altLang="en-US" sz="1800" dirty="0">
                <a:latin typeface="+mn-lt"/>
              </a:rPr>
              <a:t>else if (</a:t>
            </a:r>
            <a:r>
              <a:rPr lang="en-US" altLang="en-US" sz="1800" dirty="0" err="1">
                <a:latin typeface="+mn-lt"/>
              </a:rPr>
              <a:t>ch</a:t>
            </a:r>
            <a:r>
              <a:rPr lang="en-US" altLang="en-US" sz="1800" dirty="0">
                <a:latin typeface="+mn-lt"/>
              </a:rPr>
              <a:t> &gt;= '0' &amp;&amp; </a:t>
            </a:r>
            <a:r>
              <a:rPr lang="en-US" altLang="en-US" sz="1800" dirty="0" err="1">
                <a:latin typeface="+mn-lt"/>
              </a:rPr>
              <a:t>ch</a:t>
            </a:r>
            <a:r>
              <a:rPr lang="en-US" altLang="en-US" sz="1800" dirty="0">
                <a:latin typeface="+mn-lt"/>
              </a:rPr>
              <a:t> &lt;= '9') </a:t>
            </a:r>
            <a:endParaRPr lang="en-US" altLang="en-US" sz="1800" u="sng" dirty="0">
              <a:latin typeface="+mn-lt"/>
            </a:endParaRPr>
          </a:p>
          <a:p>
            <a:pPr>
              <a:spcAft>
                <a:spcPct val="0"/>
              </a:spcAft>
              <a:buClrTx/>
              <a:buSzTx/>
              <a:buFontTx/>
              <a:buNone/>
            </a:pPr>
            <a:r>
              <a:rPr lang="en-US" altLang="en-US" sz="1800" dirty="0">
                <a:latin typeface="+mn-lt"/>
              </a:rPr>
              <a:t>  </a:t>
            </a:r>
            <a:r>
              <a:rPr lang="en-US" altLang="en-US" sz="1800" dirty="0" err="1">
                <a:latin typeface="+mn-lt"/>
              </a:rPr>
              <a:t>System.out.println</a:t>
            </a:r>
            <a:r>
              <a:rPr lang="en-US" altLang="en-US" sz="1800" dirty="0">
                <a:latin typeface="+mn-lt"/>
              </a:rPr>
              <a:t>(</a:t>
            </a:r>
            <a:r>
              <a:rPr lang="en-US" altLang="en-US" sz="1800" dirty="0" err="1">
                <a:latin typeface="+mn-lt"/>
              </a:rPr>
              <a:t>ch</a:t>
            </a:r>
            <a:r>
              <a:rPr lang="en-US" altLang="en-US" sz="1800" dirty="0">
                <a:latin typeface="+mn-lt"/>
              </a:rPr>
              <a:t> + " is a numeric character"); </a:t>
            </a:r>
            <a:endParaRPr lang="en-US" altLang="en-US" sz="1800" u="sng" dirty="0">
              <a:latin typeface="+mn-l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447925" y="1239838"/>
            <a:ext cx="5189538" cy="685800"/>
          </a:xfrm>
        </p:spPr>
        <p:txBody>
          <a:bodyPr/>
          <a:lstStyle/>
          <a:p>
            <a:pPr eaLnBrk="1" fontAlgn="auto" hangingPunct="1">
              <a:spcAft>
                <a:spcPts val="0"/>
              </a:spcAft>
              <a:defRPr/>
            </a:pPr>
            <a:r>
              <a:rPr lang="en-US" altLang="en-US" sz="2000" dirty="0">
                <a:latin typeface="Comic Sans MS" panose="030F0702030302020204" pitchFamily="66" charset="0"/>
              </a:rPr>
              <a:t>Methods in the Character Class</a:t>
            </a:r>
            <a:endParaRPr lang="en-US" altLang="en-US" sz="2000" dirty="0">
              <a:latin typeface="Comic Sans MS" panose="030F0702030302020204" pitchFamily="66" charset="0"/>
              <a:cs typeface="Times New Roman" panose="02020603050405020304" pitchFamily="18" charset="0"/>
            </a:endParaRPr>
          </a:p>
        </p:txBody>
      </p:sp>
      <p:sp>
        <p:nvSpPr>
          <p:cNvPr id="3" name="Rectangle 2"/>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5844" name="TextBox 1"/>
          <p:cNvSpPr txBox="1">
            <a:spLocks noChangeArrowheads="1"/>
          </p:cNvSpPr>
          <p:nvPr/>
        </p:nvSpPr>
        <p:spPr bwMode="auto">
          <a:xfrm>
            <a:off x="2447925" y="2122488"/>
            <a:ext cx="8670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latin typeface="Comic Sans MS" panose="030F0702030302020204" pitchFamily="66" charset="0"/>
              </a:rPr>
              <a:t>Method			Description</a:t>
            </a:r>
          </a:p>
          <a:p>
            <a:endParaRPr lang="en-US" altLang="en-US">
              <a:latin typeface="Comic Sans MS" panose="030F0702030302020204" pitchFamily="66" charset="0"/>
            </a:endParaRPr>
          </a:p>
          <a:p>
            <a:r>
              <a:rPr lang="en-US" altLang="en-US">
                <a:latin typeface="Comic Sans MS" panose="030F0702030302020204" pitchFamily="66" charset="0"/>
              </a:rPr>
              <a:t>isDigit(ch)		Returns true if the character ch is a digit</a:t>
            </a:r>
          </a:p>
          <a:p>
            <a:r>
              <a:rPr lang="en-US" altLang="en-US">
                <a:latin typeface="Comic Sans MS" panose="030F0702030302020204" pitchFamily="66" charset="0"/>
              </a:rPr>
              <a:t>isLetter(ch)		Returns true if the character ch is an alphabetic letter</a:t>
            </a:r>
          </a:p>
          <a:p>
            <a:r>
              <a:rPr lang="en-US" altLang="en-US">
                <a:latin typeface="Comic Sans MS" panose="030F0702030302020204" pitchFamily="66" charset="0"/>
              </a:rPr>
              <a:t>isLetterOrDigit(ch)	Returns true if the character ch is a digit or a letter</a:t>
            </a:r>
          </a:p>
          <a:p>
            <a:r>
              <a:rPr lang="en-US" altLang="en-US">
                <a:latin typeface="Comic Sans MS" panose="030F0702030302020204" pitchFamily="66" charset="0"/>
              </a:rPr>
              <a:t>isLowerCase(ch)		Returns true if the character ch is a lower case character</a:t>
            </a:r>
          </a:p>
          <a:p>
            <a:r>
              <a:rPr lang="en-US" altLang="en-US">
                <a:latin typeface="Comic Sans MS" panose="030F0702030302020204" pitchFamily="66" charset="0"/>
              </a:rPr>
              <a:t>isUpperCase(ch)		Returns true if the character ch is an upper case character</a:t>
            </a:r>
          </a:p>
          <a:p>
            <a:r>
              <a:rPr lang="en-US" altLang="en-US">
                <a:latin typeface="Comic Sans MS" panose="030F0702030302020204" pitchFamily="66" charset="0"/>
              </a:rPr>
              <a:t>toLowerCase(ch)		Returns the lower case value of the character ch</a:t>
            </a:r>
          </a:p>
          <a:p>
            <a:r>
              <a:rPr lang="en-US" altLang="en-US">
                <a:latin typeface="Comic Sans MS" panose="030F0702030302020204" pitchFamily="66" charset="0"/>
              </a:rPr>
              <a:t>toUpperCase(ch)		Returns the upper case value of the character ch</a:t>
            </a:r>
          </a:p>
        </p:txBody>
      </p:sp>
      <p:sp>
        <p:nvSpPr>
          <p:cNvPr id="2" name="TextBox 1"/>
          <p:cNvSpPr txBox="1"/>
          <p:nvPr/>
        </p:nvSpPr>
        <p:spPr>
          <a:xfrm>
            <a:off x="2562740" y="5234035"/>
            <a:ext cx="6960560" cy="830997"/>
          </a:xfrm>
          <a:prstGeom prst="rect">
            <a:avLst/>
          </a:prstGeom>
          <a:noFill/>
        </p:spPr>
        <p:txBody>
          <a:bodyPr wrap="none" rtlCol="0">
            <a:spAutoFit/>
          </a:bodyPr>
          <a:lstStyle/>
          <a:p>
            <a:r>
              <a:rPr lang="en-US" dirty="0">
                <a:solidFill>
                  <a:srgbClr val="FFC000"/>
                </a:solidFill>
                <a:latin typeface="Comic Sans MS" panose="030F0702030302020204" pitchFamily="66" charset="0"/>
              </a:rPr>
              <a:t>The complete specification for the Character class can be found at</a:t>
            </a:r>
          </a:p>
          <a:p>
            <a:r>
              <a:rPr lang="en-US" dirty="0">
                <a:solidFill>
                  <a:srgbClr val="FFC000"/>
                </a:solidFill>
                <a:latin typeface="Comic Sans MS" panose="030F0702030302020204" pitchFamily="66" charset="0"/>
                <a:hlinkClick r:id="rId2"/>
              </a:rPr>
              <a:t>https://docs.oracle.com/javase/10/docs/api/java/lang/Character.html</a:t>
            </a:r>
            <a:endParaRPr lang="en-US" dirty="0">
              <a:solidFill>
                <a:srgbClr val="FFC000"/>
              </a:solidFill>
              <a:latin typeface="Comic Sans MS" panose="030F0702030302020204" pitchFamily="66" charset="0"/>
            </a:endParaRPr>
          </a:p>
          <a:p>
            <a:endParaRPr lang="en-US" dirty="0">
              <a:solidFill>
                <a:srgbClr val="FFC000"/>
              </a:solidFill>
              <a:latin typeface="Comic Sans MS" panose="030F0702030302020204" pitchFamily="66"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1827213" y="1009650"/>
            <a:ext cx="815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latin typeface="Comic Sans MS" panose="030F0702030302020204" pitchFamily="66" charset="0"/>
              </a:rPr>
              <a:t>EXAMPLE: USING A METHOD FROM THE CHARACTER CLASS:</a:t>
            </a:r>
          </a:p>
        </p:txBody>
      </p:sp>
      <p:sp>
        <p:nvSpPr>
          <p:cNvPr id="36867" name="TextBox 5"/>
          <p:cNvSpPr txBox="1">
            <a:spLocks noChangeArrowheads="1"/>
          </p:cNvSpPr>
          <p:nvPr/>
        </p:nvSpPr>
        <p:spPr bwMode="auto">
          <a:xfrm>
            <a:off x="3830638" y="1585913"/>
            <a:ext cx="5119991"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dirty="0">
                <a:latin typeface="+mn-lt"/>
              </a:rPr>
              <a:t>package characters;</a:t>
            </a:r>
          </a:p>
          <a:p>
            <a:endParaRPr lang="en-US" altLang="en-US" dirty="0">
              <a:latin typeface="+mn-lt"/>
            </a:endParaRPr>
          </a:p>
          <a:p>
            <a:r>
              <a:rPr lang="en-US" altLang="en-US" dirty="0">
                <a:latin typeface="+mn-lt"/>
              </a:rPr>
              <a:t>public class Characters {</a:t>
            </a:r>
          </a:p>
          <a:p>
            <a:endParaRPr lang="en-US" altLang="en-US" dirty="0">
              <a:latin typeface="+mn-lt"/>
            </a:endParaRPr>
          </a:p>
          <a:p>
            <a:r>
              <a:rPr lang="en-US" altLang="en-US" dirty="0">
                <a:latin typeface="+mn-lt"/>
              </a:rPr>
              <a:t>    public static void main(String[] </a:t>
            </a:r>
            <a:r>
              <a:rPr lang="en-US" altLang="en-US" dirty="0" err="1">
                <a:latin typeface="+mn-lt"/>
              </a:rPr>
              <a:t>args</a:t>
            </a:r>
            <a:r>
              <a:rPr lang="en-US" altLang="en-US" dirty="0">
                <a:latin typeface="+mn-lt"/>
              </a:rPr>
              <a:t>) {</a:t>
            </a:r>
          </a:p>
          <a:p>
            <a:r>
              <a:rPr lang="en-US" altLang="en-US" dirty="0">
                <a:solidFill>
                  <a:srgbClr val="92D050"/>
                </a:solidFill>
                <a:latin typeface="+mn-lt"/>
              </a:rPr>
              <a:t>        // declare </a:t>
            </a:r>
            <a:r>
              <a:rPr lang="en-US" altLang="en-US" dirty="0" err="1">
                <a:solidFill>
                  <a:srgbClr val="92D050"/>
                </a:solidFill>
                <a:latin typeface="+mn-lt"/>
              </a:rPr>
              <a:t>myFirstInitial</a:t>
            </a:r>
            <a:r>
              <a:rPr lang="en-US" altLang="en-US" dirty="0">
                <a:solidFill>
                  <a:srgbClr val="92D050"/>
                </a:solidFill>
                <a:latin typeface="+mn-lt"/>
              </a:rPr>
              <a:t> and set it to 'R'</a:t>
            </a:r>
          </a:p>
          <a:p>
            <a:r>
              <a:rPr lang="en-US" altLang="en-US" dirty="0">
                <a:latin typeface="+mn-lt"/>
              </a:rPr>
              <a:t>        char </a:t>
            </a:r>
            <a:r>
              <a:rPr lang="en-US" altLang="en-US" dirty="0" err="1">
                <a:latin typeface="+mn-lt"/>
              </a:rPr>
              <a:t>myFirstInitial</a:t>
            </a:r>
            <a:r>
              <a:rPr lang="en-US" altLang="en-US" dirty="0">
                <a:latin typeface="+mn-lt"/>
              </a:rPr>
              <a:t> = 'R';</a:t>
            </a:r>
          </a:p>
          <a:p>
            <a:endParaRPr lang="en-US" altLang="en-US" dirty="0">
              <a:latin typeface="+mn-lt"/>
            </a:endParaRPr>
          </a:p>
          <a:p>
            <a:r>
              <a:rPr lang="en-US" altLang="en-US" dirty="0">
                <a:solidFill>
                  <a:srgbClr val="92D050"/>
                </a:solidFill>
                <a:latin typeface="+mn-lt"/>
              </a:rPr>
              <a:t>        // output </a:t>
            </a:r>
            <a:r>
              <a:rPr lang="en-US" altLang="en-US" dirty="0" err="1">
                <a:solidFill>
                  <a:srgbClr val="92D050"/>
                </a:solidFill>
                <a:latin typeface="+mn-lt"/>
              </a:rPr>
              <a:t>myFirstInitial</a:t>
            </a:r>
            <a:endParaRPr lang="en-US" altLang="en-US" dirty="0">
              <a:solidFill>
                <a:srgbClr val="92D050"/>
              </a:solidFill>
              <a:latin typeface="+mn-lt"/>
            </a:endParaRPr>
          </a:p>
          <a:p>
            <a:r>
              <a:rPr lang="en-US" altLang="en-US" dirty="0">
                <a:latin typeface="+mn-lt"/>
              </a:rPr>
              <a:t>        </a:t>
            </a:r>
            <a:r>
              <a:rPr lang="en-US" altLang="en-US" dirty="0" err="1">
                <a:latin typeface="+mn-lt"/>
              </a:rPr>
              <a:t>System.out.println</a:t>
            </a:r>
            <a:r>
              <a:rPr lang="en-US" altLang="en-US" dirty="0">
                <a:latin typeface="+mn-lt"/>
              </a:rPr>
              <a:t>(</a:t>
            </a:r>
            <a:r>
              <a:rPr lang="en-US" altLang="en-US" dirty="0" err="1">
                <a:latin typeface="+mn-lt"/>
              </a:rPr>
              <a:t>myFirstInitial</a:t>
            </a:r>
            <a:r>
              <a:rPr lang="en-US" altLang="en-US" dirty="0">
                <a:latin typeface="+mn-lt"/>
              </a:rPr>
              <a:t>);</a:t>
            </a:r>
          </a:p>
          <a:p>
            <a:r>
              <a:rPr lang="en-US" altLang="en-US" dirty="0">
                <a:latin typeface="+mn-lt"/>
              </a:rPr>
              <a:t>        </a:t>
            </a:r>
          </a:p>
          <a:p>
            <a:r>
              <a:rPr lang="en-US" altLang="en-US" dirty="0">
                <a:solidFill>
                  <a:srgbClr val="92D050"/>
                </a:solidFill>
                <a:latin typeface="+mn-lt"/>
              </a:rPr>
              <a:t>        // Convert the value in </a:t>
            </a:r>
            <a:r>
              <a:rPr lang="en-US" altLang="en-US" dirty="0" err="1">
                <a:solidFill>
                  <a:srgbClr val="92D050"/>
                </a:solidFill>
                <a:latin typeface="+mn-lt"/>
              </a:rPr>
              <a:t>myFirstInitial</a:t>
            </a:r>
            <a:r>
              <a:rPr lang="en-US" altLang="en-US" dirty="0">
                <a:solidFill>
                  <a:srgbClr val="92D050"/>
                </a:solidFill>
                <a:latin typeface="+mn-lt"/>
              </a:rPr>
              <a:t> to lower case, and</a:t>
            </a:r>
          </a:p>
          <a:p>
            <a:r>
              <a:rPr lang="en-US" altLang="en-US" dirty="0">
                <a:solidFill>
                  <a:srgbClr val="92D050"/>
                </a:solidFill>
                <a:latin typeface="+mn-lt"/>
              </a:rPr>
              <a:t>        // save it in the variable lower</a:t>
            </a:r>
          </a:p>
          <a:p>
            <a:r>
              <a:rPr lang="en-US" altLang="en-US" dirty="0">
                <a:latin typeface="+mn-lt"/>
              </a:rPr>
              <a:t>        char lower = </a:t>
            </a:r>
            <a:r>
              <a:rPr lang="en-US" altLang="en-US" dirty="0" err="1">
                <a:latin typeface="+mn-lt"/>
              </a:rPr>
              <a:t>Character.toLowerCase</a:t>
            </a:r>
            <a:r>
              <a:rPr lang="en-US" altLang="en-US" dirty="0">
                <a:latin typeface="+mn-lt"/>
              </a:rPr>
              <a:t>(</a:t>
            </a:r>
            <a:r>
              <a:rPr lang="en-US" altLang="en-US" dirty="0" err="1">
                <a:latin typeface="+mn-lt"/>
              </a:rPr>
              <a:t>myFirstInitial</a:t>
            </a:r>
            <a:r>
              <a:rPr lang="en-US" altLang="en-US" dirty="0">
                <a:latin typeface="+mn-lt"/>
              </a:rPr>
              <a:t>);</a:t>
            </a:r>
          </a:p>
          <a:p>
            <a:endParaRPr lang="en-US" altLang="en-US" dirty="0">
              <a:latin typeface="+mn-lt"/>
            </a:endParaRPr>
          </a:p>
          <a:p>
            <a:r>
              <a:rPr lang="en-US" altLang="en-US" dirty="0">
                <a:solidFill>
                  <a:srgbClr val="92D050"/>
                </a:solidFill>
                <a:latin typeface="+mn-lt"/>
              </a:rPr>
              <a:t>        // output lower</a:t>
            </a:r>
          </a:p>
          <a:p>
            <a:r>
              <a:rPr lang="en-US" altLang="en-US" dirty="0">
                <a:latin typeface="+mn-lt"/>
              </a:rPr>
              <a:t>        </a:t>
            </a:r>
            <a:r>
              <a:rPr lang="en-US" altLang="en-US" dirty="0" err="1">
                <a:latin typeface="+mn-lt"/>
              </a:rPr>
              <a:t>System.out.println</a:t>
            </a:r>
            <a:r>
              <a:rPr lang="en-US" altLang="en-US" dirty="0">
                <a:latin typeface="+mn-lt"/>
              </a:rPr>
              <a:t>(lower);</a:t>
            </a:r>
          </a:p>
          <a:p>
            <a:r>
              <a:rPr lang="en-US" altLang="en-US" dirty="0">
                <a:latin typeface="+mn-lt"/>
              </a:rPr>
              <a:t>    }  </a:t>
            </a:r>
          </a:p>
          <a:p>
            <a:r>
              <a:rPr lang="en-US" altLang="en-US" dirty="0">
                <a:latin typeface="+mn-l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5"/>
          <p:cNvSpPr txBox="1">
            <a:spLocks noChangeArrowheads="1"/>
          </p:cNvSpPr>
          <p:nvPr/>
        </p:nvSpPr>
        <p:spPr bwMode="auto">
          <a:xfrm>
            <a:off x="2524125" y="2200275"/>
            <a:ext cx="7205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latin typeface="Comic Sans MS" panose="030F0702030302020204" pitchFamily="66" charset="0"/>
              </a:rPr>
              <a:t>At the completion of this topic, students should be able to:</a:t>
            </a:r>
          </a:p>
        </p:txBody>
      </p:sp>
      <p:pic>
        <p:nvPicPr>
          <p:cNvPr id="19459" name="Picture 6"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440055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9"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409575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1"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379095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13"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470535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15"/>
          <p:cNvSpPr txBox="1">
            <a:spLocks noChangeArrowheads="1"/>
          </p:cNvSpPr>
          <p:nvPr/>
        </p:nvSpPr>
        <p:spPr bwMode="auto">
          <a:xfrm>
            <a:off x="3175000" y="3694113"/>
            <a:ext cx="7727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 Explain how character data is encoded using the Unicode standard.</a:t>
            </a:r>
          </a:p>
        </p:txBody>
      </p:sp>
      <p:sp>
        <p:nvSpPr>
          <p:cNvPr id="19464" name="Text Box 16"/>
          <p:cNvSpPr txBox="1">
            <a:spLocks noChangeArrowheads="1"/>
          </p:cNvSpPr>
          <p:nvPr/>
        </p:nvSpPr>
        <p:spPr bwMode="auto">
          <a:xfrm>
            <a:off x="3209925" y="4017963"/>
            <a:ext cx="7242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Use methods from the Character class to process character data.</a:t>
            </a:r>
          </a:p>
        </p:txBody>
      </p:sp>
      <p:sp>
        <p:nvSpPr>
          <p:cNvPr id="19465" name="Text Box 17"/>
          <p:cNvSpPr txBox="1">
            <a:spLocks noChangeArrowheads="1"/>
          </p:cNvSpPr>
          <p:nvPr/>
        </p:nvSpPr>
        <p:spPr bwMode="auto">
          <a:xfrm>
            <a:off x="3130550" y="4333875"/>
            <a:ext cx="5767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 Declare and use the String class in a Java program.</a:t>
            </a:r>
          </a:p>
        </p:txBody>
      </p:sp>
      <p:sp>
        <p:nvSpPr>
          <p:cNvPr id="19466" name="Text Box 18"/>
          <p:cNvSpPr txBox="1">
            <a:spLocks noChangeArrowheads="1"/>
          </p:cNvSpPr>
          <p:nvPr/>
        </p:nvSpPr>
        <p:spPr bwMode="auto">
          <a:xfrm>
            <a:off x="3209925" y="4638675"/>
            <a:ext cx="6465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Use methods from the String class to process String data.</a:t>
            </a:r>
          </a:p>
        </p:txBody>
      </p:sp>
      <p:pic>
        <p:nvPicPr>
          <p:cNvPr id="19467" name="Picture 20"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3414713"/>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21"/>
          <p:cNvSpPr txBox="1">
            <a:spLocks noChangeArrowheads="1"/>
          </p:cNvSpPr>
          <p:nvPr/>
        </p:nvSpPr>
        <p:spPr bwMode="auto">
          <a:xfrm>
            <a:off x="3133725" y="3343275"/>
            <a:ext cx="4895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  Write programs that use random numbers.</a:t>
            </a:r>
          </a:p>
        </p:txBody>
      </p:sp>
      <p:pic>
        <p:nvPicPr>
          <p:cNvPr id="19469" name="Picture 22"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30480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Text Box 23"/>
          <p:cNvSpPr txBox="1">
            <a:spLocks noChangeArrowheads="1"/>
          </p:cNvSpPr>
          <p:nvPr/>
        </p:nvSpPr>
        <p:spPr bwMode="auto">
          <a:xfrm>
            <a:off x="3124200" y="3008313"/>
            <a:ext cx="6007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  Use methods from the Math class in a Java program.</a:t>
            </a:r>
          </a:p>
        </p:txBody>
      </p:sp>
      <p:sp>
        <p:nvSpPr>
          <p:cNvPr id="19471" name="TextBox 2"/>
          <p:cNvSpPr txBox="1">
            <a:spLocks noChangeArrowheads="1"/>
          </p:cNvSpPr>
          <p:nvPr/>
        </p:nvSpPr>
        <p:spPr bwMode="auto">
          <a:xfrm>
            <a:off x="4451350" y="1395413"/>
            <a:ext cx="335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latin typeface="Comic Sans MS" panose="030F0702030302020204" pitchFamily="66" charset="0"/>
              </a:rPr>
              <a:t>Objectives For This Week</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871450" y="740650"/>
            <a:ext cx="2806700" cy="685800"/>
          </a:xfrm>
        </p:spPr>
        <p:txBody>
          <a:bodyPr/>
          <a:lstStyle/>
          <a:p>
            <a:pPr eaLnBrk="1" fontAlgn="auto" hangingPunct="1">
              <a:spcAft>
                <a:spcPts val="0"/>
              </a:spcAft>
              <a:defRPr/>
            </a:pPr>
            <a:r>
              <a:rPr lang="en-US" altLang="en-US" sz="2000" dirty="0">
                <a:latin typeface="Comic Sans MS" panose="030F0702030302020204" pitchFamily="66" charset="0"/>
                <a:cs typeface="Times New Roman" panose="02020603050405020304" pitchFamily="18" charset="0"/>
              </a:rPr>
              <a:t>The String Type </a:t>
            </a:r>
          </a:p>
        </p:txBody>
      </p:sp>
      <p:sp>
        <p:nvSpPr>
          <p:cNvPr id="37891" name="Rectangle 3"/>
          <p:cNvSpPr>
            <a:spLocks noGrp="1" noChangeArrowheads="1"/>
          </p:cNvSpPr>
          <p:nvPr>
            <p:ph idx="1"/>
          </p:nvPr>
        </p:nvSpPr>
        <p:spPr>
          <a:xfrm>
            <a:off x="2025070" y="1420276"/>
            <a:ext cx="8686800" cy="3971925"/>
          </a:xfrm>
        </p:spPr>
        <p:txBody>
          <a:bodyPr/>
          <a:lstStyle/>
          <a:p>
            <a:pPr marL="0" indent="0" eaLnBrk="1" hangingPunct="1">
              <a:buClrTx/>
              <a:buSzTx/>
              <a:buFont typeface="Arial" panose="020B0604020202020204" pitchFamily="34" charset="0"/>
              <a:buNone/>
            </a:pPr>
            <a:r>
              <a:rPr lang="en-US" altLang="en-US" dirty="0">
                <a:latin typeface="Comic Sans MS" panose="030F0702030302020204" pitchFamily="66" charset="0"/>
                <a:cs typeface="Courier New" panose="02070309020205020404" pitchFamily="49" charset="0"/>
              </a:rPr>
              <a:t>The char type only represents one character. To represent a string of characters, use the data type called String. For example, </a:t>
            </a:r>
          </a:p>
          <a:p>
            <a:pPr marL="0" indent="0" eaLnBrk="1" hangingPunct="1">
              <a:buClrTx/>
              <a:buSzTx/>
              <a:buFont typeface="Arial" panose="020B0604020202020204" pitchFamily="34" charset="0"/>
              <a:buNone/>
            </a:pPr>
            <a:r>
              <a:rPr lang="en-US" altLang="en-US" dirty="0">
                <a:latin typeface="Comic Sans MS" panose="030F0702030302020204" pitchFamily="66" charset="0"/>
                <a:cs typeface="Courier New" panose="02070309020205020404" pitchFamily="49" charset="0"/>
              </a:rPr>
              <a:t> </a:t>
            </a:r>
          </a:p>
          <a:p>
            <a:pPr marL="0" indent="0" eaLnBrk="1" hangingPunct="1">
              <a:buClrTx/>
              <a:buSzTx/>
              <a:buFont typeface="Arial" panose="020B0604020202020204" pitchFamily="34" charset="0"/>
              <a:buNone/>
            </a:pPr>
            <a:r>
              <a:rPr lang="en-US" altLang="en-US" dirty="0">
                <a:cs typeface="Courier New" panose="02070309020205020404" pitchFamily="49" charset="0"/>
              </a:rPr>
              <a:t>String message = "Welcome to Java";</a:t>
            </a:r>
            <a:endParaRPr lang="en-US" altLang="en-US" dirty="0">
              <a:cs typeface="Times New Roman" panose="02020603050405020304" pitchFamily="18" charset="0"/>
            </a:endParaRPr>
          </a:p>
          <a:p>
            <a:pPr marL="0" indent="0" eaLnBrk="1" hangingPunct="1">
              <a:buClrTx/>
              <a:buSzTx/>
              <a:buFont typeface="Arial" panose="020B0604020202020204" pitchFamily="34" charset="0"/>
              <a:buNone/>
            </a:pPr>
            <a:r>
              <a:rPr lang="en-US" altLang="en-US" dirty="0">
                <a:latin typeface="Comic Sans MS" panose="030F0702030302020204" pitchFamily="66" charset="0"/>
                <a:cs typeface="Courier New" panose="02070309020205020404" pitchFamily="49" charset="0"/>
              </a:rPr>
              <a:t> </a:t>
            </a:r>
            <a:endParaRPr lang="en-US" altLang="en-US" dirty="0">
              <a:latin typeface="Comic Sans MS" panose="030F0702030302020204" pitchFamily="66" charset="0"/>
              <a:cs typeface="Times New Roman" panose="02020603050405020304" pitchFamily="18" charset="0"/>
            </a:endParaRPr>
          </a:p>
          <a:p>
            <a:pPr marL="0" indent="0" eaLnBrk="1" hangingPunct="1">
              <a:buClrTx/>
              <a:buSzTx/>
              <a:buFont typeface="Arial" panose="020B0604020202020204" pitchFamily="34" charset="0"/>
              <a:buNone/>
            </a:pPr>
            <a:r>
              <a:rPr lang="en-US" altLang="en-US" dirty="0">
                <a:latin typeface="Comic Sans MS" panose="030F0702030302020204" pitchFamily="66" charset="0"/>
                <a:cs typeface="Courier New" panose="02070309020205020404" pitchFamily="49" charset="0"/>
              </a:rPr>
              <a:t>String is actually a predefined class in the Java library just like the System class and Scanner class. The String type is not a primitive type. It is known as a </a:t>
            </a:r>
            <a:r>
              <a:rPr lang="en-US" altLang="en-US" i="1" dirty="0">
                <a:latin typeface="Comic Sans MS" panose="030F0702030302020204" pitchFamily="66" charset="0"/>
                <a:cs typeface="Courier New" panose="02070309020205020404" pitchFamily="49" charset="0"/>
              </a:rPr>
              <a:t>reference type</a:t>
            </a:r>
            <a:r>
              <a:rPr lang="en-US" altLang="en-US" dirty="0">
                <a:latin typeface="Comic Sans MS" panose="030F0702030302020204" pitchFamily="66" charset="0"/>
                <a:cs typeface="Courier New" panose="02070309020205020404" pitchFamily="49" charset="0"/>
              </a:rPr>
              <a:t>. In the above example, message is known as a </a:t>
            </a:r>
            <a:r>
              <a:rPr lang="en-US" altLang="en-US" i="1" dirty="0">
                <a:latin typeface="Comic Sans MS" panose="030F0702030302020204" pitchFamily="66" charset="0"/>
                <a:cs typeface="Courier New" panose="02070309020205020404" pitchFamily="49" charset="0"/>
              </a:rPr>
              <a:t>reference variable</a:t>
            </a:r>
            <a:r>
              <a:rPr lang="en-US" altLang="en-US" dirty="0">
                <a:latin typeface="Comic Sans MS" panose="030F0702030302020204" pitchFamily="66" charset="0"/>
                <a:cs typeface="Courier New" panose="02070309020205020404" pitchFamily="49" charset="0"/>
              </a:rPr>
              <a:t>, because it references a String object. For the time being, you just need to know how to declare a String variable, how to assign a string to the variable, how to concatenate strings, and to perform simple operations for strings.</a:t>
            </a:r>
          </a:p>
        </p:txBody>
      </p:sp>
      <p:sp>
        <p:nvSpPr>
          <p:cNvPr id="2" name="TextBox 1"/>
          <p:cNvSpPr txBox="1"/>
          <p:nvPr/>
        </p:nvSpPr>
        <p:spPr>
          <a:xfrm>
            <a:off x="3065322" y="5656328"/>
            <a:ext cx="6606296" cy="830997"/>
          </a:xfrm>
          <a:prstGeom prst="rect">
            <a:avLst/>
          </a:prstGeom>
          <a:noFill/>
        </p:spPr>
        <p:txBody>
          <a:bodyPr wrap="none" rtlCol="0">
            <a:spAutoFit/>
          </a:bodyPr>
          <a:lstStyle/>
          <a:p>
            <a:r>
              <a:rPr lang="en-US" dirty="0">
                <a:solidFill>
                  <a:srgbClr val="FFC000"/>
                </a:solidFill>
                <a:latin typeface="Comic Sans MS" panose="030F0702030302020204" pitchFamily="66" charset="0"/>
              </a:rPr>
              <a:t>The complete specification of the String class can be found at</a:t>
            </a:r>
          </a:p>
          <a:p>
            <a:r>
              <a:rPr lang="en-US" dirty="0">
                <a:solidFill>
                  <a:srgbClr val="FFC000"/>
                </a:solidFill>
                <a:latin typeface="Comic Sans MS" panose="030F0702030302020204" pitchFamily="66" charset="0"/>
                <a:hlinkClick r:id="rId2"/>
              </a:rPr>
              <a:t>https://docs.oracle.com/javase/10/docs/api/java/lang/String.html</a:t>
            </a:r>
            <a:endParaRPr lang="en-US" dirty="0">
              <a:solidFill>
                <a:srgbClr val="FFC000"/>
              </a:solidFill>
              <a:latin typeface="Comic Sans MS" panose="030F0702030302020204" pitchFamily="66" charset="0"/>
            </a:endParaRPr>
          </a:p>
          <a:p>
            <a:endParaRPr lang="en-US" dirty="0">
              <a:solidFill>
                <a:srgbClr val="FFC000"/>
              </a:solidFill>
              <a:latin typeface="Comic Sans MS" panose="030F0702030302020204" pitchFamily="66"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538288" y="1393825"/>
            <a:ext cx="5683250" cy="857250"/>
          </a:xfrm>
        </p:spPr>
        <p:txBody>
          <a:bodyPr/>
          <a:lstStyle/>
          <a:p>
            <a:pPr eaLnBrk="1" fontAlgn="auto" hangingPunct="1">
              <a:spcAft>
                <a:spcPts val="0"/>
              </a:spcAft>
              <a:defRPr/>
            </a:pPr>
            <a:r>
              <a:rPr lang="en-US" altLang="en-US" sz="2000" dirty="0">
                <a:latin typeface="Comic Sans MS" panose="030F0702030302020204" pitchFamily="66" charset="0"/>
              </a:rPr>
              <a:t>Simple Methods for String Objects</a:t>
            </a:r>
          </a:p>
        </p:txBody>
      </p:sp>
      <p:sp>
        <p:nvSpPr>
          <p:cNvPr id="3" name="Rectangle 6"/>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7"/>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8"/>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10"/>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8919" name="TextBox 4"/>
          <p:cNvSpPr txBox="1">
            <a:spLocks noChangeArrowheads="1"/>
          </p:cNvSpPr>
          <p:nvPr/>
        </p:nvSpPr>
        <p:spPr bwMode="auto">
          <a:xfrm>
            <a:off x="1768475" y="2354263"/>
            <a:ext cx="93027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Method		Description</a:t>
            </a:r>
          </a:p>
          <a:p>
            <a:endParaRPr lang="en-US" altLang="en-US" sz="1800">
              <a:latin typeface="Comic Sans MS" panose="030F0702030302020204" pitchFamily="66" charset="0"/>
            </a:endParaRPr>
          </a:p>
          <a:p>
            <a:r>
              <a:rPr lang="en-US" altLang="en-US" sz="1800">
                <a:latin typeface="Comic Sans MS" panose="030F0702030302020204" pitchFamily="66" charset="0"/>
              </a:rPr>
              <a:t>length( )		Returns the number of characters in the string.</a:t>
            </a:r>
          </a:p>
          <a:p>
            <a:r>
              <a:rPr lang="en-US" altLang="en-US" sz="1800">
                <a:latin typeface="Comic Sans MS" panose="030F0702030302020204" pitchFamily="66" charset="0"/>
              </a:rPr>
              <a:t>charAt(index)	Returns the character at position </a:t>
            </a:r>
            <a:r>
              <a:rPr lang="en-US" altLang="en-US" sz="1800" i="1">
                <a:latin typeface="Comic Sans MS" panose="030F0702030302020204" pitchFamily="66" charset="0"/>
              </a:rPr>
              <a:t>index</a:t>
            </a:r>
            <a:r>
              <a:rPr lang="en-US" altLang="en-US" sz="1800">
                <a:latin typeface="Comic Sans MS" panose="030F0702030302020204" pitchFamily="66" charset="0"/>
              </a:rPr>
              <a:t> in the string.</a:t>
            </a:r>
          </a:p>
          <a:p>
            <a:r>
              <a:rPr lang="en-US" altLang="en-US" sz="1800">
                <a:latin typeface="Comic Sans MS" panose="030F0702030302020204" pitchFamily="66" charset="0"/>
              </a:rPr>
              <a:t>concat(s1)	Returns a new string that concatenates this string with s1.</a:t>
            </a:r>
          </a:p>
          <a:p>
            <a:r>
              <a:rPr lang="en-US" altLang="en-US" sz="1800">
                <a:latin typeface="Comic Sans MS" panose="030F0702030302020204" pitchFamily="66" charset="0"/>
              </a:rPr>
              <a:t>toUpperCase( )	Returns a new string with all of the characters in upper case.</a:t>
            </a:r>
          </a:p>
          <a:p>
            <a:r>
              <a:rPr lang="en-US" altLang="en-US" sz="1800">
                <a:latin typeface="Comic Sans MS" panose="030F0702030302020204" pitchFamily="66" charset="0"/>
              </a:rPr>
              <a:t>toLowerCase( )	Returns a new string with all of the characters in lower case.</a:t>
            </a:r>
          </a:p>
          <a:p>
            <a:r>
              <a:rPr lang="en-US" altLang="en-US" sz="1800">
                <a:latin typeface="Comic Sans MS" panose="030F0702030302020204" pitchFamily="66" charset="0"/>
              </a:rPr>
              <a:t>trim( )		Returns a new string with leading and trailing whitespace</a:t>
            </a:r>
            <a:r>
              <a:rPr lang="en-US" altLang="en-US" sz="1800" baseline="30000">
                <a:solidFill>
                  <a:srgbClr val="FFC000"/>
                </a:solidFill>
                <a:latin typeface="Comic Sans MS" panose="030F0702030302020204" pitchFamily="66" charset="0"/>
              </a:rPr>
              <a:t>*</a:t>
            </a:r>
            <a:r>
              <a:rPr lang="en-US" altLang="en-US" sz="1800">
                <a:latin typeface="Comic Sans MS" panose="030F0702030302020204" pitchFamily="66" charset="0"/>
              </a:rPr>
              <a:t> removed.</a:t>
            </a:r>
          </a:p>
        </p:txBody>
      </p:sp>
      <p:sp>
        <p:nvSpPr>
          <p:cNvPr id="38920" name="TextBox 6"/>
          <p:cNvSpPr txBox="1">
            <a:spLocks noChangeArrowheads="1"/>
          </p:cNvSpPr>
          <p:nvPr/>
        </p:nvSpPr>
        <p:spPr bwMode="auto">
          <a:xfrm>
            <a:off x="6710363" y="5349875"/>
            <a:ext cx="38258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a:solidFill>
                  <a:srgbClr val="FFC000"/>
                </a:solidFill>
                <a:latin typeface="Comic Sans MS" panose="030F0702030302020204" pitchFamily="66" charset="0"/>
              </a:rPr>
              <a:t>* whitespace include blank, tab, and newline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9939" name="Rectangle 3"/>
          <p:cNvSpPr txBox="1">
            <a:spLocks noChangeArrowheads="1"/>
          </p:cNvSpPr>
          <p:nvPr/>
        </p:nvSpPr>
        <p:spPr bwMode="auto">
          <a:xfrm>
            <a:off x="2587625" y="2314575"/>
            <a:ext cx="875665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Aft>
                <a:spcPts val="1000"/>
              </a:spcAft>
              <a:buClr>
                <a:schemeClr val="tx1"/>
              </a:buClr>
              <a:buSzPct val="100000"/>
              <a:buFont typeface="Arial" panose="020B0604020202020204" pitchFamily="34" charset="0"/>
              <a:buChar char="•"/>
              <a:defRPr>
                <a:solidFill>
                  <a:schemeClr val="tx1"/>
                </a:solidFill>
                <a:latin typeface="Calibri" panose="020F0502020204030204" pitchFamily="34" charset="0"/>
              </a:defRPr>
            </a:lvl1pPr>
            <a:lvl2pPr marL="742950" indent="-285750">
              <a:spcAft>
                <a:spcPts val="1000"/>
              </a:spcAft>
              <a:buClr>
                <a:schemeClr val="tx1"/>
              </a:buClr>
              <a:buSzPct val="100000"/>
              <a:buFont typeface="Arial" panose="020B0604020202020204" pitchFamily="34" charset="0"/>
              <a:buChar char="•"/>
              <a:defRPr sz="1600">
                <a:solidFill>
                  <a:schemeClr val="tx1"/>
                </a:solidFill>
                <a:latin typeface="Calibri" panose="020F0502020204030204" pitchFamily="34" charset="0"/>
              </a:defRPr>
            </a:lvl2pPr>
            <a:lvl3pPr marL="1143000" indent="-228600">
              <a:spcAft>
                <a:spcPts val="1000"/>
              </a:spcAft>
              <a:buClr>
                <a:schemeClr val="tx1"/>
              </a:buClr>
              <a:buSzPct val="100000"/>
              <a:buFont typeface="Arial" panose="020B0604020202020204" pitchFamily="34" charset="0"/>
              <a:buChar char="•"/>
              <a:defRPr sz="1400">
                <a:solidFill>
                  <a:schemeClr val="tx1"/>
                </a:solidFill>
                <a:latin typeface="Calibri" panose="020F0502020204030204" pitchFamily="34" charset="0"/>
              </a:defRPr>
            </a:lvl3pPr>
            <a:lvl4pPr marL="16002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4pPr>
            <a:lvl5pPr marL="20574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5pPr>
            <a:lvl6pPr marL="25146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6pPr>
            <a:lvl7pPr marL="29718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7pPr>
            <a:lvl8pPr marL="34290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8pPr>
            <a:lvl9pPr marL="38862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9pPr>
          </a:lstStyle>
          <a:p>
            <a:pPr>
              <a:spcBef>
                <a:spcPct val="20000"/>
              </a:spcBef>
              <a:spcAft>
                <a:spcPct val="0"/>
              </a:spcAft>
              <a:buClr>
                <a:schemeClr val="tx2"/>
              </a:buClr>
              <a:buSzPct val="75000"/>
              <a:buFont typeface="Monotype Sorts" pitchFamily="2" charset="2"/>
              <a:buNone/>
            </a:pPr>
            <a:r>
              <a:rPr lang="en-US" altLang="en-US" sz="1800" dirty="0">
                <a:latin typeface="+mn-lt"/>
              </a:rPr>
              <a:t>package strings;</a:t>
            </a:r>
          </a:p>
          <a:p>
            <a:pPr>
              <a:spcBef>
                <a:spcPct val="20000"/>
              </a:spcBef>
              <a:spcAft>
                <a:spcPct val="0"/>
              </a:spcAft>
              <a:buClr>
                <a:schemeClr val="tx2"/>
              </a:buClr>
              <a:buSzPct val="75000"/>
              <a:buFont typeface="Monotype Sorts" pitchFamily="2" charset="2"/>
              <a:buNone/>
            </a:pPr>
            <a:endParaRPr lang="en-US" altLang="en-US" sz="1800" dirty="0">
              <a:latin typeface="+mn-lt"/>
            </a:endParaRPr>
          </a:p>
          <a:p>
            <a:pPr>
              <a:spcBef>
                <a:spcPct val="20000"/>
              </a:spcBef>
              <a:spcAft>
                <a:spcPct val="0"/>
              </a:spcAft>
              <a:buClr>
                <a:schemeClr val="tx2"/>
              </a:buClr>
              <a:buSzPct val="75000"/>
              <a:buFont typeface="Monotype Sorts" pitchFamily="2" charset="2"/>
              <a:buNone/>
            </a:pPr>
            <a:r>
              <a:rPr lang="en-US" altLang="en-US" sz="1800" dirty="0">
                <a:latin typeface="+mn-lt"/>
              </a:rPr>
              <a:t>public class Strings {</a:t>
            </a:r>
          </a:p>
          <a:p>
            <a:pPr>
              <a:spcBef>
                <a:spcPct val="20000"/>
              </a:spcBef>
              <a:spcAft>
                <a:spcPct val="0"/>
              </a:spcAft>
              <a:buClr>
                <a:schemeClr val="tx2"/>
              </a:buClr>
              <a:buSzPct val="75000"/>
              <a:buFont typeface="Monotype Sorts" pitchFamily="2" charset="2"/>
              <a:buNone/>
            </a:pPr>
            <a:endParaRPr lang="en-US" altLang="en-US" sz="1800" dirty="0">
              <a:latin typeface="+mn-lt"/>
            </a:endParaRPr>
          </a:p>
          <a:p>
            <a:pPr>
              <a:spcBef>
                <a:spcPct val="20000"/>
              </a:spcBef>
              <a:spcAft>
                <a:spcPct val="0"/>
              </a:spcAft>
              <a:buClr>
                <a:schemeClr val="tx2"/>
              </a:buClr>
              <a:buSzPct val="75000"/>
              <a:buFont typeface="Monotype Sorts" pitchFamily="2" charset="2"/>
              <a:buNone/>
            </a:pPr>
            <a:r>
              <a:rPr lang="en-US" altLang="en-US" sz="1800" dirty="0">
                <a:latin typeface="+mn-lt"/>
              </a:rPr>
              <a:t>    public static void main(String[] </a:t>
            </a:r>
            <a:r>
              <a:rPr lang="en-US" altLang="en-US" sz="1800" dirty="0" err="1">
                <a:latin typeface="+mn-lt"/>
              </a:rPr>
              <a:t>args</a:t>
            </a:r>
            <a:r>
              <a:rPr lang="en-US" altLang="en-US" sz="1800" dirty="0">
                <a:latin typeface="+mn-lt"/>
              </a:rPr>
              <a:t>) {</a:t>
            </a:r>
          </a:p>
          <a:p>
            <a:pPr>
              <a:spcBef>
                <a:spcPct val="20000"/>
              </a:spcBef>
              <a:spcAft>
                <a:spcPct val="0"/>
              </a:spcAft>
              <a:buClr>
                <a:schemeClr val="tx2"/>
              </a:buClr>
              <a:buSzPct val="75000"/>
              <a:buFont typeface="Monotype Sorts" pitchFamily="2" charset="2"/>
              <a:buNone/>
            </a:pPr>
            <a:r>
              <a:rPr lang="en-US" altLang="en-US" sz="1800" dirty="0">
                <a:latin typeface="+mn-lt"/>
              </a:rPr>
              <a:t>       String name = "Abraham Lincoln";</a:t>
            </a:r>
          </a:p>
          <a:p>
            <a:pPr>
              <a:spcBef>
                <a:spcPct val="20000"/>
              </a:spcBef>
              <a:spcAft>
                <a:spcPct val="0"/>
              </a:spcAft>
              <a:buClr>
                <a:schemeClr val="tx2"/>
              </a:buClr>
              <a:buSzPct val="75000"/>
              <a:buFont typeface="Monotype Sorts" pitchFamily="2" charset="2"/>
              <a:buNone/>
            </a:pPr>
            <a:r>
              <a:rPr lang="en-US" altLang="en-US" sz="1800" dirty="0">
                <a:latin typeface="+mn-lt"/>
              </a:rPr>
              <a:t>       </a:t>
            </a:r>
            <a:r>
              <a:rPr lang="en-US" altLang="en-US" sz="1800" dirty="0" err="1">
                <a:latin typeface="+mn-lt"/>
              </a:rPr>
              <a:t>int</a:t>
            </a:r>
            <a:r>
              <a:rPr lang="en-US" altLang="en-US" sz="1800" dirty="0">
                <a:latin typeface="+mn-lt"/>
              </a:rPr>
              <a:t> </a:t>
            </a:r>
            <a:r>
              <a:rPr lang="en-US" altLang="en-US" sz="1800" dirty="0" err="1">
                <a:latin typeface="+mn-lt"/>
              </a:rPr>
              <a:t>nameLength</a:t>
            </a:r>
            <a:r>
              <a:rPr lang="en-US" altLang="en-US" sz="1800" dirty="0">
                <a:latin typeface="+mn-lt"/>
              </a:rPr>
              <a:t> = </a:t>
            </a:r>
            <a:r>
              <a:rPr lang="en-US" altLang="en-US" sz="1800" dirty="0" err="1">
                <a:latin typeface="+mn-lt"/>
              </a:rPr>
              <a:t>name.length</a:t>
            </a:r>
            <a:r>
              <a:rPr lang="en-US" altLang="en-US" sz="1800" dirty="0">
                <a:latin typeface="+mn-lt"/>
              </a:rPr>
              <a:t>();</a:t>
            </a:r>
          </a:p>
          <a:p>
            <a:pPr>
              <a:spcBef>
                <a:spcPct val="20000"/>
              </a:spcBef>
              <a:spcAft>
                <a:spcPct val="0"/>
              </a:spcAft>
              <a:buClr>
                <a:schemeClr val="tx2"/>
              </a:buClr>
              <a:buSzPct val="75000"/>
              <a:buFont typeface="Monotype Sorts" pitchFamily="2" charset="2"/>
              <a:buNone/>
            </a:pPr>
            <a:r>
              <a:rPr lang="en-US" altLang="en-US" sz="1800" dirty="0">
                <a:latin typeface="+mn-lt"/>
              </a:rPr>
              <a:t>       </a:t>
            </a:r>
          </a:p>
          <a:p>
            <a:pPr>
              <a:spcBef>
                <a:spcPct val="20000"/>
              </a:spcBef>
              <a:spcAft>
                <a:spcPct val="0"/>
              </a:spcAft>
              <a:buClr>
                <a:schemeClr val="tx2"/>
              </a:buClr>
              <a:buSzPct val="75000"/>
              <a:buFont typeface="Monotype Sorts" pitchFamily="2" charset="2"/>
              <a:buNone/>
            </a:pPr>
            <a:r>
              <a:rPr lang="en-US" altLang="en-US" sz="1800" dirty="0">
                <a:latin typeface="+mn-lt"/>
              </a:rPr>
              <a:t>       </a:t>
            </a:r>
            <a:r>
              <a:rPr lang="en-US" altLang="en-US" sz="1800" dirty="0" err="1">
                <a:latin typeface="+mn-lt"/>
              </a:rPr>
              <a:t>System.out.format</a:t>
            </a:r>
            <a:r>
              <a:rPr lang="en-US" altLang="en-US" sz="1800" dirty="0">
                <a:latin typeface="+mn-lt"/>
              </a:rPr>
              <a:t>("Abraham Lincoln's name is %d letters long.", </a:t>
            </a:r>
            <a:r>
              <a:rPr lang="en-US" altLang="en-US" sz="1800" dirty="0" err="1">
                <a:latin typeface="+mn-lt"/>
              </a:rPr>
              <a:t>nameLength</a:t>
            </a:r>
            <a:r>
              <a:rPr lang="en-US" altLang="en-US" sz="1800" dirty="0">
                <a:latin typeface="+mn-lt"/>
              </a:rPr>
              <a:t>);</a:t>
            </a:r>
          </a:p>
          <a:p>
            <a:pPr>
              <a:spcBef>
                <a:spcPct val="20000"/>
              </a:spcBef>
              <a:spcAft>
                <a:spcPct val="0"/>
              </a:spcAft>
              <a:buClr>
                <a:schemeClr val="tx2"/>
              </a:buClr>
              <a:buSzPct val="75000"/>
              <a:buFont typeface="Monotype Sorts" pitchFamily="2" charset="2"/>
              <a:buNone/>
            </a:pPr>
            <a:r>
              <a:rPr lang="en-US" altLang="en-US" sz="1800" dirty="0">
                <a:latin typeface="+mn-lt"/>
              </a:rPr>
              <a:t>    }  </a:t>
            </a:r>
          </a:p>
          <a:p>
            <a:pPr>
              <a:spcBef>
                <a:spcPct val="20000"/>
              </a:spcBef>
              <a:spcAft>
                <a:spcPct val="0"/>
              </a:spcAft>
              <a:buClr>
                <a:schemeClr val="tx2"/>
              </a:buClr>
              <a:buSzPct val="75000"/>
              <a:buFont typeface="Monotype Sorts" pitchFamily="2" charset="2"/>
              <a:buNone/>
            </a:pPr>
            <a:r>
              <a:rPr lang="en-US" altLang="en-US" sz="1800" dirty="0">
                <a:latin typeface="+mn-lt"/>
              </a:rPr>
              <a:t>}</a:t>
            </a:r>
            <a:endParaRPr lang="en-US" altLang="en-US" sz="1800" u="sng" dirty="0">
              <a:latin typeface="+mn-lt"/>
            </a:endParaRPr>
          </a:p>
        </p:txBody>
      </p:sp>
      <p:sp>
        <p:nvSpPr>
          <p:cNvPr id="39940" name="TextBox 3"/>
          <p:cNvSpPr txBox="1">
            <a:spLocks noChangeArrowheads="1"/>
          </p:cNvSpPr>
          <p:nvPr/>
        </p:nvSpPr>
        <p:spPr bwMode="auto">
          <a:xfrm>
            <a:off x="2332310" y="1470345"/>
            <a:ext cx="603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000" dirty="0">
                <a:latin typeface="Comic Sans MS" panose="030F0702030302020204" pitchFamily="66" charset="0"/>
              </a:rPr>
              <a:t>EXAMPLE: USING THE  LENGTH( ) METHOD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616074" y="1355725"/>
            <a:ext cx="5555265" cy="857250"/>
          </a:xfrm>
        </p:spPr>
        <p:txBody>
          <a:bodyPr/>
          <a:lstStyle/>
          <a:p>
            <a:pPr eaLnBrk="1" fontAlgn="auto" hangingPunct="1">
              <a:spcAft>
                <a:spcPts val="0"/>
              </a:spcAft>
              <a:defRPr/>
            </a:pPr>
            <a:r>
              <a:rPr lang="en-US" altLang="en-US" sz="2000" dirty="0">
                <a:latin typeface="Comic Sans MS" panose="030F0702030302020204" pitchFamily="66" charset="0"/>
              </a:rPr>
              <a:t>Getting Characters from a String </a:t>
            </a:r>
          </a:p>
        </p:txBody>
      </p:sp>
      <p:sp>
        <p:nvSpPr>
          <p:cNvPr id="3" name="Rectangle 6"/>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4096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2546350"/>
            <a:ext cx="9004300"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4"/>
          <p:cNvSpPr txBox="1">
            <a:spLocks noChangeArrowheads="1"/>
          </p:cNvSpPr>
          <p:nvPr/>
        </p:nvSpPr>
        <p:spPr bwMode="auto">
          <a:xfrm>
            <a:off x="3008313" y="1777585"/>
            <a:ext cx="6973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latin typeface="Comic Sans MS" panose="030F0702030302020204" pitchFamily="66" charset="0"/>
              </a:rPr>
              <a:t>EXAMPLE: GETTING A CHARACTER FROM A STRING</a:t>
            </a:r>
          </a:p>
        </p:txBody>
      </p:sp>
      <p:sp>
        <p:nvSpPr>
          <p:cNvPr id="41987" name="TextBox 5"/>
          <p:cNvSpPr txBox="1">
            <a:spLocks noChangeArrowheads="1"/>
          </p:cNvSpPr>
          <p:nvPr/>
        </p:nvSpPr>
        <p:spPr bwMode="auto">
          <a:xfrm>
            <a:off x="3008313" y="2430463"/>
            <a:ext cx="645029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dirty="0">
                <a:latin typeface="+mn-lt"/>
              </a:rPr>
              <a:t>public class String {</a:t>
            </a:r>
          </a:p>
          <a:p>
            <a:endParaRPr lang="en-US" altLang="en-US" dirty="0">
              <a:latin typeface="+mn-lt"/>
            </a:endParaRPr>
          </a:p>
          <a:p>
            <a:r>
              <a:rPr lang="en-US" altLang="en-US" dirty="0">
                <a:latin typeface="+mn-lt"/>
              </a:rPr>
              <a:t>    public static void main(String[] </a:t>
            </a:r>
            <a:r>
              <a:rPr lang="en-US" altLang="en-US" dirty="0" err="1">
                <a:latin typeface="+mn-lt"/>
              </a:rPr>
              <a:t>args</a:t>
            </a:r>
            <a:r>
              <a:rPr lang="en-US" altLang="en-US" dirty="0">
                <a:latin typeface="+mn-lt"/>
              </a:rPr>
              <a:t>) {</a:t>
            </a:r>
          </a:p>
          <a:p>
            <a:r>
              <a:rPr lang="en-US" altLang="en-US" dirty="0">
                <a:latin typeface="+mn-lt"/>
              </a:rPr>
              <a:t>       String name = "Abraham Lincoln";</a:t>
            </a:r>
          </a:p>
          <a:p>
            <a:r>
              <a:rPr lang="en-US" altLang="en-US" dirty="0">
                <a:latin typeface="+mn-lt"/>
              </a:rPr>
              <a:t>       char first = </a:t>
            </a:r>
            <a:r>
              <a:rPr lang="en-US" altLang="en-US" dirty="0" err="1">
                <a:latin typeface="+mn-lt"/>
              </a:rPr>
              <a:t>name.charAt</a:t>
            </a:r>
            <a:r>
              <a:rPr lang="en-US" altLang="en-US" dirty="0">
                <a:latin typeface="+mn-lt"/>
              </a:rPr>
              <a:t>(0);</a:t>
            </a:r>
          </a:p>
          <a:p>
            <a:r>
              <a:rPr lang="en-US" altLang="en-US" dirty="0">
                <a:latin typeface="+mn-lt"/>
              </a:rPr>
              <a:t>       </a:t>
            </a:r>
          </a:p>
          <a:p>
            <a:r>
              <a:rPr lang="en-US" altLang="en-US" dirty="0">
                <a:latin typeface="+mn-lt"/>
              </a:rPr>
              <a:t>       </a:t>
            </a:r>
            <a:r>
              <a:rPr lang="en-US" altLang="en-US" dirty="0" err="1">
                <a:latin typeface="+mn-lt"/>
              </a:rPr>
              <a:t>System.out.format</a:t>
            </a:r>
            <a:r>
              <a:rPr lang="en-US" altLang="en-US" dirty="0">
                <a:latin typeface="+mn-lt"/>
              </a:rPr>
              <a:t>("The first character in Lincoln's name is %c\n", first);</a:t>
            </a:r>
          </a:p>
          <a:p>
            <a:r>
              <a:rPr lang="en-US" altLang="en-US" dirty="0">
                <a:latin typeface="+mn-lt"/>
              </a:rPr>
              <a:t>    }  </a:t>
            </a:r>
          </a:p>
          <a:p>
            <a:r>
              <a:rPr lang="en-US" altLang="en-US" dirty="0">
                <a:latin typeface="+mn-lt"/>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2409825" y="1009650"/>
            <a:ext cx="7772400" cy="685800"/>
          </a:xfrm>
        </p:spPr>
        <p:txBody>
          <a:bodyPr/>
          <a:lstStyle/>
          <a:p>
            <a:pPr eaLnBrk="1" fontAlgn="auto" hangingPunct="1">
              <a:spcAft>
                <a:spcPts val="0"/>
              </a:spcAft>
              <a:defRPr/>
            </a:pPr>
            <a:r>
              <a:rPr lang="en-US" altLang="en-US" sz="2000" dirty="0">
                <a:latin typeface="Comic Sans MS" panose="030F0702030302020204" pitchFamily="66" charset="0"/>
              </a:rPr>
              <a:t>Example: Converting A String TO lower case</a:t>
            </a:r>
          </a:p>
        </p:txBody>
      </p:sp>
      <p:sp>
        <p:nvSpPr>
          <p:cNvPr id="43012" name="TextBox 2"/>
          <p:cNvSpPr txBox="1">
            <a:spLocks noChangeArrowheads="1"/>
          </p:cNvSpPr>
          <p:nvPr/>
        </p:nvSpPr>
        <p:spPr bwMode="auto">
          <a:xfrm>
            <a:off x="2293938" y="1970088"/>
            <a:ext cx="349121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dirty="0">
                <a:latin typeface="+mn-lt"/>
              </a:rPr>
              <a:t>public class Strings {</a:t>
            </a:r>
          </a:p>
          <a:p>
            <a:endParaRPr lang="en-US" altLang="en-US" dirty="0">
              <a:latin typeface="+mn-lt"/>
            </a:endParaRPr>
          </a:p>
          <a:p>
            <a:r>
              <a:rPr lang="en-US" altLang="en-US" dirty="0">
                <a:latin typeface="+mn-lt"/>
              </a:rPr>
              <a:t>    public static void main(String[] </a:t>
            </a:r>
            <a:r>
              <a:rPr lang="en-US" altLang="en-US" dirty="0" err="1">
                <a:latin typeface="+mn-lt"/>
              </a:rPr>
              <a:t>args</a:t>
            </a:r>
            <a:r>
              <a:rPr lang="en-US" altLang="en-US" dirty="0">
                <a:latin typeface="+mn-lt"/>
              </a:rPr>
              <a:t>) {</a:t>
            </a:r>
          </a:p>
          <a:p>
            <a:r>
              <a:rPr lang="en-US" altLang="en-US" dirty="0">
                <a:latin typeface="+mn-lt"/>
              </a:rPr>
              <a:t>       String name = "WELCOME HOME";</a:t>
            </a:r>
          </a:p>
          <a:p>
            <a:r>
              <a:rPr lang="en-US" altLang="en-US" dirty="0">
                <a:latin typeface="+mn-lt"/>
              </a:rPr>
              <a:t>       String lower = </a:t>
            </a:r>
            <a:r>
              <a:rPr lang="en-US" altLang="en-US" dirty="0" err="1">
                <a:latin typeface="+mn-lt"/>
              </a:rPr>
              <a:t>name.toLowerCase</a:t>
            </a:r>
            <a:r>
              <a:rPr lang="en-US" altLang="en-US" dirty="0">
                <a:latin typeface="+mn-lt"/>
              </a:rPr>
              <a:t>();</a:t>
            </a:r>
          </a:p>
          <a:p>
            <a:r>
              <a:rPr lang="en-US" altLang="en-US" dirty="0">
                <a:latin typeface="+mn-lt"/>
              </a:rPr>
              <a:t>       </a:t>
            </a:r>
          </a:p>
          <a:p>
            <a:r>
              <a:rPr lang="en-US" altLang="en-US" dirty="0">
                <a:latin typeface="+mn-lt"/>
              </a:rPr>
              <a:t>       </a:t>
            </a:r>
            <a:r>
              <a:rPr lang="en-US" altLang="en-US" dirty="0" err="1">
                <a:latin typeface="+mn-lt"/>
              </a:rPr>
              <a:t>System.out.println</a:t>
            </a:r>
            <a:r>
              <a:rPr lang="en-US" altLang="en-US" dirty="0">
                <a:latin typeface="+mn-lt"/>
              </a:rPr>
              <a:t>(name);</a:t>
            </a:r>
          </a:p>
          <a:p>
            <a:r>
              <a:rPr lang="en-US" altLang="en-US" dirty="0">
                <a:latin typeface="+mn-lt"/>
              </a:rPr>
              <a:t>       </a:t>
            </a:r>
            <a:r>
              <a:rPr lang="en-US" altLang="en-US" dirty="0" err="1">
                <a:latin typeface="+mn-lt"/>
              </a:rPr>
              <a:t>System.out.println</a:t>
            </a:r>
            <a:r>
              <a:rPr lang="en-US" altLang="en-US" dirty="0">
                <a:latin typeface="+mn-lt"/>
              </a:rPr>
              <a:t>(lower);</a:t>
            </a:r>
          </a:p>
          <a:p>
            <a:r>
              <a:rPr lang="en-US" altLang="en-US" dirty="0">
                <a:latin typeface="+mn-lt"/>
              </a:rPr>
              <a:t>    }  </a:t>
            </a:r>
          </a:p>
          <a:p>
            <a:r>
              <a:rPr lang="en-US" altLang="en-US" dirty="0">
                <a:latin typeface="+mn-lt"/>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163888" y="1470025"/>
            <a:ext cx="8686800" cy="685800"/>
          </a:xfrm>
        </p:spPr>
        <p:txBody>
          <a:bodyPr/>
          <a:lstStyle/>
          <a:p>
            <a:pPr eaLnBrk="1" fontAlgn="auto" hangingPunct="1">
              <a:spcAft>
                <a:spcPts val="0"/>
              </a:spcAft>
              <a:defRPr/>
            </a:pPr>
            <a:r>
              <a:rPr lang="en-US" altLang="en-US" sz="2000" dirty="0">
                <a:latin typeface="Comic Sans MS" panose="030F0702030302020204" pitchFamily="66" charset="0"/>
                <a:cs typeface="Times New Roman" panose="02020603050405020304" pitchFamily="18" charset="0"/>
              </a:rPr>
              <a:t>Example: String Concatenation </a:t>
            </a:r>
          </a:p>
        </p:txBody>
      </p:sp>
      <p:sp>
        <p:nvSpPr>
          <p:cNvPr id="44035" name="TextBox 2"/>
          <p:cNvSpPr txBox="1">
            <a:spLocks noChangeArrowheads="1"/>
          </p:cNvSpPr>
          <p:nvPr/>
        </p:nvSpPr>
        <p:spPr bwMode="auto">
          <a:xfrm>
            <a:off x="3176588" y="2276475"/>
            <a:ext cx="388285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mn-lt"/>
              </a:rPr>
              <a:t>public class Strings {</a:t>
            </a:r>
          </a:p>
          <a:p>
            <a:endParaRPr lang="en-US" altLang="en-US" sz="1800">
              <a:latin typeface="+mn-lt"/>
            </a:endParaRPr>
          </a:p>
          <a:p>
            <a:r>
              <a:rPr lang="en-US" altLang="en-US" sz="1800">
                <a:latin typeface="+mn-lt"/>
              </a:rPr>
              <a:t>    public static void main(String[] args) {</a:t>
            </a:r>
          </a:p>
          <a:p>
            <a:r>
              <a:rPr lang="en-US" altLang="en-US" sz="1800">
                <a:latin typeface="+mn-lt"/>
              </a:rPr>
              <a:t>       String s1 = "WELCOME";</a:t>
            </a:r>
          </a:p>
          <a:p>
            <a:r>
              <a:rPr lang="en-US" altLang="en-US" sz="1800">
                <a:latin typeface="+mn-lt"/>
              </a:rPr>
              <a:t>       String s2 = " HOME";</a:t>
            </a:r>
          </a:p>
          <a:p>
            <a:r>
              <a:rPr lang="en-US" altLang="en-US" sz="1800">
                <a:latin typeface="+mn-lt"/>
              </a:rPr>
              <a:t>       String both = s1 + s2;</a:t>
            </a:r>
          </a:p>
          <a:p>
            <a:r>
              <a:rPr lang="en-US" altLang="en-US" sz="1800">
                <a:latin typeface="+mn-lt"/>
              </a:rPr>
              <a:t>       </a:t>
            </a:r>
          </a:p>
          <a:p>
            <a:r>
              <a:rPr lang="en-US" altLang="en-US" sz="1800">
                <a:latin typeface="+mn-lt"/>
              </a:rPr>
              <a:t>       System.out.println(both);</a:t>
            </a:r>
          </a:p>
          <a:p>
            <a:r>
              <a:rPr lang="en-US" altLang="en-US" sz="1800">
                <a:latin typeface="+mn-lt"/>
              </a:rPr>
              <a:t>    }  </a:t>
            </a:r>
          </a:p>
          <a:p>
            <a:r>
              <a:rPr lang="en-US" altLang="en-US" sz="1800">
                <a:latin typeface="+mn-lt"/>
              </a:rPr>
              <a:t>}</a:t>
            </a:r>
          </a:p>
        </p:txBody>
      </p:sp>
      <p:sp>
        <p:nvSpPr>
          <p:cNvPr id="44036" name="TextBox 3"/>
          <p:cNvSpPr txBox="1">
            <a:spLocks noChangeArrowheads="1"/>
          </p:cNvSpPr>
          <p:nvPr/>
        </p:nvSpPr>
        <p:spPr bwMode="auto">
          <a:xfrm>
            <a:off x="6515804" y="3641921"/>
            <a:ext cx="419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dirty="0">
                <a:solidFill>
                  <a:srgbClr val="FFC000"/>
                </a:solidFill>
                <a:latin typeface="Comic Sans MS" panose="030F0702030302020204" pitchFamily="66" charset="0"/>
              </a:rPr>
              <a:t>the + symbol is used to concatenate two Strings</a:t>
            </a:r>
          </a:p>
        </p:txBody>
      </p:sp>
      <p:cxnSp>
        <p:nvCxnSpPr>
          <p:cNvPr id="6" name="Straight Arrow Connector 5"/>
          <p:cNvCxnSpPr/>
          <p:nvPr/>
        </p:nvCxnSpPr>
        <p:spPr>
          <a:xfrm flipH="1">
            <a:off x="5749925" y="3795909"/>
            <a:ext cx="768350" cy="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870200" y="1163638"/>
            <a:ext cx="8686800" cy="685800"/>
          </a:xfrm>
        </p:spPr>
        <p:txBody>
          <a:bodyPr/>
          <a:lstStyle/>
          <a:p>
            <a:pPr eaLnBrk="1" fontAlgn="auto" hangingPunct="1">
              <a:spcAft>
                <a:spcPts val="0"/>
              </a:spcAft>
              <a:defRPr/>
            </a:pPr>
            <a:r>
              <a:rPr lang="en-US" altLang="en-US" sz="2000" dirty="0">
                <a:latin typeface="Comic Sans MS" panose="030F0702030302020204" pitchFamily="66" charset="0"/>
              </a:rPr>
              <a:t>Example: Reading a String from the Console </a:t>
            </a:r>
            <a:endParaRPr lang="en-US" altLang="en-US" sz="2000" dirty="0">
              <a:latin typeface="Comic Sans MS" panose="030F0702030302020204" pitchFamily="66" charset="0"/>
              <a:cs typeface="Times New Roman" panose="02020603050405020304" pitchFamily="18" charset="0"/>
            </a:endParaRPr>
          </a:p>
        </p:txBody>
      </p:sp>
      <p:sp>
        <p:nvSpPr>
          <p:cNvPr id="45059" name="TextBox 2"/>
          <p:cNvSpPr txBox="1">
            <a:spLocks noChangeArrowheads="1"/>
          </p:cNvSpPr>
          <p:nvPr/>
        </p:nvSpPr>
        <p:spPr bwMode="auto">
          <a:xfrm>
            <a:off x="2852738" y="1970088"/>
            <a:ext cx="512691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dirty="0">
                <a:latin typeface="+mn-lt"/>
              </a:rPr>
              <a:t>import </a:t>
            </a:r>
            <a:r>
              <a:rPr lang="en-US" altLang="en-US" sz="1800" dirty="0" err="1">
                <a:latin typeface="+mn-lt"/>
              </a:rPr>
              <a:t>java.util.Scanner</a:t>
            </a:r>
            <a:r>
              <a:rPr lang="en-US" altLang="en-US" sz="1800" dirty="0">
                <a:latin typeface="+mn-lt"/>
              </a:rPr>
              <a:t>;</a:t>
            </a:r>
          </a:p>
          <a:p>
            <a:endParaRPr lang="en-US" altLang="en-US" sz="1800" dirty="0">
              <a:latin typeface="+mn-lt"/>
            </a:endParaRPr>
          </a:p>
          <a:p>
            <a:r>
              <a:rPr lang="en-US" altLang="en-US" sz="1800" dirty="0">
                <a:latin typeface="+mn-lt"/>
              </a:rPr>
              <a:t>public class Characters {</a:t>
            </a:r>
          </a:p>
          <a:p>
            <a:endParaRPr lang="en-US" altLang="en-US" sz="1800" dirty="0">
              <a:latin typeface="+mn-lt"/>
            </a:endParaRPr>
          </a:p>
          <a:p>
            <a:r>
              <a:rPr lang="en-US" altLang="en-US" sz="1800" dirty="0">
                <a:latin typeface="+mn-lt"/>
              </a:rPr>
              <a:t>    public static void main(String[] </a:t>
            </a:r>
            <a:r>
              <a:rPr lang="en-US" altLang="en-US" sz="1800" dirty="0" err="1">
                <a:latin typeface="+mn-lt"/>
              </a:rPr>
              <a:t>args</a:t>
            </a:r>
            <a:r>
              <a:rPr lang="en-US" altLang="en-US" sz="1800" dirty="0">
                <a:latin typeface="+mn-lt"/>
              </a:rPr>
              <a:t>) {</a:t>
            </a:r>
          </a:p>
          <a:p>
            <a:r>
              <a:rPr lang="en-US" altLang="en-US" sz="1800" dirty="0">
                <a:latin typeface="+mn-lt"/>
              </a:rPr>
              <a:t>       Scanner keyboard = new Scanner(System.in);       </a:t>
            </a:r>
          </a:p>
          <a:p>
            <a:r>
              <a:rPr lang="en-US" altLang="en-US" sz="1800" dirty="0">
                <a:latin typeface="+mn-lt"/>
              </a:rPr>
              <a:t>       String name;</a:t>
            </a:r>
          </a:p>
          <a:p>
            <a:endParaRPr lang="en-US" altLang="en-US" sz="1800" dirty="0">
              <a:latin typeface="+mn-lt"/>
            </a:endParaRPr>
          </a:p>
          <a:p>
            <a:r>
              <a:rPr lang="en-US" altLang="en-US" sz="1800" dirty="0">
                <a:latin typeface="+mn-lt"/>
              </a:rPr>
              <a:t>       </a:t>
            </a:r>
            <a:r>
              <a:rPr lang="en-US" altLang="en-US" sz="1800" dirty="0" err="1">
                <a:latin typeface="+mn-lt"/>
              </a:rPr>
              <a:t>System.out.println</a:t>
            </a:r>
            <a:r>
              <a:rPr lang="en-US" altLang="en-US" sz="1800" dirty="0">
                <a:latin typeface="+mn-lt"/>
              </a:rPr>
              <a:t>("Enter your first name: ");</a:t>
            </a:r>
          </a:p>
          <a:p>
            <a:r>
              <a:rPr lang="en-US" altLang="en-US" sz="1800" dirty="0">
                <a:latin typeface="+mn-lt"/>
              </a:rPr>
              <a:t>       name = </a:t>
            </a:r>
            <a:r>
              <a:rPr lang="en-US" altLang="en-US" sz="1800" dirty="0" err="1">
                <a:latin typeface="+mn-lt"/>
              </a:rPr>
              <a:t>keyboard.next</a:t>
            </a:r>
            <a:r>
              <a:rPr lang="en-US" altLang="en-US" sz="1800" dirty="0">
                <a:latin typeface="+mn-lt"/>
              </a:rPr>
              <a:t>( );</a:t>
            </a:r>
          </a:p>
          <a:p>
            <a:r>
              <a:rPr lang="en-US" altLang="en-US" sz="1800" dirty="0">
                <a:latin typeface="+mn-lt"/>
              </a:rPr>
              <a:t>       </a:t>
            </a:r>
          </a:p>
          <a:p>
            <a:r>
              <a:rPr lang="en-US" altLang="en-US" sz="1800" dirty="0">
                <a:latin typeface="+mn-lt"/>
              </a:rPr>
              <a:t>       </a:t>
            </a:r>
            <a:r>
              <a:rPr lang="en-US" altLang="en-US" sz="1800" dirty="0" err="1">
                <a:latin typeface="+mn-lt"/>
              </a:rPr>
              <a:t>System.out.println</a:t>
            </a:r>
            <a:r>
              <a:rPr lang="en-US" altLang="en-US" sz="1800" dirty="0">
                <a:latin typeface="+mn-lt"/>
              </a:rPr>
              <a:t>("Hello " + name);</a:t>
            </a:r>
          </a:p>
          <a:p>
            <a:r>
              <a:rPr lang="en-US" altLang="en-US" sz="1800" dirty="0">
                <a:latin typeface="+mn-lt"/>
              </a:rPr>
              <a:t>    }  </a:t>
            </a:r>
          </a:p>
          <a:p>
            <a:r>
              <a:rPr lang="en-US" altLang="en-US" sz="1800" dirty="0">
                <a:latin typeface="+mn-lt"/>
              </a:rPr>
              <a:t>}</a:t>
            </a:r>
          </a:p>
        </p:txBody>
      </p:sp>
      <p:sp>
        <p:nvSpPr>
          <p:cNvPr id="45060" name="TextBox 3"/>
          <p:cNvSpPr txBox="1">
            <a:spLocks noChangeArrowheads="1"/>
          </p:cNvSpPr>
          <p:nvPr/>
        </p:nvSpPr>
        <p:spPr bwMode="auto">
          <a:xfrm>
            <a:off x="7261821" y="4781550"/>
            <a:ext cx="3554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dirty="0">
                <a:solidFill>
                  <a:srgbClr val="FFC000"/>
                </a:solidFill>
                <a:latin typeface="Comic Sans MS" panose="030F0702030302020204" pitchFamily="66" charset="0"/>
              </a:rPr>
              <a:t>The next( ) method gets the next string</a:t>
            </a:r>
          </a:p>
          <a:p>
            <a:r>
              <a:rPr lang="en-US" altLang="en-US" sz="1400" dirty="0">
                <a:solidFill>
                  <a:srgbClr val="FFC000"/>
                </a:solidFill>
                <a:latin typeface="Comic Sans MS" panose="030F0702030302020204" pitchFamily="66" charset="0"/>
              </a:rPr>
              <a:t>from the Scanner. </a:t>
            </a:r>
          </a:p>
        </p:txBody>
      </p:sp>
      <p:cxnSp>
        <p:nvCxnSpPr>
          <p:cNvPr id="6" name="Straight Arrow Connector 5"/>
          <p:cNvCxnSpPr/>
          <p:nvPr/>
        </p:nvCxnSpPr>
        <p:spPr>
          <a:xfrm flipH="1" flipV="1">
            <a:off x="5742583" y="4573588"/>
            <a:ext cx="1519238" cy="41592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985195" y="1278320"/>
            <a:ext cx="3724697" cy="636587"/>
          </a:xfrm>
        </p:spPr>
        <p:txBody>
          <a:bodyPr>
            <a:normAutofit/>
          </a:bodyPr>
          <a:lstStyle/>
          <a:p>
            <a:pPr eaLnBrk="1" fontAlgn="auto" hangingPunct="1">
              <a:spcAft>
                <a:spcPts val="0"/>
              </a:spcAft>
              <a:defRPr/>
            </a:pPr>
            <a:r>
              <a:rPr lang="en-US" altLang="en-US" sz="2000" dirty="0">
                <a:latin typeface="Comic Sans MS" panose="030F0702030302020204" pitchFamily="66" charset="0"/>
              </a:rPr>
              <a:t>Comparing Strings</a:t>
            </a:r>
            <a:endParaRPr lang="en-US" altLang="en-US" sz="2000" dirty="0">
              <a:latin typeface="Comic Sans MS" panose="030F0702030302020204" pitchFamily="66" charset="0"/>
              <a:cs typeface="Times New Roman" panose="02020603050405020304" pitchFamily="18" charset="0"/>
            </a:endParaRPr>
          </a:p>
        </p:txBody>
      </p:sp>
      <p:sp>
        <p:nvSpPr>
          <p:cNvPr id="3" name="Rectangle 2"/>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46084" name="Object 3"/>
          <p:cNvGraphicFramePr>
            <a:graphicFrameLocks noChangeAspect="1"/>
          </p:cNvGraphicFramePr>
          <p:nvPr/>
        </p:nvGraphicFramePr>
        <p:xfrm>
          <a:off x="2443163" y="3140075"/>
          <a:ext cx="8667750" cy="2457450"/>
        </p:xfrm>
        <a:graphic>
          <a:graphicData uri="http://schemas.openxmlformats.org/presentationml/2006/ole">
            <mc:AlternateContent xmlns:mc="http://schemas.openxmlformats.org/markup-compatibility/2006">
              <mc:Choice xmlns:v="urn:schemas-microsoft-com:vml" Requires="v">
                <p:oleObj spid="_x0000_s46092" name="Picture" r:id="rId3" imgW="4912445" imgH="1398803" progId="Word.Picture.8">
                  <p:embed/>
                </p:oleObj>
              </mc:Choice>
              <mc:Fallback>
                <p:oleObj name="Picture" r:id="rId3" imgW="4912445" imgH="1398803"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3" y="3140075"/>
                        <a:ext cx="866775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5" name="TextBox 1"/>
          <p:cNvSpPr txBox="1">
            <a:spLocks noChangeArrowheads="1"/>
          </p:cNvSpPr>
          <p:nvPr/>
        </p:nvSpPr>
        <p:spPr bwMode="auto">
          <a:xfrm>
            <a:off x="2908300" y="2046288"/>
            <a:ext cx="7735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Because Strings are objects, you cannot directly compare two strings </a:t>
            </a:r>
          </a:p>
          <a:p>
            <a:r>
              <a:rPr lang="en-US" altLang="en-US" sz="1800">
                <a:latin typeface="Comic Sans MS" panose="030F0702030302020204" pitchFamily="66" charset="0"/>
              </a:rPr>
              <a:t>as you would compare two numbers or two characters. You have to</a:t>
            </a:r>
          </a:p>
          <a:p>
            <a:r>
              <a:rPr lang="en-US" altLang="en-US" sz="1800">
                <a:latin typeface="Comic Sans MS" panose="030F0702030302020204" pitchFamily="66" charset="0"/>
              </a:rPr>
              <a:t>use special methods built into the String class: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4"/>
          <p:cNvSpPr txBox="1">
            <a:spLocks noChangeArrowheads="1"/>
          </p:cNvSpPr>
          <p:nvPr/>
        </p:nvSpPr>
        <p:spPr bwMode="auto">
          <a:xfrm>
            <a:off x="2601913" y="1778000"/>
            <a:ext cx="513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latin typeface="Comic Sans MS" panose="030F0702030302020204" pitchFamily="66" charset="0"/>
              </a:rPr>
              <a:t>EXAMPLE: COMPARING TWO STRINGS</a:t>
            </a:r>
          </a:p>
        </p:txBody>
      </p:sp>
      <p:sp>
        <p:nvSpPr>
          <p:cNvPr id="47107" name="TextBox 5"/>
          <p:cNvSpPr txBox="1">
            <a:spLocks noChangeArrowheads="1"/>
          </p:cNvSpPr>
          <p:nvPr/>
        </p:nvSpPr>
        <p:spPr bwMode="auto">
          <a:xfrm>
            <a:off x="2716213" y="2584450"/>
            <a:ext cx="740228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mn-lt"/>
              </a:rPr>
              <a:t>public class Compares {</a:t>
            </a:r>
          </a:p>
          <a:p>
            <a:endParaRPr lang="en-US" altLang="en-US" sz="1800">
              <a:latin typeface="+mn-lt"/>
            </a:endParaRPr>
          </a:p>
          <a:p>
            <a:r>
              <a:rPr lang="en-US" altLang="en-US" sz="1800">
                <a:latin typeface="+mn-lt"/>
              </a:rPr>
              <a:t>    public static void main(String[] args) {      </a:t>
            </a:r>
          </a:p>
          <a:p>
            <a:r>
              <a:rPr lang="en-US" altLang="en-US" sz="1800">
                <a:latin typeface="+mn-lt"/>
              </a:rPr>
              <a:t>       String fname = "Abraham";</a:t>
            </a:r>
          </a:p>
          <a:p>
            <a:r>
              <a:rPr lang="en-US" altLang="en-US" sz="1800">
                <a:latin typeface="+mn-lt"/>
              </a:rPr>
              <a:t>       String lName = "Lincoln";</a:t>
            </a:r>
          </a:p>
          <a:p>
            <a:endParaRPr lang="en-US" altLang="en-US" sz="1800">
              <a:latin typeface="+mn-lt"/>
            </a:endParaRPr>
          </a:p>
          <a:p>
            <a:r>
              <a:rPr lang="en-US" altLang="en-US" sz="1800">
                <a:latin typeface="+mn-lt"/>
              </a:rPr>
              <a:t>       if(fname.equals(lName))</a:t>
            </a:r>
          </a:p>
          <a:p>
            <a:r>
              <a:rPr lang="en-US" altLang="en-US" sz="1800">
                <a:latin typeface="+mn-lt"/>
              </a:rPr>
              <a:t>           System.out.println("Lincoln's first name is the same as his last name.");</a:t>
            </a:r>
          </a:p>
          <a:p>
            <a:r>
              <a:rPr lang="en-US" altLang="en-US" sz="1800">
                <a:latin typeface="+mn-lt"/>
              </a:rPr>
              <a:t>    }  </a:t>
            </a:r>
          </a:p>
          <a:p>
            <a:r>
              <a:rPr lang="en-US" altLang="en-US" sz="1800">
                <a:latin typeface="+mn-lt"/>
              </a:rPr>
              <a:t>}</a:t>
            </a:r>
          </a:p>
        </p:txBody>
      </p:sp>
      <p:sp>
        <p:nvSpPr>
          <p:cNvPr id="47108" name="TextBox 6"/>
          <p:cNvSpPr txBox="1">
            <a:spLocks noChangeArrowheads="1"/>
          </p:cNvSpPr>
          <p:nvPr/>
        </p:nvSpPr>
        <p:spPr bwMode="auto">
          <a:xfrm>
            <a:off x="6546621" y="3627922"/>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dirty="0">
                <a:solidFill>
                  <a:srgbClr val="FFC000"/>
                </a:solidFill>
                <a:latin typeface="Comic Sans MS" panose="030F0702030302020204" pitchFamily="66" charset="0"/>
              </a:rPr>
              <a:t>The equals( ) method returns true if the</a:t>
            </a:r>
          </a:p>
          <a:p>
            <a:r>
              <a:rPr lang="en-US" altLang="en-US" sz="1400" dirty="0">
                <a:solidFill>
                  <a:srgbClr val="FFC000"/>
                </a:solidFill>
                <a:latin typeface="Comic Sans MS" panose="030F0702030302020204" pitchFamily="66" charset="0"/>
              </a:rPr>
              <a:t>two strings are equal.</a:t>
            </a:r>
          </a:p>
        </p:txBody>
      </p:sp>
      <p:cxnSp>
        <p:nvCxnSpPr>
          <p:cNvPr id="9" name="Straight Arrow Connector 8"/>
          <p:cNvCxnSpPr/>
          <p:nvPr/>
        </p:nvCxnSpPr>
        <p:spPr>
          <a:xfrm flipH="1">
            <a:off x="4619396" y="3889860"/>
            <a:ext cx="1927225" cy="38417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5"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73685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4"/>
          <p:cNvSpPr txBox="1">
            <a:spLocks noChangeArrowheads="1"/>
          </p:cNvSpPr>
          <p:nvPr/>
        </p:nvSpPr>
        <p:spPr bwMode="auto">
          <a:xfrm>
            <a:off x="2743200" y="2667000"/>
            <a:ext cx="82677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That the Math class provides methods to do common arithmetic operations.</a:t>
            </a:r>
          </a:p>
          <a:p>
            <a:r>
              <a:rPr lang="en-US" altLang="en-US" sz="1800">
                <a:latin typeface="Comic Sans MS" panose="030F0702030302020204" pitchFamily="66" charset="0"/>
              </a:rPr>
              <a:t>How to use methods from the Math class in a Java program.</a:t>
            </a:r>
          </a:p>
          <a:p>
            <a:r>
              <a:rPr lang="en-US" altLang="en-US" sz="1800">
                <a:latin typeface="Comic Sans MS" panose="030F0702030302020204" pitchFamily="66" charset="0"/>
              </a:rPr>
              <a:t>How character data is encoded using the Unicode standard.</a:t>
            </a:r>
          </a:p>
          <a:p>
            <a:r>
              <a:rPr lang="en-US" altLang="en-US" sz="1800">
                <a:latin typeface="Comic Sans MS" panose="030F0702030302020204" pitchFamily="66" charset="0"/>
              </a:rPr>
              <a:t>How to manipulate character data, using methods from the Character class.</a:t>
            </a:r>
          </a:p>
          <a:p>
            <a:r>
              <a:rPr lang="en-US" altLang="en-US" sz="1800">
                <a:latin typeface="Comic Sans MS" panose="030F0702030302020204" pitchFamily="66" charset="0"/>
              </a:rPr>
              <a:t>How to declare and initialize a String object.</a:t>
            </a:r>
          </a:p>
          <a:p>
            <a:r>
              <a:rPr lang="en-US" altLang="en-US" sz="1800">
                <a:latin typeface="Comic Sans MS" panose="030F0702030302020204" pitchFamily="66" charset="0"/>
              </a:rPr>
              <a:t>How to manipulate String data, using methods from the String class.</a:t>
            </a:r>
          </a:p>
          <a:p>
            <a:r>
              <a:rPr lang="en-US" altLang="en-US" sz="1800">
                <a:latin typeface="Comic Sans MS" panose="030F0702030302020204" pitchFamily="66" charset="0"/>
              </a:rPr>
              <a:t>How data convert String into numbers.</a:t>
            </a:r>
          </a:p>
        </p:txBody>
      </p:sp>
      <p:pic>
        <p:nvPicPr>
          <p:cNvPr id="20484" name="Picture 15"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3008313"/>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15"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3279775"/>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5"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354965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5"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38481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Box 2"/>
          <p:cNvSpPr txBox="1">
            <a:spLocks noChangeArrowheads="1"/>
          </p:cNvSpPr>
          <p:nvPr/>
        </p:nvSpPr>
        <p:spPr bwMode="auto">
          <a:xfrm>
            <a:off x="4114800" y="1828800"/>
            <a:ext cx="3684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latin typeface="Comic Sans MS" panose="030F0702030302020204" pitchFamily="66" charset="0"/>
              </a:rPr>
              <a:t>What you will learn this week</a:t>
            </a:r>
          </a:p>
        </p:txBody>
      </p:sp>
      <p:pic>
        <p:nvPicPr>
          <p:cNvPr id="20489" name="Picture 15"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41529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5" descr="WB022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44196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138488" y="1778000"/>
            <a:ext cx="3879850" cy="549275"/>
          </a:xfrm>
        </p:spPr>
        <p:txBody>
          <a:bodyPr/>
          <a:lstStyle/>
          <a:p>
            <a:pPr eaLnBrk="1" fontAlgn="auto" hangingPunct="1">
              <a:spcAft>
                <a:spcPts val="0"/>
              </a:spcAft>
              <a:defRPr/>
            </a:pPr>
            <a:r>
              <a:rPr lang="en-US" altLang="en-US" sz="2000" dirty="0">
                <a:latin typeface="Comic Sans MS" panose="030F0702030302020204" pitchFamily="66" charset="0"/>
              </a:rPr>
              <a:t>Obtaining Substrings</a:t>
            </a:r>
            <a:endParaRPr lang="en-US" altLang="en-US" sz="2000" dirty="0">
              <a:latin typeface="Comic Sans MS" panose="030F0702030302020204" pitchFamily="66" charset="0"/>
              <a:cs typeface="Times New Roman" panose="02020603050405020304" pitchFamily="18" charset="0"/>
            </a:endParaRPr>
          </a:p>
        </p:txBody>
      </p:sp>
      <p:sp>
        <p:nvSpPr>
          <p:cNvPr id="3" name="Rectangle 2"/>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8132" name="TextBox 1"/>
          <p:cNvSpPr txBox="1">
            <a:spLocks noChangeArrowheads="1"/>
          </p:cNvSpPr>
          <p:nvPr/>
        </p:nvSpPr>
        <p:spPr bwMode="auto">
          <a:xfrm>
            <a:off x="3144838" y="2643188"/>
            <a:ext cx="376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String substring(int beginIndex);</a:t>
            </a:r>
          </a:p>
        </p:txBody>
      </p:sp>
      <p:sp>
        <p:nvSpPr>
          <p:cNvPr id="48133" name="TextBox 3"/>
          <p:cNvSpPr txBox="1">
            <a:spLocks noChangeArrowheads="1"/>
          </p:cNvSpPr>
          <p:nvPr/>
        </p:nvSpPr>
        <p:spPr bwMode="auto">
          <a:xfrm>
            <a:off x="3773488" y="3059113"/>
            <a:ext cx="6007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latin typeface="Comic Sans MS" panose="030F0702030302020204" pitchFamily="66" charset="0"/>
              </a:rPr>
              <a:t>Returns the substring that begins with the index </a:t>
            </a:r>
            <a:r>
              <a:rPr lang="en-US" altLang="en-US" i="1">
                <a:latin typeface="Comic Sans MS" panose="030F0702030302020204" pitchFamily="66" charset="0"/>
              </a:rPr>
              <a:t>beginIndex</a:t>
            </a:r>
            <a:r>
              <a:rPr lang="en-US" altLang="en-US">
                <a:latin typeface="Comic Sans MS" panose="030F0702030302020204" pitchFamily="66" charset="0"/>
              </a:rPr>
              <a:t>.</a:t>
            </a:r>
          </a:p>
        </p:txBody>
      </p:sp>
      <p:sp>
        <p:nvSpPr>
          <p:cNvPr id="48134" name="TextBox 4"/>
          <p:cNvSpPr txBox="1">
            <a:spLocks noChangeArrowheads="1"/>
          </p:cNvSpPr>
          <p:nvPr/>
        </p:nvSpPr>
        <p:spPr bwMode="auto">
          <a:xfrm>
            <a:off x="3138488" y="3557588"/>
            <a:ext cx="5287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String substring(int beginIndex, int endIndex);</a:t>
            </a:r>
          </a:p>
        </p:txBody>
      </p:sp>
      <p:sp>
        <p:nvSpPr>
          <p:cNvPr id="48135" name="TextBox 9"/>
          <p:cNvSpPr txBox="1">
            <a:spLocks noChangeArrowheads="1"/>
          </p:cNvSpPr>
          <p:nvPr/>
        </p:nvSpPr>
        <p:spPr bwMode="auto">
          <a:xfrm>
            <a:off x="3759200" y="3957638"/>
            <a:ext cx="60118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latin typeface="Comic Sans MS" panose="030F0702030302020204" pitchFamily="66" charset="0"/>
              </a:rPr>
              <a:t>Returns the substring that begins with the index </a:t>
            </a:r>
            <a:r>
              <a:rPr lang="en-US" altLang="en-US" i="1">
                <a:latin typeface="Comic Sans MS" panose="030F0702030302020204" pitchFamily="66" charset="0"/>
              </a:rPr>
              <a:t>beginIndex</a:t>
            </a:r>
          </a:p>
          <a:p>
            <a:r>
              <a:rPr lang="en-US" altLang="en-US">
                <a:latin typeface="Comic Sans MS" panose="030F0702030302020204" pitchFamily="66" charset="0"/>
              </a:rPr>
              <a:t>and extends to the character at endIndex -1.</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4"/>
          <p:cNvSpPr txBox="1">
            <a:spLocks noChangeArrowheads="1"/>
          </p:cNvSpPr>
          <p:nvPr/>
        </p:nvSpPr>
        <p:spPr bwMode="auto">
          <a:xfrm>
            <a:off x="2946400" y="1201738"/>
            <a:ext cx="6438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latin typeface="Comic Sans MS" panose="030F0702030302020204" pitchFamily="66" charset="0"/>
              </a:rPr>
              <a:t>EXAMPLE: FINDING A SUBSTRING IN A STRING</a:t>
            </a:r>
          </a:p>
        </p:txBody>
      </p:sp>
      <p:sp>
        <p:nvSpPr>
          <p:cNvPr id="49155" name="TextBox 5"/>
          <p:cNvSpPr txBox="1">
            <a:spLocks noChangeArrowheads="1"/>
          </p:cNvSpPr>
          <p:nvPr/>
        </p:nvSpPr>
        <p:spPr bwMode="auto">
          <a:xfrm>
            <a:off x="3830638" y="2162175"/>
            <a:ext cx="388285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dirty="0">
                <a:latin typeface="+mn-lt"/>
              </a:rPr>
              <a:t>public class </a:t>
            </a:r>
            <a:r>
              <a:rPr lang="en-US" altLang="en-US" sz="1800" dirty="0" err="1">
                <a:latin typeface="+mn-lt"/>
              </a:rPr>
              <a:t>StringMethods</a:t>
            </a:r>
            <a:r>
              <a:rPr lang="en-US" altLang="en-US" sz="1800" dirty="0">
                <a:latin typeface="+mn-lt"/>
              </a:rPr>
              <a:t> {</a:t>
            </a:r>
          </a:p>
          <a:p>
            <a:endParaRPr lang="en-US" altLang="en-US" sz="1800" dirty="0">
              <a:latin typeface="+mn-lt"/>
            </a:endParaRPr>
          </a:p>
          <a:p>
            <a:r>
              <a:rPr lang="en-US" altLang="en-US" sz="1800" dirty="0">
                <a:latin typeface="+mn-lt"/>
              </a:rPr>
              <a:t>    public static void main(String[] </a:t>
            </a:r>
            <a:r>
              <a:rPr lang="en-US" altLang="en-US" sz="1800" dirty="0" err="1">
                <a:latin typeface="+mn-lt"/>
              </a:rPr>
              <a:t>args</a:t>
            </a:r>
            <a:r>
              <a:rPr lang="en-US" altLang="en-US" sz="1800" dirty="0">
                <a:latin typeface="+mn-lt"/>
              </a:rPr>
              <a:t>) {</a:t>
            </a:r>
          </a:p>
          <a:p>
            <a:r>
              <a:rPr lang="en-US" altLang="en-US" sz="1800" dirty="0">
                <a:latin typeface="+mn-lt"/>
              </a:rPr>
              <a:t>        String </a:t>
            </a:r>
            <a:r>
              <a:rPr lang="en-US" altLang="en-US" sz="1800" dirty="0" err="1">
                <a:latin typeface="+mn-lt"/>
              </a:rPr>
              <a:t>abe</a:t>
            </a:r>
            <a:r>
              <a:rPr lang="en-US" altLang="en-US" sz="1800" dirty="0">
                <a:latin typeface="+mn-lt"/>
              </a:rPr>
              <a:t> = "Abraham Lincoln";</a:t>
            </a:r>
          </a:p>
          <a:p>
            <a:r>
              <a:rPr lang="en-US" altLang="en-US" sz="1800" dirty="0">
                <a:latin typeface="+mn-lt"/>
              </a:rPr>
              <a:t>        String first = </a:t>
            </a:r>
            <a:r>
              <a:rPr lang="en-US" altLang="en-US" sz="1800" dirty="0" err="1">
                <a:latin typeface="+mn-lt"/>
              </a:rPr>
              <a:t>abe.substring</a:t>
            </a:r>
            <a:r>
              <a:rPr lang="en-US" altLang="en-US" sz="1800" dirty="0">
                <a:latin typeface="+mn-lt"/>
              </a:rPr>
              <a:t>(0, 7);</a:t>
            </a:r>
          </a:p>
          <a:p>
            <a:r>
              <a:rPr lang="en-US" altLang="en-US" sz="1800" dirty="0">
                <a:latin typeface="+mn-lt"/>
              </a:rPr>
              <a:t>        </a:t>
            </a:r>
            <a:r>
              <a:rPr lang="en-US" altLang="en-US" sz="1800" dirty="0" err="1">
                <a:latin typeface="+mn-lt"/>
              </a:rPr>
              <a:t>System.out.println</a:t>
            </a:r>
            <a:r>
              <a:rPr lang="en-US" altLang="en-US" sz="1800" dirty="0">
                <a:latin typeface="+mn-lt"/>
              </a:rPr>
              <a:t>(first);</a:t>
            </a:r>
          </a:p>
          <a:p>
            <a:r>
              <a:rPr lang="en-US" altLang="en-US" sz="1800" dirty="0">
                <a:latin typeface="+mn-lt"/>
              </a:rPr>
              <a:t>    }   </a:t>
            </a:r>
          </a:p>
          <a:p>
            <a:r>
              <a:rPr lang="en-US" altLang="en-US" sz="1800" dirty="0">
                <a:latin typeface="+mn-lt"/>
              </a:rPr>
              <a:t>}</a:t>
            </a:r>
          </a:p>
        </p:txBody>
      </p:sp>
      <p:grpSp>
        <p:nvGrpSpPr>
          <p:cNvPr id="49156" name="Group 24"/>
          <p:cNvGrpSpPr>
            <a:grpSpLocks/>
          </p:cNvGrpSpPr>
          <p:nvPr/>
        </p:nvGrpSpPr>
        <p:grpSpPr bwMode="auto">
          <a:xfrm>
            <a:off x="4137025" y="5068888"/>
            <a:ext cx="4540250" cy="587375"/>
            <a:chOff x="4137344" y="5069242"/>
            <a:chExt cx="4540411" cy="587248"/>
          </a:xfrm>
        </p:grpSpPr>
        <p:sp>
          <p:nvSpPr>
            <p:cNvPr id="8" name="Rectangle 7"/>
            <p:cNvSpPr/>
            <p:nvPr/>
          </p:nvSpPr>
          <p:spPr>
            <a:xfrm>
              <a:off x="4137344" y="5069242"/>
              <a:ext cx="4540411" cy="5761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161" name="TextBox 6"/>
            <p:cNvSpPr txBox="1">
              <a:spLocks noChangeArrowheads="1"/>
            </p:cNvSpPr>
            <p:nvPr/>
          </p:nvSpPr>
          <p:spPr bwMode="auto">
            <a:xfrm>
              <a:off x="4137345" y="5157225"/>
              <a:ext cx="45404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t>A   b   r   a   h   a   m     L   i   n   c   o   l   n</a:t>
              </a:r>
            </a:p>
          </p:txBody>
        </p:sp>
        <p:cxnSp>
          <p:nvCxnSpPr>
            <p:cNvPr id="11" name="Straight Connector 10"/>
            <p:cNvCxnSpPr/>
            <p:nvPr/>
          </p:nvCxnSpPr>
          <p:spPr>
            <a:xfrm>
              <a:off x="4483431" y="5069242"/>
              <a:ext cx="0" cy="57613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27931"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97816"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04214"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12200"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18599"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64686"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56780"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864766"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94962"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439461"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709346"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055433"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323730" y="5080352"/>
              <a:ext cx="0" cy="576138"/>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49157" name="TextBox 25"/>
          <p:cNvSpPr txBox="1">
            <a:spLocks noChangeArrowheads="1"/>
          </p:cNvSpPr>
          <p:nvPr/>
        </p:nvSpPr>
        <p:spPr bwMode="auto">
          <a:xfrm>
            <a:off x="3179763" y="5624513"/>
            <a:ext cx="5661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t>index          </a:t>
            </a:r>
            <a:r>
              <a:rPr lang="en-US" altLang="en-US">
                <a:solidFill>
                  <a:srgbClr val="FFC000"/>
                </a:solidFill>
              </a:rPr>
              <a:t>0     1    2    3    4    5    6    </a:t>
            </a:r>
            <a:r>
              <a:rPr lang="en-US" altLang="en-US"/>
              <a:t>7   8   9   10  11  12   13 14  </a:t>
            </a:r>
          </a:p>
        </p:txBody>
      </p:sp>
      <p:cxnSp>
        <p:nvCxnSpPr>
          <p:cNvPr id="28" name="Straight Arrow Connector 27"/>
          <p:cNvCxnSpPr/>
          <p:nvPr/>
        </p:nvCxnSpPr>
        <p:spPr>
          <a:xfrm flipH="1" flipV="1">
            <a:off x="7324630" y="3467405"/>
            <a:ext cx="768540" cy="5628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9159" name="TextBox 29"/>
          <p:cNvSpPr txBox="1">
            <a:spLocks noChangeArrowheads="1"/>
          </p:cNvSpPr>
          <p:nvPr/>
        </p:nvSpPr>
        <p:spPr bwMode="auto">
          <a:xfrm>
            <a:off x="8093170" y="3379793"/>
            <a:ext cx="35321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dirty="0">
                <a:solidFill>
                  <a:srgbClr val="FFC000"/>
                </a:solidFill>
                <a:latin typeface="Comic Sans MS" panose="030F0702030302020204" pitchFamily="66" charset="0"/>
              </a:rPr>
              <a:t>get the substring starting at index zero</a:t>
            </a:r>
          </a:p>
          <a:p>
            <a:r>
              <a:rPr lang="en-US" altLang="en-US" sz="1400" dirty="0">
                <a:solidFill>
                  <a:srgbClr val="FFC000"/>
                </a:solidFill>
                <a:latin typeface="Comic Sans MS" panose="030F0702030302020204" pitchFamily="66" charset="0"/>
              </a:rPr>
              <a:t>and going up to, but including the </a:t>
            </a:r>
          </a:p>
          <a:p>
            <a:r>
              <a:rPr lang="en-US" altLang="en-US" sz="1400" dirty="0">
                <a:solidFill>
                  <a:srgbClr val="FFC000"/>
                </a:solidFill>
                <a:latin typeface="Comic Sans MS" panose="030F0702030302020204" pitchFamily="66" charset="0"/>
              </a:rPr>
              <a:t>character at index 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871663" y="531813"/>
            <a:ext cx="6646862" cy="704850"/>
          </a:xfrm>
        </p:spPr>
        <p:txBody>
          <a:bodyPr/>
          <a:lstStyle/>
          <a:p>
            <a:pPr eaLnBrk="1" fontAlgn="auto" hangingPunct="1">
              <a:spcAft>
                <a:spcPts val="0"/>
              </a:spcAft>
              <a:defRPr/>
            </a:pPr>
            <a:r>
              <a:rPr lang="en-US" altLang="en-US" sz="2000" dirty="0">
                <a:latin typeface="Comic Sans MS" panose="030F0702030302020204" pitchFamily="66" charset="0"/>
              </a:rPr>
              <a:t>Conversion between Strings and Numbers</a:t>
            </a:r>
            <a:endParaRPr lang="en-US" altLang="en-US" sz="2000" dirty="0">
              <a:latin typeface="Comic Sans MS" panose="030F0702030302020204" pitchFamily="66" charset="0"/>
              <a:cs typeface="Times New Roman" panose="02020603050405020304" pitchFamily="18" charset="0"/>
            </a:endParaRPr>
          </a:p>
        </p:txBody>
      </p:sp>
      <p:sp>
        <p:nvSpPr>
          <p:cNvPr id="3" name="Rectangle 2"/>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5"/>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0182" name="TextBox 3"/>
          <p:cNvSpPr txBox="1">
            <a:spLocks noChangeArrowheads="1"/>
          </p:cNvSpPr>
          <p:nvPr/>
        </p:nvSpPr>
        <p:spPr bwMode="auto">
          <a:xfrm>
            <a:off x="1879600" y="1646238"/>
            <a:ext cx="8937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Given a String that contains digits, you can convert that String to a number using</a:t>
            </a:r>
          </a:p>
          <a:p>
            <a:r>
              <a:rPr lang="en-US" altLang="en-US" sz="1800">
                <a:latin typeface="Comic Sans MS" panose="030F0702030302020204" pitchFamily="66" charset="0"/>
              </a:rPr>
              <a:t>the following methods:</a:t>
            </a:r>
          </a:p>
        </p:txBody>
      </p:sp>
      <p:sp>
        <p:nvSpPr>
          <p:cNvPr id="50183" name="TextBox 5"/>
          <p:cNvSpPr txBox="1">
            <a:spLocks noChangeArrowheads="1"/>
          </p:cNvSpPr>
          <p:nvPr/>
        </p:nvSpPr>
        <p:spPr bwMode="auto">
          <a:xfrm>
            <a:off x="2332038" y="2697163"/>
            <a:ext cx="3499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dirty="0" err="1">
                <a:latin typeface="Comic Sans MS" panose="030F0702030302020204" pitchFamily="66" charset="0"/>
              </a:rPr>
              <a:t>int</a:t>
            </a:r>
            <a:r>
              <a:rPr lang="en-US" altLang="en-US" sz="1800" dirty="0">
                <a:latin typeface="Comic Sans MS" panose="030F0702030302020204" pitchFamily="66" charset="0"/>
              </a:rPr>
              <a:t> </a:t>
            </a:r>
            <a:r>
              <a:rPr lang="en-US" altLang="en-US" sz="1800" dirty="0" err="1">
                <a:latin typeface="Comic Sans MS" panose="030F0702030302020204" pitchFamily="66" charset="0"/>
              </a:rPr>
              <a:t>Integer.parseInt</a:t>
            </a:r>
            <a:r>
              <a:rPr lang="en-US" altLang="en-US" sz="1800" dirty="0">
                <a:latin typeface="Comic Sans MS" panose="030F0702030302020204" pitchFamily="66" charset="0"/>
              </a:rPr>
              <a:t>(String s);</a:t>
            </a:r>
          </a:p>
        </p:txBody>
      </p:sp>
      <p:sp>
        <p:nvSpPr>
          <p:cNvPr id="50184" name="TextBox 6"/>
          <p:cNvSpPr txBox="1">
            <a:spLocks noChangeArrowheads="1"/>
          </p:cNvSpPr>
          <p:nvPr/>
        </p:nvSpPr>
        <p:spPr bwMode="auto">
          <a:xfrm>
            <a:off x="2678113" y="3121025"/>
            <a:ext cx="90090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latin typeface="Comic Sans MS" panose="030F0702030302020204" pitchFamily="66" charset="0"/>
              </a:rPr>
              <a:t>Converts the String s into an integer and returns it.  The String s must be all decimal digits,</a:t>
            </a:r>
          </a:p>
          <a:p>
            <a:r>
              <a:rPr lang="en-US" altLang="en-US">
                <a:latin typeface="Comic Sans MS" panose="030F0702030302020204" pitchFamily="66" charset="0"/>
              </a:rPr>
              <a:t>except the first character may be a minus sign. If the String does not contain all decimal</a:t>
            </a:r>
          </a:p>
          <a:p>
            <a:r>
              <a:rPr lang="en-US" altLang="en-US">
                <a:latin typeface="Comic Sans MS" panose="030F0702030302020204" pitchFamily="66" charset="0"/>
              </a:rPr>
              <a:t>digits, the parseInt( ) method throws an exception</a:t>
            </a:r>
            <a:r>
              <a:rPr lang="en-US" altLang="en-US" baseline="30000">
                <a:solidFill>
                  <a:srgbClr val="FFC000"/>
                </a:solidFill>
                <a:latin typeface="Comic Sans MS" panose="030F0702030302020204" pitchFamily="66" charset="0"/>
              </a:rPr>
              <a:t>*</a:t>
            </a:r>
            <a:r>
              <a:rPr lang="en-US" altLang="en-US">
                <a:latin typeface="Comic Sans MS" panose="030F0702030302020204" pitchFamily="66" charset="0"/>
              </a:rPr>
              <a:t>. The parseInt( ) method belongs to</a:t>
            </a:r>
          </a:p>
          <a:p>
            <a:r>
              <a:rPr lang="en-US" altLang="en-US">
                <a:latin typeface="Comic Sans MS" panose="030F0702030302020204" pitchFamily="66" charset="0"/>
              </a:rPr>
              <a:t>the Integer class.</a:t>
            </a:r>
          </a:p>
        </p:txBody>
      </p:sp>
      <p:sp>
        <p:nvSpPr>
          <p:cNvPr id="50185" name="TextBox 10"/>
          <p:cNvSpPr txBox="1">
            <a:spLocks noChangeArrowheads="1"/>
          </p:cNvSpPr>
          <p:nvPr/>
        </p:nvSpPr>
        <p:spPr bwMode="auto">
          <a:xfrm>
            <a:off x="2332038" y="4340225"/>
            <a:ext cx="41809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dirty="0">
                <a:latin typeface="Comic Sans MS" panose="030F0702030302020204" pitchFamily="66" charset="0"/>
              </a:rPr>
              <a:t>double </a:t>
            </a:r>
            <a:r>
              <a:rPr lang="en-US" altLang="en-US" sz="1800" dirty="0" err="1">
                <a:latin typeface="Comic Sans MS" panose="030F0702030302020204" pitchFamily="66" charset="0"/>
              </a:rPr>
              <a:t>Double.parseDouble</a:t>
            </a:r>
            <a:r>
              <a:rPr lang="en-US" altLang="en-US" sz="1800" dirty="0">
                <a:latin typeface="Comic Sans MS" panose="030F0702030302020204" pitchFamily="66" charset="0"/>
              </a:rPr>
              <a:t>(String s);</a:t>
            </a:r>
          </a:p>
        </p:txBody>
      </p:sp>
      <p:sp>
        <p:nvSpPr>
          <p:cNvPr id="50186" name="TextBox 11"/>
          <p:cNvSpPr txBox="1">
            <a:spLocks noChangeArrowheads="1"/>
          </p:cNvSpPr>
          <p:nvPr/>
        </p:nvSpPr>
        <p:spPr bwMode="auto">
          <a:xfrm>
            <a:off x="2678113" y="4710113"/>
            <a:ext cx="895826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latin typeface="Comic Sans MS" panose="030F0702030302020204" pitchFamily="66" charset="0"/>
              </a:rPr>
              <a:t>Converts the String s into an double and returns it.  The String s must be all decimal digits,</a:t>
            </a:r>
          </a:p>
          <a:p>
            <a:r>
              <a:rPr lang="en-US" altLang="en-US">
                <a:latin typeface="Comic Sans MS" panose="030F0702030302020204" pitchFamily="66" charset="0"/>
              </a:rPr>
              <a:t>except the first character may be a minus sign. If the String does not contain a parsable</a:t>
            </a:r>
          </a:p>
          <a:p>
            <a:r>
              <a:rPr lang="en-US" altLang="en-US">
                <a:latin typeface="Comic Sans MS" panose="030F0702030302020204" pitchFamily="66" charset="0"/>
              </a:rPr>
              <a:t>number, the parseInt( ) method throws an exception. The parseDouble( ) method belongs to</a:t>
            </a:r>
          </a:p>
          <a:p>
            <a:r>
              <a:rPr lang="en-US" altLang="en-US">
                <a:latin typeface="Comic Sans MS" panose="030F0702030302020204" pitchFamily="66" charset="0"/>
              </a:rPr>
              <a:t>the Double class.</a:t>
            </a:r>
          </a:p>
        </p:txBody>
      </p:sp>
      <p:sp>
        <p:nvSpPr>
          <p:cNvPr id="50187" name="TextBox 7"/>
          <p:cNvSpPr txBox="1">
            <a:spLocks noChangeArrowheads="1"/>
          </p:cNvSpPr>
          <p:nvPr/>
        </p:nvSpPr>
        <p:spPr bwMode="auto">
          <a:xfrm>
            <a:off x="5097463" y="5895975"/>
            <a:ext cx="5976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a:solidFill>
                  <a:srgbClr val="FFC000"/>
                </a:solidFill>
                <a:latin typeface="Comic Sans MS" panose="030F0702030302020204" pitchFamily="66" charset="0"/>
              </a:rPr>
              <a:t>* We have not talked about exceptions yet. If your program does not</a:t>
            </a:r>
          </a:p>
          <a:p>
            <a:r>
              <a:rPr lang="en-US" altLang="en-US" sz="1400">
                <a:solidFill>
                  <a:srgbClr val="FFC000"/>
                </a:solidFill>
                <a:latin typeface="Comic Sans MS" panose="030F0702030302020204" pitchFamily="66" charset="0"/>
              </a:rPr>
              <a:t>   contain logic to do something with an exception, it will terminate.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871663" y="1277938"/>
            <a:ext cx="6951662" cy="704850"/>
          </a:xfrm>
        </p:spPr>
        <p:txBody>
          <a:bodyPr/>
          <a:lstStyle/>
          <a:p>
            <a:pPr eaLnBrk="1" fontAlgn="auto" hangingPunct="1">
              <a:spcAft>
                <a:spcPts val="0"/>
              </a:spcAft>
              <a:defRPr/>
            </a:pPr>
            <a:r>
              <a:rPr lang="en-US" altLang="en-US" sz="2000" dirty="0" err="1">
                <a:latin typeface="Comic Sans MS" panose="030F0702030302020204" pitchFamily="66" charset="0"/>
              </a:rPr>
              <a:t>ExaMPLE</a:t>
            </a:r>
            <a:r>
              <a:rPr lang="en-US" altLang="en-US" sz="2000" dirty="0">
                <a:latin typeface="Comic Sans MS" panose="030F0702030302020204" pitchFamily="66" charset="0"/>
              </a:rPr>
              <a:t>: converting a string to an integer</a:t>
            </a:r>
            <a:endParaRPr lang="en-US" altLang="en-US" sz="2000" dirty="0">
              <a:latin typeface="Comic Sans MS" panose="030F0702030302020204" pitchFamily="66" charset="0"/>
              <a:cs typeface="Times New Roman" panose="02020603050405020304" pitchFamily="18" charset="0"/>
            </a:endParaRPr>
          </a:p>
        </p:txBody>
      </p:sp>
      <p:sp>
        <p:nvSpPr>
          <p:cNvPr id="3" name="Rectangle 2"/>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5"/>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1524000" y="-169863"/>
            <a:ext cx="184150" cy="33972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1206" name="TextBox 5"/>
          <p:cNvSpPr txBox="1">
            <a:spLocks noChangeArrowheads="1"/>
          </p:cNvSpPr>
          <p:nvPr/>
        </p:nvSpPr>
        <p:spPr bwMode="auto">
          <a:xfrm>
            <a:off x="2865438" y="2430463"/>
            <a:ext cx="421032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dirty="0">
                <a:latin typeface="+mn-lt"/>
              </a:rPr>
              <a:t>public class </a:t>
            </a:r>
            <a:r>
              <a:rPr lang="en-US" altLang="en-US" sz="1800" dirty="0" err="1">
                <a:latin typeface="+mn-lt"/>
              </a:rPr>
              <a:t>IntegerMethods</a:t>
            </a:r>
            <a:r>
              <a:rPr lang="en-US" altLang="en-US" sz="1800" dirty="0">
                <a:latin typeface="+mn-lt"/>
              </a:rPr>
              <a:t> {</a:t>
            </a:r>
          </a:p>
          <a:p>
            <a:endParaRPr lang="en-US" altLang="en-US" sz="1800" dirty="0">
              <a:latin typeface="+mn-lt"/>
            </a:endParaRPr>
          </a:p>
          <a:p>
            <a:r>
              <a:rPr lang="en-US" altLang="en-US" sz="1800" dirty="0">
                <a:latin typeface="+mn-lt"/>
              </a:rPr>
              <a:t>    public static void main(String[] </a:t>
            </a:r>
            <a:r>
              <a:rPr lang="en-US" altLang="en-US" sz="1800" dirty="0" err="1">
                <a:latin typeface="+mn-lt"/>
              </a:rPr>
              <a:t>args</a:t>
            </a:r>
            <a:r>
              <a:rPr lang="en-US" altLang="en-US" sz="1800" dirty="0">
                <a:latin typeface="+mn-lt"/>
              </a:rPr>
              <a:t>) {</a:t>
            </a:r>
          </a:p>
          <a:p>
            <a:r>
              <a:rPr lang="en-US" altLang="en-US" sz="1800" dirty="0">
                <a:latin typeface="+mn-lt"/>
              </a:rPr>
              <a:t>        String </a:t>
            </a:r>
            <a:r>
              <a:rPr lang="en-US" altLang="en-US" sz="1800" dirty="0" err="1">
                <a:latin typeface="+mn-lt"/>
              </a:rPr>
              <a:t>numString</a:t>
            </a:r>
            <a:r>
              <a:rPr lang="en-US" altLang="en-US" sz="1800" dirty="0">
                <a:latin typeface="+mn-lt"/>
              </a:rPr>
              <a:t> = "456";</a:t>
            </a:r>
          </a:p>
          <a:p>
            <a:r>
              <a:rPr lang="en-US" altLang="en-US" sz="1800" dirty="0">
                <a:latin typeface="+mn-lt"/>
              </a:rPr>
              <a:t>        </a:t>
            </a:r>
            <a:r>
              <a:rPr lang="en-US" altLang="en-US" sz="1800" dirty="0" err="1">
                <a:latin typeface="+mn-lt"/>
              </a:rPr>
              <a:t>int</a:t>
            </a:r>
            <a:r>
              <a:rPr lang="en-US" altLang="en-US" sz="1800" dirty="0">
                <a:latin typeface="+mn-lt"/>
              </a:rPr>
              <a:t> </a:t>
            </a:r>
            <a:r>
              <a:rPr lang="en-US" altLang="en-US" sz="1800" dirty="0" err="1">
                <a:latin typeface="+mn-lt"/>
              </a:rPr>
              <a:t>num</a:t>
            </a:r>
            <a:r>
              <a:rPr lang="en-US" altLang="en-US" sz="1800" dirty="0">
                <a:latin typeface="+mn-lt"/>
              </a:rPr>
              <a:t> = </a:t>
            </a:r>
            <a:r>
              <a:rPr lang="en-US" altLang="en-US" sz="1800" dirty="0" err="1">
                <a:latin typeface="+mn-lt"/>
              </a:rPr>
              <a:t>Integer.parseInt</a:t>
            </a:r>
            <a:r>
              <a:rPr lang="en-US" altLang="en-US" sz="1800" dirty="0">
                <a:latin typeface="+mn-lt"/>
              </a:rPr>
              <a:t>(</a:t>
            </a:r>
            <a:r>
              <a:rPr lang="en-US" altLang="en-US" sz="1800" dirty="0" err="1">
                <a:latin typeface="+mn-lt"/>
              </a:rPr>
              <a:t>numString</a:t>
            </a:r>
            <a:r>
              <a:rPr lang="en-US" altLang="en-US" sz="1800" dirty="0">
                <a:latin typeface="+mn-lt"/>
              </a:rPr>
              <a:t>);</a:t>
            </a:r>
          </a:p>
          <a:p>
            <a:r>
              <a:rPr lang="en-US" altLang="en-US" sz="1800" dirty="0">
                <a:latin typeface="+mn-lt"/>
              </a:rPr>
              <a:t>        </a:t>
            </a:r>
            <a:r>
              <a:rPr lang="en-US" altLang="en-US" sz="1800" dirty="0" err="1">
                <a:latin typeface="+mn-lt"/>
              </a:rPr>
              <a:t>System.out.println</a:t>
            </a:r>
            <a:r>
              <a:rPr lang="en-US" altLang="en-US" sz="1800" dirty="0">
                <a:latin typeface="+mn-lt"/>
              </a:rPr>
              <a:t>(</a:t>
            </a:r>
            <a:r>
              <a:rPr lang="en-US" altLang="en-US" sz="1800" dirty="0" err="1">
                <a:latin typeface="+mn-lt"/>
              </a:rPr>
              <a:t>num</a:t>
            </a:r>
            <a:r>
              <a:rPr lang="en-US" altLang="en-US" sz="1800" dirty="0">
                <a:latin typeface="+mn-lt"/>
              </a:rPr>
              <a:t>);</a:t>
            </a:r>
          </a:p>
          <a:p>
            <a:r>
              <a:rPr lang="en-US" altLang="en-US" sz="1800" dirty="0">
                <a:latin typeface="+mn-lt"/>
              </a:rPr>
              <a:t>    }   </a:t>
            </a:r>
          </a:p>
          <a:p>
            <a:r>
              <a:rPr lang="en-US" altLang="en-US" sz="1800" dirty="0">
                <a:latin typeface="+mn-lt"/>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823820" y="1105047"/>
            <a:ext cx="7772400" cy="547688"/>
          </a:xfrm>
        </p:spPr>
        <p:txBody>
          <a:bodyPr/>
          <a:lstStyle/>
          <a:p>
            <a:pPr eaLnBrk="1" fontAlgn="auto" hangingPunct="1">
              <a:spcAft>
                <a:spcPts val="0"/>
              </a:spcAft>
              <a:defRPr/>
            </a:pPr>
            <a:r>
              <a:rPr lang="en-US" altLang="en-US" sz="2000" dirty="0">
                <a:latin typeface="Comic Sans MS" panose="030F0702030302020204" pitchFamily="66" charset="0"/>
              </a:rPr>
              <a:t>Mathematical Methods </a:t>
            </a:r>
          </a:p>
        </p:txBody>
      </p:sp>
      <p:sp>
        <p:nvSpPr>
          <p:cNvPr id="5124" name="Rectangle 3"/>
          <p:cNvSpPr>
            <a:spLocks noGrp="1" noChangeArrowheads="1"/>
          </p:cNvSpPr>
          <p:nvPr>
            <p:ph idx="1"/>
          </p:nvPr>
        </p:nvSpPr>
        <p:spPr>
          <a:xfrm>
            <a:off x="1755775" y="1816100"/>
            <a:ext cx="8610600" cy="1920875"/>
          </a:xfrm>
        </p:spPr>
        <p:txBody>
          <a:bodyPr rtlCol="0">
            <a:noAutofit/>
          </a:bodyPr>
          <a:lstStyle/>
          <a:p>
            <a:pPr marL="0" indent="0" eaLnBrk="1" fontAlgn="auto" hangingPunct="1">
              <a:spcBef>
                <a:spcPts val="0"/>
              </a:spcBef>
              <a:buFont typeface="Arial"/>
              <a:buNone/>
              <a:defRPr/>
            </a:pPr>
            <a:r>
              <a:rPr lang="en-US" altLang="en-US" dirty="0">
                <a:latin typeface="Comic Sans MS" panose="030F0702030302020204" pitchFamily="66" charset="0"/>
              </a:rPr>
              <a:t>Java provides many useful methods in the </a:t>
            </a:r>
            <a:r>
              <a:rPr lang="en-US" altLang="en-US" b="1" dirty="0">
                <a:latin typeface="Comic Sans MS" panose="030F0702030302020204" pitchFamily="66" charset="0"/>
              </a:rPr>
              <a:t>Math</a:t>
            </a:r>
            <a:r>
              <a:rPr lang="en-US" altLang="en-US" dirty="0">
                <a:latin typeface="Comic Sans MS" panose="030F0702030302020204" pitchFamily="66" charset="0"/>
              </a:rPr>
              <a:t> class for performing common mathematical operation. These methods are like black boxes. We do not know, nor do we care what is inside of the box. Our only concern is what the method does, what data we have to put into the black box in order for it do its work, and what kind of data the black box returns. Each method is defined by its method signature. The method signature tells us what data we need to pass to the method and what kind of data it returns. A method signature looks like this:</a:t>
            </a:r>
          </a:p>
        </p:txBody>
      </p:sp>
      <p:sp>
        <p:nvSpPr>
          <p:cNvPr id="21508" name="TextBox 1"/>
          <p:cNvSpPr txBox="1">
            <a:spLocks noChangeArrowheads="1"/>
          </p:cNvSpPr>
          <p:nvPr/>
        </p:nvSpPr>
        <p:spPr bwMode="auto">
          <a:xfrm>
            <a:off x="4137025" y="3989388"/>
            <a:ext cx="2487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double sqrt(double a)</a:t>
            </a:r>
          </a:p>
        </p:txBody>
      </p:sp>
      <p:sp>
        <p:nvSpPr>
          <p:cNvPr id="21509" name="TextBox 2"/>
          <p:cNvSpPr txBox="1">
            <a:spLocks noChangeArrowheads="1"/>
          </p:cNvSpPr>
          <p:nvPr/>
        </p:nvSpPr>
        <p:spPr bwMode="auto">
          <a:xfrm>
            <a:off x="6180138" y="4814888"/>
            <a:ext cx="340836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a:solidFill>
                  <a:srgbClr val="FFC000"/>
                </a:solidFill>
                <a:latin typeface="Comic Sans MS" panose="030F0702030302020204" pitchFamily="66" charset="0"/>
              </a:rPr>
              <a:t>The type of data the method requires.</a:t>
            </a:r>
          </a:p>
          <a:p>
            <a:r>
              <a:rPr lang="en-US" altLang="en-US" sz="1400">
                <a:solidFill>
                  <a:srgbClr val="FFC000"/>
                </a:solidFill>
                <a:latin typeface="Comic Sans MS" panose="030F0702030302020204" pitchFamily="66" charset="0"/>
              </a:rPr>
              <a:t>The method will calculate the square</a:t>
            </a:r>
          </a:p>
          <a:p>
            <a:r>
              <a:rPr lang="en-US" altLang="en-US" sz="1400">
                <a:solidFill>
                  <a:srgbClr val="FFC000"/>
                </a:solidFill>
                <a:latin typeface="Comic Sans MS" panose="030F0702030302020204" pitchFamily="66" charset="0"/>
              </a:rPr>
              <a:t>root of this value.</a:t>
            </a:r>
          </a:p>
        </p:txBody>
      </p:sp>
      <p:cxnSp>
        <p:nvCxnSpPr>
          <p:cNvPr id="5" name="Straight Arrow Connector 4"/>
          <p:cNvCxnSpPr/>
          <p:nvPr/>
        </p:nvCxnSpPr>
        <p:spPr>
          <a:xfrm flipH="1" flipV="1">
            <a:off x="6122988" y="4284663"/>
            <a:ext cx="501650" cy="52705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511" name="TextBox 5"/>
          <p:cNvSpPr txBox="1">
            <a:spLocks noChangeArrowheads="1"/>
          </p:cNvSpPr>
          <p:nvPr/>
        </p:nvSpPr>
        <p:spPr bwMode="auto">
          <a:xfrm>
            <a:off x="4789488" y="5805488"/>
            <a:ext cx="2289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a:solidFill>
                  <a:srgbClr val="FFC000"/>
                </a:solidFill>
                <a:latin typeface="Comic Sans MS" panose="030F0702030302020204" pitchFamily="66" charset="0"/>
              </a:rPr>
              <a:t>The name of the method.</a:t>
            </a:r>
          </a:p>
        </p:txBody>
      </p:sp>
      <p:cxnSp>
        <p:nvCxnSpPr>
          <p:cNvPr id="8" name="Straight Arrow Connector 7"/>
          <p:cNvCxnSpPr/>
          <p:nvPr/>
        </p:nvCxnSpPr>
        <p:spPr>
          <a:xfrm flipH="1" flipV="1">
            <a:off x="5213350" y="4357688"/>
            <a:ext cx="431800" cy="136366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513" name="TextBox 8"/>
          <p:cNvSpPr txBox="1">
            <a:spLocks noChangeArrowheads="1"/>
          </p:cNvSpPr>
          <p:nvPr/>
        </p:nvSpPr>
        <p:spPr bwMode="auto">
          <a:xfrm>
            <a:off x="2663825" y="4605338"/>
            <a:ext cx="19780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a:solidFill>
                  <a:srgbClr val="FFC000"/>
                </a:solidFill>
                <a:latin typeface="Comic Sans MS" panose="030F0702030302020204" pitchFamily="66" charset="0"/>
              </a:rPr>
              <a:t>The type of data this</a:t>
            </a:r>
          </a:p>
          <a:p>
            <a:r>
              <a:rPr lang="en-US" altLang="en-US" sz="1400">
                <a:solidFill>
                  <a:srgbClr val="FFC000"/>
                </a:solidFill>
                <a:latin typeface="Comic Sans MS" panose="030F0702030302020204" pitchFamily="66" charset="0"/>
              </a:rPr>
              <a:t>method returns. The </a:t>
            </a:r>
          </a:p>
          <a:p>
            <a:r>
              <a:rPr lang="en-US" altLang="en-US" sz="1400">
                <a:solidFill>
                  <a:srgbClr val="FFC000"/>
                </a:solidFill>
                <a:latin typeface="Comic Sans MS" panose="030F0702030302020204" pitchFamily="66" charset="0"/>
              </a:rPr>
              <a:t>method returns the</a:t>
            </a:r>
          </a:p>
          <a:p>
            <a:r>
              <a:rPr lang="en-US" altLang="en-US" sz="1400">
                <a:solidFill>
                  <a:srgbClr val="FFC000"/>
                </a:solidFill>
                <a:latin typeface="Comic Sans MS" panose="030F0702030302020204" pitchFamily="66" charset="0"/>
              </a:rPr>
              <a:t>square root of a.</a:t>
            </a:r>
          </a:p>
        </p:txBody>
      </p:sp>
      <p:cxnSp>
        <p:nvCxnSpPr>
          <p:cNvPr id="13" name="Straight Arrow Connector 12"/>
          <p:cNvCxnSpPr/>
          <p:nvPr/>
        </p:nvCxnSpPr>
        <p:spPr>
          <a:xfrm flipV="1">
            <a:off x="3956050" y="4284663"/>
            <a:ext cx="488950" cy="32067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5"/>
          <p:cNvSpPr txBox="1">
            <a:spLocks noChangeArrowheads="1"/>
          </p:cNvSpPr>
          <p:nvPr/>
        </p:nvSpPr>
        <p:spPr bwMode="auto">
          <a:xfrm>
            <a:off x="1501729" y="1854395"/>
            <a:ext cx="7281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dirty="0">
                <a:latin typeface="Comic Sans MS" panose="030F0702030302020204" pitchFamily="66" charset="0"/>
              </a:rPr>
              <a:t>EXAMPLE: USING A METHOD FROM THE MATH CLASS</a:t>
            </a:r>
          </a:p>
        </p:txBody>
      </p:sp>
      <p:sp>
        <p:nvSpPr>
          <p:cNvPr id="23555" name="TextBox 6"/>
          <p:cNvSpPr txBox="1">
            <a:spLocks noChangeArrowheads="1"/>
          </p:cNvSpPr>
          <p:nvPr/>
        </p:nvSpPr>
        <p:spPr bwMode="auto">
          <a:xfrm>
            <a:off x="1487400" y="2584090"/>
            <a:ext cx="920489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dirty="0">
                <a:latin typeface="Calibri" panose="020F0502020204030204" pitchFamily="34" charset="0"/>
                <a:cs typeface="Calibri" panose="020F0502020204030204" pitchFamily="34" charset="0"/>
              </a:rPr>
              <a:t>public class </a:t>
            </a:r>
            <a:r>
              <a:rPr lang="en-US" altLang="en-US" sz="1800" dirty="0" err="1">
                <a:latin typeface="Calibri" panose="020F0502020204030204" pitchFamily="34" charset="0"/>
                <a:cs typeface="Calibri" panose="020F0502020204030204" pitchFamily="34" charset="0"/>
              </a:rPr>
              <a:t>MathMethods</a:t>
            </a:r>
            <a:r>
              <a:rPr lang="en-US" altLang="en-US" sz="1800" dirty="0">
                <a:latin typeface="Calibri" panose="020F0502020204030204" pitchFamily="34" charset="0"/>
                <a:cs typeface="Calibri" panose="020F0502020204030204" pitchFamily="34" charset="0"/>
              </a:rPr>
              <a:t> {</a:t>
            </a:r>
          </a:p>
          <a:p>
            <a:endParaRPr lang="en-US" altLang="en-US" sz="1800" dirty="0">
              <a:latin typeface="Calibri" panose="020F0502020204030204" pitchFamily="34" charset="0"/>
              <a:cs typeface="Calibri" panose="020F0502020204030204" pitchFamily="34" charset="0"/>
            </a:endParaRPr>
          </a:p>
          <a:p>
            <a:r>
              <a:rPr lang="en-US" altLang="en-US" sz="1800" dirty="0">
                <a:latin typeface="Calibri" panose="020F0502020204030204" pitchFamily="34" charset="0"/>
                <a:cs typeface="Calibri" panose="020F0502020204030204" pitchFamily="34" charset="0"/>
              </a:rPr>
              <a:t>    public static void main(String[] </a:t>
            </a:r>
            <a:r>
              <a:rPr lang="en-US" altLang="en-US" sz="1800" dirty="0" err="1">
                <a:latin typeface="Calibri" panose="020F0502020204030204" pitchFamily="34" charset="0"/>
                <a:cs typeface="Calibri" panose="020F0502020204030204" pitchFamily="34" charset="0"/>
              </a:rPr>
              <a:t>args</a:t>
            </a:r>
            <a:r>
              <a:rPr lang="en-US" altLang="en-US" sz="1800" dirty="0">
                <a:latin typeface="Calibri" panose="020F0502020204030204" pitchFamily="34" charset="0"/>
                <a:cs typeface="Calibri" panose="020F0502020204030204" pitchFamily="34" charset="0"/>
              </a:rPr>
              <a:t>) {</a:t>
            </a:r>
          </a:p>
          <a:p>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int</a:t>
            </a:r>
            <a:r>
              <a:rPr lang="en-US" altLang="en-US" sz="1800" dirty="0">
                <a:latin typeface="Calibri" panose="020F0502020204030204" pitchFamily="34" charset="0"/>
                <a:cs typeface="Calibri" panose="020F0502020204030204" pitchFamily="34" charset="0"/>
              </a:rPr>
              <a:t> value = 2;</a:t>
            </a:r>
          </a:p>
          <a:p>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int</a:t>
            </a:r>
            <a:r>
              <a:rPr lang="en-US" altLang="en-US" sz="1800" dirty="0">
                <a:latin typeface="Calibri" panose="020F0502020204030204" pitchFamily="34" charset="0"/>
                <a:cs typeface="Calibri" panose="020F0502020204030204" pitchFamily="34" charset="0"/>
              </a:rPr>
              <a:t> power = 3;</a:t>
            </a:r>
          </a:p>
          <a:p>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int</a:t>
            </a:r>
            <a:r>
              <a:rPr lang="en-US" altLang="en-US" sz="1800" dirty="0">
                <a:latin typeface="Calibri" panose="020F0502020204030204" pitchFamily="34" charset="0"/>
                <a:cs typeface="Calibri" panose="020F0502020204030204" pitchFamily="34" charset="0"/>
              </a:rPr>
              <a:t> result = (</a:t>
            </a:r>
            <a:r>
              <a:rPr lang="en-US" altLang="en-US" sz="1800" dirty="0" err="1">
                <a:latin typeface="Calibri" panose="020F0502020204030204" pitchFamily="34" charset="0"/>
                <a:cs typeface="Calibri" panose="020F0502020204030204" pitchFamily="34" charset="0"/>
              </a:rPr>
              <a:t>int</a:t>
            </a:r>
            <a:r>
              <a:rPr lang="en-US" altLang="en-US" sz="1800" dirty="0">
                <a:latin typeface="Calibri" panose="020F0502020204030204" pitchFamily="34" charset="0"/>
                <a:cs typeface="Calibri" panose="020F0502020204030204" pitchFamily="34" charset="0"/>
              </a:rPr>
              <a:t>)</a:t>
            </a:r>
            <a:r>
              <a:rPr lang="en-US" altLang="en-US" sz="1800" dirty="0" err="1">
                <a:latin typeface="Calibri" panose="020F0502020204030204" pitchFamily="34" charset="0"/>
                <a:cs typeface="Calibri" panose="020F0502020204030204" pitchFamily="34" charset="0"/>
              </a:rPr>
              <a:t>Math.pow</a:t>
            </a:r>
            <a:r>
              <a:rPr lang="en-US" altLang="en-US" sz="1800" dirty="0">
                <a:latin typeface="Calibri" panose="020F0502020204030204" pitchFamily="34" charset="0"/>
                <a:cs typeface="Calibri" panose="020F0502020204030204" pitchFamily="34" charset="0"/>
              </a:rPr>
              <a:t>(value, power);</a:t>
            </a:r>
          </a:p>
          <a:p>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System.out.format</a:t>
            </a:r>
            <a:r>
              <a:rPr lang="en-US" altLang="en-US" sz="1800" dirty="0">
                <a:latin typeface="Calibri" panose="020F0502020204030204" pitchFamily="34" charset="0"/>
                <a:cs typeface="Calibri" panose="020F0502020204030204" pitchFamily="34" charset="0"/>
              </a:rPr>
              <a:t>("The value of %d raised to the %d power is %d.\n", value, power, result);</a:t>
            </a:r>
          </a:p>
          <a:p>
            <a:r>
              <a:rPr lang="en-US" altLang="en-US" sz="1800" dirty="0">
                <a:latin typeface="Calibri" panose="020F0502020204030204" pitchFamily="34" charset="0"/>
                <a:cs typeface="Calibri" panose="020F0502020204030204" pitchFamily="34" charset="0"/>
              </a:rPr>
              <a:t>    }   </a:t>
            </a:r>
          </a:p>
          <a:p>
            <a:r>
              <a:rPr lang="en-US" altLang="en-US" sz="1800" dirty="0">
                <a:latin typeface="Calibri" panose="020F0502020204030204" pitchFamily="34" charset="0"/>
                <a:cs typeface="Calibri" panose="020F050202020403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6"/>
          <p:cNvSpPr txBox="1">
            <a:spLocks noChangeArrowheads="1"/>
          </p:cNvSpPr>
          <p:nvPr/>
        </p:nvSpPr>
        <p:spPr bwMode="auto">
          <a:xfrm>
            <a:off x="835025" y="2890838"/>
            <a:ext cx="920489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dirty="0">
                <a:latin typeface="Calibri" panose="020F0502020204030204" pitchFamily="34" charset="0"/>
                <a:cs typeface="Calibri" panose="020F0502020204030204" pitchFamily="34" charset="0"/>
              </a:rPr>
              <a:t>public class </a:t>
            </a:r>
            <a:r>
              <a:rPr lang="en-US" altLang="en-US" sz="1800" dirty="0" err="1">
                <a:latin typeface="Calibri" panose="020F0502020204030204" pitchFamily="34" charset="0"/>
                <a:cs typeface="Calibri" panose="020F0502020204030204" pitchFamily="34" charset="0"/>
              </a:rPr>
              <a:t>MathMethods</a:t>
            </a:r>
            <a:r>
              <a:rPr lang="en-US" altLang="en-US" sz="1800" dirty="0">
                <a:latin typeface="Calibri" panose="020F0502020204030204" pitchFamily="34" charset="0"/>
                <a:cs typeface="Calibri" panose="020F0502020204030204" pitchFamily="34" charset="0"/>
              </a:rPr>
              <a:t> {</a:t>
            </a:r>
          </a:p>
          <a:p>
            <a:endParaRPr lang="en-US" altLang="en-US" sz="1800" dirty="0">
              <a:latin typeface="Calibri" panose="020F0502020204030204" pitchFamily="34" charset="0"/>
              <a:cs typeface="Calibri" panose="020F0502020204030204" pitchFamily="34" charset="0"/>
            </a:endParaRPr>
          </a:p>
          <a:p>
            <a:r>
              <a:rPr lang="en-US" altLang="en-US" sz="1800" dirty="0">
                <a:latin typeface="Calibri" panose="020F0502020204030204" pitchFamily="34" charset="0"/>
                <a:cs typeface="Calibri" panose="020F0502020204030204" pitchFamily="34" charset="0"/>
              </a:rPr>
              <a:t>    public static void main(String[] </a:t>
            </a:r>
            <a:r>
              <a:rPr lang="en-US" altLang="en-US" sz="1800" dirty="0" err="1">
                <a:latin typeface="Calibri" panose="020F0502020204030204" pitchFamily="34" charset="0"/>
                <a:cs typeface="Calibri" panose="020F0502020204030204" pitchFamily="34" charset="0"/>
              </a:rPr>
              <a:t>args</a:t>
            </a:r>
            <a:r>
              <a:rPr lang="en-US" altLang="en-US" sz="1800" dirty="0">
                <a:latin typeface="Calibri" panose="020F0502020204030204" pitchFamily="34" charset="0"/>
                <a:cs typeface="Calibri" panose="020F0502020204030204" pitchFamily="34" charset="0"/>
              </a:rPr>
              <a:t>) {</a:t>
            </a:r>
          </a:p>
          <a:p>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int</a:t>
            </a:r>
            <a:r>
              <a:rPr lang="en-US" altLang="en-US" sz="1800" dirty="0">
                <a:latin typeface="Calibri" panose="020F0502020204030204" pitchFamily="34" charset="0"/>
                <a:cs typeface="Calibri" panose="020F0502020204030204" pitchFamily="34" charset="0"/>
              </a:rPr>
              <a:t> value = 2;</a:t>
            </a:r>
          </a:p>
          <a:p>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int</a:t>
            </a:r>
            <a:r>
              <a:rPr lang="en-US" altLang="en-US" sz="1800" dirty="0">
                <a:latin typeface="Calibri" panose="020F0502020204030204" pitchFamily="34" charset="0"/>
                <a:cs typeface="Calibri" panose="020F0502020204030204" pitchFamily="34" charset="0"/>
              </a:rPr>
              <a:t> power = 3;</a:t>
            </a:r>
          </a:p>
          <a:p>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int</a:t>
            </a:r>
            <a:r>
              <a:rPr lang="en-US" altLang="en-US" sz="1800" dirty="0">
                <a:latin typeface="Calibri" panose="020F0502020204030204" pitchFamily="34" charset="0"/>
                <a:cs typeface="Calibri" panose="020F0502020204030204" pitchFamily="34" charset="0"/>
              </a:rPr>
              <a:t> result = (</a:t>
            </a:r>
            <a:r>
              <a:rPr lang="en-US" altLang="en-US" sz="1800" dirty="0" err="1">
                <a:latin typeface="Calibri" panose="020F0502020204030204" pitchFamily="34" charset="0"/>
                <a:cs typeface="Calibri" panose="020F0502020204030204" pitchFamily="34" charset="0"/>
              </a:rPr>
              <a:t>int</a:t>
            </a:r>
            <a:r>
              <a:rPr lang="en-US" altLang="en-US" sz="1800" dirty="0">
                <a:latin typeface="Calibri" panose="020F0502020204030204" pitchFamily="34" charset="0"/>
                <a:cs typeface="Calibri" panose="020F0502020204030204" pitchFamily="34" charset="0"/>
              </a:rPr>
              <a:t>)</a:t>
            </a:r>
            <a:r>
              <a:rPr lang="en-US" altLang="en-US" sz="1800" dirty="0" err="1">
                <a:latin typeface="Calibri" panose="020F0502020204030204" pitchFamily="34" charset="0"/>
                <a:cs typeface="Calibri" panose="020F0502020204030204" pitchFamily="34" charset="0"/>
              </a:rPr>
              <a:t>Math.pow</a:t>
            </a:r>
            <a:r>
              <a:rPr lang="en-US" altLang="en-US" sz="1800" dirty="0">
                <a:latin typeface="Calibri" panose="020F0502020204030204" pitchFamily="34" charset="0"/>
                <a:cs typeface="Calibri" panose="020F0502020204030204" pitchFamily="34" charset="0"/>
              </a:rPr>
              <a:t>(value, power);</a:t>
            </a:r>
          </a:p>
          <a:p>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System.out.format</a:t>
            </a:r>
            <a:r>
              <a:rPr lang="en-US" altLang="en-US" sz="1800" dirty="0">
                <a:latin typeface="Calibri" panose="020F0502020204030204" pitchFamily="34" charset="0"/>
                <a:cs typeface="Calibri" panose="020F0502020204030204" pitchFamily="34" charset="0"/>
              </a:rPr>
              <a:t>("The value of %d raised to the %d power is %d.\n", value, power, result);</a:t>
            </a:r>
          </a:p>
          <a:p>
            <a:r>
              <a:rPr lang="en-US" altLang="en-US" sz="1800" dirty="0">
                <a:latin typeface="Calibri" panose="020F0502020204030204" pitchFamily="34" charset="0"/>
                <a:cs typeface="Calibri" panose="020F0502020204030204" pitchFamily="34" charset="0"/>
              </a:rPr>
              <a:t>    }   </a:t>
            </a:r>
          </a:p>
          <a:p>
            <a:r>
              <a:rPr lang="en-US" altLang="en-US" sz="1800" dirty="0">
                <a:latin typeface="Calibri" panose="020F0502020204030204" pitchFamily="34" charset="0"/>
                <a:cs typeface="Calibri" panose="020F0502020204030204" pitchFamily="34" charset="0"/>
              </a:rPr>
              <a:t>}</a:t>
            </a:r>
          </a:p>
        </p:txBody>
      </p:sp>
      <p:sp>
        <p:nvSpPr>
          <p:cNvPr id="24579" name="TextBox 1"/>
          <p:cNvSpPr txBox="1">
            <a:spLocks noChangeArrowheads="1"/>
          </p:cNvSpPr>
          <p:nvPr/>
        </p:nvSpPr>
        <p:spPr bwMode="auto">
          <a:xfrm>
            <a:off x="5257800" y="3876675"/>
            <a:ext cx="6235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a:solidFill>
                  <a:srgbClr val="FFC000"/>
                </a:solidFill>
                <a:latin typeface="Comic Sans MS" panose="030F0702030302020204" pitchFamily="66" charset="0"/>
              </a:rPr>
              <a:t>Math.pow( ) returns a double, so we cast the return value to an integer.</a:t>
            </a:r>
          </a:p>
        </p:txBody>
      </p:sp>
      <p:cxnSp>
        <p:nvCxnSpPr>
          <p:cNvPr id="4" name="Straight Arrow Connector 3"/>
          <p:cNvCxnSpPr/>
          <p:nvPr/>
        </p:nvCxnSpPr>
        <p:spPr>
          <a:xfrm flipH="1">
            <a:off x="3138488" y="4081463"/>
            <a:ext cx="2112962" cy="26987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581" name="TextBox 7"/>
          <p:cNvSpPr txBox="1">
            <a:spLocks noChangeArrowheads="1"/>
          </p:cNvSpPr>
          <p:nvPr/>
        </p:nvSpPr>
        <p:spPr bwMode="auto">
          <a:xfrm>
            <a:off x="2447925" y="1695450"/>
            <a:ext cx="728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latin typeface="Comic Sans MS" panose="030F0702030302020204" pitchFamily="66" charset="0"/>
              </a:rPr>
              <a:t>EXAMPLE: USING A METHOD FROM THE MATH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286000" y="1547813"/>
            <a:ext cx="7772400" cy="433387"/>
          </a:xfrm>
        </p:spPr>
        <p:txBody>
          <a:bodyPr/>
          <a:lstStyle/>
          <a:p>
            <a:pPr eaLnBrk="1" fontAlgn="auto" hangingPunct="1">
              <a:spcAft>
                <a:spcPts val="0"/>
              </a:spcAft>
              <a:defRPr/>
            </a:pPr>
            <a:r>
              <a:rPr lang="en-US" altLang="en-US" sz="2000" dirty="0">
                <a:latin typeface="Comic Sans MS" panose="030F0702030302020204" pitchFamily="66" charset="0"/>
              </a:rPr>
              <a:t>The Math Class</a:t>
            </a:r>
          </a:p>
        </p:txBody>
      </p:sp>
      <p:sp>
        <p:nvSpPr>
          <p:cNvPr id="7172" name="Rectangle 3"/>
          <p:cNvSpPr>
            <a:spLocks noGrp="1" noChangeArrowheads="1"/>
          </p:cNvSpPr>
          <p:nvPr>
            <p:ph idx="1"/>
          </p:nvPr>
        </p:nvSpPr>
        <p:spPr>
          <a:xfrm>
            <a:off x="2417763" y="1981200"/>
            <a:ext cx="7848600" cy="3208338"/>
          </a:xfrm>
        </p:spPr>
        <p:txBody>
          <a:bodyPr rtlCol="0">
            <a:normAutofit lnSpcReduction="10000"/>
          </a:bodyPr>
          <a:lstStyle/>
          <a:p>
            <a:pPr eaLnBrk="1" fontAlgn="auto" hangingPunct="1">
              <a:spcBef>
                <a:spcPts val="0"/>
              </a:spcBef>
              <a:buFont typeface="Arial"/>
              <a:buChar char="•"/>
              <a:defRPr/>
            </a:pPr>
            <a:r>
              <a:rPr lang="en-US" altLang="en-US" dirty="0">
                <a:latin typeface="Comic Sans MS" panose="030F0702030302020204" pitchFamily="66" charset="0"/>
              </a:rPr>
              <a:t>Class constants:</a:t>
            </a:r>
          </a:p>
          <a:p>
            <a:pPr marL="736600" lvl="1" indent="-279400" eaLnBrk="1" fontAlgn="auto" hangingPunct="1">
              <a:spcBef>
                <a:spcPts val="0"/>
              </a:spcBef>
              <a:buFont typeface="Arial"/>
              <a:buChar char="•"/>
              <a:defRPr/>
            </a:pPr>
            <a:r>
              <a:rPr lang="en-US" altLang="en-US" sz="1800" dirty="0">
                <a:latin typeface="Comic Sans MS" panose="030F0702030302020204" pitchFamily="66" charset="0"/>
              </a:rPr>
              <a:t>PI</a:t>
            </a:r>
          </a:p>
          <a:p>
            <a:pPr marL="736600" lvl="1" indent="-279400" eaLnBrk="1" fontAlgn="auto" hangingPunct="1">
              <a:spcBef>
                <a:spcPts val="0"/>
              </a:spcBef>
              <a:buFont typeface="Arial"/>
              <a:buChar char="•"/>
              <a:defRPr/>
            </a:pPr>
            <a:r>
              <a:rPr lang="en-US" altLang="en-US" sz="1800" dirty="0">
                <a:latin typeface="Comic Sans MS" panose="030F0702030302020204" pitchFamily="66" charset="0"/>
              </a:rPr>
              <a:t>E</a:t>
            </a:r>
          </a:p>
          <a:p>
            <a:pPr eaLnBrk="1" fontAlgn="auto" hangingPunct="1">
              <a:spcBef>
                <a:spcPts val="0"/>
              </a:spcBef>
              <a:buFont typeface="Arial"/>
              <a:buChar char="•"/>
              <a:defRPr/>
            </a:pPr>
            <a:r>
              <a:rPr lang="en-US" altLang="en-US" dirty="0">
                <a:latin typeface="Comic Sans MS" panose="030F0702030302020204" pitchFamily="66" charset="0"/>
              </a:rPr>
              <a:t>Class methods:  </a:t>
            </a:r>
          </a:p>
          <a:p>
            <a:pPr marL="736600" lvl="1" indent="-279400" eaLnBrk="1" fontAlgn="auto" hangingPunct="1">
              <a:spcBef>
                <a:spcPts val="0"/>
              </a:spcBef>
              <a:buFont typeface="Arial"/>
              <a:buChar char="•"/>
              <a:defRPr/>
            </a:pPr>
            <a:r>
              <a:rPr lang="en-US" altLang="en-US" sz="1800" dirty="0">
                <a:latin typeface="Comic Sans MS" panose="030F0702030302020204" pitchFamily="66" charset="0"/>
              </a:rPr>
              <a:t>Exponent Methods</a:t>
            </a:r>
          </a:p>
          <a:p>
            <a:pPr marL="736600" lvl="1" indent="-279400" eaLnBrk="1" fontAlgn="auto" hangingPunct="1">
              <a:spcBef>
                <a:spcPts val="0"/>
              </a:spcBef>
              <a:buFont typeface="Arial"/>
              <a:buChar char="•"/>
              <a:defRPr/>
            </a:pPr>
            <a:r>
              <a:rPr lang="en-US" altLang="en-US" sz="1800" dirty="0">
                <a:latin typeface="Comic Sans MS" panose="030F0702030302020204" pitchFamily="66" charset="0"/>
              </a:rPr>
              <a:t>Trigonometry Methods</a:t>
            </a:r>
          </a:p>
          <a:p>
            <a:pPr marL="736600" lvl="1" indent="-279400" eaLnBrk="1" fontAlgn="auto" hangingPunct="1">
              <a:spcBef>
                <a:spcPts val="0"/>
              </a:spcBef>
              <a:buFont typeface="Arial"/>
              <a:buChar char="•"/>
              <a:defRPr/>
            </a:pPr>
            <a:r>
              <a:rPr lang="en-US" altLang="en-US" sz="1800" dirty="0">
                <a:latin typeface="Comic Sans MS" panose="030F0702030302020204" pitchFamily="66" charset="0"/>
              </a:rPr>
              <a:t>Rounding Methods</a:t>
            </a:r>
          </a:p>
          <a:p>
            <a:pPr marL="736600" lvl="1" indent="-279400" eaLnBrk="1" fontAlgn="auto" hangingPunct="1">
              <a:spcBef>
                <a:spcPts val="0"/>
              </a:spcBef>
              <a:buFont typeface="Arial"/>
              <a:buChar char="•"/>
              <a:defRPr/>
            </a:pPr>
            <a:r>
              <a:rPr lang="en-US" altLang="en-US" sz="1800" dirty="0">
                <a:latin typeface="Comic Sans MS" panose="030F0702030302020204" pitchFamily="66" charset="0"/>
              </a:rPr>
              <a:t>min, max, abs, and random Methods</a:t>
            </a:r>
          </a:p>
          <a:p>
            <a:pPr eaLnBrk="1" fontAlgn="auto" hangingPunct="1">
              <a:spcBef>
                <a:spcPts val="0"/>
              </a:spcBef>
              <a:buFont typeface="Monotype Sorts" pitchFamily="2" charset="2"/>
              <a:buNone/>
              <a:defRPr/>
            </a:pPr>
            <a:endParaRPr lang="en-US" altLang="en-US" dirty="0">
              <a:latin typeface="Comic Sans MS" panose="030F0702030302020204" pitchFamily="66" charset="0"/>
            </a:endParaRPr>
          </a:p>
        </p:txBody>
      </p:sp>
      <p:sp>
        <p:nvSpPr>
          <p:cNvPr id="2" name="TextBox 1"/>
          <p:cNvSpPr txBox="1"/>
          <p:nvPr/>
        </p:nvSpPr>
        <p:spPr>
          <a:xfrm>
            <a:off x="2716360" y="5361315"/>
            <a:ext cx="6391493" cy="523220"/>
          </a:xfrm>
          <a:prstGeom prst="rect">
            <a:avLst/>
          </a:prstGeom>
          <a:noFill/>
        </p:spPr>
        <p:txBody>
          <a:bodyPr wrap="none" rtlCol="0">
            <a:spAutoFit/>
          </a:bodyPr>
          <a:lstStyle/>
          <a:p>
            <a:r>
              <a:rPr lang="en-US" sz="1400" dirty="0">
                <a:solidFill>
                  <a:srgbClr val="FFC000"/>
                </a:solidFill>
                <a:latin typeface="Comic Sans MS" panose="030F0702030302020204" pitchFamily="66" charset="0"/>
              </a:rPr>
              <a:t>You can see a complete specification of the Math</a:t>
            </a:r>
          </a:p>
          <a:p>
            <a:r>
              <a:rPr lang="en-US" sz="1400" dirty="0">
                <a:solidFill>
                  <a:srgbClr val="FFC000"/>
                </a:solidFill>
                <a:latin typeface="Comic Sans MS" panose="030F0702030302020204" pitchFamily="66" charset="0"/>
              </a:rPr>
              <a:t>class at </a:t>
            </a:r>
            <a:r>
              <a:rPr lang="en-US" sz="1400" dirty="0">
                <a:solidFill>
                  <a:srgbClr val="FFC000"/>
                </a:solidFill>
                <a:latin typeface="Comic Sans MS" panose="030F0702030302020204" pitchFamily="66" charset="0"/>
                <a:hlinkClick r:id="rId2"/>
              </a:rPr>
              <a:t>https://docs.oracle.com/javase/10/docs/api/java/lang/Math.html</a:t>
            </a:r>
            <a:endParaRPr lang="en-US" sz="1400" dirty="0">
              <a:solidFill>
                <a:srgbClr val="FFC000"/>
              </a:solidFill>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217738" y="971550"/>
            <a:ext cx="7772400" cy="509588"/>
          </a:xfrm>
        </p:spPr>
        <p:txBody>
          <a:bodyPr/>
          <a:lstStyle/>
          <a:p>
            <a:pPr eaLnBrk="1" fontAlgn="auto" hangingPunct="1">
              <a:spcAft>
                <a:spcPts val="0"/>
              </a:spcAft>
              <a:defRPr/>
            </a:pPr>
            <a:r>
              <a:rPr lang="en-US" altLang="en-US" sz="2000" dirty="0">
                <a:latin typeface="Comic Sans MS" panose="030F0702030302020204" pitchFamily="66" charset="0"/>
              </a:rPr>
              <a:t>Exponent Methods</a:t>
            </a:r>
          </a:p>
        </p:txBody>
      </p:sp>
      <p:sp>
        <p:nvSpPr>
          <p:cNvPr id="26627" name="Rectangle 3"/>
          <p:cNvSpPr>
            <a:spLocks noGrp="1" noChangeArrowheads="1"/>
          </p:cNvSpPr>
          <p:nvPr>
            <p:ph idx="1"/>
          </p:nvPr>
        </p:nvSpPr>
        <p:spPr>
          <a:xfrm>
            <a:off x="2217738" y="1631950"/>
            <a:ext cx="4191000" cy="4572000"/>
          </a:xfrm>
        </p:spPr>
        <p:txBody>
          <a:bodyPr/>
          <a:lstStyle/>
          <a:p>
            <a:pPr marL="0" indent="0" eaLnBrk="1" hangingPunct="1">
              <a:buFont typeface="Arial" panose="020B0604020202020204" pitchFamily="34" charset="0"/>
              <a:buNone/>
            </a:pPr>
            <a:r>
              <a:rPr lang="en-US" altLang="en-US" dirty="0">
                <a:latin typeface="Comic Sans MS" panose="030F0702030302020204" pitchFamily="66" charset="0"/>
              </a:rPr>
              <a:t>double </a:t>
            </a:r>
            <a:r>
              <a:rPr lang="en-US" altLang="en-US" dirty="0" err="1">
                <a:latin typeface="Comic Sans MS" panose="030F0702030302020204" pitchFamily="66" charset="0"/>
              </a:rPr>
              <a:t>exp</a:t>
            </a:r>
            <a:r>
              <a:rPr lang="en-US" altLang="en-US" dirty="0">
                <a:latin typeface="Comic Sans MS" panose="030F0702030302020204" pitchFamily="66" charset="0"/>
              </a:rPr>
              <a:t>(double a)</a:t>
            </a:r>
          </a:p>
          <a:p>
            <a:pPr marL="520700" lvl="1" indent="-142875" eaLnBrk="1" hangingPunct="1">
              <a:buFont typeface="Arial" panose="020B0604020202020204" pitchFamily="34" charset="0"/>
              <a:buNone/>
            </a:pPr>
            <a:r>
              <a:rPr lang="en-US" altLang="en-US" dirty="0">
                <a:latin typeface="Comic Sans MS" panose="030F0702030302020204" pitchFamily="66" charset="0"/>
              </a:rPr>
              <a:t>Returns e raised to the power of a.</a:t>
            </a:r>
          </a:p>
          <a:p>
            <a:pPr marL="0" indent="0" eaLnBrk="1" hangingPunct="1">
              <a:spcBef>
                <a:spcPct val="50000"/>
              </a:spcBef>
              <a:buFont typeface="Arial" panose="020B0604020202020204" pitchFamily="34" charset="0"/>
              <a:buNone/>
            </a:pPr>
            <a:r>
              <a:rPr lang="en-US" altLang="en-US" dirty="0">
                <a:latin typeface="Comic Sans MS" panose="030F0702030302020204" pitchFamily="66" charset="0"/>
              </a:rPr>
              <a:t>double log(double a)</a:t>
            </a:r>
          </a:p>
          <a:p>
            <a:pPr marL="520700" lvl="1" indent="-142875" eaLnBrk="1" hangingPunct="1">
              <a:buFont typeface="Arial" panose="020B0604020202020204" pitchFamily="34" charset="0"/>
              <a:buNone/>
            </a:pPr>
            <a:r>
              <a:rPr lang="en-US" altLang="en-US" dirty="0">
                <a:latin typeface="Comic Sans MS" panose="030F0702030302020204" pitchFamily="66" charset="0"/>
              </a:rPr>
              <a:t>Returns the natural logarithm of a.</a:t>
            </a:r>
          </a:p>
          <a:p>
            <a:pPr marL="0" indent="0" eaLnBrk="1" hangingPunct="1">
              <a:spcBef>
                <a:spcPct val="50000"/>
              </a:spcBef>
              <a:buFont typeface="Arial" panose="020B0604020202020204" pitchFamily="34" charset="0"/>
              <a:buNone/>
            </a:pPr>
            <a:r>
              <a:rPr lang="en-US" altLang="en-US" dirty="0">
                <a:latin typeface="Comic Sans MS" panose="030F0702030302020204" pitchFamily="66" charset="0"/>
              </a:rPr>
              <a:t>double log10(double a)</a:t>
            </a:r>
          </a:p>
          <a:p>
            <a:pPr marL="520700" lvl="1" indent="-142875" eaLnBrk="1" hangingPunct="1">
              <a:buFont typeface="Arial" panose="020B0604020202020204" pitchFamily="34" charset="0"/>
              <a:buNone/>
            </a:pPr>
            <a:r>
              <a:rPr lang="en-US" altLang="en-US" dirty="0">
                <a:latin typeface="Comic Sans MS" panose="030F0702030302020204" pitchFamily="66" charset="0"/>
              </a:rPr>
              <a:t>Returns the 10-based logarithm of a.</a:t>
            </a:r>
          </a:p>
          <a:p>
            <a:pPr marL="0" indent="0" eaLnBrk="1" hangingPunct="1">
              <a:spcBef>
                <a:spcPct val="50000"/>
              </a:spcBef>
              <a:buFont typeface="Arial" panose="020B0604020202020204" pitchFamily="34" charset="0"/>
              <a:buNone/>
            </a:pPr>
            <a:r>
              <a:rPr lang="en-US" altLang="en-US" dirty="0">
                <a:latin typeface="Comic Sans MS" panose="030F0702030302020204" pitchFamily="66" charset="0"/>
              </a:rPr>
              <a:t>double pow(double a, double b)</a:t>
            </a:r>
          </a:p>
          <a:p>
            <a:pPr marL="520700" lvl="1" indent="-142875" eaLnBrk="1" hangingPunct="1">
              <a:buFont typeface="Arial" panose="020B0604020202020204" pitchFamily="34" charset="0"/>
              <a:buNone/>
            </a:pPr>
            <a:r>
              <a:rPr lang="en-US" altLang="en-US" dirty="0">
                <a:latin typeface="Comic Sans MS" panose="030F0702030302020204" pitchFamily="66" charset="0"/>
              </a:rPr>
              <a:t>Returns a raised to the power of b.</a:t>
            </a:r>
          </a:p>
          <a:p>
            <a:pPr marL="0" indent="0" algn="just" eaLnBrk="1" hangingPunct="1">
              <a:spcBef>
                <a:spcPct val="50000"/>
              </a:spcBef>
              <a:buFont typeface="Arial" panose="020B0604020202020204" pitchFamily="34" charset="0"/>
              <a:buNone/>
            </a:pPr>
            <a:r>
              <a:rPr lang="en-US" altLang="en-US" dirty="0">
                <a:latin typeface="Comic Sans MS" panose="030F0702030302020204" pitchFamily="66" charset="0"/>
              </a:rPr>
              <a:t>double </a:t>
            </a:r>
            <a:r>
              <a:rPr lang="en-US" altLang="en-US" dirty="0" err="1">
                <a:latin typeface="Comic Sans MS" panose="030F0702030302020204" pitchFamily="66" charset="0"/>
              </a:rPr>
              <a:t>sqrt</a:t>
            </a:r>
            <a:r>
              <a:rPr lang="en-US" altLang="en-US" dirty="0">
                <a:latin typeface="Comic Sans MS" panose="030F0702030302020204" pitchFamily="66" charset="0"/>
              </a:rPr>
              <a:t>(double a)</a:t>
            </a:r>
          </a:p>
          <a:p>
            <a:pPr marL="520700" lvl="1" indent="-142875" eaLnBrk="1" hangingPunct="1">
              <a:buFont typeface="Arial" panose="020B0604020202020204" pitchFamily="34" charset="0"/>
              <a:buNone/>
            </a:pPr>
            <a:r>
              <a:rPr lang="en-US" altLang="en-US" dirty="0">
                <a:latin typeface="Comic Sans MS" panose="030F0702030302020204" pitchFamily="66" charset="0"/>
              </a:rPr>
              <a:t>Returns the square root of a.</a:t>
            </a:r>
          </a:p>
        </p:txBody>
      </p:sp>
      <p:sp>
        <p:nvSpPr>
          <p:cNvPr id="26628" name="Rectangle 5"/>
          <p:cNvSpPr>
            <a:spLocks noChangeArrowheads="1"/>
          </p:cNvSpPr>
          <p:nvPr/>
        </p:nvSpPr>
        <p:spPr bwMode="auto">
          <a:xfrm>
            <a:off x="6940550" y="1739900"/>
            <a:ext cx="40386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Aft>
                <a:spcPts val="1000"/>
              </a:spcAft>
              <a:buClr>
                <a:schemeClr val="tx1"/>
              </a:buClr>
              <a:buSzPct val="100000"/>
              <a:buFont typeface="Arial" panose="020B0604020202020204" pitchFamily="34" charset="0"/>
              <a:buChar char="•"/>
              <a:defRPr>
                <a:solidFill>
                  <a:schemeClr val="tx1"/>
                </a:solidFill>
                <a:latin typeface="Calibri" panose="020F0502020204030204" pitchFamily="34" charset="0"/>
              </a:defRPr>
            </a:lvl1pPr>
            <a:lvl2pPr marL="742950" indent="-285750">
              <a:spcAft>
                <a:spcPts val="1000"/>
              </a:spcAft>
              <a:buClr>
                <a:schemeClr val="tx1"/>
              </a:buClr>
              <a:buSzPct val="100000"/>
              <a:buFont typeface="Arial" panose="020B0604020202020204" pitchFamily="34" charset="0"/>
              <a:buChar char="•"/>
              <a:defRPr sz="1600">
                <a:solidFill>
                  <a:schemeClr val="tx1"/>
                </a:solidFill>
                <a:latin typeface="Calibri" panose="020F0502020204030204" pitchFamily="34" charset="0"/>
              </a:defRPr>
            </a:lvl2pPr>
            <a:lvl3pPr marL="1143000" indent="-228600">
              <a:spcAft>
                <a:spcPts val="1000"/>
              </a:spcAft>
              <a:buClr>
                <a:schemeClr val="tx1"/>
              </a:buClr>
              <a:buSzPct val="100000"/>
              <a:buFont typeface="Arial" panose="020B0604020202020204" pitchFamily="34" charset="0"/>
              <a:buChar char="•"/>
              <a:defRPr sz="1400">
                <a:solidFill>
                  <a:schemeClr val="tx1"/>
                </a:solidFill>
                <a:latin typeface="Calibri" panose="020F0502020204030204" pitchFamily="34" charset="0"/>
              </a:defRPr>
            </a:lvl3pPr>
            <a:lvl4pPr marL="16002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4pPr>
            <a:lvl5pPr marL="20574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5pPr>
            <a:lvl6pPr marL="25146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6pPr>
            <a:lvl7pPr marL="29718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7pPr>
            <a:lvl8pPr marL="34290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8pPr>
            <a:lvl9pPr marL="38862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9pPr>
          </a:lstStyle>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Examples:</a:t>
            </a:r>
          </a:p>
          <a:p>
            <a:pPr>
              <a:spcBef>
                <a:spcPct val="20000"/>
              </a:spcBef>
              <a:spcAft>
                <a:spcPct val="0"/>
              </a:spcAft>
              <a:buClr>
                <a:schemeClr val="tx2"/>
              </a:buClr>
              <a:buSzPct val="75000"/>
              <a:buFont typeface="Monotype Sorts" pitchFamily="2" charset="2"/>
              <a:buNone/>
            </a:pPr>
            <a:endParaRPr lang="en-US" altLang="en-US" sz="1800" u="sng">
              <a:latin typeface="Comic Sans MS" panose="030F0702030302020204" pitchFamily="66" charset="0"/>
              <a:cs typeface="Courier New" panose="02070309020205020404" pitchFamily="49"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Math.exp(1) returns 2.71 </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Math.log(2.71) returns 1.0 </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Math.pow(2, 3) returns 8.0 </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Math.pow(3, 2) returns 9.0 </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Math.pow(3.5, 2.5) returns 22.91765 </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Math.sqrt(4) returns 2.0</a:t>
            </a:r>
            <a:endParaRPr lang="en-US" altLang="en-US" sz="1800">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Math.sqrt(10.5) returns 3.24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371600" y="779463"/>
            <a:ext cx="7772400" cy="509587"/>
          </a:xfrm>
        </p:spPr>
        <p:txBody>
          <a:bodyPr/>
          <a:lstStyle/>
          <a:p>
            <a:pPr eaLnBrk="1" fontAlgn="auto" hangingPunct="1">
              <a:spcAft>
                <a:spcPts val="0"/>
              </a:spcAft>
              <a:defRPr/>
            </a:pPr>
            <a:r>
              <a:rPr lang="en-US" altLang="en-US" sz="2000" dirty="0">
                <a:latin typeface="Comic Sans MS" panose="030F0702030302020204" pitchFamily="66" charset="0"/>
              </a:rPr>
              <a:t>Trigonometry Methods</a:t>
            </a:r>
          </a:p>
        </p:txBody>
      </p:sp>
      <p:sp>
        <p:nvSpPr>
          <p:cNvPr id="27651" name="Rectangle 5"/>
          <p:cNvSpPr>
            <a:spLocks noChangeArrowheads="1"/>
          </p:cNvSpPr>
          <p:nvPr/>
        </p:nvSpPr>
        <p:spPr bwMode="auto">
          <a:xfrm>
            <a:off x="7402513" y="1884363"/>
            <a:ext cx="4684712"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Aft>
                <a:spcPts val="1000"/>
              </a:spcAft>
              <a:buClr>
                <a:schemeClr val="tx1"/>
              </a:buClr>
              <a:buSzPct val="100000"/>
              <a:buFont typeface="Arial" panose="020B0604020202020204" pitchFamily="34" charset="0"/>
              <a:buChar char="•"/>
              <a:defRPr>
                <a:solidFill>
                  <a:schemeClr val="tx1"/>
                </a:solidFill>
                <a:latin typeface="Calibri" panose="020F0502020204030204" pitchFamily="34" charset="0"/>
              </a:defRPr>
            </a:lvl1pPr>
            <a:lvl2pPr marL="742950" indent="-285750">
              <a:spcAft>
                <a:spcPts val="1000"/>
              </a:spcAft>
              <a:buClr>
                <a:schemeClr val="tx1"/>
              </a:buClr>
              <a:buSzPct val="100000"/>
              <a:buFont typeface="Arial" panose="020B0604020202020204" pitchFamily="34" charset="0"/>
              <a:buChar char="•"/>
              <a:defRPr sz="1600">
                <a:solidFill>
                  <a:schemeClr val="tx1"/>
                </a:solidFill>
                <a:latin typeface="Calibri" panose="020F0502020204030204" pitchFamily="34" charset="0"/>
              </a:defRPr>
            </a:lvl2pPr>
            <a:lvl3pPr marL="1143000" indent="-228600">
              <a:spcAft>
                <a:spcPts val="1000"/>
              </a:spcAft>
              <a:buClr>
                <a:schemeClr val="tx1"/>
              </a:buClr>
              <a:buSzPct val="100000"/>
              <a:buFont typeface="Arial" panose="020B0604020202020204" pitchFamily="34" charset="0"/>
              <a:buChar char="•"/>
              <a:defRPr sz="1400">
                <a:solidFill>
                  <a:schemeClr val="tx1"/>
                </a:solidFill>
                <a:latin typeface="Calibri" panose="020F0502020204030204" pitchFamily="34" charset="0"/>
              </a:defRPr>
            </a:lvl3pPr>
            <a:lvl4pPr marL="16002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4pPr>
            <a:lvl5pPr marL="2057400" indent="-228600">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5pPr>
            <a:lvl6pPr marL="25146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6pPr>
            <a:lvl7pPr marL="29718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7pPr>
            <a:lvl8pPr marL="34290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8pPr>
            <a:lvl9pPr marL="3886200" indent="-228600" eaLnBrk="0" fontAlgn="base" hangingPunct="0">
              <a:spcBef>
                <a:spcPct val="0"/>
              </a:spcBef>
              <a:spcAft>
                <a:spcPts val="1000"/>
              </a:spcAft>
              <a:buClr>
                <a:schemeClr val="tx1"/>
              </a:buClr>
              <a:buSzPct val="100000"/>
              <a:buFont typeface="Arial" panose="020B0604020202020204" pitchFamily="34" charset="0"/>
              <a:buChar char="•"/>
              <a:defRPr sz="1200">
                <a:solidFill>
                  <a:schemeClr val="tx1"/>
                </a:solidFill>
                <a:latin typeface="Calibri" panose="020F0502020204030204" pitchFamily="34" charset="0"/>
              </a:defRPr>
            </a:lvl9pPr>
          </a:lstStyle>
          <a:p>
            <a:pPr>
              <a:spcBef>
                <a:spcPct val="20000"/>
              </a:spcBef>
              <a:spcAft>
                <a:spcPct val="0"/>
              </a:spcAft>
              <a:buClr>
                <a:schemeClr val="tx2"/>
              </a:buClr>
              <a:buSzPct val="75000"/>
              <a:buFont typeface="Monotype Sorts" pitchFamily="2" charset="2"/>
              <a:buNone/>
            </a:pPr>
            <a:r>
              <a:rPr lang="en-US" altLang="en-US" sz="1800">
                <a:latin typeface="Comic Sans MS" panose="030F0702030302020204" pitchFamily="66" charset="0"/>
                <a:cs typeface="Courier New" panose="02070309020205020404" pitchFamily="49" charset="0"/>
              </a:rPr>
              <a:t>Examples:</a:t>
            </a:r>
          </a:p>
          <a:p>
            <a:pPr>
              <a:spcBef>
                <a:spcPct val="20000"/>
              </a:spcBef>
              <a:spcAft>
                <a:spcPct val="0"/>
              </a:spcAft>
              <a:buClr>
                <a:schemeClr val="tx2"/>
              </a:buClr>
              <a:buSzPct val="75000"/>
              <a:buFont typeface="Monotype Sorts" pitchFamily="2" charset="2"/>
              <a:buNone/>
            </a:pPr>
            <a:endParaRPr lang="en-US" altLang="en-US" sz="1800" u="sng">
              <a:latin typeface="Comic Sans MS" panose="030F0702030302020204" pitchFamily="66" charset="0"/>
              <a:cs typeface="Courier New" panose="02070309020205020404" pitchFamily="49" charset="0"/>
            </a:endParaRPr>
          </a:p>
          <a:p>
            <a:pPr>
              <a:spcBef>
                <a:spcPct val="20000"/>
              </a:spcBef>
              <a:spcAft>
                <a:spcPct val="0"/>
              </a:spcAft>
              <a:buClr>
                <a:schemeClr val="tx2"/>
              </a:buClr>
              <a:buSzPct val="75000"/>
              <a:buFont typeface="Monotype Sorts" pitchFamily="2" charset="2"/>
              <a:buNone/>
            </a:pPr>
            <a:r>
              <a:rPr lang="en-US" altLang="en-US">
                <a:latin typeface="Comic Sans MS" panose="030F0702030302020204" pitchFamily="66" charset="0"/>
                <a:cs typeface="Courier New" panose="02070309020205020404" pitchFamily="49" charset="0"/>
              </a:rPr>
              <a:t>Math.sin(1.0472) returns 0.866026 </a:t>
            </a:r>
            <a:endParaRPr lang="en-US" altLang="en-US">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a:latin typeface="Comic Sans MS" panose="030F0702030302020204" pitchFamily="66" charset="0"/>
                <a:cs typeface="Courier New" panose="02070309020205020404" pitchFamily="49" charset="0"/>
              </a:rPr>
              <a:t>Math.cos(1.0472) returns 0.499999</a:t>
            </a:r>
            <a:r>
              <a:rPr lang="en-US" altLang="en-US" baseline="30000">
                <a:solidFill>
                  <a:srgbClr val="FFC000"/>
                </a:solidFill>
                <a:latin typeface="Comic Sans MS" panose="030F0702030302020204" pitchFamily="66" charset="0"/>
                <a:cs typeface="Courier New" panose="02070309020205020404" pitchFamily="49" charset="0"/>
              </a:rPr>
              <a:t>*</a:t>
            </a:r>
            <a:r>
              <a:rPr lang="en-US" altLang="en-US">
                <a:latin typeface="Comic Sans MS" panose="030F0702030302020204" pitchFamily="66" charset="0"/>
                <a:cs typeface="Courier New" panose="02070309020205020404" pitchFamily="49" charset="0"/>
              </a:rPr>
              <a:t> </a:t>
            </a:r>
            <a:endParaRPr lang="en-US" altLang="en-US">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a:latin typeface="Comic Sans MS" panose="030F0702030302020204" pitchFamily="66" charset="0"/>
                <a:cs typeface="Courier New" panose="02070309020205020404" pitchFamily="49" charset="0"/>
              </a:rPr>
              <a:t>Math.tan(1.0472)) returns 1.73206 </a:t>
            </a:r>
            <a:endParaRPr lang="en-US" altLang="en-US">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a:latin typeface="Comic Sans MS" panose="030F0702030302020204" pitchFamily="66" charset="0"/>
                <a:cs typeface="Courier New" panose="02070309020205020404" pitchFamily="49" charset="0"/>
              </a:rPr>
              <a:t>Math.toDegrees(1.0472) returns 60.0001 </a:t>
            </a:r>
            <a:endParaRPr lang="en-US" altLang="en-US">
              <a:latin typeface="Comic Sans MS" panose="030F0702030302020204" pitchFamily="66" charset="0"/>
              <a:cs typeface="Times New Roman" panose="02020603050405020304" pitchFamily="18" charset="0"/>
            </a:endParaRPr>
          </a:p>
          <a:p>
            <a:pPr>
              <a:spcBef>
                <a:spcPct val="20000"/>
              </a:spcBef>
              <a:spcAft>
                <a:spcPct val="0"/>
              </a:spcAft>
              <a:buClr>
                <a:schemeClr val="tx2"/>
              </a:buClr>
              <a:buSzPct val="75000"/>
              <a:buFont typeface="Monotype Sorts" pitchFamily="2" charset="2"/>
              <a:buNone/>
            </a:pPr>
            <a:r>
              <a:rPr lang="en-US" altLang="en-US">
                <a:latin typeface="Comic Sans MS" panose="030F0702030302020204" pitchFamily="66" charset="0"/>
                <a:cs typeface="Courier New" panose="02070309020205020404" pitchFamily="49" charset="0"/>
              </a:rPr>
              <a:t>Math.atan(1.73206) returns 1.04719 </a:t>
            </a:r>
            <a:endParaRPr lang="en-US" altLang="en-US">
              <a:latin typeface="Comic Sans MS" panose="030F0702030302020204" pitchFamily="66" charset="0"/>
              <a:cs typeface="Times New Roman" panose="02020603050405020304" pitchFamily="18" charset="0"/>
            </a:endParaRPr>
          </a:p>
        </p:txBody>
      </p:sp>
      <p:sp>
        <p:nvSpPr>
          <p:cNvPr id="27652" name="TextBox 2"/>
          <p:cNvSpPr txBox="1">
            <a:spLocks noChangeArrowheads="1"/>
          </p:cNvSpPr>
          <p:nvPr/>
        </p:nvSpPr>
        <p:spPr bwMode="auto">
          <a:xfrm>
            <a:off x="1357313" y="1385888"/>
            <a:ext cx="5872162"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latin typeface="Comic Sans MS" panose="030F0702030302020204" pitchFamily="66" charset="0"/>
              </a:rPr>
              <a:t>double sin(double a)</a:t>
            </a:r>
          </a:p>
          <a:p>
            <a:r>
              <a:rPr lang="en-US" altLang="en-US" sz="1800">
                <a:latin typeface="Comic Sans MS" panose="030F0702030302020204" pitchFamily="66" charset="0"/>
              </a:rPr>
              <a:t>   </a:t>
            </a:r>
            <a:r>
              <a:rPr lang="en-US" altLang="en-US">
                <a:latin typeface="Comic Sans MS" panose="030F0702030302020204" pitchFamily="66" charset="0"/>
              </a:rPr>
              <a:t>Returns the sine of angle a, where a is in radians.</a:t>
            </a:r>
          </a:p>
          <a:p>
            <a:endParaRPr lang="en-US" altLang="en-US" sz="1800">
              <a:latin typeface="Comic Sans MS" panose="030F0702030302020204" pitchFamily="66" charset="0"/>
            </a:endParaRPr>
          </a:p>
          <a:p>
            <a:r>
              <a:rPr lang="en-US" altLang="en-US" sz="1800">
                <a:latin typeface="Comic Sans MS" panose="030F0702030302020204" pitchFamily="66" charset="0"/>
              </a:rPr>
              <a:t>double cos(double a)</a:t>
            </a:r>
          </a:p>
          <a:p>
            <a:r>
              <a:rPr lang="en-US" altLang="en-US" sz="1800">
                <a:latin typeface="Comic Sans MS" panose="030F0702030302020204" pitchFamily="66" charset="0"/>
              </a:rPr>
              <a:t>   </a:t>
            </a:r>
            <a:r>
              <a:rPr lang="en-US" altLang="en-US">
                <a:latin typeface="Comic Sans MS" panose="030F0702030302020204" pitchFamily="66" charset="0"/>
              </a:rPr>
              <a:t>Returns the cosine of angle a, where a is in radians.</a:t>
            </a:r>
          </a:p>
          <a:p>
            <a:endParaRPr lang="en-US" altLang="en-US">
              <a:latin typeface="Comic Sans MS" panose="030F0702030302020204" pitchFamily="66" charset="0"/>
            </a:endParaRPr>
          </a:p>
          <a:p>
            <a:r>
              <a:rPr lang="en-US" altLang="en-US" sz="1800">
                <a:latin typeface="Comic Sans MS" panose="030F0702030302020204" pitchFamily="66" charset="0"/>
              </a:rPr>
              <a:t>double tan(double a)</a:t>
            </a:r>
          </a:p>
          <a:p>
            <a:r>
              <a:rPr lang="en-US" altLang="en-US" sz="1800">
                <a:latin typeface="Comic Sans MS" panose="030F0702030302020204" pitchFamily="66" charset="0"/>
              </a:rPr>
              <a:t>   </a:t>
            </a:r>
            <a:r>
              <a:rPr lang="en-US" altLang="en-US">
                <a:latin typeface="Comic Sans MS" panose="030F0702030302020204" pitchFamily="66" charset="0"/>
              </a:rPr>
              <a:t>Returns the tangent of angle a, where a is in radians.</a:t>
            </a:r>
          </a:p>
          <a:p>
            <a:endParaRPr lang="en-US" altLang="en-US">
              <a:latin typeface="Comic Sans MS" panose="030F0702030302020204" pitchFamily="66" charset="0"/>
            </a:endParaRPr>
          </a:p>
          <a:p>
            <a:r>
              <a:rPr lang="en-US" altLang="en-US">
                <a:latin typeface="Comic Sans MS" panose="030F0702030302020204" pitchFamily="66" charset="0"/>
              </a:rPr>
              <a:t>double toRadians(double a)</a:t>
            </a:r>
          </a:p>
          <a:p>
            <a:r>
              <a:rPr lang="en-US" altLang="en-US">
                <a:latin typeface="Comic Sans MS" panose="030F0702030302020204" pitchFamily="66" charset="0"/>
              </a:rPr>
              <a:t>    Converts the size of angle a from degrees to radians.</a:t>
            </a:r>
          </a:p>
          <a:p>
            <a:endParaRPr lang="en-US" altLang="en-US">
              <a:latin typeface="Comic Sans MS" panose="030F0702030302020204" pitchFamily="66" charset="0"/>
            </a:endParaRPr>
          </a:p>
          <a:p>
            <a:r>
              <a:rPr lang="en-US" altLang="en-US">
                <a:latin typeface="Comic Sans MS" panose="030F0702030302020204" pitchFamily="66" charset="0"/>
              </a:rPr>
              <a:t>double toDegrees(double a)</a:t>
            </a:r>
          </a:p>
          <a:p>
            <a:r>
              <a:rPr lang="en-US" altLang="en-US">
                <a:latin typeface="Comic Sans MS" panose="030F0702030302020204" pitchFamily="66" charset="0"/>
              </a:rPr>
              <a:t>    Converts the size of angle a from radians to degrees</a:t>
            </a:r>
          </a:p>
          <a:p>
            <a:endParaRPr lang="en-US" altLang="en-US">
              <a:latin typeface="Comic Sans MS" panose="030F0702030302020204" pitchFamily="66" charset="0"/>
            </a:endParaRPr>
          </a:p>
          <a:p>
            <a:r>
              <a:rPr lang="en-US" altLang="en-US">
                <a:latin typeface="Comic Sans MS" panose="030F0702030302020204" pitchFamily="66" charset="0"/>
              </a:rPr>
              <a:t>double atan(double a)</a:t>
            </a:r>
          </a:p>
          <a:p>
            <a:r>
              <a:rPr lang="en-US" altLang="en-US">
                <a:latin typeface="Comic Sans MS" panose="030F0702030302020204" pitchFamily="66" charset="0"/>
              </a:rPr>
              <a:t>   Returns the arc-tangent for the value a. The return value</a:t>
            </a:r>
          </a:p>
          <a:p>
            <a:r>
              <a:rPr lang="en-US" altLang="en-US">
                <a:latin typeface="Comic Sans MS" panose="030F0702030302020204" pitchFamily="66" charset="0"/>
              </a:rPr>
              <a:t>   is in radians in the range -</a:t>
            </a:r>
            <a:r>
              <a:rPr lang="el-GR" altLang="en-US" sz="2400">
                <a:latin typeface="TypoUpright BT" panose="03020702030807050705" pitchFamily="66" charset="0"/>
              </a:rPr>
              <a:t>π</a:t>
            </a:r>
            <a:r>
              <a:rPr lang="en-US" altLang="en-US">
                <a:latin typeface="Comic Sans MS" panose="030F0702030302020204" pitchFamily="66" charset="0"/>
              </a:rPr>
              <a:t>/2 and</a:t>
            </a:r>
            <a:r>
              <a:rPr lang="en-US" altLang="en-US" sz="2400">
                <a:latin typeface="Comic Sans MS" panose="030F0702030302020204" pitchFamily="66" charset="0"/>
              </a:rPr>
              <a:t> </a:t>
            </a:r>
            <a:r>
              <a:rPr lang="el-GR" altLang="en-US" sz="2400">
                <a:latin typeface="TypoUpright BT" panose="03020702030807050705" pitchFamily="66" charset="0"/>
              </a:rPr>
              <a:t>π</a:t>
            </a:r>
            <a:r>
              <a:rPr lang="en-US" altLang="en-US" sz="2400">
                <a:latin typeface="TypoUpright BT" panose="03020702030807050705" pitchFamily="66" charset="0"/>
              </a:rPr>
              <a:t>/2</a:t>
            </a:r>
            <a:endParaRPr lang="en-US" altLang="en-US" sz="2400">
              <a:latin typeface="Comic Sans MS" panose="030F0702030302020204" pitchFamily="66" charset="0"/>
            </a:endParaRPr>
          </a:p>
        </p:txBody>
      </p:sp>
      <p:sp>
        <p:nvSpPr>
          <p:cNvPr id="27653" name="TextBox 3"/>
          <p:cNvSpPr txBox="1">
            <a:spLocks noChangeArrowheads="1"/>
          </p:cNvSpPr>
          <p:nvPr/>
        </p:nvSpPr>
        <p:spPr bwMode="auto">
          <a:xfrm>
            <a:off x="7824225" y="4542745"/>
            <a:ext cx="35766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C000"/>
                </a:solidFill>
                <a:latin typeface="Comic Sans MS" panose="030F0702030302020204" pitchFamily="66" charset="0"/>
              </a:rPr>
              <a:t>* java cannot represent 0.5 exactly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25316</TotalTime>
  <Words>3060</Words>
  <Application>Microsoft Macintosh PowerPoint</Application>
  <PresentationFormat>Widescreen</PresentationFormat>
  <Paragraphs>378</Paragraphs>
  <Slides>33</Slides>
  <Notes>1</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ariant>
        <vt:lpstr>Custom Shows</vt:lpstr>
      </vt:variant>
      <vt:variant>
        <vt:i4>1</vt:i4>
      </vt:variant>
    </vt:vector>
  </HeadingPairs>
  <TitlesOfParts>
    <vt:vector size="44" baseType="lpstr">
      <vt:lpstr>Arial</vt:lpstr>
      <vt:lpstr>Calibri</vt:lpstr>
      <vt:lpstr>Calibri Light</vt:lpstr>
      <vt:lpstr>Comic Sans MS</vt:lpstr>
      <vt:lpstr>Courier New</vt:lpstr>
      <vt:lpstr>Monotype Sorts</vt:lpstr>
      <vt:lpstr>Times New Roman</vt:lpstr>
      <vt:lpstr>TypoUpright BT</vt:lpstr>
      <vt:lpstr>Celestial</vt:lpstr>
      <vt:lpstr>Picture</vt:lpstr>
      <vt:lpstr>CIT-260  Week 4  </vt:lpstr>
      <vt:lpstr>PowerPoint Presentation</vt:lpstr>
      <vt:lpstr>PowerPoint Presentation</vt:lpstr>
      <vt:lpstr>Mathematical Methods </vt:lpstr>
      <vt:lpstr>PowerPoint Presentation</vt:lpstr>
      <vt:lpstr>PowerPoint Presentation</vt:lpstr>
      <vt:lpstr>The Math Class</vt:lpstr>
      <vt:lpstr>Exponent Methods</vt:lpstr>
      <vt:lpstr>Trigonometry Methods</vt:lpstr>
      <vt:lpstr>Rounding Methods</vt:lpstr>
      <vt:lpstr>Rounding Methods Examples</vt:lpstr>
      <vt:lpstr>min, max, and abs</vt:lpstr>
      <vt:lpstr>The random Method</vt:lpstr>
      <vt:lpstr>PowerPoint Presentation</vt:lpstr>
      <vt:lpstr>Unicode</vt:lpstr>
      <vt:lpstr>PowerPoint Presentation</vt:lpstr>
      <vt:lpstr>Comparing and Testing Characters</vt:lpstr>
      <vt:lpstr>Methods in the Character Class</vt:lpstr>
      <vt:lpstr>PowerPoint Presentation</vt:lpstr>
      <vt:lpstr>The String Type </vt:lpstr>
      <vt:lpstr>Simple Methods for String Objects</vt:lpstr>
      <vt:lpstr>PowerPoint Presentation</vt:lpstr>
      <vt:lpstr>Getting Characters from a String </vt:lpstr>
      <vt:lpstr>PowerPoint Presentation</vt:lpstr>
      <vt:lpstr>Example: Converting A String TO lower case</vt:lpstr>
      <vt:lpstr>Example: String Concatenation </vt:lpstr>
      <vt:lpstr>Example: Reading a String from the Console </vt:lpstr>
      <vt:lpstr>Comparing Strings</vt:lpstr>
      <vt:lpstr>PowerPoint Presentation</vt:lpstr>
      <vt:lpstr>Obtaining Substrings</vt:lpstr>
      <vt:lpstr>PowerPoint Presentation</vt:lpstr>
      <vt:lpstr>Conversion between Strings and Numbers</vt:lpstr>
      <vt:lpstr>ExaMPLE: converting a string to an integer</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Croasmun, Jim</cp:lastModifiedBy>
  <cp:revision>332</cp:revision>
  <dcterms:created xsi:type="dcterms:W3CDTF">1995-06-10T17:31:50Z</dcterms:created>
  <dcterms:modified xsi:type="dcterms:W3CDTF">2021-05-07T21:39:23Z</dcterms:modified>
</cp:coreProperties>
</file>