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46"/>
  </p:notesMasterIdLst>
  <p:sldIdLst>
    <p:sldId id="378" r:id="rId2"/>
    <p:sldId id="326" r:id="rId3"/>
    <p:sldId id="344" r:id="rId4"/>
    <p:sldId id="348" r:id="rId5"/>
    <p:sldId id="345" r:id="rId6"/>
    <p:sldId id="346" r:id="rId7"/>
    <p:sldId id="282" r:id="rId8"/>
    <p:sldId id="349" r:id="rId9"/>
    <p:sldId id="283" r:id="rId10"/>
    <p:sldId id="350" r:id="rId11"/>
    <p:sldId id="351" r:id="rId12"/>
    <p:sldId id="287" r:id="rId13"/>
    <p:sldId id="327" r:id="rId14"/>
    <p:sldId id="329" r:id="rId15"/>
    <p:sldId id="352" r:id="rId16"/>
    <p:sldId id="341" r:id="rId17"/>
    <p:sldId id="342" r:id="rId18"/>
    <p:sldId id="353" r:id="rId19"/>
    <p:sldId id="339" r:id="rId20"/>
    <p:sldId id="330" r:id="rId21"/>
    <p:sldId id="354" r:id="rId22"/>
    <p:sldId id="356" r:id="rId23"/>
    <p:sldId id="289" r:id="rId24"/>
    <p:sldId id="384" r:id="rId25"/>
    <p:sldId id="385" r:id="rId26"/>
    <p:sldId id="386" r:id="rId27"/>
    <p:sldId id="359" r:id="rId28"/>
    <p:sldId id="371" r:id="rId29"/>
    <p:sldId id="383" r:id="rId30"/>
    <p:sldId id="374" r:id="rId31"/>
    <p:sldId id="375" r:id="rId32"/>
    <p:sldId id="380" r:id="rId33"/>
    <p:sldId id="381" r:id="rId34"/>
    <p:sldId id="382" r:id="rId35"/>
    <p:sldId id="365" r:id="rId36"/>
    <p:sldId id="343" r:id="rId37"/>
    <p:sldId id="364" r:id="rId38"/>
    <p:sldId id="366" r:id="rId39"/>
    <p:sldId id="367" r:id="rId40"/>
    <p:sldId id="368" r:id="rId41"/>
    <p:sldId id="369" r:id="rId42"/>
    <p:sldId id="370" r:id="rId43"/>
    <p:sldId id="372" r:id="rId44"/>
    <p:sldId id="373" r:id="rId4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FFCC"/>
    <a:srgbClr val="CC99FF"/>
    <a:srgbClr val="008000"/>
    <a:srgbClr val="0000FF"/>
    <a:srgbClr val="FF3399"/>
    <a:srgbClr val="CC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5" autoAdjust="0"/>
    <p:restoredTop sz="94639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112B-0613-468D-8658-F4132A310C21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26640-AE96-4BE0-9DEA-C6F49E7B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>
              <a:defRPr/>
            </a:pPr>
            <a:fld id="{CA9F9206-C6D4-40AD-BC79-102EA9678A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69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3C96-C246-42B2-B414-B79559EE1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3C96-C246-42B2-B414-B79559EE1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3C96-C246-42B2-B414-B79559EE1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6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3C96-C246-42B2-B414-B79559EE1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3C96-C246-42B2-B414-B79559EE1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01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3C96-C246-42B2-B414-B79559EE1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5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67C999-49D5-4EEB-9ACA-DD1245EBE0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981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B5152-4147-4FE7-9916-8E274E03F3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471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8C0D0-2ACD-4258-91D8-67B16A0FBC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7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69CA3-261A-4FD2-A7CC-56AE84DE99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829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54499-33A1-4C47-9ED0-D22AA03FC8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956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63F4C-D13D-4A16-89A3-5DF46FB239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55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44886-F0D6-4E85-B7A3-6BAA00E18D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660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C509D-D138-4399-91F5-6D95189513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454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3362F3-86E9-42F9-9BAE-A7B8588CB0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31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522AD-E9C3-428E-ACD5-AA9BB995A6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80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7AC3C96-C246-42B2-B414-B79559EE1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0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883086" y="2665611"/>
            <a:ext cx="2969442" cy="11525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4000" dirty="0" smtClean="0">
                <a:latin typeface="Comic Sans MS" panose="030F0702030302020204" pitchFamily="66" charset="0"/>
              </a:rPr>
              <a:t>CIT-260</a:t>
            </a:r>
            <a:br>
              <a:rPr lang="en-US" altLang="en-US" sz="4000" dirty="0" smtClean="0">
                <a:latin typeface="Comic Sans MS" panose="030F0702030302020204" pitchFamily="66" charset="0"/>
              </a:rPr>
            </a:br>
            <a:r>
              <a:rPr lang="en-US" altLang="en-US" sz="4000" dirty="0" smtClean="0">
                <a:latin typeface="Comic Sans MS" panose="030F0702030302020204" pitchFamily="66" charset="0"/>
              </a:rPr>
              <a:t>Week 5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011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8503" y="154001"/>
            <a:ext cx="4100362" cy="65259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872405" y="2566657"/>
            <a:ext cx="479490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In this case, use a </a:t>
            </a:r>
            <a:r>
              <a:rPr lang="en-US" b="1" dirty="0">
                <a:latin typeface="Comic Sans MS" pitchFamily="66" charset="0"/>
              </a:rPr>
              <a:t>while</a:t>
            </a:r>
            <a:r>
              <a:rPr lang="en-US" dirty="0">
                <a:latin typeface="Comic Sans MS" pitchFamily="66" charset="0"/>
              </a:rPr>
              <a:t> loop</a:t>
            </a:r>
            <a:r>
              <a:rPr lang="en-US" dirty="0" smtClean="0">
                <a:latin typeface="Comic Sans MS" pitchFamily="66" charset="0"/>
              </a:rPr>
              <a:t>. It is possible</a:t>
            </a:r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that the body of a </a:t>
            </a:r>
            <a:r>
              <a:rPr lang="en-US" dirty="0">
                <a:latin typeface="Comic Sans MS" pitchFamily="66" charset="0"/>
              </a:rPr>
              <a:t>while loop may not ever</a:t>
            </a:r>
          </a:p>
          <a:p>
            <a:r>
              <a:rPr lang="en-US" dirty="0" smtClean="0">
                <a:latin typeface="Comic Sans MS" pitchFamily="66" charset="0"/>
              </a:rPr>
              <a:t>be executed, because the condition to end</a:t>
            </a:r>
          </a:p>
          <a:p>
            <a:r>
              <a:rPr lang="en-US" dirty="0" smtClean="0">
                <a:latin typeface="Comic Sans MS" pitchFamily="66" charset="0"/>
              </a:rPr>
              <a:t>the loop is tested before the body of the</a:t>
            </a:r>
          </a:p>
          <a:p>
            <a:r>
              <a:rPr lang="en-US" dirty="0" smtClean="0">
                <a:latin typeface="Comic Sans MS" pitchFamily="66" charset="0"/>
              </a:rPr>
              <a:t>loop is executed.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800" y="288755"/>
            <a:ext cx="3862063" cy="624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058823" y="2278481"/>
            <a:ext cx="369040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Tahoma" pitchFamily="34" charset="0"/>
              </a:rPr>
              <a:t>while (response == ‘y’)</a:t>
            </a:r>
          </a:p>
          <a:p>
            <a:r>
              <a:rPr lang="en-US" sz="1600" b="1" dirty="0">
                <a:latin typeface="Tahoma" pitchFamily="34" charset="0"/>
              </a:rPr>
              <a:t>{</a:t>
            </a:r>
          </a:p>
          <a:p>
            <a:endParaRPr lang="en-US" sz="1600" b="1" dirty="0">
              <a:latin typeface="Tahoma" pitchFamily="34" charset="0"/>
            </a:endParaRPr>
          </a:p>
          <a:p>
            <a:endParaRPr lang="en-US" sz="1600" b="1" dirty="0">
              <a:latin typeface="Tahoma" pitchFamily="34" charset="0"/>
            </a:endParaRPr>
          </a:p>
          <a:p>
            <a:endParaRPr lang="en-US" sz="1600" b="1" dirty="0">
              <a:latin typeface="Tahoma" pitchFamily="34" charset="0"/>
            </a:endParaRPr>
          </a:p>
          <a:p>
            <a:endParaRPr lang="en-US" sz="1600" b="1" dirty="0">
              <a:latin typeface="Tahoma" pitchFamily="34" charset="0"/>
            </a:endParaRPr>
          </a:p>
          <a:p>
            <a:endParaRPr lang="en-US" sz="1600" b="1" dirty="0">
              <a:latin typeface="Tahoma" pitchFamily="34" charset="0"/>
            </a:endParaRPr>
          </a:p>
          <a:p>
            <a:r>
              <a:rPr lang="en-US" sz="1600" b="1" dirty="0">
                <a:latin typeface="Tahoma" pitchFamily="34" charset="0"/>
              </a:rPr>
              <a:t> </a:t>
            </a:r>
          </a:p>
          <a:p>
            <a:endParaRPr lang="en-US" sz="1600" b="1" dirty="0">
              <a:latin typeface="Tahoma" pitchFamily="34" charset="0"/>
            </a:endParaRPr>
          </a:p>
          <a:p>
            <a:endParaRPr lang="en-US" sz="1600" dirty="0">
              <a:latin typeface="Tahoma" pitchFamily="34" charset="0"/>
            </a:endParaRPr>
          </a:p>
          <a:p>
            <a:r>
              <a:rPr lang="en-US" sz="1600" b="1" dirty="0">
                <a:latin typeface="Tahoma" pitchFamily="34" charset="0"/>
              </a:rPr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8365" y="3563478"/>
            <a:ext cx="22685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The body of the loop is 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the same as in a do-while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loop.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8688476" y="2914860"/>
            <a:ext cx="129309" cy="1820457"/>
          </a:xfrm>
          <a:prstGeom prst="rightBrace">
            <a:avLst/>
          </a:prstGeom>
          <a:noFill/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99111" y="1664197"/>
            <a:ext cx="391325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In a while loop, 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the condition 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is tested at</a:t>
            </a:r>
          </a:p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the top of the loop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. 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Since the condition </a:t>
            </a:r>
            <a:endParaRPr lang="en-US" sz="1400" dirty="0" smtClean="0">
              <a:solidFill>
                <a:srgbClr val="FFC000"/>
              </a:solidFill>
              <a:latin typeface="Comic Sans MS" pitchFamily="66" charset="0"/>
            </a:endParaRPr>
          </a:p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may 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not be true the first time 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it is 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tested, </a:t>
            </a:r>
            <a:endParaRPr lang="en-US" sz="1400" dirty="0" smtClean="0">
              <a:solidFill>
                <a:srgbClr val="FFC000"/>
              </a:solidFill>
              <a:latin typeface="Comic Sans MS" pitchFamily="66" charset="0"/>
            </a:endParaRPr>
          </a:p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the 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body of the loop 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may never be executed.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  <a:p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0433" y="926777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while 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8712" y="2914861"/>
            <a:ext cx="6139184" cy="1820457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("Enter a Celsius temperature: ");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tempC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keyboard.nextDouble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tempF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tempC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ratio +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deltaTemp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System.out.format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("The Fahrenheit temperature is %.2f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degrees.%n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tempF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("Do you want to do another conversion? ");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response =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keyboard.next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charAt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81940" y="2107096"/>
            <a:ext cx="417171" cy="24959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4749" y="1520825"/>
            <a:ext cx="77724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break and continue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124615" y="2449859"/>
            <a:ext cx="52838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break      – breaks immediately out of a loop.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continue – skip the rest of the loop and go back</a:t>
            </a:r>
          </a:p>
          <a:p>
            <a:r>
              <a:rPr lang="en-US" dirty="0">
                <a:latin typeface="Comic Sans MS" pitchFamily="66" charset="0"/>
              </a:rPr>
              <a:t>	    to the loop’s condition another time.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9619" y="4579222"/>
            <a:ext cx="54697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Break and continue can create code that is difficult to 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understand and maintain. Only </a:t>
            </a:r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use these statements 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when the code is clear and you </a:t>
            </a:r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have no other option</a:t>
            </a:r>
            <a:r>
              <a:rPr lang="en-US" dirty="0" smtClean="0">
                <a:solidFill>
                  <a:srgbClr val="FFC000"/>
                </a:solidFill>
                <a:latin typeface="Comic Sans MS" pitchFamily="66" charset="0"/>
              </a:rPr>
              <a:t>!</a:t>
            </a:r>
            <a:endParaRPr lang="en-US" dirty="0">
              <a:solidFill>
                <a:srgbClr val="FFC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3110664" y="1733541"/>
            <a:ext cx="57053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USING A LOOP TO VALIDATE INPUT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3110664" y="2441991"/>
            <a:ext cx="57278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A common programming problem is to do something,</a:t>
            </a:r>
          </a:p>
          <a:p>
            <a:r>
              <a:rPr lang="en-US" dirty="0">
                <a:latin typeface="Comic Sans MS" pitchFamily="66" charset="0"/>
              </a:rPr>
              <a:t>and then ask the user if they want to do it again.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     If the user answers “</a:t>
            </a:r>
            <a:r>
              <a:rPr lang="en-US" dirty="0" smtClean="0">
                <a:latin typeface="Comic Sans MS" pitchFamily="66" charset="0"/>
              </a:rPr>
              <a:t>yes”,  you </a:t>
            </a:r>
            <a:r>
              <a:rPr lang="en-US" dirty="0">
                <a:latin typeface="Comic Sans MS" pitchFamily="66" charset="0"/>
              </a:rPr>
              <a:t>do it again.</a:t>
            </a:r>
          </a:p>
          <a:p>
            <a:r>
              <a:rPr lang="en-US" dirty="0">
                <a:latin typeface="Comic Sans MS" pitchFamily="66" charset="0"/>
              </a:rPr>
              <a:t>  </a:t>
            </a:r>
          </a:p>
          <a:p>
            <a:r>
              <a:rPr lang="en-US" dirty="0">
                <a:latin typeface="Comic Sans MS" pitchFamily="66" charset="0"/>
              </a:rPr>
              <a:t>     If the user answers “no</a:t>
            </a:r>
            <a:r>
              <a:rPr lang="en-US" dirty="0" smtClean="0">
                <a:latin typeface="Comic Sans MS" pitchFamily="66" charset="0"/>
              </a:rPr>
              <a:t>”,   </a:t>
            </a:r>
            <a:r>
              <a:rPr lang="en-US" dirty="0">
                <a:latin typeface="Comic Sans MS" pitchFamily="66" charset="0"/>
              </a:rPr>
              <a:t>you stop.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     If the user answers neither, tell </a:t>
            </a:r>
            <a:r>
              <a:rPr lang="en-US" dirty="0" smtClean="0">
                <a:latin typeface="Comic Sans MS" pitchFamily="66" charset="0"/>
              </a:rPr>
              <a:t>them </a:t>
            </a:r>
            <a:r>
              <a:rPr lang="en-US" dirty="0">
                <a:latin typeface="Comic Sans MS" pitchFamily="66" charset="0"/>
              </a:rPr>
              <a:t>to </a:t>
            </a:r>
          </a:p>
          <a:p>
            <a:r>
              <a:rPr lang="en-US" dirty="0">
                <a:latin typeface="Comic Sans MS" pitchFamily="66" charset="0"/>
              </a:rPr>
              <a:t>     try the answer again.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4191454" y="2554742"/>
            <a:ext cx="39773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Let’s design this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3886" y="3243943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It will use loops and decisions …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5078639" y="1726067"/>
            <a:ext cx="1306768" cy="52322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Prompt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“Do it again?”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227865" y="2530930"/>
            <a:ext cx="923925" cy="733425"/>
          </a:xfrm>
          <a:prstGeom prst="rect">
            <a:avLst/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5202464" y="2516642"/>
            <a:ext cx="952500" cy="738664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Get input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From the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user</a:t>
            </a:r>
          </a:p>
        </p:txBody>
      </p:sp>
      <p:sp>
        <p:nvSpPr>
          <p:cNvPr id="6" name="Line 15"/>
          <p:cNvSpPr>
            <a:spLocks noChangeShapeType="1"/>
          </p:cNvSpPr>
          <p:nvPr/>
        </p:nvSpPr>
        <p:spPr bwMode="auto">
          <a:xfrm>
            <a:off x="5685064" y="2311855"/>
            <a:ext cx="0" cy="219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 rot="-2681214">
            <a:off x="5246914" y="3597729"/>
            <a:ext cx="819150" cy="81915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5333301" y="3650117"/>
            <a:ext cx="65114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Input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Valid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5666014" y="3264355"/>
            <a:ext cx="0" cy="219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541940" y="3750129"/>
            <a:ext cx="1133475" cy="72390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578911" y="3783467"/>
            <a:ext cx="102143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Display an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error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message</a:t>
            </a: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H="1" flipV="1">
            <a:off x="4675415" y="4007304"/>
            <a:ext cx="409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4075339" y="1988004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4075340" y="1978479"/>
            <a:ext cx="1076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4735740" y="3678692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no</a:t>
            </a: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5718175" y="4640718"/>
            <a:ext cx="4635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yes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5393873" y="4827815"/>
            <a:ext cx="489857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193972" y="5649686"/>
            <a:ext cx="2079171" cy="217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V="1">
            <a:off x="6253843" y="3641273"/>
            <a:ext cx="3973286" cy="43543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09116" y="1143000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Loop back to the</a:t>
            </a:r>
          </a:p>
          <a:p>
            <a:r>
              <a:rPr lang="en-US" sz="1400" dirty="0">
                <a:latin typeface="Comic Sans MS" pitchFamily="66" charset="0"/>
              </a:rPr>
              <a:t>top of this activity</a:t>
            </a:r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 rot="-2681214">
            <a:off x="5214257" y="5252358"/>
            <a:ext cx="819150" cy="81915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5170260" y="5268437"/>
            <a:ext cx="92845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is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response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= ‘y’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197146" y="5272089"/>
            <a:ext cx="4635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yes</a:t>
            </a:r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 flipH="1" flipV="1">
            <a:off x="4631873" y="5661933"/>
            <a:ext cx="409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2198" y="5333321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no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5497287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quit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996497" y="1957247"/>
            <a:ext cx="621779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prompt to play again – make sure response is valid</a:t>
            </a: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(“Do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want to play again(y or 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)?:  “);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response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keyboard.next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charAt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(0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en-U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 if response is valid – print a message if </a:t>
            </a:r>
            <a:r>
              <a:rPr lang="en-US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it’s </a:t>
            </a:r>
            <a:r>
              <a:rPr lang="en-U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if (response !=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‘y’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&amp;&amp; response !=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Sytem.out.println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(“\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nSorry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but that is not a valid response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.”);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788682" y="656999"/>
            <a:ext cx="44454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Comic Sans MS" pitchFamily="66" charset="0"/>
              </a:rPr>
              <a:t>What kind of a loop should we use?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680720" y="1966982"/>
            <a:ext cx="439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711365" y="5100840"/>
            <a:ext cx="43101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 while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 response != ‘y’ &amp;&amp; response != ‘n’);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658" y="1088571"/>
            <a:ext cx="2871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mic Sans MS" pitchFamily="66" charset="0"/>
              </a:rPr>
              <a:t>Hint: we want to always execute</a:t>
            </a:r>
          </a:p>
          <a:p>
            <a:pPr algn="ctr"/>
            <a:r>
              <a:rPr lang="en-US" sz="1400" dirty="0">
                <a:latin typeface="Comic Sans MS" pitchFamily="66" charset="0"/>
              </a:rPr>
              <a:t>The loop at least one time.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016375" y="2674403"/>
            <a:ext cx="621779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prompt to play again – make sure response is valid</a:t>
            </a: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(“Do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want to play again(y or 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)?:  “);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response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keyboard.next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charAt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(0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en-U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 if response is valid – print a message if </a:t>
            </a:r>
            <a:r>
              <a:rPr lang="en-US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it’s </a:t>
            </a:r>
            <a:r>
              <a:rPr lang="en-U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if (response !=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‘y’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&amp;&amp; response !=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Sytem.out.println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(“\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nSorry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but that is not a valid response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.”);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9773" y="2480997"/>
            <a:ext cx="575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Let’s use this algorithm in a complete program.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69773" y="3193300"/>
            <a:ext cx="5553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It simply asks the user to type a number.</a:t>
            </a:r>
          </a:p>
          <a:p>
            <a:r>
              <a:rPr lang="en-US" dirty="0">
                <a:latin typeface="Comic Sans MS" pitchFamily="66" charset="0"/>
              </a:rPr>
              <a:t>The number is displayed.</a:t>
            </a:r>
          </a:p>
          <a:p>
            <a:r>
              <a:rPr lang="en-US" dirty="0">
                <a:latin typeface="Comic Sans MS" pitchFamily="66" charset="0"/>
              </a:rPr>
              <a:t>The user is then asked if they want to do it again.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172076" y="496661"/>
            <a:ext cx="1247775" cy="676275"/>
          </a:xfrm>
          <a:prstGeom prst="rect">
            <a:avLst/>
          </a:prstGeom>
          <a:solidFill>
            <a:srgbClr val="CC99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157393" y="463323"/>
            <a:ext cx="11977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Prompt user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For a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value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14951" y="1411061"/>
            <a:ext cx="923925" cy="733425"/>
          </a:xfrm>
          <a:prstGeom prst="rect">
            <a:avLst/>
          </a:prstGeom>
          <a:solidFill>
            <a:srgbClr val="CC99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314117" y="1396773"/>
            <a:ext cx="96051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Get input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From the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user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772150" y="1191986"/>
            <a:ext cx="0" cy="219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229226" y="2344510"/>
            <a:ext cx="1133475" cy="609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224434" y="2377848"/>
            <a:ext cx="11224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Display the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result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5772150" y="2134960"/>
            <a:ext cx="0" cy="209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5229226" y="3173185"/>
            <a:ext cx="1133475" cy="609600"/>
          </a:xfrm>
          <a:prstGeom prst="rect">
            <a:avLst/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160258" y="3206523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Prompt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“Play Again?”</a:t>
            </a: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5772150" y="2963635"/>
            <a:ext cx="0" cy="209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5314951" y="4011386"/>
            <a:ext cx="923925" cy="733425"/>
          </a:xfrm>
          <a:prstGeom prst="rect">
            <a:avLst/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314117" y="3997098"/>
            <a:ext cx="96051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Get input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From the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user</a:t>
            </a: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5772150" y="3792311"/>
            <a:ext cx="0" cy="219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 rot="-2681214">
            <a:off x="5334000" y="5078185"/>
            <a:ext cx="819150" cy="819150"/>
          </a:xfrm>
          <a:prstGeom prst="rect">
            <a:avLst/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5420387" y="5130573"/>
            <a:ext cx="65114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Input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Valid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5753100" y="4744811"/>
            <a:ext cx="0" cy="219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3629026" y="5230585"/>
            <a:ext cx="1133475" cy="723900"/>
          </a:xfrm>
          <a:prstGeom prst="rect">
            <a:avLst/>
          </a:prstGeom>
          <a:solidFill>
            <a:srgbClr val="00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3665997" y="5263923"/>
            <a:ext cx="102143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Display an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error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message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flipH="1" flipV="1">
            <a:off x="4762501" y="5487760"/>
            <a:ext cx="409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V="1">
            <a:off x="4162425" y="3468460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162426" y="3458935"/>
            <a:ext cx="1076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4822826" y="5159148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no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 rot="-2681214">
            <a:off x="6943725" y="5078185"/>
            <a:ext cx="819150" cy="81915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7058904" y="5206773"/>
            <a:ext cx="60625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Play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again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6296026" y="5487760"/>
            <a:ext cx="46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6261101" y="5168673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yes</a:t>
            </a:r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7924801" y="5487760"/>
            <a:ext cx="46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7918451" y="5168673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no</a:t>
            </a:r>
          </a:p>
        </p:txBody>
      </p:sp>
      <p:sp>
        <p:nvSpPr>
          <p:cNvPr id="25631" name="Oval 31"/>
          <p:cNvSpPr>
            <a:spLocks noChangeArrowheads="1"/>
          </p:cNvSpPr>
          <p:nvPr/>
        </p:nvSpPr>
        <p:spPr bwMode="auto">
          <a:xfrm>
            <a:off x="8382001" y="5230585"/>
            <a:ext cx="523875" cy="4953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8413751" y="533059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end</a:t>
            </a:r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 flipV="1">
            <a:off x="7343775" y="830036"/>
            <a:ext cx="0" cy="40862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 flipH="1">
            <a:off x="6419851" y="839560"/>
            <a:ext cx="923925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40560" y="214286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Comic Sans MS" panose="030F0702030302020204" pitchFamily="66" charset="0"/>
              </a:rPr>
              <a:t>Notice that there are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two </a:t>
            </a:r>
            <a:r>
              <a:rPr lang="en-US" sz="1400" dirty="0">
                <a:solidFill>
                  <a:srgbClr val="FFC000"/>
                </a:solidFill>
                <a:latin typeface="Comic Sans MS" panose="030F0702030302020204" pitchFamily="66" charset="0"/>
              </a:rPr>
              <a:t>loops, one inside </a:t>
            </a:r>
            <a:endParaRPr lang="en-US" sz="1400" dirty="0" smtClean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of the </a:t>
            </a:r>
            <a:r>
              <a:rPr lang="en-US" sz="1400" dirty="0">
                <a:solidFill>
                  <a:srgbClr val="FFC000"/>
                </a:solidFill>
                <a:latin typeface="Comic Sans MS" panose="030F0702030302020204" pitchFamily="66" charset="0"/>
              </a:rPr>
              <a:t>other.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3027364" y="1639807"/>
            <a:ext cx="2207394" cy="44561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Objectives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027364" y="2341564"/>
            <a:ext cx="6364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At the end of this topic, students should be able to: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3160713" y="2851150"/>
            <a:ext cx="699262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Correctly use a while statement in a </a:t>
            </a:r>
            <a:r>
              <a:rPr lang="en-US" dirty="0" smtClean="0">
                <a:latin typeface="Comic Sans MS" pitchFamily="66" charset="0"/>
              </a:rPr>
              <a:t>Java program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Correctly use break and continue statements in </a:t>
            </a:r>
            <a:r>
              <a:rPr lang="en-US" dirty="0" smtClean="0">
                <a:latin typeface="Comic Sans MS" pitchFamily="66" charset="0"/>
              </a:rPr>
              <a:t>a Java program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Correctly use a </a:t>
            </a:r>
            <a:r>
              <a:rPr lang="en-US" dirty="0" smtClean="0">
                <a:latin typeface="Comic Sans MS" pitchFamily="66" charset="0"/>
              </a:rPr>
              <a:t>do-while </a:t>
            </a:r>
            <a:r>
              <a:rPr lang="en-US" dirty="0">
                <a:latin typeface="Comic Sans MS" pitchFamily="66" charset="0"/>
              </a:rPr>
              <a:t>statement in a </a:t>
            </a:r>
            <a:r>
              <a:rPr lang="en-US" dirty="0" smtClean="0">
                <a:latin typeface="Comic Sans MS" pitchFamily="66" charset="0"/>
              </a:rPr>
              <a:t>Java program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Correctly use a for statement in a </a:t>
            </a:r>
            <a:r>
              <a:rPr lang="en-US" dirty="0" smtClean="0">
                <a:latin typeface="Comic Sans MS" pitchFamily="66" charset="0"/>
              </a:rPr>
              <a:t>Java program</a:t>
            </a:r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Create </a:t>
            </a:r>
            <a:r>
              <a:rPr lang="en-US" dirty="0">
                <a:latin typeface="Comic Sans MS" pitchFamily="66" charset="0"/>
              </a:rPr>
              <a:t>simple algorithms to solve looping problems and</a:t>
            </a:r>
          </a:p>
          <a:p>
            <a:r>
              <a:rPr lang="en-US" dirty="0">
                <a:latin typeface="Comic Sans MS" pitchFamily="66" charset="0"/>
              </a:rPr>
              <a:t>create UML activity diagrams to describe </a:t>
            </a:r>
            <a:r>
              <a:rPr lang="en-US" dirty="0" smtClean="0">
                <a:latin typeface="Comic Sans MS" pitchFamily="66" charset="0"/>
              </a:rPr>
              <a:t>looping </a:t>
            </a:r>
            <a:r>
              <a:rPr lang="en-US" dirty="0">
                <a:latin typeface="Comic Sans MS" pitchFamily="66" charset="0"/>
              </a:rPr>
              <a:t>algorithms</a:t>
            </a:r>
          </a:p>
        </p:txBody>
      </p:sp>
      <p:pic>
        <p:nvPicPr>
          <p:cNvPr id="5125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663" y="29337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663" y="32099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663" y="34766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663" y="375285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663" y="40100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2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663" y="43053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3000772" y="549758"/>
            <a:ext cx="5855257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public static void main(String[]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Scanner keyboard = new Scanner(System.in);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number;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char response;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do </a:t>
            </a:r>
            <a:r>
              <a:rPr lang="en-US" sz="16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main loop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{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("Enter an integer value: ");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number 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keyboard.nextInt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System.out.format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("You typed the number %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d.%n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", number);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16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Get and test input for y or n loop</a:t>
            </a:r>
            <a:endParaRPr lang="en-US" sz="16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{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("Do you want to play again (y or n)? ");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response 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keyboard.next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charAt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(0);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if ( response != 'y' &amp;&amp; response != 'n')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("Sorry, that is not a valid response.");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} while (response != 'y' &amp;&amp; response != 'n');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} while (response == 'y');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5058" y="2235397"/>
            <a:ext cx="2571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COUNTING LOOPS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7623" y="2856242"/>
            <a:ext cx="5763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Use a counting loop when </a:t>
            </a:r>
            <a:r>
              <a:rPr lang="en-US" dirty="0">
                <a:latin typeface="Comic Sans MS" pitchFamily="66" charset="0"/>
              </a:rPr>
              <a:t>you want to repeat a block</a:t>
            </a:r>
          </a:p>
          <a:p>
            <a:r>
              <a:rPr lang="en-US" dirty="0">
                <a:latin typeface="Comic Sans MS" pitchFamily="66" charset="0"/>
              </a:rPr>
              <a:t>of code a fixed number of </a:t>
            </a:r>
            <a:r>
              <a:rPr lang="en-US" dirty="0" smtClean="0">
                <a:latin typeface="Comic Sans MS" pitchFamily="66" charset="0"/>
              </a:rPr>
              <a:t>times. For example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Display the value of n for all n between 0 and 10.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42109" y="2177680"/>
            <a:ext cx="4887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We need to repeat this loop exactly 10 times. What </a:t>
            </a:r>
            <a:r>
              <a:rPr lang="en-US" dirty="0">
                <a:latin typeface="Comic Sans MS" pitchFamily="66" charset="0"/>
              </a:rPr>
              <a:t>kind of a </a:t>
            </a:r>
            <a:r>
              <a:rPr lang="en-US" dirty="0" smtClean="0">
                <a:latin typeface="Comic Sans MS" pitchFamily="66" charset="0"/>
              </a:rPr>
              <a:t>loop works the best?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In general, you can use any of the loops that have been discussed, but Java has a </a:t>
            </a:r>
          </a:p>
          <a:p>
            <a:r>
              <a:rPr lang="en-US" dirty="0" smtClean="0">
                <a:latin typeface="Comic Sans MS" pitchFamily="66" charset="0"/>
              </a:rPr>
              <a:t>looping statement especially made for this</a:t>
            </a:r>
          </a:p>
          <a:p>
            <a:r>
              <a:rPr lang="en-US" dirty="0" smtClean="0">
                <a:latin typeface="Comic Sans MS" pitchFamily="66" charset="0"/>
              </a:rPr>
              <a:t>kind of problem: a </a:t>
            </a:r>
            <a:r>
              <a:rPr lang="en-US" b="1" dirty="0" smtClean="0">
                <a:latin typeface="Comic Sans MS" pitchFamily="66" charset="0"/>
              </a:rPr>
              <a:t>for</a:t>
            </a:r>
            <a:r>
              <a:rPr lang="en-US" dirty="0" smtClean="0">
                <a:latin typeface="Comic Sans MS" pitchFamily="66" charset="0"/>
              </a:rPr>
              <a:t> loop.</a:t>
            </a:r>
          </a:p>
        </p:txBody>
      </p:sp>
      <p:sp>
        <p:nvSpPr>
          <p:cNvPr id="2" name="Rectangle 1"/>
          <p:cNvSpPr/>
          <p:nvPr/>
        </p:nvSpPr>
        <p:spPr>
          <a:xfrm>
            <a:off x="8108576" y="1102658"/>
            <a:ext cx="1385047" cy="77992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61948" y="1350240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 = 1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08576" y="2283423"/>
            <a:ext cx="1385047" cy="77992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14031" y="2531005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output n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08576" y="3464188"/>
            <a:ext cx="1385047" cy="77992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14031" y="371177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 = n + 1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 rot="18611526">
            <a:off x="8272469" y="4895693"/>
            <a:ext cx="1129553" cy="112955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94639" y="5044970"/>
            <a:ext cx="678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 &lt; 11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?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824295" y="1919626"/>
            <a:ext cx="0" cy="40083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815328" y="3100391"/>
            <a:ext cx="0" cy="40083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806361" y="4281156"/>
            <a:ext cx="0" cy="40083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06256" y="5406680"/>
            <a:ext cx="6269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0206318" y="2700282"/>
            <a:ext cx="26894" cy="2706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577956" y="2700282"/>
            <a:ext cx="5992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19981" y="494591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no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338395" y="5551295"/>
            <a:ext cx="7261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46304" y="5082009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yes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576657" y="5159972"/>
            <a:ext cx="753034" cy="753034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676495" y="5380659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quit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926" y="829056"/>
            <a:ext cx="3378808" cy="54864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The </a:t>
            </a:r>
            <a:r>
              <a:rPr lang="en-US" sz="2000" i="1" dirty="0" smtClean="0">
                <a:latin typeface="Comic Sans MS" pitchFamily="66" charset="0"/>
              </a:rPr>
              <a:t>for</a:t>
            </a:r>
            <a:r>
              <a:rPr lang="en-US" sz="2000" dirty="0" smtClean="0">
                <a:latin typeface="Comic Sans MS" pitchFamily="66" charset="0"/>
              </a:rPr>
              <a:t> Statement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014469" y="1473888"/>
            <a:ext cx="51956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The for statement is best used when you know</a:t>
            </a:r>
          </a:p>
          <a:p>
            <a:r>
              <a:rPr lang="en-US" dirty="0">
                <a:latin typeface="Comic Sans MS" pitchFamily="66" charset="0"/>
              </a:rPr>
              <a:t>exactly how many times you want to execute</a:t>
            </a:r>
          </a:p>
          <a:p>
            <a:r>
              <a:rPr lang="en-US" dirty="0">
                <a:latin typeface="Comic Sans MS" pitchFamily="66" charset="0"/>
              </a:rPr>
              <a:t>the loop.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042121" y="3543962"/>
            <a:ext cx="514269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(                                                      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(count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546947" y="3177249"/>
            <a:ext cx="1495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initialization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404322" y="3167724"/>
            <a:ext cx="1247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92D050"/>
                </a:solidFill>
                <a:latin typeface="Comic Sans MS" panose="030F0702030302020204" pitchFamily="66" charset="0"/>
              </a:rPr>
              <a:t>evaluation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928322" y="3167724"/>
            <a:ext cx="1249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ECFF"/>
                </a:solidFill>
                <a:latin typeface="Comic Sans MS" panose="030F0702030302020204" pitchFamily="66" charset="0"/>
              </a:rPr>
              <a:t>increment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2575522" y="3543962"/>
            <a:ext cx="1424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 = 0;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251921" y="3543962"/>
            <a:ext cx="1514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&lt; LIMIT;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6004521" y="3543962"/>
            <a:ext cx="95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EC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count++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8666772" y="1522280"/>
            <a:ext cx="898003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nitialize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9708" name="AutoShape 13"/>
          <p:cNvSpPr>
            <a:spLocks noChangeArrowheads="1"/>
          </p:cNvSpPr>
          <p:nvPr/>
        </p:nvSpPr>
        <p:spPr bwMode="auto">
          <a:xfrm>
            <a:off x="8514372" y="2208080"/>
            <a:ext cx="1143000" cy="1143000"/>
          </a:xfrm>
          <a:prstGeom prst="diamond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evaluate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condition</a:t>
            </a:r>
          </a:p>
        </p:txBody>
      </p:sp>
      <p:sp>
        <p:nvSpPr>
          <p:cNvPr id="29709" name="Text Box 15"/>
          <p:cNvSpPr txBox="1">
            <a:spLocks noChangeArrowheads="1"/>
          </p:cNvSpPr>
          <p:nvPr/>
        </p:nvSpPr>
        <p:spPr bwMode="auto">
          <a:xfrm>
            <a:off x="8514372" y="3655880"/>
            <a:ext cx="1210588" cy="30777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body of loop</a:t>
            </a:r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8666773" y="4417880"/>
            <a:ext cx="1023037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increment</a:t>
            </a:r>
          </a:p>
        </p:txBody>
      </p:sp>
      <p:sp>
        <p:nvSpPr>
          <p:cNvPr id="29711" name="Line 17"/>
          <p:cNvSpPr>
            <a:spLocks noChangeShapeType="1"/>
          </p:cNvSpPr>
          <p:nvPr/>
        </p:nvSpPr>
        <p:spPr bwMode="auto">
          <a:xfrm>
            <a:off x="9097078" y="182708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2" name="Line 18"/>
          <p:cNvSpPr>
            <a:spLocks noChangeShapeType="1"/>
          </p:cNvSpPr>
          <p:nvPr/>
        </p:nvSpPr>
        <p:spPr bwMode="auto">
          <a:xfrm>
            <a:off x="9081837" y="333819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3" name="Line 19"/>
          <p:cNvSpPr>
            <a:spLocks noChangeShapeType="1"/>
          </p:cNvSpPr>
          <p:nvPr/>
        </p:nvSpPr>
        <p:spPr bwMode="auto">
          <a:xfrm>
            <a:off x="9081837" y="394779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4" name="Line 20"/>
          <p:cNvSpPr>
            <a:spLocks noChangeShapeType="1"/>
          </p:cNvSpPr>
          <p:nvPr/>
        </p:nvSpPr>
        <p:spPr bwMode="auto">
          <a:xfrm flipH="1">
            <a:off x="8117244" y="460866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5" name="Line 21"/>
          <p:cNvSpPr>
            <a:spLocks noChangeShapeType="1"/>
          </p:cNvSpPr>
          <p:nvPr/>
        </p:nvSpPr>
        <p:spPr bwMode="auto">
          <a:xfrm flipV="1">
            <a:off x="8107563" y="2773877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6" name="Line 23"/>
          <p:cNvSpPr>
            <a:spLocks noChangeShapeType="1"/>
          </p:cNvSpPr>
          <p:nvPr/>
        </p:nvSpPr>
        <p:spPr bwMode="auto">
          <a:xfrm>
            <a:off x="8107563" y="2792747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7" name="Line 24"/>
          <p:cNvSpPr>
            <a:spLocks noChangeShapeType="1"/>
          </p:cNvSpPr>
          <p:nvPr/>
        </p:nvSpPr>
        <p:spPr bwMode="auto">
          <a:xfrm>
            <a:off x="9657372" y="274148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8" name="Line 25"/>
          <p:cNvSpPr>
            <a:spLocks noChangeShapeType="1"/>
          </p:cNvSpPr>
          <p:nvPr/>
        </p:nvSpPr>
        <p:spPr bwMode="auto">
          <a:xfrm>
            <a:off x="10190772" y="2741480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9" name="Line 26"/>
          <p:cNvSpPr>
            <a:spLocks noChangeShapeType="1"/>
          </p:cNvSpPr>
          <p:nvPr/>
        </p:nvSpPr>
        <p:spPr bwMode="auto">
          <a:xfrm flipH="1">
            <a:off x="9200172" y="502748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20" name="Line 27"/>
          <p:cNvSpPr>
            <a:spLocks noChangeShapeType="1"/>
          </p:cNvSpPr>
          <p:nvPr/>
        </p:nvSpPr>
        <p:spPr bwMode="auto">
          <a:xfrm>
            <a:off x="9234237" y="501459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44039" grpId="0"/>
      <p:bldP spid="44040" grpId="0"/>
      <p:bldP spid="44041" grpId="0"/>
      <p:bldP spid="44041" grpId="1"/>
      <p:bldP spid="44042" grpId="0"/>
      <p:bldP spid="44042" grpId="1"/>
      <p:bldP spid="440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926" y="829056"/>
            <a:ext cx="3378808" cy="54864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The </a:t>
            </a:r>
            <a:r>
              <a:rPr lang="en-US" sz="2000" i="1" dirty="0" smtClean="0">
                <a:latin typeface="Comic Sans MS" pitchFamily="66" charset="0"/>
              </a:rPr>
              <a:t>for</a:t>
            </a:r>
            <a:r>
              <a:rPr lang="en-US" sz="2000" dirty="0" smtClean="0">
                <a:latin typeface="Comic Sans MS" pitchFamily="66" charset="0"/>
              </a:rPr>
              <a:t> Statement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042121" y="3543962"/>
            <a:ext cx="514269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(                                                      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(count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546947" y="3177249"/>
            <a:ext cx="1495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initialization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404322" y="3167724"/>
            <a:ext cx="1247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92D050"/>
                </a:solidFill>
                <a:latin typeface="Comic Sans MS" panose="030F0702030302020204" pitchFamily="66" charset="0"/>
              </a:rPr>
              <a:t>evaluation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928322" y="3167724"/>
            <a:ext cx="1249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ECFF"/>
                </a:solidFill>
                <a:latin typeface="Comic Sans MS" panose="030F0702030302020204" pitchFamily="66" charset="0"/>
              </a:rPr>
              <a:t>increment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2575522" y="3543962"/>
            <a:ext cx="1424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 = 0;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251921" y="3543962"/>
            <a:ext cx="1514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&lt; LIMIT;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6004521" y="3543962"/>
            <a:ext cx="95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EC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count++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8666772" y="1522280"/>
            <a:ext cx="898003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nitialize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9708" name="AutoShape 13"/>
          <p:cNvSpPr>
            <a:spLocks noChangeArrowheads="1"/>
          </p:cNvSpPr>
          <p:nvPr/>
        </p:nvSpPr>
        <p:spPr bwMode="auto">
          <a:xfrm>
            <a:off x="8514372" y="2208080"/>
            <a:ext cx="1143000" cy="1143000"/>
          </a:xfrm>
          <a:prstGeom prst="diamond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evaluate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condition</a:t>
            </a:r>
          </a:p>
        </p:txBody>
      </p:sp>
      <p:sp>
        <p:nvSpPr>
          <p:cNvPr id="29709" name="Text Box 15"/>
          <p:cNvSpPr txBox="1">
            <a:spLocks noChangeArrowheads="1"/>
          </p:cNvSpPr>
          <p:nvPr/>
        </p:nvSpPr>
        <p:spPr bwMode="auto">
          <a:xfrm>
            <a:off x="8514372" y="3655880"/>
            <a:ext cx="1210588" cy="30777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body of loop</a:t>
            </a:r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8666773" y="4417880"/>
            <a:ext cx="1023037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increment</a:t>
            </a:r>
          </a:p>
        </p:txBody>
      </p:sp>
      <p:sp>
        <p:nvSpPr>
          <p:cNvPr id="29711" name="Line 17"/>
          <p:cNvSpPr>
            <a:spLocks noChangeShapeType="1"/>
          </p:cNvSpPr>
          <p:nvPr/>
        </p:nvSpPr>
        <p:spPr bwMode="auto">
          <a:xfrm>
            <a:off x="9097078" y="182708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2" name="Line 18"/>
          <p:cNvSpPr>
            <a:spLocks noChangeShapeType="1"/>
          </p:cNvSpPr>
          <p:nvPr/>
        </p:nvSpPr>
        <p:spPr bwMode="auto">
          <a:xfrm>
            <a:off x="9081837" y="333819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3" name="Line 19"/>
          <p:cNvSpPr>
            <a:spLocks noChangeShapeType="1"/>
          </p:cNvSpPr>
          <p:nvPr/>
        </p:nvSpPr>
        <p:spPr bwMode="auto">
          <a:xfrm>
            <a:off x="9081837" y="394779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4" name="Line 20"/>
          <p:cNvSpPr>
            <a:spLocks noChangeShapeType="1"/>
          </p:cNvSpPr>
          <p:nvPr/>
        </p:nvSpPr>
        <p:spPr bwMode="auto">
          <a:xfrm flipH="1">
            <a:off x="8117244" y="460866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5" name="Line 21"/>
          <p:cNvSpPr>
            <a:spLocks noChangeShapeType="1"/>
          </p:cNvSpPr>
          <p:nvPr/>
        </p:nvSpPr>
        <p:spPr bwMode="auto">
          <a:xfrm flipV="1">
            <a:off x="8107563" y="2773877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6" name="Line 23"/>
          <p:cNvSpPr>
            <a:spLocks noChangeShapeType="1"/>
          </p:cNvSpPr>
          <p:nvPr/>
        </p:nvSpPr>
        <p:spPr bwMode="auto">
          <a:xfrm>
            <a:off x="8107563" y="2792747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7" name="Line 24"/>
          <p:cNvSpPr>
            <a:spLocks noChangeShapeType="1"/>
          </p:cNvSpPr>
          <p:nvPr/>
        </p:nvSpPr>
        <p:spPr bwMode="auto">
          <a:xfrm>
            <a:off x="9657372" y="274148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8" name="Line 25"/>
          <p:cNvSpPr>
            <a:spLocks noChangeShapeType="1"/>
          </p:cNvSpPr>
          <p:nvPr/>
        </p:nvSpPr>
        <p:spPr bwMode="auto">
          <a:xfrm>
            <a:off x="10190772" y="2741480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9" name="Line 26"/>
          <p:cNvSpPr>
            <a:spLocks noChangeShapeType="1"/>
          </p:cNvSpPr>
          <p:nvPr/>
        </p:nvSpPr>
        <p:spPr bwMode="auto">
          <a:xfrm flipH="1">
            <a:off x="9200172" y="502748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20" name="Line 27"/>
          <p:cNvSpPr>
            <a:spLocks noChangeShapeType="1"/>
          </p:cNvSpPr>
          <p:nvPr/>
        </p:nvSpPr>
        <p:spPr bwMode="auto">
          <a:xfrm>
            <a:off x="9234237" y="501459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5007" y="1625762"/>
            <a:ext cx="2725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initialization is done just once,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at the beginning of the loop</a:t>
            </a:r>
            <a:endParaRPr lang="en-US" sz="14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063720" y="2036873"/>
            <a:ext cx="697610" cy="116561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761330" y="1766744"/>
            <a:ext cx="4753042" cy="27012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9405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44039" grpId="0"/>
      <p:bldP spid="44040" grpId="0"/>
      <p:bldP spid="44041" grpId="0"/>
      <p:bldP spid="44041" grpId="1"/>
      <p:bldP spid="44042" grpId="0"/>
      <p:bldP spid="44042" grpId="1"/>
      <p:bldP spid="440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926" y="829056"/>
            <a:ext cx="3378808" cy="54864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The </a:t>
            </a:r>
            <a:r>
              <a:rPr lang="en-US" sz="2000" i="1" dirty="0" smtClean="0">
                <a:latin typeface="Comic Sans MS" pitchFamily="66" charset="0"/>
              </a:rPr>
              <a:t>for</a:t>
            </a:r>
            <a:r>
              <a:rPr lang="en-US" sz="2000" dirty="0" smtClean="0">
                <a:latin typeface="Comic Sans MS" pitchFamily="66" charset="0"/>
              </a:rPr>
              <a:t> Statement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042121" y="3543962"/>
            <a:ext cx="514269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(                                                      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(count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546947" y="3177249"/>
            <a:ext cx="1508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initialization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404322" y="3167724"/>
            <a:ext cx="12586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928322" y="3167724"/>
            <a:ext cx="1260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ECFF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increment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2575522" y="3543962"/>
            <a:ext cx="1424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 = 0;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251921" y="3543962"/>
            <a:ext cx="1514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&lt; LIMIT;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6004521" y="3543962"/>
            <a:ext cx="95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EC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count++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8666772" y="1522280"/>
            <a:ext cx="898003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nitialize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9708" name="AutoShape 13"/>
          <p:cNvSpPr>
            <a:spLocks noChangeArrowheads="1"/>
          </p:cNvSpPr>
          <p:nvPr/>
        </p:nvSpPr>
        <p:spPr bwMode="auto">
          <a:xfrm>
            <a:off x="8514372" y="2208080"/>
            <a:ext cx="1143000" cy="1143000"/>
          </a:xfrm>
          <a:prstGeom prst="diamond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evaluate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condition</a:t>
            </a:r>
          </a:p>
        </p:txBody>
      </p:sp>
      <p:sp>
        <p:nvSpPr>
          <p:cNvPr id="29709" name="Text Box 15"/>
          <p:cNvSpPr txBox="1">
            <a:spLocks noChangeArrowheads="1"/>
          </p:cNvSpPr>
          <p:nvPr/>
        </p:nvSpPr>
        <p:spPr bwMode="auto">
          <a:xfrm>
            <a:off x="8514372" y="3655880"/>
            <a:ext cx="1210588" cy="30777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body of loop</a:t>
            </a:r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8666773" y="4417880"/>
            <a:ext cx="1023037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increment</a:t>
            </a:r>
          </a:p>
        </p:txBody>
      </p:sp>
      <p:sp>
        <p:nvSpPr>
          <p:cNvPr id="29711" name="Line 17"/>
          <p:cNvSpPr>
            <a:spLocks noChangeShapeType="1"/>
          </p:cNvSpPr>
          <p:nvPr/>
        </p:nvSpPr>
        <p:spPr bwMode="auto">
          <a:xfrm>
            <a:off x="9097078" y="182708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2" name="Line 18"/>
          <p:cNvSpPr>
            <a:spLocks noChangeShapeType="1"/>
          </p:cNvSpPr>
          <p:nvPr/>
        </p:nvSpPr>
        <p:spPr bwMode="auto">
          <a:xfrm>
            <a:off x="9081837" y="333819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3" name="Line 19"/>
          <p:cNvSpPr>
            <a:spLocks noChangeShapeType="1"/>
          </p:cNvSpPr>
          <p:nvPr/>
        </p:nvSpPr>
        <p:spPr bwMode="auto">
          <a:xfrm>
            <a:off x="9081837" y="394779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4" name="Line 20"/>
          <p:cNvSpPr>
            <a:spLocks noChangeShapeType="1"/>
          </p:cNvSpPr>
          <p:nvPr/>
        </p:nvSpPr>
        <p:spPr bwMode="auto">
          <a:xfrm flipH="1">
            <a:off x="8117244" y="460866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5" name="Line 21"/>
          <p:cNvSpPr>
            <a:spLocks noChangeShapeType="1"/>
          </p:cNvSpPr>
          <p:nvPr/>
        </p:nvSpPr>
        <p:spPr bwMode="auto">
          <a:xfrm flipV="1">
            <a:off x="8107563" y="2773877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6" name="Line 23"/>
          <p:cNvSpPr>
            <a:spLocks noChangeShapeType="1"/>
          </p:cNvSpPr>
          <p:nvPr/>
        </p:nvSpPr>
        <p:spPr bwMode="auto">
          <a:xfrm>
            <a:off x="8107563" y="2792747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7" name="Line 24"/>
          <p:cNvSpPr>
            <a:spLocks noChangeShapeType="1"/>
          </p:cNvSpPr>
          <p:nvPr/>
        </p:nvSpPr>
        <p:spPr bwMode="auto">
          <a:xfrm>
            <a:off x="9657372" y="274148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8" name="Line 25"/>
          <p:cNvSpPr>
            <a:spLocks noChangeShapeType="1"/>
          </p:cNvSpPr>
          <p:nvPr/>
        </p:nvSpPr>
        <p:spPr bwMode="auto">
          <a:xfrm>
            <a:off x="10190772" y="2741480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9" name="Line 26"/>
          <p:cNvSpPr>
            <a:spLocks noChangeShapeType="1"/>
          </p:cNvSpPr>
          <p:nvPr/>
        </p:nvSpPr>
        <p:spPr bwMode="auto">
          <a:xfrm flipH="1">
            <a:off x="9200172" y="502748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20" name="Line 27"/>
          <p:cNvSpPr>
            <a:spLocks noChangeShapeType="1"/>
          </p:cNvSpPr>
          <p:nvPr/>
        </p:nvSpPr>
        <p:spPr bwMode="auto">
          <a:xfrm>
            <a:off x="9234237" y="501459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6382" y="1491596"/>
            <a:ext cx="31101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Then the condition is evaluated.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If the condition is true, the body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of the loop is executed. If it is not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true, control drops out of the loop.</a:t>
            </a:r>
            <a:endParaRPr lang="en-US" sz="1400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891665" y="2425921"/>
            <a:ext cx="453951" cy="73704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345616" y="2430548"/>
            <a:ext cx="3321156" cy="25925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212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44039" grpId="0"/>
      <p:bldP spid="44040" grpId="0"/>
      <p:bldP spid="44041" grpId="0"/>
      <p:bldP spid="44041" grpId="1"/>
      <p:bldP spid="44042" grpId="0"/>
      <p:bldP spid="44042" grpId="1"/>
      <p:bldP spid="440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926" y="829056"/>
            <a:ext cx="3378808" cy="54864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The </a:t>
            </a:r>
            <a:r>
              <a:rPr lang="en-US" sz="2000" i="1" dirty="0" smtClean="0">
                <a:latin typeface="Comic Sans MS" pitchFamily="66" charset="0"/>
              </a:rPr>
              <a:t>for</a:t>
            </a:r>
            <a:r>
              <a:rPr lang="en-US" sz="2000" dirty="0" smtClean="0">
                <a:latin typeface="Comic Sans MS" pitchFamily="66" charset="0"/>
              </a:rPr>
              <a:t> Statement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023364" y="3543962"/>
            <a:ext cx="403180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for (                                                        </a:t>
            </a:r>
            <a:r>
              <a:rPr lang="en-US" dirty="0" smtClean="0">
                <a:latin typeface="+mn-lt"/>
              </a:rPr>
              <a:t>     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 </a:t>
            </a:r>
            <a:r>
              <a:rPr lang="en-US" dirty="0" err="1" smtClean="0">
                <a:latin typeface="+mn-lt"/>
              </a:rPr>
              <a:t>System.out.println</a:t>
            </a:r>
            <a:r>
              <a:rPr lang="en-US" dirty="0" smtClean="0">
                <a:latin typeface="+mn-lt"/>
              </a:rPr>
              <a:t>(count</a:t>
            </a:r>
            <a:r>
              <a:rPr lang="en-US" dirty="0">
                <a:latin typeface="+mn-lt"/>
              </a:rPr>
              <a:t>);</a:t>
            </a:r>
          </a:p>
          <a:p>
            <a:r>
              <a:rPr lang="en-US" dirty="0">
                <a:latin typeface="+mn-lt"/>
              </a:rPr>
              <a:t>}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546947" y="3177249"/>
            <a:ext cx="1495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initialization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404322" y="3167724"/>
            <a:ext cx="1247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92D050"/>
                </a:solidFill>
                <a:latin typeface="Comic Sans MS" panose="030F0702030302020204" pitchFamily="66" charset="0"/>
              </a:rPr>
              <a:t>evaluation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928322" y="3167724"/>
            <a:ext cx="1249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ECFF"/>
                </a:solidFill>
                <a:latin typeface="Comic Sans MS" panose="030F0702030302020204" pitchFamily="66" charset="0"/>
              </a:rPr>
              <a:t>increment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2575522" y="3543962"/>
            <a:ext cx="1424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+mn-lt"/>
              </a:rPr>
              <a:t>int</a:t>
            </a:r>
            <a:r>
              <a:rPr lang="en-US" dirty="0">
                <a:solidFill>
                  <a:srgbClr val="FFC000"/>
                </a:solidFill>
                <a:latin typeface="+mn-lt"/>
              </a:rPr>
              <a:t> count = 0;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251921" y="3543962"/>
            <a:ext cx="1514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+mn-lt"/>
              </a:rPr>
              <a:t>count &lt; LIMIT;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6004521" y="3543962"/>
            <a:ext cx="11296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ECFF"/>
                </a:solidFill>
                <a:latin typeface="+mn-lt"/>
              </a:rPr>
              <a:t>count</a:t>
            </a:r>
            <a:r>
              <a:rPr lang="en-US" dirty="0" smtClean="0">
                <a:solidFill>
                  <a:srgbClr val="CCECFF"/>
                </a:solidFill>
                <a:latin typeface="+mn-lt"/>
              </a:rPr>
              <a:t>++  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8666772" y="1522280"/>
            <a:ext cx="898003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nitialize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9708" name="AutoShape 13"/>
          <p:cNvSpPr>
            <a:spLocks noChangeArrowheads="1"/>
          </p:cNvSpPr>
          <p:nvPr/>
        </p:nvSpPr>
        <p:spPr bwMode="auto">
          <a:xfrm>
            <a:off x="8514372" y="2208080"/>
            <a:ext cx="1143000" cy="1143000"/>
          </a:xfrm>
          <a:prstGeom prst="diamond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evaluate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condition</a:t>
            </a:r>
          </a:p>
        </p:txBody>
      </p:sp>
      <p:sp>
        <p:nvSpPr>
          <p:cNvPr id="29709" name="Text Box 15"/>
          <p:cNvSpPr txBox="1">
            <a:spLocks noChangeArrowheads="1"/>
          </p:cNvSpPr>
          <p:nvPr/>
        </p:nvSpPr>
        <p:spPr bwMode="auto">
          <a:xfrm>
            <a:off x="8514372" y="3655880"/>
            <a:ext cx="1210588" cy="30777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body of loop</a:t>
            </a:r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8666773" y="4417880"/>
            <a:ext cx="1023037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increment</a:t>
            </a:r>
          </a:p>
        </p:txBody>
      </p:sp>
      <p:sp>
        <p:nvSpPr>
          <p:cNvPr id="29711" name="Line 17"/>
          <p:cNvSpPr>
            <a:spLocks noChangeShapeType="1"/>
          </p:cNvSpPr>
          <p:nvPr/>
        </p:nvSpPr>
        <p:spPr bwMode="auto">
          <a:xfrm>
            <a:off x="9097078" y="182708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2" name="Line 18"/>
          <p:cNvSpPr>
            <a:spLocks noChangeShapeType="1"/>
          </p:cNvSpPr>
          <p:nvPr/>
        </p:nvSpPr>
        <p:spPr bwMode="auto">
          <a:xfrm>
            <a:off x="9081837" y="333819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3" name="Line 19"/>
          <p:cNvSpPr>
            <a:spLocks noChangeShapeType="1"/>
          </p:cNvSpPr>
          <p:nvPr/>
        </p:nvSpPr>
        <p:spPr bwMode="auto">
          <a:xfrm>
            <a:off x="9081837" y="394779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4" name="Line 20"/>
          <p:cNvSpPr>
            <a:spLocks noChangeShapeType="1"/>
          </p:cNvSpPr>
          <p:nvPr/>
        </p:nvSpPr>
        <p:spPr bwMode="auto">
          <a:xfrm flipH="1">
            <a:off x="8117244" y="460866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5" name="Line 21"/>
          <p:cNvSpPr>
            <a:spLocks noChangeShapeType="1"/>
          </p:cNvSpPr>
          <p:nvPr/>
        </p:nvSpPr>
        <p:spPr bwMode="auto">
          <a:xfrm flipV="1">
            <a:off x="8107563" y="2773877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6" name="Line 23"/>
          <p:cNvSpPr>
            <a:spLocks noChangeShapeType="1"/>
          </p:cNvSpPr>
          <p:nvPr/>
        </p:nvSpPr>
        <p:spPr bwMode="auto">
          <a:xfrm>
            <a:off x="8107563" y="2792747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7" name="Line 24"/>
          <p:cNvSpPr>
            <a:spLocks noChangeShapeType="1"/>
          </p:cNvSpPr>
          <p:nvPr/>
        </p:nvSpPr>
        <p:spPr bwMode="auto">
          <a:xfrm>
            <a:off x="9657372" y="274148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8" name="Line 25"/>
          <p:cNvSpPr>
            <a:spLocks noChangeShapeType="1"/>
          </p:cNvSpPr>
          <p:nvPr/>
        </p:nvSpPr>
        <p:spPr bwMode="auto">
          <a:xfrm>
            <a:off x="10190772" y="2741480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19" name="Line 26"/>
          <p:cNvSpPr>
            <a:spLocks noChangeShapeType="1"/>
          </p:cNvSpPr>
          <p:nvPr/>
        </p:nvSpPr>
        <p:spPr bwMode="auto">
          <a:xfrm flipH="1">
            <a:off x="9200172" y="502748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720" name="Line 27"/>
          <p:cNvSpPr>
            <a:spLocks noChangeShapeType="1"/>
          </p:cNvSpPr>
          <p:nvPr/>
        </p:nvSpPr>
        <p:spPr bwMode="auto">
          <a:xfrm>
            <a:off x="9207343" y="501459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8641" y="5263207"/>
            <a:ext cx="35990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Finally, the loop variable is incremented, </a:t>
            </a:r>
          </a:p>
          <a:p>
            <a:r>
              <a:rPr lang="en-US" sz="14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and control goes back to evaluate the</a:t>
            </a:r>
          </a:p>
          <a:p>
            <a:r>
              <a:rPr lang="en-US" sz="14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condition.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384134" y="3959460"/>
            <a:ext cx="59162" cy="1151050"/>
          </a:xfrm>
          <a:prstGeom prst="straightConnector1">
            <a:avLst/>
          </a:prstGeom>
          <a:ln w="25400">
            <a:solidFill>
              <a:srgbClr val="CCE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409231" y="4790457"/>
            <a:ext cx="2067079" cy="320308"/>
          </a:xfrm>
          <a:prstGeom prst="straightConnector1">
            <a:avLst/>
          </a:prstGeom>
          <a:ln w="25400">
            <a:solidFill>
              <a:srgbClr val="CCE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419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44039" grpId="0"/>
      <p:bldP spid="44040" grpId="0"/>
      <p:bldP spid="44041" grpId="0"/>
      <p:bldP spid="44041" grpId="1"/>
      <p:bldP spid="44042" grpId="0"/>
      <p:bldP spid="44042" grpId="1"/>
      <p:bldP spid="440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9138" y="520396"/>
            <a:ext cx="3518580" cy="558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507558" y="2710607"/>
            <a:ext cx="2482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for 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1;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&lt; 11;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++)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 smtClean="0">
                <a:latin typeface="+mn-lt"/>
              </a:rPr>
              <a:t>     </a:t>
            </a:r>
            <a:r>
              <a:rPr lang="en-US" dirty="0" err="1" smtClean="0">
                <a:latin typeface="+mn-lt"/>
              </a:rPr>
              <a:t>System.</a:t>
            </a:r>
            <a:r>
              <a:rPr lang="en-US" i="1" dirty="0" err="1" smtClean="0">
                <a:latin typeface="+mn-lt"/>
              </a:rPr>
              <a:t>out.println</a:t>
            </a:r>
            <a:r>
              <a:rPr lang="en-US" i="1" dirty="0" smtClean="0">
                <a:latin typeface="+mn-lt"/>
              </a:rPr>
              <a:t>(n);</a:t>
            </a:r>
          </a:p>
          <a:p>
            <a:r>
              <a:rPr lang="en-US" i="1" dirty="0" smtClean="0">
                <a:latin typeface="+mn-lt"/>
              </a:rPr>
              <a:t>}   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7359" y="1608969"/>
            <a:ext cx="4753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Displaying the values of n for n starting at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one and going to 10.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7114" y="814911"/>
            <a:ext cx="6231193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We have talked about the following types of loops.</a:t>
            </a:r>
            <a:endParaRPr lang="en-US" sz="2000" dirty="0">
              <a:latin typeface="Comic Sans MS" pitchFamily="66" charset="0"/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do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smtClean="0"/>
              <a:t>statement(s);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} while</a:t>
            </a:r>
            <a:r>
              <a:rPr lang="en-US" dirty="0" smtClean="0"/>
              <a:t>(condition);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while </a:t>
            </a:r>
            <a:r>
              <a:rPr lang="en-US" dirty="0" smtClean="0"/>
              <a:t>(condition)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dirty="0" smtClean="0"/>
              <a:t>statement(s)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}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for</a:t>
            </a:r>
            <a:r>
              <a:rPr lang="en-US" dirty="0" smtClean="0"/>
              <a:t>(</a:t>
            </a:r>
            <a:r>
              <a:rPr lang="en-US" dirty="0" err="1" smtClean="0"/>
              <a:t>initializer</a:t>
            </a:r>
            <a:r>
              <a:rPr lang="en-US" b="1" dirty="0" smtClean="0"/>
              <a:t>;</a:t>
            </a:r>
            <a:r>
              <a:rPr lang="en-US" dirty="0" smtClean="0"/>
              <a:t> condition</a:t>
            </a:r>
            <a:r>
              <a:rPr lang="en-US" b="1" dirty="0" smtClean="0"/>
              <a:t>;</a:t>
            </a:r>
            <a:r>
              <a:rPr lang="en-US" dirty="0" smtClean="0"/>
              <a:t> </a:t>
            </a:r>
            <a:r>
              <a:rPr lang="en-US" dirty="0" err="1" smtClean="0"/>
              <a:t>iterator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smtClean="0"/>
              <a:t>statement(s)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087880" y="1755648"/>
            <a:ext cx="3349752" cy="694944"/>
          </a:xfrm>
        </p:spPr>
        <p:txBody>
          <a:bodyPr>
            <a:normAutofit/>
          </a:bodyPr>
          <a:lstStyle/>
          <a:p>
            <a:r>
              <a:rPr lang="en-US" altLang="en-US" sz="2000" dirty="0" smtClean="0">
                <a:latin typeface="Comic Sans MS" panose="030F0702030302020204" pitchFamily="66" charset="0"/>
              </a:rPr>
              <a:t>Recommendations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2087880" y="2631809"/>
            <a:ext cx="8458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Use the </a:t>
            </a:r>
            <a:r>
              <a:rPr lang="en-US" altLang="en-US" sz="18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loop </a:t>
            </a:r>
            <a:r>
              <a:rPr lang="en-US" altLang="en-US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that is most intuitive and comfortable for you. In general, a for loop may be used if the number of repetitions is known, as, for example, when you need to print a message 100 times. A while loop may be used if the number of repetitions is not known, as in the case of reading the numbers until the input is 0. A do-while loop can be used to replace a while loop if the loop body has to be executed before testing the continuation condition.</a:t>
            </a:r>
          </a:p>
        </p:txBody>
      </p:sp>
    </p:spTree>
    <p:extLst>
      <p:ext uri="{BB962C8B-B14F-4D97-AF65-F5344CB8AC3E}">
        <p14:creationId xmlns:p14="http://schemas.microsoft.com/office/powerpoint/2010/main" val="21109999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3125" y="1773238"/>
            <a:ext cx="22288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Comic Sans MS" pitchFamily="66" charset="0"/>
              </a:rPr>
              <a:t>Loop Problems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3275" y="2641600"/>
            <a:ext cx="548640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pitchFamily="66" charset="0"/>
              </a:rPr>
              <a:t>It is very common to encounter problems that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require the program to process several different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sets of data using the same algorithm. Consider,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for example, the following problem </a:t>
            </a:r>
            <a:r>
              <a:rPr lang="en-US" dirty="0" smtClean="0">
                <a:latin typeface="Comic Sans MS" pitchFamily="66" charset="0"/>
              </a:rPr>
              <a:t>statements.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2345" y="2440585"/>
            <a:ext cx="3642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LOOPS – COMMON ERRORS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62345" y="3076688"/>
            <a:ext cx="5835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There are a couple of common errors that students</a:t>
            </a:r>
          </a:p>
          <a:p>
            <a:r>
              <a:rPr lang="en-US" dirty="0">
                <a:latin typeface="Comic Sans MS" panose="030F0702030302020204" pitchFamily="66" charset="0"/>
              </a:rPr>
              <a:t>make when using for loops. While the programs </a:t>
            </a:r>
            <a:r>
              <a:rPr lang="en-US" dirty="0" smtClean="0">
                <a:latin typeface="Comic Sans MS" panose="030F0702030302020204" pitchFamily="66" charset="0"/>
              </a:rPr>
              <a:t>run,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the results may not be correct and the </a:t>
            </a:r>
            <a:r>
              <a:rPr lang="en-US" dirty="0">
                <a:latin typeface="Comic Sans MS" panose="030F0702030302020204" pitchFamily="66" charset="0"/>
              </a:rPr>
              <a:t>code is hard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to </a:t>
            </a:r>
            <a:r>
              <a:rPr lang="en-US" dirty="0">
                <a:latin typeface="Comic Sans MS" panose="030F0702030302020204" pitchFamily="66" charset="0"/>
              </a:rPr>
              <a:t>maintain, and these errors </a:t>
            </a:r>
            <a:r>
              <a:rPr lang="en-US" dirty="0" smtClean="0">
                <a:latin typeface="Comic Sans MS" panose="030F0702030302020204" pitchFamily="66" charset="0"/>
              </a:rPr>
              <a:t>should </a:t>
            </a:r>
            <a:r>
              <a:rPr lang="en-US" dirty="0">
                <a:latin typeface="Comic Sans MS" panose="030F0702030302020204" pitchFamily="66" charset="0"/>
              </a:rPr>
              <a:t>be avoided.</a:t>
            </a:r>
          </a:p>
        </p:txBody>
      </p:sp>
    </p:spTree>
    <p:extLst>
      <p:ext uri="{BB962C8B-B14F-4D97-AF65-F5344CB8AC3E}">
        <p14:creationId xmlns:p14="http://schemas.microsoft.com/office/powerpoint/2010/main" val="3967976860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5587" y="1886085"/>
            <a:ext cx="6591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Terminating a for loop by changing the 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6489" y="2721685"/>
            <a:ext cx="61901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int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userInput</a:t>
            </a:r>
            <a:r>
              <a:rPr lang="en-US" dirty="0" smtClean="0">
                <a:latin typeface="+mn-lt"/>
              </a:rPr>
              <a:t> = 0;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for(</a:t>
            </a:r>
            <a:r>
              <a:rPr lang="en-US" dirty="0" err="1" smtClean="0">
                <a:latin typeface="+mn-lt"/>
              </a:rPr>
              <a:t>int</a:t>
            </a:r>
            <a:r>
              <a:rPr lang="en-US" dirty="0" smtClean="0">
                <a:latin typeface="+mn-lt"/>
              </a:rPr>
              <a:t> j = 0; j &lt; MAX; j++)</a:t>
            </a:r>
          </a:p>
          <a:p>
            <a:r>
              <a:rPr lang="en-US" dirty="0" smtClean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</a:t>
            </a:r>
            <a:r>
              <a:rPr lang="en-US" dirty="0" err="1" smtClean="0">
                <a:latin typeface="+mn-lt"/>
              </a:rPr>
              <a:t>System.out.println</a:t>
            </a:r>
            <a:r>
              <a:rPr lang="en-US" dirty="0" smtClean="0">
                <a:latin typeface="+mn-lt"/>
              </a:rPr>
              <a:t>(“Enter an integer value, or zero to quit: “);</a:t>
            </a: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</a:t>
            </a:r>
            <a:r>
              <a:rPr lang="en-US" dirty="0" err="1" smtClean="0">
                <a:latin typeface="+mn-lt"/>
              </a:rPr>
              <a:t>userInput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err="1" smtClean="0">
                <a:latin typeface="+mn-lt"/>
              </a:rPr>
              <a:t>int.Parse</a:t>
            </a:r>
            <a:r>
              <a:rPr lang="en-US" dirty="0" smtClean="0">
                <a:latin typeface="+mn-lt"/>
              </a:rPr>
              <a:t>(</a:t>
            </a:r>
            <a:r>
              <a:rPr lang="en-US" dirty="0" err="1" smtClean="0">
                <a:latin typeface="+mn-lt"/>
              </a:rPr>
              <a:t>ReadLine</a:t>
            </a:r>
            <a:r>
              <a:rPr lang="en-US" dirty="0" smtClean="0">
                <a:latin typeface="+mn-lt"/>
              </a:rPr>
              <a:t>( ) );</a:t>
            </a: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if (</a:t>
            </a:r>
            <a:r>
              <a:rPr lang="en-US" dirty="0" err="1" smtClean="0">
                <a:latin typeface="+mn-lt"/>
              </a:rPr>
              <a:t>userInput</a:t>
            </a:r>
            <a:r>
              <a:rPr lang="en-US" dirty="0" smtClean="0">
                <a:latin typeface="+mn-lt"/>
              </a:rPr>
              <a:t> == 0)</a:t>
            </a: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     j = MAX;</a:t>
            </a: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</a:t>
            </a:r>
            <a:r>
              <a:rPr lang="en-US" dirty="0" err="1" smtClean="0">
                <a:latin typeface="+mn-lt"/>
              </a:rPr>
              <a:t>System.out.println</a:t>
            </a:r>
            <a:r>
              <a:rPr lang="en-US" dirty="0" smtClean="0">
                <a:latin typeface="+mn-lt"/>
              </a:rPr>
              <a:t>($“You entered the value {</a:t>
            </a:r>
            <a:r>
              <a:rPr lang="en-US" dirty="0" err="1" smtClean="0">
                <a:latin typeface="+mn-lt"/>
              </a:rPr>
              <a:t>userInput:d</a:t>
            </a:r>
            <a:r>
              <a:rPr lang="en-US" dirty="0" smtClean="0">
                <a:latin typeface="+mn-lt"/>
              </a:rPr>
              <a:t>}”);</a:t>
            </a:r>
          </a:p>
          <a:p>
            <a:r>
              <a:rPr lang="en-US" dirty="0">
                <a:latin typeface="+mn-lt"/>
              </a:rPr>
              <a:t>}</a:t>
            </a:r>
            <a:r>
              <a:rPr lang="en-US" dirty="0" smtClean="0">
                <a:latin typeface="+mn-lt"/>
              </a:rPr>
              <a:t>     </a:t>
            </a:r>
            <a:endParaRPr lang="en-US" dirty="0">
              <a:latin typeface="+mn-l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480930" y="4551607"/>
            <a:ext cx="1308310" cy="498974"/>
          </a:xfrm>
          <a:prstGeom prst="rightArrow">
            <a:avLst/>
          </a:prstGeom>
          <a:solidFill>
            <a:srgbClr val="FFC00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42924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2312894" y="2120154"/>
            <a:ext cx="8610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If the </a:t>
            </a:r>
            <a:r>
              <a:rPr lang="en-US" altLang="en-US" sz="1800" dirty="0" smtClean="0">
                <a:latin typeface="Comic Sans MS" panose="030F0702030302020204" pitchFamily="66" charset="0"/>
                <a:cs typeface="Courier New" panose="02070309020205020404" pitchFamily="49" charset="0"/>
              </a:rPr>
              <a:t>continuation condition </a:t>
            </a:r>
            <a:r>
              <a:rPr lang="en-US" alt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in a for loop is omitted, it is implicitly true. Thus the statement given </a:t>
            </a:r>
            <a:r>
              <a:rPr lang="en-US" altLang="en-US" sz="1800" dirty="0" smtClean="0">
                <a:latin typeface="Comic Sans MS" panose="030F0702030302020204" pitchFamily="66" charset="0"/>
                <a:cs typeface="Courier New" panose="02070309020205020404" pitchFamily="49" charset="0"/>
              </a:rPr>
              <a:t>below, </a:t>
            </a:r>
            <a:r>
              <a:rPr lang="en-US" alt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which is an infinite loop, is correct. </a:t>
            </a:r>
            <a:r>
              <a:rPr lang="en-US" altLang="en-US" sz="1800" dirty="0" smtClean="0">
                <a:latin typeface="Comic Sans MS" panose="030F0702030302020204" pitchFamily="66" charset="0"/>
                <a:cs typeface="Courier New" panose="02070309020205020404" pitchFamily="49" charset="0"/>
              </a:rPr>
              <a:t>However, using a for loop this way is not recommended.</a:t>
            </a:r>
            <a:endParaRPr lang="en-US" altLang="en-US" sz="18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6918" y="3651169"/>
            <a:ext cx="1927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for(  ;   ; ) {</a:t>
            </a: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// do something;</a:t>
            </a:r>
          </a:p>
          <a:p>
            <a:r>
              <a:rPr 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29717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1" y="1316039"/>
            <a:ext cx="8645525" cy="105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Adding a semicolon at the end of the for clause before the loop body is a common mistake, as shown below: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592888" y="2343928"/>
            <a:ext cx="1295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Logic Error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465513" y="2962861"/>
            <a:ext cx="7181850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&lt;10;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++);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" +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 flipH="1">
            <a:off x="5710238" y="2582624"/>
            <a:ext cx="882650" cy="458787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34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1447" y="2433917"/>
            <a:ext cx="6042212" cy="272527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Similarly, the following loop is also wrong: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=0;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/>
              <a:t>while (</a:t>
            </a:r>
            <a:r>
              <a:rPr lang="en-US" altLang="en-US" dirty="0" err="1"/>
              <a:t>i</a:t>
            </a:r>
            <a:r>
              <a:rPr lang="en-US" altLang="en-US" dirty="0"/>
              <a:t> &lt; 10);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/>
              <a:t>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System.out.println</a:t>
            </a:r>
            <a:r>
              <a:rPr lang="en-US" altLang="en-US" dirty="0"/>
              <a:t>("</a:t>
            </a:r>
            <a:r>
              <a:rPr lang="en-US" altLang="en-US" dirty="0" err="1"/>
              <a:t>i</a:t>
            </a:r>
            <a:r>
              <a:rPr lang="en-US" altLang="en-US" dirty="0"/>
              <a:t> is " + </a:t>
            </a:r>
            <a:r>
              <a:rPr lang="en-US" altLang="en-US" dirty="0" err="1"/>
              <a:t>i</a:t>
            </a:r>
            <a:r>
              <a:rPr lang="en-US" altLang="en-US" dirty="0"/>
              <a:t>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i</a:t>
            </a:r>
            <a:r>
              <a:rPr lang="en-US" altLang="en-US" dirty="0"/>
              <a:t>++;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 smtClean="0"/>
              <a:t>}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5392270" y="3076999"/>
            <a:ext cx="1828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Logic Error</a:t>
            </a:r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 flipH="1">
            <a:off x="4630270" y="3263153"/>
            <a:ext cx="762000" cy="1524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987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6075" y="2105891"/>
            <a:ext cx="5153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mic Sans MS" pitchFamily="66" charset="0"/>
              </a:rPr>
              <a:t>Write a program that uses a while loop to</a:t>
            </a:r>
          </a:p>
          <a:p>
            <a:pPr algn="ctr"/>
            <a:r>
              <a:rPr lang="en-US" sz="2000" dirty="0">
                <a:latin typeface="Comic Sans MS" pitchFamily="66" charset="0"/>
              </a:rPr>
              <a:t>print out the integers </a:t>
            </a:r>
            <a:r>
              <a:rPr lang="en-US" sz="2000" dirty="0" smtClean="0">
                <a:latin typeface="Comic Sans MS" pitchFamily="66" charset="0"/>
              </a:rPr>
              <a:t>0 </a:t>
            </a:r>
            <a:r>
              <a:rPr lang="en-US" sz="2000" dirty="0">
                <a:latin typeface="Comic Sans MS" pitchFamily="66" charset="0"/>
              </a:rPr>
              <a:t>through </a:t>
            </a:r>
            <a:r>
              <a:rPr lang="en-US" sz="2000" dirty="0" smtClean="0">
                <a:latin typeface="Comic Sans MS" pitchFamily="66" charset="0"/>
              </a:rPr>
              <a:t>9.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0699" y="3089531"/>
            <a:ext cx="5546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mic Sans MS" pitchFamily="66" charset="0"/>
              </a:rPr>
              <a:t>Write a program that uses a do-while loop to</a:t>
            </a:r>
          </a:p>
          <a:p>
            <a:pPr algn="ctr"/>
            <a:r>
              <a:rPr lang="en-US" sz="2000" dirty="0">
                <a:latin typeface="Comic Sans MS" pitchFamily="66" charset="0"/>
              </a:rPr>
              <a:t>print out the integers </a:t>
            </a:r>
            <a:r>
              <a:rPr lang="en-US" sz="2000" dirty="0" smtClean="0">
                <a:latin typeface="Comic Sans MS" pitchFamily="66" charset="0"/>
              </a:rPr>
              <a:t>0 </a:t>
            </a:r>
            <a:r>
              <a:rPr lang="en-US" sz="2000" dirty="0">
                <a:latin typeface="Comic Sans MS" pitchFamily="66" charset="0"/>
              </a:rPr>
              <a:t>through </a:t>
            </a:r>
            <a:r>
              <a:rPr lang="en-US" sz="2000" dirty="0" smtClean="0">
                <a:latin typeface="Comic Sans MS" pitchFamily="66" charset="0"/>
              </a:rPr>
              <a:t>9.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76071" y="4021823"/>
            <a:ext cx="493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mic Sans MS" pitchFamily="66" charset="0"/>
              </a:rPr>
              <a:t>Write a program that uses a for loop to</a:t>
            </a:r>
          </a:p>
          <a:p>
            <a:pPr algn="ctr"/>
            <a:r>
              <a:rPr lang="en-US" sz="2000" dirty="0">
                <a:latin typeface="Comic Sans MS" pitchFamily="66" charset="0"/>
              </a:rPr>
              <a:t>print out the integers </a:t>
            </a:r>
            <a:r>
              <a:rPr lang="en-US" sz="2000" dirty="0" smtClean="0">
                <a:latin typeface="Comic Sans MS" pitchFamily="66" charset="0"/>
              </a:rPr>
              <a:t>0 </a:t>
            </a:r>
            <a:r>
              <a:rPr lang="en-US" sz="2000" dirty="0">
                <a:latin typeface="Comic Sans MS" pitchFamily="66" charset="0"/>
              </a:rPr>
              <a:t>through </a:t>
            </a:r>
            <a:r>
              <a:rPr lang="en-US" sz="2000" dirty="0" smtClean="0">
                <a:latin typeface="Comic Sans MS" pitchFamily="66" charset="0"/>
              </a:rPr>
              <a:t>9.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190750" y="1143000"/>
            <a:ext cx="7772400" cy="1066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kern="0" dirty="0">
                <a:latin typeface="Comic Sans MS" pitchFamily="66" charset="0"/>
                <a:ea typeface="+mj-ea"/>
                <a:cs typeface="+mj-cs"/>
              </a:rPr>
              <a:t>Practice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>
          <a:xfrm>
            <a:off x="3400985" y="857901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Practice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3203575" y="2417764"/>
            <a:ext cx="60848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Write a program that displays the multiplication</a:t>
            </a:r>
          </a:p>
          <a:p>
            <a:r>
              <a:rPr lang="en-US" sz="2000" dirty="0">
                <a:latin typeface="Comic Sans MS" pitchFamily="66" charset="0"/>
              </a:rPr>
              <a:t>tables between 2 and 12. Display the output in</a:t>
            </a:r>
          </a:p>
          <a:p>
            <a:r>
              <a:rPr lang="en-US" sz="2000" dirty="0">
                <a:latin typeface="Comic Sans MS" pitchFamily="66" charset="0"/>
              </a:rPr>
              <a:t>columns, so that it all appears on one screen. Your</a:t>
            </a:r>
          </a:p>
          <a:p>
            <a:r>
              <a:rPr lang="en-US" sz="2000" dirty="0">
                <a:latin typeface="Comic Sans MS" pitchFamily="66" charset="0"/>
              </a:rPr>
              <a:t>table should be nicely lined up like the following:</a:t>
            </a:r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4365625" y="4192589"/>
            <a:ext cx="366318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      2   3   4    5    6    7    8    9    10   11   12</a:t>
            </a:r>
          </a:p>
          <a:p>
            <a:r>
              <a:rPr lang="en-US" sz="1400" dirty="0"/>
              <a:t>2    4   6   8    10  12  14  16  18   20  22   24</a:t>
            </a:r>
          </a:p>
          <a:p>
            <a:r>
              <a:rPr lang="en-US" sz="1400" dirty="0"/>
              <a:t>3    6   9   12  15  18  21  24  27  30   33   36</a:t>
            </a:r>
          </a:p>
          <a:p>
            <a:r>
              <a:rPr lang="en-US" sz="1400" dirty="0"/>
              <a:t>4    8   12 16   20  24 28  32  36  40   44   48</a:t>
            </a:r>
          </a:p>
          <a:p>
            <a:endParaRPr lang="en-US" sz="1400" dirty="0"/>
          </a:p>
          <a:p>
            <a:r>
              <a:rPr lang="en-US" sz="1400" dirty="0" err="1"/>
              <a:t>etc</a:t>
            </a:r>
            <a:r>
              <a:rPr lang="en-US" sz="1400" dirty="0"/>
              <a:t> . . .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4510" y="5781965"/>
            <a:ext cx="1851789" cy="64633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Hint: use nested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counting loops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>
          <a:xfrm>
            <a:off x="2299607" y="631372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Practice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3083832" y="1742849"/>
            <a:ext cx="693010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Write a program that prints out the following pattern.</a:t>
            </a:r>
          </a:p>
          <a:p>
            <a:r>
              <a:rPr lang="en-US" sz="2000" dirty="0">
                <a:latin typeface="Comic Sans MS" pitchFamily="66" charset="0"/>
              </a:rPr>
              <a:t>The only output statements you may use in your program</a:t>
            </a:r>
          </a:p>
          <a:p>
            <a:r>
              <a:rPr lang="en-US" sz="2000" dirty="0">
                <a:latin typeface="Comic Sans MS" pitchFamily="66" charset="0"/>
              </a:rPr>
              <a:t>are</a:t>
            </a:r>
          </a:p>
          <a:p>
            <a:r>
              <a:rPr lang="en-US" sz="2000" dirty="0">
                <a:latin typeface="Comic Sans MS" pitchFamily="66" charset="0"/>
              </a:rPr>
              <a:t>                   </a:t>
            </a:r>
            <a:r>
              <a:rPr lang="en-US" sz="2000" dirty="0" err="1" smtClean="0">
                <a:latin typeface="Comic Sans MS" pitchFamily="66" charset="0"/>
              </a:rPr>
              <a:t>System.out.print</a:t>
            </a:r>
            <a:r>
              <a:rPr lang="en-US" sz="2000" dirty="0" smtClean="0">
                <a:latin typeface="Comic Sans MS" pitchFamily="66" charset="0"/>
              </a:rPr>
              <a:t>(‘*’);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                </a:t>
            </a:r>
            <a:r>
              <a:rPr lang="en-US" sz="2000" dirty="0" err="1" smtClean="0">
                <a:latin typeface="Comic Sans MS" pitchFamily="66" charset="0"/>
              </a:rPr>
              <a:t>System.out.println</a:t>
            </a:r>
            <a:r>
              <a:rPr lang="en-US" sz="2000" dirty="0" smtClean="0">
                <a:latin typeface="Comic Sans MS" pitchFamily="66" charset="0"/>
              </a:rPr>
              <a:t>( </a:t>
            </a:r>
            <a:r>
              <a:rPr lang="en-US" sz="2000" dirty="0">
                <a:latin typeface="Comic Sans MS" pitchFamily="66" charset="0"/>
              </a:rPr>
              <a:t>);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 *</a:t>
            </a:r>
          </a:p>
          <a:p>
            <a:r>
              <a:rPr lang="en-US" sz="2000" dirty="0">
                <a:latin typeface="Comic Sans MS" pitchFamily="66" charset="0"/>
              </a:rPr>
              <a:t>    **</a:t>
            </a:r>
          </a:p>
          <a:p>
            <a:r>
              <a:rPr lang="en-US" sz="2000" dirty="0">
                <a:latin typeface="Comic Sans MS" pitchFamily="66" charset="0"/>
              </a:rPr>
              <a:t>    ***</a:t>
            </a:r>
          </a:p>
          <a:p>
            <a:r>
              <a:rPr lang="en-US" sz="2000" dirty="0">
                <a:latin typeface="Comic Sans MS" pitchFamily="66" charset="0"/>
              </a:rPr>
              <a:t>    ****</a:t>
            </a:r>
          </a:p>
          <a:p>
            <a:r>
              <a:rPr lang="en-US" sz="2000" dirty="0">
                <a:latin typeface="Comic Sans MS" pitchFamily="66" charset="0"/>
              </a:rPr>
              <a:t>    *****</a:t>
            </a:r>
          </a:p>
          <a:p>
            <a:r>
              <a:rPr lang="en-US" sz="2000" dirty="0">
                <a:latin typeface="Comic Sans MS" pitchFamily="66" charset="0"/>
              </a:rPr>
              <a:t>    ******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44510" y="5781965"/>
            <a:ext cx="1667444" cy="58477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Hint: use nested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counting loops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19992" y="794657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Practice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152651" y="1992314"/>
            <a:ext cx="77898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You just purchased a new computer that cost $1000.00. You</a:t>
            </a:r>
          </a:p>
          <a:p>
            <a:r>
              <a:rPr lang="en-US" sz="2000" dirty="0">
                <a:latin typeface="Comic Sans MS" pitchFamily="66" charset="0"/>
              </a:rPr>
              <a:t>did not have to make a down payment, and your payments are</a:t>
            </a:r>
          </a:p>
          <a:p>
            <a:r>
              <a:rPr lang="en-US" sz="2000" dirty="0">
                <a:latin typeface="Comic Sans MS" pitchFamily="66" charset="0"/>
              </a:rPr>
              <a:t>$50.00 a month. The interest rate on your purchase is 18% per</a:t>
            </a:r>
          </a:p>
          <a:p>
            <a:r>
              <a:rPr lang="en-US" sz="2000" dirty="0">
                <a:latin typeface="Comic Sans MS" pitchFamily="66" charset="0"/>
              </a:rPr>
              <a:t>year. How many payments will you have to make to pay off the</a:t>
            </a:r>
          </a:p>
          <a:p>
            <a:r>
              <a:rPr lang="en-US" sz="2000" dirty="0">
                <a:latin typeface="Comic Sans MS" pitchFamily="66" charset="0"/>
              </a:rPr>
              <a:t>loan and what is the total interest that you will pay over the life</a:t>
            </a:r>
          </a:p>
          <a:p>
            <a:r>
              <a:rPr lang="en-US" sz="2000" dirty="0">
                <a:latin typeface="Comic Sans MS" pitchFamily="66" charset="0"/>
              </a:rPr>
              <a:t>of the </a:t>
            </a:r>
            <a:r>
              <a:rPr lang="en-US" sz="2000" dirty="0" smtClean="0">
                <a:latin typeface="Comic Sans MS" pitchFamily="66" charset="0"/>
              </a:rPr>
              <a:t>loan?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162175" y="4354514"/>
            <a:ext cx="82486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Each month when you make a payment, your payment first pays</a:t>
            </a:r>
          </a:p>
          <a:p>
            <a:r>
              <a:rPr lang="en-US" sz="2000">
                <a:latin typeface="Comic Sans MS" pitchFamily="66" charset="0"/>
              </a:rPr>
              <a:t>the interest for that month. The monthly interest rate is 1.5%. </a:t>
            </a:r>
          </a:p>
          <a:p>
            <a:r>
              <a:rPr lang="en-US" sz="2000">
                <a:latin typeface="Comic Sans MS" pitchFamily="66" charset="0"/>
              </a:rPr>
              <a:t>Once the interest is paid, the balance of you payment goes towards </a:t>
            </a:r>
          </a:p>
          <a:p>
            <a:r>
              <a:rPr lang="en-US" sz="2000">
                <a:latin typeface="Comic Sans MS" pitchFamily="66" charset="0"/>
              </a:rPr>
              <a:t>the balance of the loan.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1777" y="1234888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Step One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048001" y="2702767"/>
            <a:ext cx="6340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Write down everything you know about the problem.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495800" y="3617167"/>
            <a:ext cx="31686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Loan amount =  1000.00</a:t>
            </a:r>
          </a:p>
          <a:p>
            <a:endParaRPr lang="en-US" sz="2000">
              <a:latin typeface="Comic Sans MS" pitchFamily="66" charset="0"/>
            </a:endParaRPr>
          </a:p>
          <a:p>
            <a:r>
              <a:rPr lang="en-US" sz="2000">
                <a:latin typeface="Comic Sans MS" pitchFamily="66" charset="0"/>
              </a:rPr>
              <a:t>Monthly Payment = 50.00</a:t>
            </a:r>
          </a:p>
          <a:p>
            <a:endParaRPr lang="en-US" sz="2000">
              <a:latin typeface="Comic Sans MS" pitchFamily="66" charset="0"/>
            </a:endParaRPr>
          </a:p>
          <a:p>
            <a:r>
              <a:rPr lang="en-US" sz="2000">
                <a:latin typeface="Comic Sans MS" pitchFamily="66" charset="0"/>
              </a:rPr>
              <a:t>Interest Rate = 18%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2747" y="1982063"/>
            <a:ext cx="6186309" cy="36933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Display the message “I Love Programming” 100 times</a:t>
            </a: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Write </a:t>
            </a:r>
            <a:r>
              <a:rPr lang="en-US" dirty="0">
                <a:latin typeface="Comic Sans MS" pitchFamily="66" charset="0"/>
              </a:rPr>
              <a:t>a program that </a:t>
            </a:r>
            <a:r>
              <a:rPr lang="en-US" dirty="0" smtClean="0">
                <a:latin typeface="Comic Sans MS" pitchFamily="66" charset="0"/>
              </a:rPr>
              <a:t>prints out n! for n = 1 through 10.</a:t>
            </a:r>
            <a:endParaRPr lang="en-US" dirty="0">
              <a:latin typeface="Comic Sans MS" pitchFamily="66" charset="0"/>
            </a:endParaRP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Write a program that reads data from a file until there</a:t>
            </a: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is no more data to read.</a:t>
            </a: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Write a program that calculates the postage for 10</a:t>
            </a: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different packages, all of different weights.</a:t>
            </a: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Add up the first 15 values entered by the user</a:t>
            </a: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r>
              <a:rPr lang="en-US" dirty="0" err="1" smtClean="0">
                <a:latin typeface="Comic Sans MS" pitchFamily="66" charset="0"/>
              </a:rPr>
              <a:t>etc</a:t>
            </a:r>
            <a:r>
              <a:rPr lang="en-US" dirty="0" smtClean="0">
                <a:latin typeface="Comic Sans MS" pitchFamily="66" charset="0"/>
              </a:rPr>
              <a:t>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609725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Step Two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962401" y="2992439"/>
            <a:ext cx="4500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Write down what you are looking for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089526" y="3913189"/>
            <a:ext cx="19208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Months to Pay</a:t>
            </a:r>
          </a:p>
          <a:p>
            <a:endParaRPr lang="en-US" sz="2000">
              <a:latin typeface="Comic Sans MS" pitchFamily="66" charset="0"/>
            </a:endParaRPr>
          </a:p>
          <a:p>
            <a:r>
              <a:rPr lang="en-US" sz="2000">
                <a:latin typeface="Comic Sans MS" pitchFamily="66" charset="0"/>
              </a:rPr>
              <a:t>Total Interest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2009775" y="866775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Interest Calculation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2085975" y="2478089"/>
            <a:ext cx="82486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Each month when you make a payment, your payment first pays</a:t>
            </a:r>
          </a:p>
          <a:p>
            <a:r>
              <a:rPr lang="en-US" sz="2000">
                <a:latin typeface="Comic Sans MS" pitchFamily="66" charset="0"/>
              </a:rPr>
              <a:t>the interest for that month. The monthly interest rate is 1.5%, so</a:t>
            </a:r>
          </a:p>
          <a:p>
            <a:r>
              <a:rPr lang="en-US" sz="2000">
                <a:latin typeface="Comic Sans MS" pitchFamily="66" charset="0"/>
              </a:rPr>
              <a:t>the first month the interest will be 1.5% x $1000.00, or $15.00. </a:t>
            </a:r>
          </a:p>
          <a:p>
            <a:r>
              <a:rPr lang="en-US" sz="2000">
                <a:latin typeface="Comic Sans MS" pitchFamily="66" charset="0"/>
              </a:rPr>
              <a:t>Once the interest is paid, the balance of you payment goes towards </a:t>
            </a:r>
          </a:p>
          <a:p>
            <a:r>
              <a:rPr lang="en-US" sz="2000">
                <a:latin typeface="Comic Sans MS" pitchFamily="66" charset="0"/>
              </a:rPr>
              <a:t>the balance of the loan. The first month you will have $35.00 left</a:t>
            </a:r>
          </a:p>
          <a:p>
            <a:r>
              <a:rPr lang="en-US" sz="2000">
                <a:latin typeface="Comic Sans MS" pitchFamily="66" charset="0"/>
              </a:rPr>
              <a:t>after paying the interest, so subtracting this from the loan balance</a:t>
            </a:r>
          </a:p>
          <a:p>
            <a:r>
              <a:rPr lang="en-US" sz="2000">
                <a:latin typeface="Comic Sans MS" pitchFamily="66" charset="0"/>
              </a:rPr>
              <a:t>will make the new balance $965.00.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2085976" y="5068889"/>
            <a:ext cx="7231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The next month, repeat the process, starting with the new </a:t>
            </a:r>
          </a:p>
          <a:p>
            <a:r>
              <a:rPr lang="en-US" sz="2000">
                <a:latin typeface="Comic Sans MS" pitchFamily="66" charset="0"/>
              </a:rPr>
              <a:t>balance, $965.00.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1000125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Pseudo code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2438400" y="2230439"/>
            <a:ext cx="7486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Pseudo code is an English-like description of the programming</a:t>
            </a:r>
          </a:p>
          <a:p>
            <a:r>
              <a:rPr lang="en-US" sz="2000">
                <a:latin typeface="Comic Sans MS" pitchFamily="66" charset="0"/>
              </a:rPr>
              <a:t>steps taken to solve a problem. </a:t>
            </a:r>
          </a:p>
        </p:txBody>
      </p:sp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2498725" y="3151189"/>
            <a:ext cx="7480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Write the pseudo code required to calculate the new balance </a:t>
            </a:r>
          </a:p>
          <a:p>
            <a:r>
              <a:rPr lang="en-US" sz="2000" dirty="0">
                <a:latin typeface="Comic Sans MS" pitchFamily="66" charset="0"/>
              </a:rPr>
              <a:t>each </a:t>
            </a:r>
            <a:r>
              <a:rPr lang="en-US" sz="2000" dirty="0" smtClean="0">
                <a:latin typeface="Comic Sans MS" pitchFamily="66" charset="0"/>
              </a:rPr>
              <a:t>month.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3352800" y="4364039"/>
            <a:ext cx="52832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interest = balanceDue x monthlyRate</a:t>
            </a:r>
          </a:p>
          <a:p>
            <a:endParaRPr lang="en-US" sz="2000">
              <a:latin typeface="Comic Sans MS" pitchFamily="66" charset="0"/>
            </a:endParaRPr>
          </a:p>
          <a:p>
            <a:r>
              <a:rPr lang="en-US" sz="2000">
                <a:latin typeface="Comic Sans MS" pitchFamily="66" charset="0"/>
              </a:rPr>
              <a:t>paymentBalance = payment – interest</a:t>
            </a:r>
          </a:p>
          <a:p>
            <a:endParaRPr lang="en-US" sz="2000">
              <a:latin typeface="Comic Sans MS" pitchFamily="66" charset="0"/>
            </a:endParaRPr>
          </a:p>
          <a:p>
            <a:r>
              <a:rPr lang="en-US" sz="2000">
                <a:latin typeface="Comic Sans MS" pitchFamily="66" charset="0"/>
              </a:rPr>
              <a:t>balanceDue = balanceDue - paymentBalance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445" y="1102807"/>
            <a:ext cx="7772400" cy="1066800"/>
          </a:xfrm>
        </p:spPr>
        <p:txBody>
          <a:bodyPr/>
          <a:lstStyle/>
          <a:p>
            <a:r>
              <a:rPr lang="en-US" sz="3600" dirty="0">
                <a:latin typeface="Comic Sans MS" pitchFamily="66" charset="0"/>
              </a:rPr>
              <a:t>Fibonacci Numbers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915" y="2797629"/>
            <a:ext cx="60580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The sequence of Fibonacci numbers is defined by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f</a:t>
            </a:r>
            <a:r>
              <a:rPr lang="en-US" sz="2000" baseline="-25000" dirty="0">
                <a:latin typeface="Comic Sans MS" pitchFamily="66" charset="0"/>
              </a:rPr>
              <a:t>1</a:t>
            </a:r>
            <a:r>
              <a:rPr lang="en-US" sz="2000" dirty="0">
                <a:latin typeface="Comic Sans MS" pitchFamily="66" charset="0"/>
              </a:rPr>
              <a:t> = 1</a:t>
            </a:r>
          </a:p>
          <a:p>
            <a:r>
              <a:rPr lang="en-US" sz="2000" dirty="0">
                <a:latin typeface="Comic Sans MS" pitchFamily="66" charset="0"/>
              </a:rPr>
              <a:t>f</a:t>
            </a:r>
            <a:r>
              <a:rPr lang="en-US" sz="2000" baseline="-25000" dirty="0">
                <a:latin typeface="Comic Sans MS" pitchFamily="66" charset="0"/>
              </a:rPr>
              <a:t>2</a:t>
            </a:r>
            <a:r>
              <a:rPr lang="en-US" sz="2000" dirty="0">
                <a:latin typeface="Comic Sans MS" pitchFamily="66" charset="0"/>
              </a:rPr>
              <a:t> = 1</a:t>
            </a:r>
          </a:p>
          <a:p>
            <a:r>
              <a:rPr lang="en-US" sz="2000" dirty="0">
                <a:latin typeface="Comic Sans MS" pitchFamily="66" charset="0"/>
              </a:rPr>
              <a:t>f</a:t>
            </a:r>
            <a:r>
              <a:rPr lang="en-US" sz="2000" baseline="-25000" dirty="0">
                <a:latin typeface="Comic Sans MS" pitchFamily="66" charset="0"/>
              </a:rPr>
              <a:t>n</a:t>
            </a:r>
            <a:r>
              <a:rPr lang="en-US" sz="2000" dirty="0">
                <a:latin typeface="Comic Sans MS" pitchFamily="66" charset="0"/>
              </a:rPr>
              <a:t> = f</a:t>
            </a:r>
            <a:r>
              <a:rPr lang="en-US" sz="2000" baseline="-25000" dirty="0">
                <a:latin typeface="Comic Sans MS" pitchFamily="66" charset="0"/>
              </a:rPr>
              <a:t>n-1</a:t>
            </a:r>
            <a:r>
              <a:rPr lang="en-US" sz="2000" dirty="0">
                <a:latin typeface="Comic Sans MS" pitchFamily="66" charset="0"/>
              </a:rPr>
              <a:t> + f</a:t>
            </a:r>
            <a:r>
              <a:rPr lang="en-US" sz="2000" baseline="-25000" dirty="0">
                <a:latin typeface="Comic Sans MS" pitchFamily="66" charset="0"/>
              </a:rPr>
              <a:t>n-2</a:t>
            </a:r>
          </a:p>
          <a:p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43943" y="5007428"/>
            <a:ext cx="5910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That is, each number in the sequence is equal to</a:t>
            </a:r>
          </a:p>
          <a:p>
            <a:r>
              <a:rPr lang="en-US" sz="2000" dirty="0">
                <a:latin typeface="Comic Sans MS" pitchFamily="66" charset="0"/>
              </a:rPr>
              <a:t>to the sum of the two previous numbers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2883" y="738554"/>
            <a:ext cx="2451589" cy="1838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6200" y="2971800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mic Sans MS" pitchFamily="66" charset="0"/>
              </a:rPr>
              <a:t>Write a program that generates the</a:t>
            </a:r>
          </a:p>
          <a:p>
            <a:pPr algn="ctr"/>
            <a:r>
              <a:rPr lang="en-US" sz="2000" dirty="0">
                <a:latin typeface="Comic Sans MS" pitchFamily="66" charset="0"/>
              </a:rPr>
              <a:t> first 15 Fibonacci numbers.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61609" y="2255249"/>
            <a:ext cx="6609502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Consider writing </a:t>
            </a:r>
            <a:r>
              <a:rPr lang="en-US" dirty="0">
                <a:latin typeface="Comic Sans MS" pitchFamily="66" charset="0"/>
              </a:rPr>
              <a:t>a program that prompts the user for a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temperature in degrees Celsius, converts that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temperature into degrees Fahrenheit, and </a:t>
            </a:r>
            <a:r>
              <a:rPr lang="en-US" dirty="0" smtClean="0">
                <a:latin typeface="Comic Sans MS" pitchFamily="66" charset="0"/>
              </a:rPr>
              <a:t>then displays</a:t>
            </a:r>
            <a:endParaRPr lang="en-US" dirty="0">
              <a:latin typeface="Comic Sans MS" pitchFamily="66" charset="0"/>
            </a:endParaRP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the answer. </a:t>
            </a: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After displaying the results, the program </a:t>
            </a:r>
            <a:r>
              <a:rPr lang="en-US" dirty="0" smtClean="0">
                <a:latin typeface="Comic Sans MS" pitchFamily="66" charset="0"/>
              </a:rPr>
              <a:t>asks the user</a:t>
            </a:r>
            <a:endParaRPr lang="en-US" dirty="0">
              <a:latin typeface="Comic Sans MS" pitchFamily="66" charset="0"/>
            </a:endParaRP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if </a:t>
            </a:r>
            <a:r>
              <a:rPr lang="en-US" dirty="0">
                <a:latin typeface="Comic Sans MS" pitchFamily="66" charset="0"/>
              </a:rPr>
              <a:t>another conversion is to be done</a:t>
            </a:r>
            <a:r>
              <a:rPr lang="en-US" dirty="0" smtClean="0">
                <a:latin typeface="Comic Sans MS" pitchFamily="66" charset="0"/>
              </a:rPr>
              <a:t>. If </a:t>
            </a:r>
            <a:r>
              <a:rPr lang="en-US" dirty="0">
                <a:latin typeface="Comic Sans MS" pitchFamily="66" charset="0"/>
              </a:rPr>
              <a:t>the user responds </a:t>
            </a:r>
            <a:endParaRPr lang="en-US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with </a:t>
            </a:r>
            <a:r>
              <a:rPr lang="en-US" dirty="0">
                <a:latin typeface="Comic Sans MS" pitchFamily="66" charset="0"/>
              </a:rPr>
              <a:t>a ‘y</a:t>
            </a:r>
            <a:r>
              <a:rPr lang="en-US" dirty="0" smtClean="0">
                <a:latin typeface="Comic Sans MS" pitchFamily="66" charset="0"/>
              </a:rPr>
              <a:t>’, </a:t>
            </a:r>
            <a:r>
              <a:rPr lang="en-US" dirty="0">
                <a:latin typeface="Comic Sans MS" pitchFamily="66" charset="0"/>
              </a:rPr>
              <a:t>the program </a:t>
            </a:r>
            <a:r>
              <a:rPr lang="en-US" dirty="0" smtClean="0">
                <a:latin typeface="Comic Sans MS" pitchFamily="66" charset="0"/>
              </a:rPr>
              <a:t>repeats this </a:t>
            </a:r>
            <a:r>
              <a:rPr lang="en-US" dirty="0">
                <a:latin typeface="Comic Sans MS" pitchFamily="66" charset="0"/>
              </a:rPr>
              <a:t>sequence another </a:t>
            </a:r>
            <a:endParaRPr lang="en-US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time</a:t>
            </a:r>
            <a:r>
              <a:rPr lang="en-US" dirty="0">
                <a:latin typeface="Comic Sans MS" pitchFamily="66" charset="0"/>
              </a:rPr>
              <a:t>. If the user </a:t>
            </a:r>
            <a:r>
              <a:rPr lang="en-US" dirty="0" smtClean="0">
                <a:latin typeface="Comic Sans MS" pitchFamily="66" charset="0"/>
              </a:rPr>
              <a:t>responds with </a:t>
            </a:r>
            <a:r>
              <a:rPr lang="en-US" dirty="0">
                <a:latin typeface="Comic Sans MS" pitchFamily="66" charset="0"/>
              </a:rPr>
              <a:t>‘n’, the program terminates.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8623" y="1329178"/>
            <a:ext cx="3133676" cy="50596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51000" y="709880"/>
            <a:ext cx="644599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pitchFamily="66" charset="0"/>
              </a:rPr>
              <a:t>The activity diagram for this program might look </a:t>
            </a:r>
            <a:r>
              <a:rPr lang="en-US" dirty="0" smtClean="0">
                <a:latin typeface="Comic Sans MS" pitchFamily="66" charset="0"/>
              </a:rPr>
              <a:t>like this: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9288" y="1530350"/>
            <a:ext cx="2794000" cy="47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2703445" y="1122721"/>
            <a:ext cx="3190460" cy="49364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The </a:t>
            </a:r>
            <a:r>
              <a:rPr lang="en-US" sz="2000" i="1" dirty="0" smtClean="0">
                <a:latin typeface="Comic Sans MS" pitchFamily="66" charset="0"/>
              </a:rPr>
              <a:t>do</a:t>
            </a:r>
            <a:r>
              <a:rPr lang="en-US" sz="2000" dirty="0" smtClean="0">
                <a:latin typeface="Comic Sans MS" pitchFamily="66" charset="0"/>
              </a:rPr>
              <a:t> Statement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2703445" y="1616364"/>
            <a:ext cx="742838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mic Sans MS" pitchFamily="66" charset="0"/>
              </a:rPr>
              <a:t>The perfect tool to do </a:t>
            </a:r>
            <a:r>
              <a:rPr lang="en-US" dirty="0" smtClean="0">
                <a:latin typeface="Comic Sans MS" pitchFamily="66" charset="0"/>
              </a:rPr>
              <a:t>this kind of processing is the do-while statement. A </a:t>
            </a:r>
            <a:r>
              <a:rPr lang="en-US" dirty="0">
                <a:latin typeface="Comic Sans MS" pitchFamily="66" charset="0"/>
              </a:rPr>
              <a:t>do-while statement allows the program to execute the same statement or block multiple times.</a:t>
            </a:r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2703445" y="3033336"/>
            <a:ext cx="763651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do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("Enter a Celsius temperature: ");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tempC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keyboard.nextDouble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tempF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tempC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* ratio +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deltaTemp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System.out.format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("The Fahrenheit temperature is %.2f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degrees.%n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tempF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("Do you want to do another conversion? ");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response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keyboard.next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charAt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(0);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while(response == 'y');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85271" y="2739108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“%.2f” formats the output with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2 digits after the decimal point.</a:t>
            </a:r>
            <a:endParaRPr lang="en-US" sz="14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985271" y="3232750"/>
            <a:ext cx="616226" cy="120479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892858" y="3556556"/>
            <a:ext cx="2097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“%n provides a system 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independent new line.</a:t>
            </a:r>
            <a:endParaRPr lang="en-US" sz="14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223119" y="4057698"/>
            <a:ext cx="129209" cy="37985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93905" y="5618018"/>
            <a:ext cx="45704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keyboard.next</a:t>
            </a:r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() gets the next string from the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keyboard and </a:t>
            </a:r>
            <a:r>
              <a:rPr lang="en-US" sz="1400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charAt</a:t>
            </a:r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() gets the first character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of that string. This handles the case where the user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enters ‘y’ or “yes”.</a:t>
            </a:r>
            <a:endParaRPr lang="en-US" sz="14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421997" y="5589560"/>
            <a:ext cx="367747" cy="30609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4755" y="1676322"/>
            <a:ext cx="6139184" cy="1820457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("Enter a Celsius temperature: ");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tempC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keyboard.nextDouble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tempF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tempC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ratio +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deltaTemp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System.out.format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("The Fahrenheit temperature is %.2f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degrees.%n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tempF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("Do you want to do another conversion? ");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response =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keyboard.next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charAt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683222" y="1359564"/>
            <a:ext cx="294022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Tahoma" pitchFamily="34" charset="0"/>
              </a:rPr>
              <a:t>do</a:t>
            </a:r>
          </a:p>
          <a:p>
            <a:r>
              <a:rPr lang="en-US" sz="1600" b="1" dirty="0" smtClean="0">
                <a:latin typeface="Tahoma" pitchFamily="34" charset="0"/>
              </a:rPr>
              <a:t>{</a:t>
            </a:r>
          </a:p>
          <a:p>
            <a:endParaRPr lang="en-US" sz="1600" b="1" dirty="0">
              <a:latin typeface="Tahoma" pitchFamily="34" charset="0"/>
            </a:endParaRPr>
          </a:p>
          <a:p>
            <a:r>
              <a:rPr lang="en-US" sz="1600" b="1" dirty="0" smtClean="0">
                <a:latin typeface="Tahoma" pitchFamily="34" charset="0"/>
              </a:rPr>
              <a:t>   </a:t>
            </a:r>
            <a:endParaRPr lang="en-US" sz="1600" b="1" dirty="0">
              <a:latin typeface="Tahoma" pitchFamily="34" charset="0"/>
            </a:endParaRPr>
          </a:p>
          <a:p>
            <a:endParaRPr lang="en-US" sz="1600" dirty="0">
              <a:latin typeface="Tahoma" pitchFamily="34" charset="0"/>
            </a:endParaRPr>
          </a:p>
          <a:p>
            <a:endParaRPr lang="en-US" sz="1600" dirty="0">
              <a:latin typeface="Tahoma" pitchFamily="34" charset="0"/>
            </a:endParaRPr>
          </a:p>
          <a:p>
            <a:endParaRPr lang="en-US" sz="1600" dirty="0">
              <a:latin typeface="Tahoma" pitchFamily="34" charset="0"/>
            </a:endParaRPr>
          </a:p>
          <a:p>
            <a:endParaRPr lang="en-US" sz="1600" dirty="0">
              <a:latin typeface="Tahoma" pitchFamily="34" charset="0"/>
            </a:endParaRPr>
          </a:p>
          <a:p>
            <a:endParaRPr lang="en-US" sz="1600" dirty="0">
              <a:latin typeface="Tahoma" pitchFamily="34" charset="0"/>
            </a:endParaRPr>
          </a:p>
          <a:p>
            <a:r>
              <a:rPr lang="en-US" sz="1600" b="1" dirty="0">
                <a:latin typeface="Tahoma" pitchFamily="34" charset="0"/>
              </a:rPr>
              <a:t>} </a:t>
            </a:r>
            <a:r>
              <a:rPr lang="en-US" sz="1600" b="1" dirty="0" smtClean="0">
                <a:latin typeface="Tahoma" pitchFamily="34" charset="0"/>
              </a:rPr>
              <a:t>while (</a:t>
            </a:r>
            <a:r>
              <a:rPr lang="en-US" sz="1600" b="1" dirty="0">
                <a:latin typeface="Tahoma" pitchFamily="34" charset="0"/>
              </a:rPr>
              <a:t>response == ‘y’ 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85472" y="2324939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This is the body </a:t>
            </a:r>
          </a:p>
          <a:p>
            <a:pPr algn="ctr"/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of the loop.</a:t>
            </a:r>
          </a:p>
        </p:txBody>
      </p:sp>
      <p:sp>
        <p:nvSpPr>
          <p:cNvPr id="6" name="Right Brace 5"/>
          <p:cNvSpPr/>
          <p:nvPr/>
        </p:nvSpPr>
        <p:spPr>
          <a:xfrm>
            <a:off x="9331640" y="1703348"/>
            <a:ext cx="212167" cy="1766403"/>
          </a:xfrm>
          <a:prstGeom prst="rightBrace">
            <a:avLst/>
          </a:prstGeom>
          <a:noFill/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57914" y="3717384"/>
            <a:ext cx="36984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In a do loop, the body of the 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loop will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always 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get executed at least 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one time.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That is because the condition that ends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the loop is tested at the end of the block.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4945" y="4643782"/>
            <a:ext cx="3129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Testing against user input like this,</a:t>
            </a:r>
          </a:p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the variable </a:t>
            </a:r>
            <a:r>
              <a:rPr lang="en-US" sz="1400" dirty="0">
                <a:solidFill>
                  <a:srgbClr val="FFC000"/>
                </a:solidFill>
                <a:latin typeface="+mn-lt"/>
              </a:rPr>
              <a:t>response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 is called</a:t>
            </a:r>
          </a:p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a </a:t>
            </a:r>
            <a:r>
              <a:rPr lang="en-US" sz="1400" b="1" dirty="0">
                <a:solidFill>
                  <a:srgbClr val="FFC000"/>
                </a:solidFill>
                <a:latin typeface="Comic Sans MS" pitchFamily="66" charset="0"/>
              </a:rPr>
              <a:t>sentinel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.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031635" y="3914109"/>
            <a:ext cx="1016000" cy="757382"/>
          </a:xfrm>
          <a:prstGeom prst="line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08103" y="4596611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Notice where the</a:t>
            </a:r>
          </a:p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semicolon goes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5548876" y="3976126"/>
            <a:ext cx="729343" cy="48985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43005" y="965367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do-while   syntax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9563" y="3393029"/>
            <a:ext cx="16642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The condition is</a:t>
            </a:r>
          </a:p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tested at the end</a:t>
            </a:r>
          </a:p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of the loop.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6633" y="202131"/>
            <a:ext cx="4129237" cy="6420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322322" y="2597941"/>
            <a:ext cx="33618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What if you want to write </a:t>
            </a:r>
          </a:p>
          <a:p>
            <a:r>
              <a:rPr lang="en-US" sz="2000" dirty="0">
                <a:latin typeface="Comic Sans MS" pitchFamily="66" charset="0"/>
              </a:rPr>
              <a:t>the code this way?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5015" y="455522"/>
            <a:ext cx="3676850" cy="594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2578</TotalTime>
  <Words>2616</Words>
  <Application>Microsoft Office PowerPoint</Application>
  <PresentationFormat>Widescreen</PresentationFormat>
  <Paragraphs>482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Comic Sans MS</vt:lpstr>
      <vt:lpstr>Courier New</vt:lpstr>
      <vt:lpstr>Monotype Sorts</vt:lpstr>
      <vt:lpstr>Tahoma</vt:lpstr>
      <vt:lpstr>Times New Roman</vt:lpstr>
      <vt:lpstr>Celestial</vt:lpstr>
      <vt:lpstr>CIT-260 Week 5</vt:lpstr>
      <vt:lpstr>Objectives</vt:lpstr>
      <vt:lpstr>PowerPoint Presentation</vt:lpstr>
      <vt:lpstr>PowerPoint Presentation</vt:lpstr>
      <vt:lpstr>PowerPoint Presentation</vt:lpstr>
      <vt:lpstr>PowerPoint Presentation</vt:lpstr>
      <vt:lpstr>The do Statement</vt:lpstr>
      <vt:lpstr>PowerPoint Presentation</vt:lpstr>
      <vt:lpstr>PowerPoint Presentation</vt:lpstr>
      <vt:lpstr>PowerPoint Presentation</vt:lpstr>
      <vt:lpstr>PowerPoint Presentation</vt:lpstr>
      <vt:lpstr>break and continue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for Statement</vt:lpstr>
      <vt:lpstr>The for Statement</vt:lpstr>
      <vt:lpstr>The for Statement</vt:lpstr>
      <vt:lpstr>The for Statement</vt:lpstr>
      <vt:lpstr>PowerPoint Presentation</vt:lpstr>
      <vt:lpstr>PowerPoint Presentation</vt:lpstr>
      <vt:lpstr>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Practice</vt:lpstr>
      <vt:lpstr>Practice</vt:lpstr>
      <vt:lpstr>Step One</vt:lpstr>
      <vt:lpstr>Step Two</vt:lpstr>
      <vt:lpstr>Interest Calculation</vt:lpstr>
      <vt:lpstr>Pseudo code</vt:lpstr>
      <vt:lpstr>Fibonacci Numbers</vt:lpstr>
      <vt:lpstr>PowerPoint Presentation</vt:lpstr>
    </vt:vector>
  </TitlesOfParts>
  <Company>UVSC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 - Loops</dc:title>
  <dc:subject>CS 1400</dc:subject>
  <dc:creator>Roger deBry</dc:creator>
  <cp:lastModifiedBy>Roger deBry</cp:lastModifiedBy>
  <cp:revision>137</cp:revision>
  <dcterms:created xsi:type="dcterms:W3CDTF">2002-01-10T19:04:10Z</dcterms:created>
  <dcterms:modified xsi:type="dcterms:W3CDTF">2019-06-19T22:34:44Z</dcterms:modified>
</cp:coreProperties>
</file>