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68"/>
  </p:notesMasterIdLst>
  <p:handoutMasterIdLst>
    <p:handoutMasterId r:id="rId69"/>
  </p:handoutMasterIdLst>
  <p:sldIdLst>
    <p:sldId id="256" r:id="rId2"/>
    <p:sldId id="284" r:id="rId3"/>
    <p:sldId id="360" r:id="rId4"/>
    <p:sldId id="293" r:id="rId5"/>
    <p:sldId id="348" r:id="rId6"/>
    <p:sldId id="349" r:id="rId7"/>
    <p:sldId id="257" r:id="rId8"/>
    <p:sldId id="413" r:id="rId9"/>
    <p:sldId id="414" r:id="rId10"/>
    <p:sldId id="415" r:id="rId11"/>
    <p:sldId id="357" r:id="rId12"/>
    <p:sldId id="363" r:id="rId13"/>
    <p:sldId id="364" r:id="rId14"/>
    <p:sldId id="365" r:id="rId15"/>
    <p:sldId id="296" r:id="rId16"/>
    <p:sldId id="305" r:id="rId17"/>
    <p:sldId id="325" r:id="rId18"/>
    <p:sldId id="258" r:id="rId19"/>
    <p:sldId id="260" r:id="rId20"/>
    <p:sldId id="262" r:id="rId21"/>
    <p:sldId id="307" r:id="rId22"/>
    <p:sldId id="306" r:id="rId23"/>
    <p:sldId id="312" r:id="rId24"/>
    <p:sldId id="416" r:id="rId25"/>
    <p:sldId id="311" r:id="rId26"/>
    <p:sldId id="354" r:id="rId27"/>
    <p:sldId id="355" r:id="rId28"/>
    <p:sldId id="417" r:id="rId29"/>
    <p:sldId id="419" r:id="rId30"/>
    <p:sldId id="309" r:id="rId31"/>
    <p:sldId id="313" r:id="rId32"/>
    <p:sldId id="356" r:id="rId33"/>
    <p:sldId id="418" r:id="rId34"/>
    <p:sldId id="366" r:id="rId35"/>
    <p:sldId id="367" r:id="rId36"/>
    <p:sldId id="368" r:id="rId37"/>
    <p:sldId id="420" r:id="rId38"/>
    <p:sldId id="324" r:id="rId39"/>
    <p:sldId id="274" r:id="rId40"/>
    <p:sldId id="394" r:id="rId41"/>
    <p:sldId id="286" r:id="rId42"/>
    <p:sldId id="276" r:id="rId43"/>
    <p:sldId id="329" r:id="rId44"/>
    <p:sldId id="277" r:id="rId45"/>
    <p:sldId id="287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288" r:id="rId61"/>
    <p:sldId id="290" r:id="rId62"/>
    <p:sldId id="291" r:id="rId63"/>
    <p:sldId id="292" r:id="rId64"/>
    <p:sldId id="345" r:id="rId65"/>
    <p:sldId id="346" r:id="rId66"/>
    <p:sldId id="347" r:id="rId67"/>
  </p:sldIdLst>
  <p:sldSz cx="12192000" cy="6858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B1BACF"/>
    <a:srgbClr val="66FF33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ED06B5-9736-4748-9C3A-DE7AA5129EFD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BDF69B-EC7A-4C3F-9633-775C2E9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11B3-2C1B-40BD-8970-DEFE9A17831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B08A-088E-490E-8A02-F021D8FD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5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14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lvl="1">
              <a:defRPr/>
            </a:pPr>
            <a:fld id="{69D1837A-8203-4230-B388-59F360A46C04}" type="slidenum">
              <a:rPr lang="en-US" smtClean="0"/>
              <a:pPr lvl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85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62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00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95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77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BD3F806-6724-4F02-A497-C689F84FB74A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1F67D3D-0780-4AAF-8E34-8FAC1C2B4DC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37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8" y="609600"/>
            <a:ext cx="107738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16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3367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3367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441544-14A5-4F27-A489-F45B4A288D1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2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86AC3CCA-5362-46B4-99EE-A14C06019E69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16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3921160-C404-44AA-A270-07E28A8B3A9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4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667E34-0CB5-410C-8696-75F040B694FC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4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68002A7-05D6-49B1-AE57-5943E15C947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5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AE0B6F7-5F05-4583-88FF-E39DF3226962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3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21287B-FE2A-460C-90D3-1A280416DA80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83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1279D0-DA57-41DB-87F8-EC93786B9F64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5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F659611-EB3D-48BE-9969-BC70CBE5F6A5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5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62C3C2C2-47F0-49BF-A945-D1C1CAC2CEAF}" type="slidenum">
              <a:rPr lang="en-US" smtClean="0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51462" y="2654431"/>
            <a:ext cx="381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CIT 260</a:t>
            </a:r>
            <a:b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Week 6</a:t>
            </a:r>
            <a:endParaRPr lang="en-US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2838450" y="1402080"/>
            <a:ext cx="6610350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speed of the car, </a:t>
            </a:r>
            <a:r>
              <a:rPr lang="en-US" i="1" dirty="0">
                <a:latin typeface="Book Antiqua" panose="02040602050305030304" pitchFamily="18" charset="0"/>
              </a:rPr>
              <a:t>v,</a:t>
            </a:r>
            <a:r>
              <a:rPr lang="en-US" dirty="0"/>
              <a:t> can be calculated using the formula</a:t>
            </a:r>
          </a:p>
          <a:p>
            <a:pPr algn="ctr"/>
            <a:endParaRPr lang="en-US" dirty="0"/>
          </a:p>
          <a:p>
            <a:pPr algn="ctr"/>
            <a:r>
              <a:rPr lang="en-US" i="1" dirty="0">
                <a:latin typeface="Book Antiqua" panose="02040602050305030304" pitchFamily="18" charset="0"/>
              </a:rPr>
              <a:t>v</a:t>
            </a:r>
            <a:r>
              <a:rPr lang="en-US" dirty="0"/>
              <a:t> = (6.685 X 10</a:t>
            </a:r>
            <a:r>
              <a:rPr lang="en-US" baseline="30000" dirty="0"/>
              <a:t>8</a:t>
            </a:r>
            <a:r>
              <a:rPr lang="en-US" dirty="0"/>
              <a:t>)(f</a:t>
            </a:r>
            <a:r>
              <a:rPr lang="en-US" baseline="-25000" dirty="0"/>
              <a:t>1</a:t>
            </a:r>
            <a:r>
              <a:rPr lang="en-US" dirty="0"/>
              <a:t> – f</a:t>
            </a:r>
            <a:r>
              <a:rPr lang="en-US" baseline="-25000" dirty="0"/>
              <a:t>0</a:t>
            </a:r>
            <a:r>
              <a:rPr lang="en-US" dirty="0"/>
              <a:t>)/(f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75969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Let’s do a top-down </a:t>
            </a:r>
            <a:r>
              <a:rPr lang="en-US" dirty="0" smtClean="0"/>
              <a:t>design of a program to solve this problem.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484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6145213" y="2966383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could write all of this code</a:t>
            </a:r>
          </a:p>
          <a:p>
            <a:r>
              <a:rPr lang="en-US" dirty="0"/>
              <a:t>in a big long Main( ) routine.</a:t>
            </a:r>
          </a:p>
        </p:txBody>
      </p:sp>
    </p:spTree>
    <p:extLst>
      <p:ext uri="{BB962C8B-B14F-4D97-AF65-F5344CB8AC3E}">
        <p14:creationId xmlns:p14="http://schemas.microsoft.com/office/powerpoint/2010/main" val="10097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6046629" y="3767593"/>
            <a:ext cx="4086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… you can break the problem</a:t>
            </a:r>
          </a:p>
          <a:p>
            <a:r>
              <a:rPr lang="en-US" dirty="0"/>
              <a:t>up into smaller pieces, and write</a:t>
            </a:r>
          </a:p>
          <a:p>
            <a:r>
              <a:rPr lang="en-US" dirty="0"/>
              <a:t>a method to do each piece.</a:t>
            </a:r>
          </a:p>
        </p:txBody>
      </p:sp>
    </p:spTree>
    <p:extLst>
      <p:ext uri="{BB962C8B-B14F-4D97-AF65-F5344CB8AC3E}">
        <p14:creationId xmlns:p14="http://schemas.microsoft.com/office/powerpoint/2010/main" val="23195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895601" y="914400"/>
            <a:ext cx="340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Let’s do a top-down design.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1" y="1828801"/>
            <a:ext cx="2201863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Tell the user what we are going to do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6670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Declare some variables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24200" y="350520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transmitted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5280660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Calculate the speed</a:t>
            </a:r>
          </a:p>
        </p:txBody>
      </p:sp>
      <p:cxnSp>
        <p:nvCxnSpPr>
          <p:cNvPr id="9224" name="Straight Arrow Connector 12"/>
          <p:cNvCxnSpPr>
            <a:cxnSpLocks noChangeShapeType="1"/>
          </p:cNvCxnSpPr>
          <p:nvPr/>
        </p:nvCxnSpPr>
        <p:spPr bwMode="auto">
          <a:xfrm rot="5400000">
            <a:off x="3963194" y="25138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5" name="Straight Arrow Connector 15"/>
          <p:cNvCxnSpPr>
            <a:cxnSpLocks noChangeShapeType="1"/>
          </p:cNvCxnSpPr>
          <p:nvPr/>
        </p:nvCxnSpPr>
        <p:spPr bwMode="auto">
          <a:xfrm rot="5400000">
            <a:off x="3963194" y="33520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6" name="Straight Arrow Connector 16"/>
          <p:cNvCxnSpPr>
            <a:cxnSpLocks noChangeShapeType="1"/>
          </p:cNvCxnSpPr>
          <p:nvPr/>
        </p:nvCxnSpPr>
        <p:spPr bwMode="auto">
          <a:xfrm rot="5400000">
            <a:off x="3963194" y="422449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Straight Arrow Connector 17"/>
          <p:cNvCxnSpPr>
            <a:cxnSpLocks noChangeShapeType="1"/>
          </p:cNvCxnSpPr>
          <p:nvPr/>
        </p:nvCxnSpPr>
        <p:spPr bwMode="auto">
          <a:xfrm rot="5400000">
            <a:off x="3964782" y="5119310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Rectangle 14"/>
          <p:cNvSpPr/>
          <p:nvPr/>
        </p:nvSpPr>
        <p:spPr bwMode="auto">
          <a:xfrm>
            <a:off x="3144996" y="4377691"/>
            <a:ext cx="2209800" cy="584775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Get the received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frequency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4996" y="5961667"/>
            <a:ext cx="2209800" cy="338138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</a:rPr>
              <a:t>Display the results</a:t>
            </a:r>
          </a:p>
        </p:txBody>
      </p:sp>
      <p:cxnSp>
        <p:nvCxnSpPr>
          <p:cNvPr id="17" name="Straight Arrow Connector 17"/>
          <p:cNvCxnSpPr>
            <a:cxnSpLocks noChangeShapeType="1"/>
          </p:cNvCxnSpPr>
          <p:nvPr/>
        </p:nvCxnSpPr>
        <p:spPr bwMode="auto">
          <a:xfrm rot="5400000">
            <a:off x="3985578" y="5800317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Right Arrow 18"/>
          <p:cNvSpPr/>
          <p:nvPr/>
        </p:nvSpPr>
        <p:spPr bwMode="auto">
          <a:xfrm rot="10800000">
            <a:off x="5534374" y="5889913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5534374" y="5221923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5534374" y="4441320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534374" y="3640842"/>
            <a:ext cx="745958" cy="455613"/>
          </a:xfrm>
          <a:prstGeom prst="rightArrow">
            <a:avLst/>
          </a:prstGeom>
          <a:gradFill flip="none" rotWithShape="1">
            <a:gsLst>
              <a:gs pos="0">
                <a:srgbClr val="000082"/>
              </a:gs>
              <a:gs pos="1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6131" y="4249927"/>
            <a:ext cx="1983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write a</a:t>
            </a:r>
          </a:p>
          <a:p>
            <a:r>
              <a:rPr lang="en-US" dirty="0"/>
              <a:t>Simple method</a:t>
            </a:r>
          </a:p>
          <a:p>
            <a:r>
              <a:rPr lang="en-US" dirty="0"/>
              <a:t>for each step.</a:t>
            </a:r>
          </a:p>
        </p:txBody>
      </p:sp>
    </p:spTree>
    <p:extLst>
      <p:ext uri="{BB962C8B-B14F-4D97-AF65-F5344CB8AC3E}">
        <p14:creationId xmlns:p14="http://schemas.microsoft.com/office/powerpoint/2010/main" val="2566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6335" y="1289832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 the methods</a:t>
            </a: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4446335" y="2037391"/>
            <a:ext cx="31935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 method will have </a:t>
            </a:r>
            <a:r>
              <a:rPr lang="en-US" sz="1800" b="1" dirty="0"/>
              <a:t>one</a:t>
            </a:r>
            <a:r>
              <a:rPr lang="en-US" sz="1800" dirty="0"/>
              <a:t> well </a:t>
            </a:r>
          </a:p>
          <a:p>
            <a:r>
              <a:rPr lang="en-US" sz="1800" dirty="0"/>
              <a:t>defined thing that it does. </a:t>
            </a:r>
          </a:p>
        </p:txBody>
      </p: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4492474" y="2990717"/>
            <a:ext cx="35028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We will have the ability to give</a:t>
            </a:r>
          </a:p>
          <a:p>
            <a:r>
              <a:rPr lang="en-US" sz="1800" dirty="0"/>
              <a:t>a method any data that it</a:t>
            </a:r>
          </a:p>
          <a:p>
            <a:r>
              <a:rPr lang="en-US" sz="1800" dirty="0"/>
              <a:t>needs to do its job.</a:t>
            </a: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510252" y="4284865"/>
            <a:ext cx="34467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If appropriate, a method can </a:t>
            </a:r>
          </a:p>
          <a:p>
            <a:r>
              <a:rPr lang="en-US" sz="1800" dirty="0"/>
              <a:t>return the results of its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4342397" y="895350"/>
            <a:ext cx="314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Method Syntax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852829" y="3657601"/>
            <a:ext cx="64828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w</a:t>
            </a:r>
            <a:r>
              <a:rPr lang="en-US" dirty="0" err="1" smtClean="0"/>
              <a:t>iggleYourEars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parameter1, </a:t>
            </a:r>
            <a:r>
              <a:rPr lang="en-US" dirty="0" err="1"/>
              <a:t>int</a:t>
            </a:r>
            <a:r>
              <a:rPr lang="en-US" dirty="0"/>
              <a:t> parameter2)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0956" y="2411413"/>
            <a:ext cx="18034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The type of data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returned by this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method.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3602332" y="3251201"/>
            <a:ext cx="665163" cy="239713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964407" y="2523322"/>
            <a:ext cx="14652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The method’s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name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5537494" y="3255963"/>
            <a:ext cx="665162" cy="239712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072803" y="2133601"/>
            <a:ext cx="3435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These are </a:t>
            </a:r>
            <a:r>
              <a:rPr lang="en-US" sz="1600" dirty="0" smtClean="0">
                <a:solidFill>
                  <a:srgbClr val="FFC000"/>
                </a:solidFill>
              </a:rPr>
              <a:t>the formal parameters</a:t>
            </a:r>
            <a:r>
              <a:rPr lang="en-US" sz="1600" dirty="0">
                <a:solidFill>
                  <a:srgbClr val="FFC000"/>
                </a:solidFill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Each parameter has a </a:t>
            </a:r>
            <a:r>
              <a:rPr lang="en-US" sz="1600" dirty="0" smtClean="0">
                <a:solidFill>
                  <a:srgbClr val="FFC000"/>
                </a:solidFill>
              </a:rPr>
              <a:t>data </a:t>
            </a:r>
            <a:r>
              <a:rPr lang="en-US" sz="1600" dirty="0">
                <a:solidFill>
                  <a:srgbClr val="FFC000"/>
                </a:solidFill>
              </a:rPr>
              <a:t>type </a:t>
            </a:r>
            <a:endParaRPr lang="en-US" sz="1600" dirty="0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FFC000"/>
                </a:solidFill>
              </a:rPr>
              <a:t>and </a:t>
            </a:r>
            <a:r>
              <a:rPr lang="en-US" sz="1600" dirty="0">
                <a:solidFill>
                  <a:srgbClr val="FFC000"/>
                </a:solidFill>
              </a:rPr>
              <a:t>a name.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8082257" y="2927351"/>
            <a:ext cx="1292225" cy="739775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9180806" y="3121025"/>
            <a:ext cx="757238" cy="388938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354569" y="4560429"/>
            <a:ext cx="36615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The body of the method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is made up of valid </a:t>
            </a:r>
            <a:r>
              <a:rPr lang="en-US" sz="1600" dirty="0" smtClean="0">
                <a:solidFill>
                  <a:srgbClr val="FFC000"/>
                </a:solidFill>
              </a:rPr>
              <a:t>Java</a:t>
            </a:r>
            <a:endParaRPr lang="en-US" sz="1600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statements that provide a service, </a:t>
            </a:r>
          </a:p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enclosed in curly braces.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1" y="3672655"/>
            <a:ext cx="162736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method header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182902" y="3873464"/>
            <a:ext cx="658631" cy="4854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1" y="4885438"/>
            <a:ext cx="212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C000"/>
                </a:solidFill>
              </a:rPr>
              <a:t>method block (body)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61520" y="4196616"/>
            <a:ext cx="911044" cy="668251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932646" y="5240254"/>
            <a:ext cx="939919" cy="794787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2697723" y="2074676"/>
            <a:ext cx="77929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Just as a reminder … </a:t>
            </a:r>
            <a:r>
              <a:rPr lang="en-US" sz="1800" dirty="0" smtClean="0"/>
              <a:t>main</a:t>
            </a:r>
            <a:r>
              <a:rPr lang="en-US" sz="1800" dirty="0"/>
              <a:t>( ) is a method which satisfies all the</a:t>
            </a:r>
          </a:p>
          <a:p>
            <a:r>
              <a:rPr lang="en-US" sz="1800" dirty="0"/>
              <a:t>conditions specified earlier.</a:t>
            </a:r>
          </a:p>
          <a:p>
            <a:endParaRPr lang="en-US" sz="1800" dirty="0"/>
          </a:p>
          <a:p>
            <a:r>
              <a:rPr lang="en-US" sz="1600" dirty="0">
                <a:solidFill>
                  <a:srgbClr val="FFC000"/>
                </a:solidFill>
              </a:rPr>
              <a:t>Header</a:t>
            </a:r>
            <a:r>
              <a:rPr lang="en-US" sz="1800" dirty="0"/>
              <a:t>      static void </a:t>
            </a:r>
            <a:r>
              <a:rPr lang="en-US" sz="1800" dirty="0" smtClean="0"/>
              <a:t>main</a:t>
            </a:r>
            <a:r>
              <a:rPr lang="en-US" sz="1800" dirty="0"/>
              <a:t>( )</a:t>
            </a:r>
          </a:p>
          <a:p>
            <a:r>
              <a:rPr lang="en-US" sz="1600" dirty="0">
                <a:solidFill>
                  <a:srgbClr val="FFC000"/>
                </a:solidFill>
              </a:rPr>
              <a:t>Block</a:t>
            </a:r>
            <a:r>
              <a:rPr lang="en-US" sz="1800" dirty="0"/>
              <a:t>          {</a:t>
            </a:r>
          </a:p>
          <a:p>
            <a:r>
              <a:rPr lang="en-US" sz="1600" dirty="0">
                <a:solidFill>
                  <a:srgbClr val="FFC000"/>
                </a:solidFill>
              </a:rPr>
              <a:t>(body)</a:t>
            </a:r>
          </a:p>
          <a:p>
            <a:endParaRPr lang="en-US" sz="1800" dirty="0"/>
          </a:p>
          <a:p>
            <a:r>
              <a:rPr lang="en-US" sz="1800" dirty="0"/>
              <a:t>                   }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519742" y="3106493"/>
            <a:ext cx="372862" cy="8877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3444282" y="3369556"/>
            <a:ext cx="541538" cy="1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444282" y="3369556"/>
            <a:ext cx="541538" cy="777631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2766831" y="1434882"/>
            <a:ext cx="5029200" cy="51870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latin typeface="Comic Sans MS" pitchFamily="66" charset="0"/>
              </a:rPr>
              <a:t>Built-in Methods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573854" y="2271698"/>
            <a:ext cx="6854762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In general, if you can find some written and tested code that </a:t>
            </a:r>
          </a:p>
          <a:p>
            <a:r>
              <a:rPr lang="en-US" sz="1800" dirty="0"/>
              <a:t>does what you want, it is better to use that already existing </a:t>
            </a:r>
          </a:p>
          <a:p>
            <a:r>
              <a:rPr lang="en-US" sz="1800" dirty="0"/>
              <a:t>code than to re-create the code yourself.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564455" y="3490898"/>
            <a:ext cx="3057247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saves time</a:t>
            </a:r>
          </a:p>
          <a:p>
            <a:r>
              <a:rPr lang="en-US" sz="1800" dirty="0"/>
              <a:t>fewer errors</a:t>
            </a:r>
          </a:p>
          <a:p>
            <a:r>
              <a:rPr lang="en-US" sz="1800" dirty="0"/>
              <a:t>tested under all conditions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650054" y="4564048"/>
            <a:ext cx="5902578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Most programming languages, including </a:t>
            </a:r>
            <a:r>
              <a:rPr lang="en-US" sz="1800" dirty="0" smtClean="0"/>
              <a:t>Java, have</a:t>
            </a:r>
            <a:endParaRPr lang="en-US" sz="1800" dirty="0"/>
          </a:p>
          <a:p>
            <a:r>
              <a:rPr lang="en-US" sz="1800" dirty="0"/>
              <a:t>libraries of pre-written and tested methods that do</a:t>
            </a:r>
          </a:p>
          <a:p>
            <a:r>
              <a:rPr lang="en-US" sz="1800" dirty="0"/>
              <a:t>common programming tasks. </a:t>
            </a:r>
            <a:r>
              <a:rPr lang="en-US" sz="1800" dirty="0" smtClean="0"/>
              <a:t>We have already studied</a:t>
            </a:r>
          </a:p>
          <a:p>
            <a:r>
              <a:rPr lang="en-US" sz="1800" dirty="0" smtClean="0"/>
              <a:t>methods from the Math class.</a:t>
            </a:r>
            <a:endParaRPr lang="en-US" sz="1800" dirty="0"/>
          </a:p>
        </p:txBody>
      </p:sp>
      <p:pic>
        <p:nvPicPr>
          <p:cNvPr id="21510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3618737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389888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454" y="416655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2" y="914401"/>
            <a:ext cx="5145740" cy="84931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latin typeface="Comic Sans MS" pitchFamily="66" charset="0"/>
              </a:rPr>
              <a:t>Methods that return a value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14600" y="1763714"/>
            <a:ext cx="6343403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As an example of a method that returns a value, consider</a:t>
            </a:r>
          </a:p>
          <a:p>
            <a:r>
              <a:rPr lang="en-US" sz="1800" dirty="0"/>
              <a:t>the </a:t>
            </a:r>
            <a:r>
              <a:rPr lang="en-US" sz="1800" b="1" i="1" dirty="0" err="1"/>
              <a:t>s</a:t>
            </a:r>
            <a:r>
              <a:rPr lang="en-US" sz="1800" b="1" i="1" dirty="0" err="1" smtClean="0"/>
              <a:t>qrt</a:t>
            </a:r>
            <a:r>
              <a:rPr lang="en-US" sz="1800" dirty="0" smtClean="0"/>
              <a:t>  </a:t>
            </a:r>
            <a:r>
              <a:rPr lang="en-US" sz="1800" dirty="0"/>
              <a:t>method in the Math class. 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74925" y="2760664"/>
            <a:ext cx="5622052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To find the square root of the number 9, we would</a:t>
            </a:r>
          </a:p>
          <a:p>
            <a:r>
              <a:rPr lang="en-US" sz="1800" dirty="0"/>
              <a:t>write</a:t>
            </a:r>
          </a:p>
          <a:p>
            <a:endParaRPr lang="en-US" sz="1800" dirty="0"/>
          </a:p>
          <a:p>
            <a:r>
              <a:rPr lang="en-US" sz="1800" dirty="0"/>
              <a:t>	result = </a:t>
            </a:r>
            <a:r>
              <a:rPr lang="en-US" sz="1800" dirty="0" err="1" smtClean="0"/>
              <a:t>Math.sqrt</a:t>
            </a:r>
            <a:r>
              <a:rPr lang="en-US" sz="1800" dirty="0" smtClean="0"/>
              <a:t> </a:t>
            </a:r>
            <a:r>
              <a:rPr lang="en-US" sz="1800" dirty="0"/>
              <a:t>(9); 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741988" y="4640264"/>
            <a:ext cx="3480440" cy="18158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this is the method’s </a:t>
            </a:r>
            <a:r>
              <a:rPr lang="en-US" sz="1400" b="1" dirty="0">
                <a:solidFill>
                  <a:srgbClr val="FFC000"/>
                </a:solidFill>
              </a:rPr>
              <a:t>argument.</a:t>
            </a:r>
          </a:p>
          <a:p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The argument may be a literal value,</a:t>
            </a:r>
          </a:p>
          <a:p>
            <a:r>
              <a:rPr lang="en-US" sz="1400" dirty="0">
                <a:solidFill>
                  <a:srgbClr val="FFC000"/>
                </a:solidFill>
              </a:rPr>
              <a:t>a variable, a constant, or an expression.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Some methods may take more than one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argument. If so, they are separated by</a:t>
            </a:r>
          </a:p>
          <a:p>
            <a:r>
              <a:rPr lang="en-US" sz="1400" dirty="0">
                <a:solidFill>
                  <a:srgbClr val="FFC000"/>
                </a:solidFill>
              </a:rPr>
              <a:t>commas (a comma delimited list).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5856288" y="4049713"/>
            <a:ext cx="1524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752600" y="5184775"/>
            <a:ext cx="3013967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the value returned by the </a:t>
            </a:r>
            <a:r>
              <a:rPr lang="en-US" sz="1400" dirty="0" smtClean="0">
                <a:solidFill>
                  <a:srgbClr val="FFC000"/>
                </a:solidFill>
              </a:rPr>
              <a:t>method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is called its </a:t>
            </a:r>
            <a:r>
              <a:rPr lang="en-US" sz="1400" b="1" dirty="0">
                <a:solidFill>
                  <a:srgbClr val="FFC000"/>
                </a:solidFill>
              </a:rPr>
              <a:t>return value.</a:t>
            </a:r>
          </a:p>
          <a:p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A method can only have one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return value.</a:t>
            </a:r>
          </a:p>
        </p:txBody>
      </p:sp>
      <p:sp>
        <p:nvSpPr>
          <p:cNvPr id="22536" name="AutoShape 9"/>
          <p:cNvSpPr>
            <a:spLocks/>
          </p:cNvSpPr>
          <p:nvPr/>
        </p:nvSpPr>
        <p:spPr bwMode="auto">
          <a:xfrm rot="-5400000">
            <a:off x="5125572" y="2921632"/>
            <a:ext cx="228600" cy="1167136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800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5254945" y="3162300"/>
            <a:ext cx="0" cy="228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5240215" y="3185328"/>
            <a:ext cx="2379785" cy="15072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800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7620000" y="3200400"/>
            <a:ext cx="0" cy="3048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400800" y="3432176"/>
            <a:ext cx="342593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this is called a method invocation.</a:t>
            </a:r>
          </a:p>
          <a:p>
            <a:r>
              <a:rPr lang="en-US" sz="1400" dirty="0">
                <a:solidFill>
                  <a:srgbClr val="FFC000"/>
                </a:solidFill>
              </a:rPr>
              <a:t>It can be used anywhere an expression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can be used. The </a:t>
            </a:r>
            <a:r>
              <a:rPr lang="en-US" sz="1400" dirty="0" err="1">
                <a:solidFill>
                  <a:srgbClr val="FFC000"/>
                </a:solidFill>
              </a:rPr>
              <a:t>Sqrt</a:t>
            </a:r>
            <a:r>
              <a:rPr lang="en-US" sz="1400" dirty="0">
                <a:solidFill>
                  <a:srgbClr val="FFC000"/>
                </a:solidFill>
              </a:rPr>
              <a:t> method belongs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to the Math class.</a:t>
            </a: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2667000" y="4038600"/>
            <a:ext cx="1676400" cy="1219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038600" y="1295400"/>
            <a:ext cx="4114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746375" y="2678114"/>
            <a:ext cx="579998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At the end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035300" y="3542727"/>
            <a:ext cx="6258445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Correctly </a:t>
            </a:r>
            <a:r>
              <a:rPr lang="en-US" sz="1800" dirty="0"/>
              <a:t>write and use methods in a program</a:t>
            </a:r>
          </a:p>
          <a:p>
            <a:r>
              <a:rPr lang="en-US" sz="1800" dirty="0"/>
              <a:t>Describe what scope is and how it affects the execution</a:t>
            </a:r>
          </a:p>
          <a:p>
            <a:r>
              <a:rPr lang="en-US" sz="1800" dirty="0" smtClean="0"/>
              <a:t> of </a:t>
            </a:r>
            <a:r>
              <a:rPr lang="en-US" sz="1800" dirty="0"/>
              <a:t>a program.</a:t>
            </a:r>
          </a:p>
          <a:p>
            <a:r>
              <a:rPr lang="en-US" sz="1800" dirty="0"/>
              <a:t>Effectively use the pseudo-code programming process 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3131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6242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390841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3" y="444180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6413" y="3226841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Break a problem into smaller pieces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276350"/>
            <a:ext cx="8080375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Comic Sans MS" pitchFamily="66" charset="0"/>
              </a:rPr>
              <a:t>Methods that don’t 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return a value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182472" y="2770375"/>
            <a:ext cx="647004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methods that don’t return a value are called </a:t>
            </a:r>
            <a:r>
              <a:rPr lang="en-US" sz="1800" b="1" dirty="0">
                <a:solidFill>
                  <a:srgbClr val="FFFF00"/>
                </a:solidFill>
              </a:rPr>
              <a:t>void</a:t>
            </a:r>
            <a:r>
              <a:rPr lang="en-US" sz="1800" dirty="0"/>
              <a:t> methods.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182472" y="3462525"/>
            <a:ext cx="6827510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void</a:t>
            </a:r>
            <a:r>
              <a:rPr lang="en-US" sz="1800" dirty="0"/>
              <a:t> methods are written as statements. They cannot be used</a:t>
            </a:r>
          </a:p>
          <a:p>
            <a:r>
              <a:rPr lang="en-US" sz="1800" dirty="0"/>
              <a:t>in an expression, as expressions must return a typed value.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182472" y="4430900"/>
            <a:ext cx="5415265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void</a:t>
            </a:r>
            <a:r>
              <a:rPr lang="en-US" sz="1800" dirty="0"/>
              <a:t> methods can have zero or more parameters.</a:t>
            </a:r>
          </a:p>
        </p:txBody>
      </p:sp>
      <p:pic>
        <p:nvPicPr>
          <p:cNvPr id="2560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28799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35657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871" y="45563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4380846" y="2449141"/>
            <a:ext cx="2935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WRITING A METHOD</a:t>
            </a:r>
            <a:endParaRPr lang="en-US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380846" y="3270905"/>
            <a:ext cx="44518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What job will the method do?</a:t>
            </a:r>
          </a:p>
          <a:p>
            <a:r>
              <a:rPr lang="en-US" sz="1800" dirty="0"/>
              <a:t>What data does it need to do </a:t>
            </a:r>
            <a:r>
              <a:rPr lang="en-US" sz="1800" dirty="0" smtClean="0"/>
              <a:t>its </a:t>
            </a:r>
            <a:r>
              <a:rPr lang="en-US" sz="1800" dirty="0"/>
              <a:t>work?</a:t>
            </a:r>
          </a:p>
          <a:p>
            <a:r>
              <a:rPr lang="en-US" sz="1800" dirty="0"/>
              <a:t>What will the method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TextBox 13"/>
          <p:cNvSpPr txBox="1">
            <a:spLocks noChangeArrowheads="1"/>
          </p:cNvSpPr>
          <p:nvPr/>
        </p:nvSpPr>
        <p:spPr bwMode="auto">
          <a:xfrm>
            <a:off x="4400381" y="2136683"/>
            <a:ext cx="36279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Consider the method we will use</a:t>
            </a:r>
          </a:p>
          <a:p>
            <a:r>
              <a:rPr lang="en-US" sz="1800" dirty="0"/>
              <a:t>to prompt the user and get the</a:t>
            </a:r>
          </a:p>
          <a:p>
            <a:r>
              <a:rPr lang="en-US" sz="1800" dirty="0"/>
              <a:t>user’s input.</a:t>
            </a:r>
          </a:p>
        </p:txBody>
      </p:sp>
      <p:sp>
        <p:nvSpPr>
          <p:cNvPr id="27662" name="TextBox 15"/>
          <p:cNvSpPr txBox="1">
            <a:spLocks noChangeArrowheads="1"/>
          </p:cNvSpPr>
          <p:nvPr/>
        </p:nvSpPr>
        <p:spPr bwMode="auto">
          <a:xfrm>
            <a:off x="4400381" y="3667444"/>
            <a:ext cx="39356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What is </a:t>
            </a:r>
            <a:r>
              <a:rPr lang="en-US" sz="1800" dirty="0" smtClean="0"/>
              <a:t>its </a:t>
            </a:r>
            <a:r>
              <a:rPr lang="en-US" sz="1800" dirty="0"/>
              <a:t>job (service provided)?</a:t>
            </a:r>
          </a:p>
          <a:p>
            <a:r>
              <a:rPr lang="en-US" sz="1800" dirty="0"/>
              <a:t>What data does it need?</a:t>
            </a:r>
          </a:p>
          <a:p>
            <a:r>
              <a:rPr lang="en-US" sz="1800" dirty="0"/>
              <a:t>What should it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3130551" y="1833564"/>
            <a:ext cx="33890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THE METHOD PROLOGUE</a:t>
            </a:r>
            <a:endParaRPr lang="en-US" dirty="0"/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3130551" y="2660650"/>
            <a:ext cx="530465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Every method should have a method prologue.</a:t>
            </a:r>
          </a:p>
          <a:p>
            <a:r>
              <a:rPr lang="en-US" sz="1800"/>
              <a:t>The method prologue tells us</a:t>
            </a:r>
          </a:p>
          <a:p>
            <a:r>
              <a:rPr lang="en-US" sz="1800"/>
              <a:t>   * What the purpose of the method is</a:t>
            </a:r>
          </a:p>
          <a:p>
            <a:r>
              <a:rPr lang="en-US" sz="1800"/>
              <a:t>   * What data the method needs to do its work</a:t>
            </a:r>
          </a:p>
          <a:p>
            <a:r>
              <a:rPr lang="en-US" sz="1800"/>
              <a:t>   * What data the method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979" y="1640541"/>
            <a:ext cx="3496234" cy="66737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JavaDoc</a:t>
            </a:r>
            <a:r>
              <a:rPr lang="en-US" sz="2000" dirty="0" smtClean="0">
                <a:latin typeface="Comic Sans MS" panose="030F0702030302020204" pitchFamily="66" charset="0"/>
              </a:rPr>
              <a:t> Comments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6341" y="2756647"/>
            <a:ext cx="78069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Javadoc is a tool that comes with the JDK and it is used to generate</a:t>
            </a:r>
          </a:p>
          <a:p>
            <a:r>
              <a:rPr lang="en-US" sz="1800" dirty="0" smtClean="0"/>
              <a:t>code documentation in HTML. It is common to use Javadoc comments</a:t>
            </a:r>
          </a:p>
          <a:p>
            <a:r>
              <a:rPr lang="en-US" sz="1800" dirty="0" smtClean="0"/>
              <a:t>to write a method prologue. A Javadoc method prologue looks like this:</a:t>
            </a:r>
          </a:p>
          <a:p>
            <a:endParaRPr lang="en-US" sz="1800" dirty="0"/>
          </a:p>
          <a:p>
            <a:r>
              <a:rPr lang="en-US" sz="1800" dirty="0" smtClean="0"/>
              <a:t>/**</a:t>
            </a:r>
          </a:p>
          <a:p>
            <a:r>
              <a:rPr lang="en-US" sz="1800" dirty="0" smtClean="0"/>
              <a:t>* A description of what the method is for</a:t>
            </a:r>
          </a:p>
          <a:p>
            <a:r>
              <a:rPr lang="en-US" sz="1800" dirty="0" smtClean="0"/>
              <a:t>* @</a:t>
            </a:r>
            <a:r>
              <a:rPr lang="en-US" sz="1800" dirty="0" err="1" smtClean="0"/>
              <a:t>param</a:t>
            </a:r>
            <a:r>
              <a:rPr lang="en-US" sz="1800" dirty="0" smtClean="0"/>
              <a:t>    description of a parameter</a:t>
            </a:r>
          </a:p>
          <a:p>
            <a:r>
              <a:rPr lang="en-US" sz="1800" dirty="0" smtClean="0"/>
              <a:t>* @return   description of a return value</a:t>
            </a:r>
          </a:p>
          <a:p>
            <a:r>
              <a:rPr lang="en-US" sz="180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7971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3442355" y="2156293"/>
            <a:ext cx="6258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THE METHOD PROLOGUE FOR GETTING USER INPUT</a:t>
            </a:r>
            <a:endParaRPr lang="en-US" sz="1800" dirty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442355" y="2849937"/>
            <a:ext cx="50545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/**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 Purpose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Prompt the user and get a double value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prompt as a String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 @return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double value entered by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897" y="4339395"/>
            <a:ext cx="3810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3145" y="2534178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This method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returns a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double.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441371" y="3323473"/>
            <a:ext cx="431663" cy="1015921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49235" y="2445409"/>
            <a:ext cx="3457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This method takes one parameter.</a:t>
            </a:r>
          </a:p>
          <a:p>
            <a:r>
              <a:rPr lang="en-US" sz="1600" dirty="0">
                <a:solidFill>
                  <a:srgbClr val="FFC000"/>
                </a:solidFill>
              </a:rPr>
              <a:t>This is the string we will use to</a:t>
            </a:r>
          </a:p>
          <a:p>
            <a:r>
              <a:rPr lang="en-US" sz="1600" dirty="0">
                <a:solidFill>
                  <a:srgbClr val="FFC000"/>
                </a:solidFill>
              </a:rPr>
              <a:t>prompt the user.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605328" y="3276407"/>
            <a:ext cx="1056010" cy="1062987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078311" y="1566769"/>
            <a:ext cx="3589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METHOD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1079" y="453235"/>
            <a:ext cx="505452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/** 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Purpose: Prompt the user and get a double value 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user prompt as a String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@return the double value entered by the user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prompt)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// set up Scanner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Scanner keyboard = new Scanner(System.in);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declare a double to </a:t>
            </a:r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double value;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(prompt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get the input and return it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value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keyboard.nextDouble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return value;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259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854" y="2102177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When a program wants the method do its work, the method is</a:t>
            </a:r>
          </a:p>
          <a:p>
            <a:r>
              <a:rPr lang="en-US" sz="1800" i="1" dirty="0" smtClean="0"/>
              <a:t>called</a:t>
            </a:r>
            <a:r>
              <a:rPr lang="en-US" sz="1800" dirty="0" smtClean="0"/>
              <a:t>, or </a:t>
            </a:r>
            <a:r>
              <a:rPr lang="en-US" sz="1800" i="1" dirty="0" smtClean="0"/>
              <a:t>invoked</a:t>
            </a:r>
            <a:r>
              <a:rPr lang="en-US" sz="1800" dirty="0" smtClean="0"/>
              <a:t>. The code to call the </a:t>
            </a:r>
            <a:r>
              <a:rPr lang="en-US" sz="1800" dirty="0" err="1" smtClean="0"/>
              <a:t>getValue</a:t>
            </a:r>
            <a:r>
              <a:rPr lang="en-US" sz="1800" dirty="0" smtClean="0"/>
              <a:t>() method looks</a:t>
            </a:r>
          </a:p>
          <a:p>
            <a:r>
              <a:rPr lang="en-US" sz="1800" dirty="0" smtClean="0"/>
              <a:t>like this: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45" y="1144526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5236" y="3731956"/>
            <a:ext cx="695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(“Enter the transmitted frequency. “);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773" y="4808952"/>
            <a:ext cx="3623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value returned by the method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will be stored in this variable, which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has been declared as a double.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69801" y="4091233"/>
            <a:ext cx="226243" cy="67873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2772" y="4916674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name of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method.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19872" y="4045210"/>
            <a:ext cx="336866" cy="87146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69521" y="4723940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</a:t>
            </a:r>
            <a:r>
              <a:rPr lang="en-US" sz="1600" i="1" dirty="0" smtClean="0">
                <a:solidFill>
                  <a:srgbClr val="FFC000"/>
                </a:solidFill>
              </a:rPr>
              <a:t>argument</a:t>
            </a:r>
            <a:r>
              <a:rPr lang="en-US" sz="1600" dirty="0" smtClean="0">
                <a:solidFill>
                  <a:srgbClr val="FFC000"/>
                </a:solidFill>
              </a:rPr>
              <a:t> or </a:t>
            </a:r>
            <a:r>
              <a:rPr lang="en-US" sz="1600" i="1" dirty="0" smtClean="0">
                <a:solidFill>
                  <a:srgbClr val="FFC000"/>
                </a:solidFill>
              </a:rPr>
              <a:t>actual</a:t>
            </a:r>
          </a:p>
          <a:p>
            <a:r>
              <a:rPr lang="en-US" sz="1600" i="1" dirty="0" smtClean="0">
                <a:solidFill>
                  <a:srgbClr val="FFC000"/>
                </a:solidFill>
              </a:rPr>
              <a:t>parameter</a:t>
            </a:r>
            <a:r>
              <a:rPr lang="en-US" sz="1600" dirty="0" smtClean="0">
                <a:solidFill>
                  <a:srgbClr val="FFC000"/>
                </a:solidFill>
              </a:rPr>
              <a:t> that is passed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to the method.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448419" y="4098849"/>
            <a:ext cx="233357" cy="6711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0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4144" y="2102177"/>
            <a:ext cx="6934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One of the powerful things about using methods is that we can</a:t>
            </a:r>
          </a:p>
          <a:p>
            <a:r>
              <a:rPr lang="en-US" sz="1800" dirty="0" smtClean="0"/>
              <a:t>call this same method later in the program to get another</a:t>
            </a:r>
          </a:p>
          <a:p>
            <a:r>
              <a:rPr lang="en-US" sz="1800" dirty="0" smtClean="0"/>
              <a:t>piece of data,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066831" y="3807115"/>
            <a:ext cx="636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(“Enter the received frequency. “);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456" y="1846157"/>
            <a:ext cx="60244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Methods allow us to break a program into</a:t>
            </a:r>
          </a:p>
          <a:p>
            <a:r>
              <a:rPr lang="en-US" sz="1800" dirty="0"/>
              <a:t>small pieces where each piece is easier to solve</a:t>
            </a:r>
          </a:p>
          <a:p>
            <a:r>
              <a:rPr lang="en-US" sz="1800" dirty="0"/>
              <a:t>than the program as a whole.</a:t>
            </a:r>
          </a:p>
          <a:p>
            <a:endParaRPr lang="en-US" sz="1800" dirty="0"/>
          </a:p>
          <a:p>
            <a:r>
              <a:rPr lang="en-US" sz="1800" dirty="0"/>
              <a:t>Methods also provide us with a way of using the</a:t>
            </a:r>
          </a:p>
          <a:p>
            <a:r>
              <a:rPr lang="en-US" sz="1800" dirty="0"/>
              <a:t>same code over and over again in the same program,</a:t>
            </a:r>
          </a:p>
          <a:p>
            <a:r>
              <a:rPr lang="en-US" sz="1800" dirty="0"/>
              <a:t>or even re-using the code in a different program.</a:t>
            </a:r>
          </a:p>
          <a:p>
            <a:r>
              <a:rPr lang="en-US" sz="1800" dirty="0"/>
              <a:t>Method parameters allow us to us methods with</a:t>
            </a:r>
          </a:p>
          <a:p>
            <a:r>
              <a:rPr lang="en-US" sz="1800" dirty="0"/>
              <a:t>different sets of data each time the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86142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329706" y="2046872"/>
            <a:ext cx="34804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Now consider the method that</a:t>
            </a:r>
          </a:p>
          <a:p>
            <a:r>
              <a:rPr lang="en-US" sz="1800" dirty="0"/>
              <a:t>displays the output.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329706" y="3500458"/>
            <a:ext cx="41953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What is it’s job (service it provides)?</a:t>
            </a:r>
          </a:p>
          <a:p>
            <a:r>
              <a:rPr lang="en-US" sz="1800" dirty="0"/>
              <a:t>What data does it need?</a:t>
            </a:r>
          </a:p>
          <a:p>
            <a:r>
              <a:rPr lang="en-US" sz="1800" dirty="0"/>
              <a:t>What should it return?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4054475" y="1376363"/>
            <a:ext cx="374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Method Prologue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2487614" y="2797494"/>
            <a:ext cx="63375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Purpose: Outputs a double with 2 digits after the decimal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to output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 @return none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057" y="1719879"/>
            <a:ext cx="5725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/**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Purpose: Outputs a double with 2 digits after the decimal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 value to output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@return none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(double value)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(“%.2f%n”, value);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5933" y="1931355"/>
            <a:ext cx="654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code to call the </a:t>
            </a:r>
            <a:r>
              <a:rPr lang="en-US" sz="1800" dirty="0" err="1" smtClean="0"/>
              <a:t>outputDouble</a:t>
            </a:r>
            <a:r>
              <a:rPr lang="en-US" sz="1800" dirty="0" smtClean="0"/>
              <a:t>( ) method looks like this.</a:t>
            </a:r>
          </a:p>
          <a:p>
            <a:r>
              <a:rPr lang="en-US" sz="1800" dirty="0" smtClean="0"/>
              <a:t>Note that the method does not return anything, so there is</a:t>
            </a:r>
          </a:p>
          <a:p>
            <a:r>
              <a:rPr lang="en-US" sz="1800" dirty="0" smtClean="0"/>
              <a:t>no return value that needs to be stored.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208265" y="3567202"/>
            <a:ext cx="374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outputDoubleValue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0916" y="4769963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name of 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the method.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30637" y="3972965"/>
            <a:ext cx="200687" cy="67873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0764" y="4649051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the </a:t>
            </a:r>
            <a:r>
              <a:rPr lang="en-US" sz="1600" i="1" dirty="0" smtClean="0">
                <a:solidFill>
                  <a:srgbClr val="FFC000"/>
                </a:solidFill>
              </a:rPr>
              <a:t>argument</a:t>
            </a:r>
            <a:r>
              <a:rPr lang="en-US" sz="1600" dirty="0" smtClean="0">
                <a:solidFill>
                  <a:srgbClr val="FFC000"/>
                </a:solidFill>
              </a:rPr>
              <a:t> or </a:t>
            </a:r>
            <a:r>
              <a:rPr lang="en-US" sz="1600" i="1" dirty="0" smtClean="0">
                <a:solidFill>
                  <a:srgbClr val="FFC000"/>
                </a:solidFill>
              </a:rPr>
              <a:t>actual</a:t>
            </a:r>
          </a:p>
          <a:p>
            <a:r>
              <a:rPr lang="en-US" sz="1600" i="1" dirty="0" smtClean="0">
                <a:solidFill>
                  <a:srgbClr val="FFC000"/>
                </a:solidFill>
              </a:rPr>
              <a:t>parameter</a:t>
            </a:r>
            <a:r>
              <a:rPr lang="en-US" sz="1600" dirty="0" smtClean="0">
                <a:solidFill>
                  <a:srgbClr val="FFC000"/>
                </a:solidFill>
              </a:rPr>
              <a:t> that is passed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to the method.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200764" y="3936534"/>
            <a:ext cx="233357" cy="6711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8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4316260" y="1845166"/>
            <a:ext cx="3603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Now consider the method that</a:t>
            </a:r>
          </a:p>
          <a:p>
            <a:r>
              <a:rPr lang="en-US" sz="1800" dirty="0"/>
              <a:t>calculates the speed of the car.</a:t>
            </a:r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4316259" y="3298752"/>
            <a:ext cx="41953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What is </a:t>
            </a:r>
            <a:r>
              <a:rPr lang="en-US" sz="1800" dirty="0" smtClean="0"/>
              <a:t>its </a:t>
            </a:r>
            <a:r>
              <a:rPr lang="en-US" sz="1800" dirty="0"/>
              <a:t>job (service it provides)?</a:t>
            </a:r>
          </a:p>
          <a:p>
            <a:r>
              <a:rPr lang="en-US" sz="1800" dirty="0"/>
              <a:t>What data does it need?</a:t>
            </a:r>
          </a:p>
          <a:p>
            <a:r>
              <a:rPr lang="en-US" sz="1800" dirty="0"/>
              <a:t>What should it return?</a:t>
            </a:r>
          </a:p>
        </p:txBody>
      </p:sp>
    </p:spTree>
    <p:extLst>
      <p:ext uri="{BB962C8B-B14F-4D97-AF65-F5344CB8AC3E}">
        <p14:creationId xmlns:p14="http://schemas.microsoft.com/office/powerpoint/2010/main" val="27510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4054475" y="1537728"/>
            <a:ext cx="374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Method Prologue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3166411" y="2541999"/>
            <a:ext cx="49323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Purpose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Calculate the speed of an oncoming car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frequency of the sent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frequency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the received signal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 @return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speed of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6710" y="917912"/>
            <a:ext cx="49323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/**</a:t>
            </a:r>
            <a:endParaRPr lang="en-US" sz="18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The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Purpose: Calculate the speed of an oncoming car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frequency of the sent signal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frequency of the received signal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@return the speed of the car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static double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(double f0, double f1)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declarations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double SPEED_FACTOR = 6.685e8;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double speed = 0;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formula for calculating speed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speed = SPEED_FACTOR * (f1 - f0) / (f1 + f0);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return it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return speed;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70207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85740" y="2072032"/>
            <a:ext cx="654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code to call the </a:t>
            </a:r>
            <a:r>
              <a:rPr lang="en-US" sz="1800" dirty="0" err="1" smtClean="0"/>
              <a:t>findSpeed</a:t>
            </a:r>
            <a:r>
              <a:rPr lang="en-US" sz="1800" dirty="0" smtClean="0"/>
              <a:t>( ) method looks like this.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5170" y="3466718"/>
            <a:ext cx="567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 speed =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77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4499969" y="388018"/>
            <a:ext cx="43140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Now with these methods, our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ain</a:t>
            </a:r>
            <a:r>
              <a:rPr lang="en-US" dirty="0"/>
              <a:t>( ) method just looks like this: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2351338" y="1182654"/>
            <a:ext cx="617701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static void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main() {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Tell the user what the program does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program finds the speed of an oncoming car,");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given the frequency of the transmitted radar beam and");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frequency of the received radar beam.");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declare some variables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double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4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 and get the transmitted frequency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nEnter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transmitted frequency: “);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prompt the user and get the received frequency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getValue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nEnter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received frequency: ");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// call the method to compute the speed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double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speedOfCar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findSpeed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transmittedFreq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receivedFreq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// output the result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("\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nThe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speed of the oncoming car in mph: ");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outputDouble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speedOfCar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}//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 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015" y="1722540"/>
            <a:ext cx="1446771" cy="6746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omic Sans MS" pitchFamily="66" charset="0"/>
              </a:rPr>
              <a:t>Scope</a:t>
            </a:r>
          </a:p>
        </p:txBody>
      </p:sp>
      <p:pic>
        <p:nvPicPr>
          <p:cNvPr id="52230" name="Picture 6" descr="WB02258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79334" y="3986866"/>
            <a:ext cx="190500" cy="190500"/>
          </a:xfrm>
          <a:noFill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376241" y="2702580"/>
            <a:ext cx="56300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Scope has to do with where a variable can be seen.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707934" y="3312180"/>
            <a:ext cx="3134191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class </a:t>
            </a:r>
            <a:r>
              <a:rPr lang="en-US" sz="1800" dirty="0"/>
              <a:t>level </a:t>
            </a:r>
            <a:r>
              <a:rPr lang="en-US" sz="1800" dirty="0" smtClean="0"/>
              <a:t>variables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local </a:t>
            </a:r>
            <a:r>
              <a:rPr lang="en-US" sz="1800" dirty="0" smtClean="0"/>
              <a:t>method </a:t>
            </a:r>
            <a:r>
              <a:rPr lang="en-US" sz="1800" dirty="0"/>
              <a:t>level </a:t>
            </a:r>
            <a:r>
              <a:rPr lang="en-US" sz="1800" dirty="0" smtClean="0"/>
              <a:t>variables</a:t>
            </a:r>
            <a:endParaRPr lang="en-US" sz="1800" dirty="0"/>
          </a:p>
        </p:txBody>
      </p:sp>
      <p:pic>
        <p:nvPicPr>
          <p:cNvPr id="52229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334" y="337726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329940" y="1912620"/>
            <a:ext cx="53832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So far the programs you have written have been</a:t>
            </a:r>
          </a:p>
          <a:p>
            <a:r>
              <a:rPr lang="en-US" sz="1800" dirty="0"/>
              <a:t>quite small, and not overly complex.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29939" y="3009705"/>
            <a:ext cx="53832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But what if I gave you an assignment </a:t>
            </a:r>
            <a:r>
              <a:rPr lang="en-US" sz="1800" dirty="0" smtClean="0"/>
              <a:t>to  </a:t>
            </a:r>
            <a:r>
              <a:rPr lang="en-US" sz="1800" dirty="0"/>
              <a:t>write a complex console program that would contain 50,000 lines of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650809"/>
            <a:ext cx="3975847" cy="452718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latin typeface="Comic Sans MS" panose="030F0702030302020204" pitchFamily="66" charset="0"/>
              </a:rPr>
              <a:t>Scope of Local Variables</a:t>
            </a:r>
            <a:endParaRPr lang="en-US" altLang="en-US" sz="24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11187"/>
            <a:ext cx="8610600" cy="2353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8A4E3C-6BF2-4B29-A01C-819FA60AE8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38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2277035" y="2030507"/>
            <a:ext cx="7398179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 related term is </a:t>
            </a:r>
            <a:r>
              <a:rPr lang="en-US" sz="1800" b="1" dirty="0"/>
              <a:t>storage class</a:t>
            </a:r>
            <a:r>
              <a:rPr lang="en-US" sz="1800" dirty="0"/>
              <a:t> or lifetime, which defines how long</a:t>
            </a:r>
          </a:p>
          <a:p>
            <a:r>
              <a:rPr lang="en-US" sz="1800" dirty="0"/>
              <a:t>a variable exists within a program.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3023161" y="3103657"/>
            <a:ext cx="6583854" cy="23083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automatic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variables – come into existence when they</a:t>
            </a:r>
          </a:p>
          <a:p>
            <a:r>
              <a:rPr lang="en-US" sz="1800" dirty="0"/>
              <a:t>are declared, and exist until the block in which they are</a:t>
            </a:r>
          </a:p>
          <a:p>
            <a:r>
              <a:rPr lang="en-US" sz="1800" dirty="0"/>
              <a:t>declared is left..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FF00"/>
                </a:solidFill>
              </a:rPr>
              <a:t>static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variables – exist for the lifetime of the program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Class level </a:t>
            </a:r>
            <a:r>
              <a:rPr lang="en-US" sz="1800" dirty="0"/>
              <a:t>variables – exist for the lifetime of the program</a:t>
            </a:r>
          </a:p>
          <a:p>
            <a:r>
              <a:rPr lang="en-US" sz="1800" dirty="0"/>
              <a:t>(const’s at the class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27718"/>
            <a:ext cx="2667000" cy="34955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Example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038601" y="1371601"/>
            <a:ext cx="5020798" cy="540147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>
                <a:latin typeface="+mn-lt"/>
              </a:rPr>
              <a:t>using System;</a:t>
            </a:r>
          </a:p>
          <a:p>
            <a:endParaRPr lang="en-US" sz="1500" dirty="0">
              <a:latin typeface="+mn-lt"/>
            </a:endParaRPr>
          </a:p>
          <a:p>
            <a:r>
              <a:rPr lang="en-US" sz="1500" dirty="0">
                <a:latin typeface="+mn-lt"/>
              </a:rPr>
              <a:t>class Program</a:t>
            </a:r>
          </a:p>
          <a:p>
            <a:r>
              <a:rPr lang="en-US" sz="1500" dirty="0">
                <a:latin typeface="+mn-lt"/>
              </a:rPr>
              <a:t>{</a:t>
            </a:r>
          </a:p>
          <a:p>
            <a:r>
              <a:rPr lang="en-US" sz="1500" dirty="0">
                <a:latin typeface="+mn-lt"/>
              </a:rPr>
              <a:t>    </a:t>
            </a:r>
            <a:r>
              <a:rPr lang="en-US" sz="1500" dirty="0" smtClean="0">
                <a:latin typeface="+mn-lt"/>
              </a:rPr>
              <a:t>string </a:t>
            </a:r>
            <a:r>
              <a:rPr lang="en-US" sz="1500" dirty="0" err="1">
                <a:latin typeface="+mn-lt"/>
              </a:rPr>
              <a:t>globalValue</a:t>
            </a:r>
            <a:r>
              <a:rPr lang="en-US" sz="1500" dirty="0">
                <a:latin typeface="+mn-lt"/>
              </a:rPr>
              <a:t> = "I was declared outside any method";</a:t>
            </a:r>
          </a:p>
          <a:p>
            <a:r>
              <a:rPr lang="en-US" sz="1500" dirty="0">
                <a:latin typeface="+mn-lt"/>
              </a:rPr>
              <a:t>    </a:t>
            </a:r>
          </a:p>
          <a:p>
            <a:r>
              <a:rPr lang="en-US" sz="1500" dirty="0">
                <a:latin typeface="+mn-lt"/>
              </a:rPr>
              <a:t>    static void </a:t>
            </a:r>
            <a:r>
              <a:rPr lang="en-US" sz="1500" dirty="0" smtClean="0">
                <a:latin typeface="+mn-lt"/>
              </a:rPr>
              <a:t>main</a:t>
            </a:r>
            <a:r>
              <a:rPr lang="en-US" sz="1500" dirty="0">
                <a:latin typeface="+mn-lt"/>
              </a:rPr>
              <a:t>()</a:t>
            </a:r>
          </a:p>
          <a:p>
            <a:r>
              <a:rPr lang="en-US" sz="1500" dirty="0">
                <a:latin typeface="+mn-lt"/>
              </a:rPr>
              <a:t>    {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WriteLine</a:t>
            </a:r>
            <a:r>
              <a:rPr lang="en-US" sz="1500" dirty="0">
                <a:latin typeface="+mn-lt"/>
              </a:rPr>
              <a:t>("Entering main( ) ...");</a:t>
            </a:r>
          </a:p>
          <a:p>
            <a:r>
              <a:rPr lang="en-US" sz="1500" dirty="0">
                <a:latin typeface="+mn-lt"/>
              </a:rPr>
              <a:t>        string </a:t>
            </a:r>
            <a:r>
              <a:rPr lang="en-US" sz="1500" dirty="0" err="1">
                <a:latin typeface="+mn-lt"/>
              </a:rPr>
              <a:t>localValue</a:t>
            </a:r>
            <a:r>
              <a:rPr lang="en-US" sz="1500" dirty="0">
                <a:latin typeface="+mn-lt"/>
              </a:rPr>
              <a:t> = "I was declared in </a:t>
            </a:r>
            <a:r>
              <a:rPr lang="en-US" sz="1500" dirty="0" smtClean="0">
                <a:latin typeface="+mn-lt"/>
              </a:rPr>
              <a:t>main</a:t>
            </a:r>
            <a:r>
              <a:rPr lang="en-US" sz="1500" dirty="0">
                <a:latin typeface="+mn-lt"/>
              </a:rPr>
              <a:t>( )";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SomeMethod</a:t>
            </a:r>
            <a:r>
              <a:rPr lang="en-US" sz="1500" dirty="0">
                <a:latin typeface="+mn-lt"/>
              </a:rPr>
              <a:t>( );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 smtClean="0">
                <a:latin typeface="+mn-lt"/>
              </a:rPr>
              <a:t>System.out.println</a:t>
            </a:r>
            <a:r>
              <a:rPr lang="en-US" sz="1500" dirty="0" smtClean="0">
                <a:latin typeface="+mn-lt"/>
              </a:rPr>
              <a:t>(</a:t>
            </a:r>
            <a:r>
              <a:rPr lang="en-US" sz="1500" dirty="0" err="1" smtClean="0">
                <a:latin typeface="+mn-lt"/>
              </a:rPr>
              <a:t>localValue</a:t>
            </a:r>
            <a:r>
              <a:rPr lang="en-US" sz="1500" dirty="0">
                <a:latin typeface="+mn-lt"/>
              </a:rPr>
              <a:t>);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ReadKey</a:t>
            </a:r>
            <a:r>
              <a:rPr lang="en-US" sz="1500" dirty="0">
                <a:latin typeface="+mn-lt"/>
              </a:rPr>
              <a:t>(true);</a:t>
            </a:r>
          </a:p>
          <a:p>
            <a:r>
              <a:rPr lang="en-US" sz="1500" dirty="0">
                <a:latin typeface="+mn-lt"/>
              </a:rPr>
              <a:t>     }//End Main()</a:t>
            </a:r>
          </a:p>
          <a:p>
            <a:endParaRPr lang="en-US" sz="1500" dirty="0">
              <a:latin typeface="+mn-lt"/>
            </a:endParaRPr>
          </a:p>
          <a:p>
            <a:r>
              <a:rPr lang="en-US" sz="1500" dirty="0">
                <a:latin typeface="+mn-lt"/>
              </a:rPr>
              <a:t>    static void </a:t>
            </a:r>
            <a:r>
              <a:rPr lang="en-US" sz="1500" dirty="0" err="1">
                <a:latin typeface="+mn-lt"/>
              </a:rPr>
              <a:t>SomeMethod</a:t>
            </a:r>
            <a:r>
              <a:rPr lang="en-US" sz="1500" dirty="0">
                <a:latin typeface="+mn-lt"/>
              </a:rPr>
              <a:t>( )</a:t>
            </a:r>
          </a:p>
          <a:p>
            <a:r>
              <a:rPr lang="en-US" sz="1500" dirty="0">
                <a:latin typeface="+mn-lt"/>
              </a:rPr>
              <a:t>    {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WriteLine</a:t>
            </a:r>
            <a:r>
              <a:rPr lang="en-US" sz="1500" dirty="0">
                <a:latin typeface="+mn-lt"/>
              </a:rPr>
              <a:t>("Entering </a:t>
            </a:r>
            <a:r>
              <a:rPr lang="en-US" sz="1500" dirty="0" err="1">
                <a:latin typeface="+mn-lt"/>
              </a:rPr>
              <a:t>SomeMethod</a:t>
            </a:r>
            <a:r>
              <a:rPr lang="en-US" sz="1500" dirty="0">
                <a:latin typeface="+mn-lt"/>
              </a:rPr>
              <a:t>( )...");</a:t>
            </a:r>
          </a:p>
          <a:p>
            <a:r>
              <a:rPr lang="en-US" sz="1500" dirty="0">
                <a:latin typeface="+mn-lt"/>
              </a:rPr>
              <a:t>        string </a:t>
            </a:r>
            <a:r>
              <a:rPr lang="en-US" sz="1500" dirty="0" err="1">
                <a:latin typeface="+mn-lt"/>
              </a:rPr>
              <a:t>localValue</a:t>
            </a:r>
            <a:r>
              <a:rPr lang="en-US" sz="1500" dirty="0">
                <a:latin typeface="+mn-lt"/>
              </a:rPr>
              <a:t> = "I was declared in </a:t>
            </a:r>
            <a:r>
              <a:rPr lang="en-US" sz="1500" dirty="0" err="1">
                <a:latin typeface="+mn-lt"/>
              </a:rPr>
              <a:t>SomeMethod</a:t>
            </a:r>
            <a:r>
              <a:rPr lang="en-US" sz="1500" dirty="0">
                <a:latin typeface="+mn-lt"/>
              </a:rPr>
              <a:t>( )";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System.out.println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smtClean="0">
                <a:latin typeface="+mn-lt"/>
              </a:rPr>
              <a:t>(</a:t>
            </a:r>
            <a:r>
              <a:rPr lang="en-US" sz="1500" dirty="0" err="1" smtClean="0">
                <a:latin typeface="+mn-lt"/>
              </a:rPr>
              <a:t>globalValue</a:t>
            </a:r>
            <a:r>
              <a:rPr lang="en-US" sz="1500" dirty="0">
                <a:latin typeface="+mn-lt"/>
              </a:rPr>
              <a:t>);</a:t>
            </a:r>
          </a:p>
          <a:p>
            <a:r>
              <a:rPr lang="en-US" sz="1500" dirty="0">
                <a:latin typeface="+mn-lt"/>
              </a:rPr>
              <a:t>        </a:t>
            </a:r>
            <a:r>
              <a:rPr lang="en-US" sz="1500" dirty="0" err="1">
                <a:latin typeface="+mn-lt"/>
              </a:rPr>
              <a:t>System.out.println</a:t>
            </a:r>
            <a:r>
              <a:rPr lang="en-US" sz="1500" dirty="0">
                <a:latin typeface="+mn-lt"/>
              </a:rPr>
              <a:t> </a:t>
            </a:r>
            <a:r>
              <a:rPr lang="en-US" sz="1500" dirty="0" smtClean="0">
                <a:latin typeface="+mn-lt"/>
              </a:rPr>
              <a:t>(</a:t>
            </a:r>
            <a:r>
              <a:rPr lang="en-US" sz="1500" dirty="0" err="1" smtClean="0">
                <a:latin typeface="+mn-lt"/>
              </a:rPr>
              <a:t>localValue</a:t>
            </a:r>
            <a:r>
              <a:rPr lang="en-US" sz="1500" dirty="0">
                <a:latin typeface="+mn-lt"/>
              </a:rPr>
              <a:t>);</a:t>
            </a:r>
          </a:p>
          <a:p>
            <a:r>
              <a:rPr lang="en-US" sz="1500" dirty="0">
                <a:latin typeface="+mn-lt"/>
              </a:rPr>
              <a:t>    }//End </a:t>
            </a:r>
            <a:r>
              <a:rPr lang="en-US" sz="1500" dirty="0" err="1">
                <a:latin typeface="+mn-lt"/>
              </a:rPr>
              <a:t>SomeMethod</a:t>
            </a:r>
            <a:r>
              <a:rPr lang="en-US" sz="1500" dirty="0">
                <a:latin typeface="+mn-lt"/>
              </a:rPr>
              <a:t>()</a:t>
            </a:r>
          </a:p>
          <a:p>
            <a:r>
              <a:rPr lang="en-US" sz="1500" dirty="0">
                <a:latin typeface="+mn-lt"/>
              </a:rPr>
              <a:t>}//End class Program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565571" y="1095528"/>
            <a:ext cx="3204723" cy="7386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FF00"/>
                </a:solidFill>
              </a:rPr>
              <a:t>class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variables must be declared 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smtClean="0">
                <a:solidFill>
                  <a:srgbClr val="FFC000"/>
                </a:solidFill>
              </a:rPr>
              <a:t>outside of </a:t>
            </a:r>
            <a:r>
              <a:rPr lang="en-US" sz="1400" dirty="0">
                <a:solidFill>
                  <a:srgbClr val="FFC000"/>
                </a:solidFill>
              </a:rPr>
              <a:t>any method.  </a:t>
            </a:r>
            <a:r>
              <a:rPr lang="en-US" sz="1400" dirty="0" smtClean="0">
                <a:solidFill>
                  <a:srgbClr val="FFC000"/>
                </a:solidFill>
              </a:rPr>
              <a:t>They can be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seen by every method in the class.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5342817" y="1371602"/>
            <a:ext cx="1222754" cy="887948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676400" y="2692400"/>
            <a:ext cx="2355850" cy="11699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the name </a:t>
            </a:r>
            <a:r>
              <a:rPr lang="en-US" sz="1400" dirty="0" err="1">
                <a:solidFill>
                  <a:srgbClr val="FFC000"/>
                </a:solidFill>
              </a:rPr>
              <a:t>localValue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is used twice. In this case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the scope of </a:t>
            </a:r>
            <a:r>
              <a:rPr lang="en-US" sz="1400" dirty="0" err="1">
                <a:solidFill>
                  <a:srgbClr val="FFC000"/>
                </a:solidFill>
              </a:rPr>
              <a:t>localValue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is inside of Main( ). It is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a </a:t>
            </a:r>
            <a:r>
              <a:rPr lang="en-US" sz="1400" b="1" dirty="0">
                <a:solidFill>
                  <a:srgbClr val="FFFF00"/>
                </a:solidFill>
              </a:rPr>
              <a:t>local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variable.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1" y="4800600"/>
            <a:ext cx="2519363" cy="1816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localValue</a:t>
            </a:r>
            <a:r>
              <a:rPr lang="en-US" sz="1400" dirty="0">
                <a:solidFill>
                  <a:srgbClr val="FFC000"/>
                </a:solidFill>
              </a:rPr>
              <a:t> is also declared</a:t>
            </a:r>
          </a:p>
          <a:p>
            <a:r>
              <a:rPr lang="en-US" sz="1400" dirty="0">
                <a:solidFill>
                  <a:srgbClr val="FFC000"/>
                </a:solidFill>
              </a:rPr>
              <a:t>in this method, but its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scope is just inside the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method. It cannot be seen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outside of the method. It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is a different variable than</a:t>
            </a:r>
          </a:p>
          <a:p>
            <a:r>
              <a:rPr lang="en-US" sz="1400" dirty="0">
                <a:solidFill>
                  <a:srgbClr val="FFC000"/>
                </a:solidFill>
              </a:rPr>
              <a:t> the one declared in Main( ).</a:t>
            </a:r>
          </a:p>
          <a:p>
            <a:r>
              <a:rPr lang="en-US" sz="1400" dirty="0">
                <a:solidFill>
                  <a:srgbClr val="FFC000"/>
                </a:solidFill>
              </a:rPr>
              <a:t>It is a </a:t>
            </a:r>
            <a:r>
              <a:rPr lang="en-US" sz="1400" dirty="0">
                <a:solidFill>
                  <a:srgbClr val="FFFF00"/>
                </a:solidFill>
              </a:rPr>
              <a:t>local</a:t>
            </a:r>
            <a:r>
              <a:rPr lang="en-US" sz="1400" dirty="0">
                <a:solidFill>
                  <a:srgbClr val="FFC000"/>
                </a:solidFill>
              </a:rPr>
              <a:t> variable.</a:t>
            </a:r>
          </a:p>
        </p:txBody>
      </p:sp>
      <p:cxnSp>
        <p:nvCxnSpPr>
          <p:cNvPr id="54280" name="Straight Arrow Connector 8"/>
          <p:cNvCxnSpPr>
            <a:cxnSpLocks noChangeShapeType="1"/>
          </p:cNvCxnSpPr>
          <p:nvPr/>
        </p:nvCxnSpPr>
        <p:spPr bwMode="auto">
          <a:xfrm>
            <a:off x="3768910" y="3594101"/>
            <a:ext cx="631825" cy="11113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924300" y="5644659"/>
            <a:ext cx="527538" cy="1588"/>
          </a:xfrm>
          <a:prstGeom prst="straightConnector1">
            <a:avLst/>
          </a:prstGeom>
          <a:noFill/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095" y="1915511"/>
            <a:ext cx="79994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873407"/>
            <a:ext cx="3203575" cy="6140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omic Sans MS" pitchFamily="66" charset="0"/>
              </a:rPr>
              <a:t>Blocks</a:t>
            </a:r>
          </a:p>
        </p:txBody>
      </p:sp>
      <p:pic>
        <p:nvPicPr>
          <p:cNvPr id="56323" name="Picture 6" descr="WB02258_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3124200"/>
            <a:ext cx="190500" cy="190500"/>
          </a:xfrm>
          <a:noFill/>
        </p:spPr>
      </p:pic>
      <p:pic>
        <p:nvPicPr>
          <p:cNvPr id="56324" name="Picture 8" descr="WB02258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1828800"/>
            <a:ext cx="190500" cy="190500"/>
          </a:xfrm>
          <a:noFill/>
        </p:spPr>
      </p:pic>
      <p:pic>
        <p:nvPicPr>
          <p:cNvPr id="56328" name="Picture 10" descr="WB02258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4114800"/>
            <a:ext cx="190500" cy="190500"/>
          </a:xfrm>
          <a:noFill/>
        </p:spPr>
      </p:pic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2879725" y="1770064"/>
            <a:ext cx="6367449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Anytime we use curly braces to delineate a piece of code,</a:t>
            </a:r>
          </a:p>
          <a:p>
            <a:r>
              <a:rPr lang="en-US" sz="1800" dirty="0"/>
              <a:t>that code is called a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. We can declare variables that</a:t>
            </a:r>
          </a:p>
          <a:p>
            <a:r>
              <a:rPr lang="en-US" sz="1800" dirty="0"/>
              <a:t>are local to a block and have </a:t>
            </a:r>
            <a:r>
              <a:rPr lang="en-US" sz="1800" dirty="0">
                <a:solidFill>
                  <a:srgbClr val="FFFF00"/>
                </a:solidFill>
              </a:rPr>
              <a:t>block scope</a:t>
            </a:r>
            <a:r>
              <a:rPr lang="en-US" sz="1800" dirty="0"/>
              <a:t>.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895600" y="3059114"/>
            <a:ext cx="5561138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Local</a:t>
            </a:r>
            <a:r>
              <a:rPr lang="en-US" sz="1800" dirty="0"/>
              <a:t> variables declared in a </a:t>
            </a:r>
            <a:r>
              <a:rPr lang="en-US" sz="1800" u="sng" dirty="0"/>
              <a:t>nested</a:t>
            </a:r>
            <a:r>
              <a:rPr lang="en-US" sz="1800" dirty="0"/>
              <a:t> block are only</a:t>
            </a:r>
          </a:p>
          <a:p>
            <a:r>
              <a:rPr lang="en-US" sz="1800" dirty="0"/>
              <a:t>known to the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 that they are declared in. 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1" y="4056063"/>
            <a:ext cx="6383479" cy="14773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When we declare a variable as part of a loop, for example</a:t>
            </a:r>
          </a:p>
          <a:p>
            <a:r>
              <a:rPr lang="en-US" sz="1800" dirty="0"/>
              <a:t>	for (</a:t>
            </a:r>
            <a:r>
              <a:rPr lang="en-US" sz="1800" dirty="0" err="1"/>
              <a:t>int</a:t>
            </a:r>
            <a:r>
              <a:rPr lang="en-US" sz="1800" dirty="0"/>
              <a:t> j = 0;  j&lt; MAX; j++)</a:t>
            </a:r>
          </a:p>
          <a:p>
            <a:r>
              <a:rPr lang="en-US" sz="1800" dirty="0"/>
              <a:t>	…</a:t>
            </a:r>
          </a:p>
          <a:p>
            <a:endParaRPr lang="en-US" sz="1800" dirty="0"/>
          </a:p>
          <a:p>
            <a:r>
              <a:rPr lang="en-US" sz="1800" dirty="0"/>
              <a:t>the variable j will have the </a:t>
            </a:r>
            <a:r>
              <a:rPr lang="en-US" sz="1800" dirty="0">
                <a:solidFill>
                  <a:srgbClr val="FFFF00"/>
                </a:solidFill>
              </a:rPr>
              <a:t>block</a:t>
            </a:r>
            <a:r>
              <a:rPr lang="en-US" sz="1800" dirty="0"/>
              <a:t> of the loop as its </a:t>
            </a:r>
            <a:r>
              <a:rPr lang="en-US" sz="1800" dirty="0">
                <a:solidFill>
                  <a:srgbClr val="FFFF00"/>
                </a:solidFill>
              </a:rPr>
              <a:t>scope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7707" y="1846730"/>
            <a:ext cx="3802561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omic Sans MS" pitchFamily="66" charset="0"/>
              </a:rPr>
              <a:t>Static Variables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487707" y="2658037"/>
            <a:ext cx="7079182" cy="9233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A static variable comes into existence when it is declared and it</a:t>
            </a:r>
          </a:p>
          <a:p>
            <a:r>
              <a:rPr lang="en-US" sz="1800" dirty="0"/>
              <a:t>lives until the program ends. A static variable has class scope –</a:t>
            </a:r>
          </a:p>
          <a:p>
            <a:r>
              <a:rPr lang="en-US" sz="1800" dirty="0"/>
              <a:t>that is, it is visible to all of the methods in the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5508" y="2699238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PseudoCode</a:t>
            </a:r>
            <a:r>
              <a:rPr lang="en-US" dirty="0"/>
              <a:t> Programming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354" y="308610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“Code Complete” by Steve McConnell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209" y="2312377"/>
            <a:ext cx="52966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One: Before doing any work on the </a:t>
            </a:r>
          </a:p>
          <a:p>
            <a:r>
              <a:rPr lang="en-US" dirty="0"/>
              <a:t>method itself, make sure that the method</a:t>
            </a:r>
          </a:p>
          <a:p>
            <a:r>
              <a:rPr lang="en-US" dirty="0"/>
              <a:t>is really required, and that the job of the</a:t>
            </a:r>
          </a:p>
          <a:p>
            <a:r>
              <a:rPr lang="en-US" dirty="0"/>
              <a:t>method is well defined. Methods should do</a:t>
            </a:r>
          </a:p>
          <a:p>
            <a:r>
              <a:rPr lang="en-US" dirty="0"/>
              <a:t>one 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208" y="2312377"/>
            <a:ext cx="56188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Two: Clearly state the problem that the</a:t>
            </a:r>
          </a:p>
          <a:p>
            <a:r>
              <a:rPr lang="en-US" dirty="0"/>
              <a:t>method will solve.</a:t>
            </a:r>
          </a:p>
          <a:p>
            <a:r>
              <a:rPr lang="en-US" dirty="0"/>
              <a:t>   - What does it do</a:t>
            </a:r>
          </a:p>
          <a:p>
            <a:r>
              <a:rPr lang="en-US" dirty="0"/>
              <a:t>   - What are its inputs</a:t>
            </a:r>
          </a:p>
          <a:p>
            <a:r>
              <a:rPr lang="en-US" dirty="0"/>
              <a:t>   - What are its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2822330"/>
            <a:ext cx="47099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Three: Write a method prologue</a:t>
            </a:r>
          </a:p>
          <a:p>
            <a:r>
              <a:rPr lang="en-US" dirty="0"/>
              <a:t>   - The method name </a:t>
            </a:r>
          </a:p>
          <a:p>
            <a:r>
              <a:rPr lang="en-US" dirty="0"/>
              <a:t>   - Purpose</a:t>
            </a:r>
          </a:p>
          <a:p>
            <a:r>
              <a:rPr lang="en-US" dirty="0"/>
              <a:t>   - Parameters</a:t>
            </a:r>
          </a:p>
          <a:p>
            <a:r>
              <a:rPr lang="en-US" dirty="0"/>
              <a:t>   - 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69959" y="1431758"/>
            <a:ext cx="2478505" cy="4066674"/>
          </a:xfrm>
          <a:prstGeom prst="rect">
            <a:avLst/>
          </a:prstGeom>
          <a:gradFill>
            <a:gsLst>
              <a:gs pos="0">
                <a:srgbClr val="B1BAC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A big Problem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that’s hard to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131597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822331"/>
            <a:ext cx="5339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Four: Think about how you will test</a:t>
            </a:r>
          </a:p>
          <a:p>
            <a:r>
              <a:rPr lang="en-US" dirty="0"/>
              <a:t>your method once it is written. Write down</a:t>
            </a:r>
          </a:p>
          <a:p>
            <a:r>
              <a:rPr lang="en-US" dirty="0"/>
              <a:t>some test cases (input and 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5"/>
            <a:ext cx="5816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Five: Research available code libraries </a:t>
            </a:r>
          </a:p>
          <a:p>
            <a:r>
              <a:rPr lang="en-US" dirty="0"/>
              <a:t>and algorithms … has someone else written the</a:t>
            </a:r>
          </a:p>
          <a:p>
            <a:r>
              <a:rPr lang="en-US" dirty="0"/>
              <a:t>code that you need?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Six: Write the </a:t>
            </a:r>
            <a:r>
              <a:rPr lang="en-US" dirty="0" err="1"/>
              <a:t>Pseudocode</a:t>
            </a:r>
            <a:r>
              <a:rPr lang="en-US" dirty="0"/>
              <a:t> for your</a:t>
            </a:r>
          </a:p>
          <a:p>
            <a:r>
              <a:rPr lang="en-US" dirty="0"/>
              <a:t>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9" y="2795955"/>
            <a:ext cx="6070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Seven: Walk through your </a:t>
            </a:r>
            <a:r>
              <a:rPr lang="en-US" dirty="0" err="1"/>
              <a:t>pseudocode</a:t>
            </a:r>
            <a:endParaRPr lang="en-US" dirty="0"/>
          </a:p>
          <a:p>
            <a:r>
              <a:rPr lang="en-US" dirty="0"/>
              <a:t>and see if it makes sense. Does it work? If not --</a:t>
            </a:r>
          </a:p>
          <a:p>
            <a:r>
              <a:rPr lang="en-US" dirty="0"/>
              <a:t>revisit your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589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Eight: Write down the method declaration</a:t>
            </a:r>
          </a:p>
          <a:p>
            <a:r>
              <a:rPr lang="en-US" dirty="0"/>
              <a:t>(the first line of the method)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1738" y="2795954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Nine: Add your </a:t>
            </a:r>
            <a:r>
              <a:rPr lang="en-US" dirty="0" err="1"/>
              <a:t>pseudocode</a:t>
            </a:r>
            <a:r>
              <a:rPr lang="en-US" dirty="0"/>
              <a:t> to your program</a:t>
            </a:r>
          </a:p>
          <a:p>
            <a:r>
              <a:rPr lang="en-US" dirty="0"/>
              <a:t>as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9" y="2848708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Ten: Fill in the actual code below</a:t>
            </a:r>
          </a:p>
          <a:p>
            <a:r>
              <a:rPr lang="en-US" dirty="0"/>
              <a:t>each set of comments (</a:t>
            </a:r>
            <a:r>
              <a:rPr lang="en-US" dirty="0" err="1"/>
              <a:t>pseudocode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9" y="2848708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Eleven: Walk through your code,</a:t>
            </a:r>
          </a:p>
          <a:p>
            <a:r>
              <a:rPr lang="en-US" dirty="0"/>
              <a:t>mentally check for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2848708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Twelve: Compile your code – fix</a:t>
            </a:r>
          </a:p>
          <a:p>
            <a:r>
              <a:rPr lang="en-US" dirty="0"/>
              <a:t>syntax errors.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9" y="2848708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Thirteen: Use your test cases to see if</a:t>
            </a:r>
          </a:p>
          <a:p>
            <a:r>
              <a:rPr lang="en-US" dirty="0"/>
              <a:t>your method works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69959" y="1431759"/>
            <a:ext cx="2531461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69959" y="2821406"/>
            <a:ext cx="2531461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69958" y="4211054"/>
            <a:ext cx="2531462" cy="128737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958" y="1746556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479" y="3141929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58" y="4531577"/>
            <a:ext cx="2531462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A smaller problem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that is easier to solve</a:t>
            </a:r>
          </a:p>
        </p:txBody>
      </p:sp>
    </p:spTree>
    <p:extLst>
      <p:ext uri="{BB962C8B-B14F-4D97-AF65-F5344CB8AC3E}">
        <p14:creationId xmlns:p14="http://schemas.microsoft.com/office/powerpoint/2010/main" val="2107846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08460" y="2111187"/>
            <a:ext cx="2107293" cy="51995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2762250" y="2871788"/>
            <a:ext cx="6266459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the prologue for a method named </a:t>
            </a:r>
            <a:r>
              <a:rPr lang="en-US" sz="1800" dirty="0" err="1"/>
              <a:t>c</a:t>
            </a:r>
            <a:r>
              <a:rPr lang="en-US" sz="1800" dirty="0" err="1" smtClean="0"/>
              <a:t>alcRatio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that takes two integer parameters and returns a double.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1" y="2205318"/>
            <a:ext cx="3584575" cy="38548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971801" y="2819401"/>
            <a:ext cx="6096541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Write the code for this method. The ratio</a:t>
            </a:r>
          </a:p>
          <a:p>
            <a:pPr>
              <a:spcBef>
                <a:spcPct val="50000"/>
              </a:spcBef>
            </a:pPr>
            <a:r>
              <a:rPr lang="en-US" sz="1800"/>
              <a:t>is found by dividing the first parameter by the second.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2407023"/>
            <a:ext cx="3584575" cy="4796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124201" y="3048000"/>
            <a:ext cx="5341527" cy="16158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a complete program </a:t>
            </a:r>
            <a:r>
              <a:rPr lang="en-US" sz="1800" dirty="0" smtClean="0"/>
              <a:t>that uses methods to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(1) gets two input values from the user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(2) passes those values to the </a:t>
            </a:r>
            <a:r>
              <a:rPr lang="en-US" sz="1800" dirty="0" err="1"/>
              <a:t>c</a:t>
            </a:r>
            <a:r>
              <a:rPr lang="en-US" sz="1800" dirty="0" err="1" smtClean="0"/>
              <a:t>alcRatio</a:t>
            </a:r>
            <a:r>
              <a:rPr lang="en-US" sz="1800" dirty="0" smtClean="0"/>
              <a:t> </a:t>
            </a:r>
            <a:r>
              <a:rPr lang="en-US" sz="1800" dirty="0"/>
              <a:t>method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(3) displays the result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8741" y="1922930"/>
            <a:ext cx="3584575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Comic Sans MS" pitchFamily="66" charset="0"/>
              </a:rPr>
              <a:t>Practice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478741" y="2433919"/>
            <a:ext cx="7543800" cy="31393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Write a program that converts dollar values into another currency. The program should work as follows: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(1) Prints an introduction to the program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(2) Gets a currency conversion factor and currency name from user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(3) Gets a dollar value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(4) Calculates and displays the value in the new currency </a:t>
            </a:r>
          </a:p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-- Write a method to do the currency calculation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0825" y="2233248"/>
            <a:ext cx="4140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Some Sample Exchange Rates</a:t>
            </a:r>
          </a:p>
          <a:p>
            <a:endParaRPr lang="en-US" sz="1800" dirty="0"/>
          </a:p>
          <a:p>
            <a:r>
              <a:rPr lang="en-US" sz="1800" dirty="0"/>
              <a:t>$1.00 = 0.679459 Euros</a:t>
            </a:r>
          </a:p>
          <a:p>
            <a:endParaRPr lang="en-US" sz="1800" dirty="0"/>
          </a:p>
          <a:p>
            <a:r>
              <a:rPr lang="en-US" sz="1800" dirty="0"/>
              <a:t>$1.00 = 13.3134 Mexican Pesos</a:t>
            </a:r>
          </a:p>
          <a:p>
            <a:endParaRPr lang="en-US" sz="1800" dirty="0"/>
          </a:p>
          <a:p>
            <a:r>
              <a:rPr lang="en-US" sz="1800" dirty="0"/>
              <a:t>$1.00 = 1.04338 Canadian Dollars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4640" y="2409092"/>
            <a:ext cx="49263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that we have used Functional</a:t>
            </a:r>
          </a:p>
          <a:p>
            <a:r>
              <a:rPr lang="en-US" dirty="0"/>
              <a:t>Decomposition to break this problem up</a:t>
            </a:r>
          </a:p>
          <a:p>
            <a:r>
              <a:rPr lang="en-US" dirty="0"/>
              <a:t>into pieces, and have determined that</a:t>
            </a:r>
          </a:p>
          <a:p>
            <a:r>
              <a:rPr lang="en-US" dirty="0"/>
              <a:t>we need a method that does the actual</a:t>
            </a:r>
          </a:p>
          <a:p>
            <a:r>
              <a:rPr lang="en-US" dirty="0"/>
              <a:t>currency conversion.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2417" y="2690447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Pseudocode</a:t>
            </a:r>
            <a:r>
              <a:rPr lang="en-US" dirty="0"/>
              <a:t> Programming Process</a:t>
            </a:r>
          </a:p>
          <a:p>
            <a:r>
              <a:rPr lang="en-US" dirty="0"/>
              <a:t>to develop the code for this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1920766" y="1245039"/>
            <a:ext cx="6300123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We often write a program as a series of pieces or blocks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80314" y="3643111"/>
            <a:ext cx="6110291" cy="646113"/>
            <a:chOff x="1200" y="1355"/>
            <a:chExt cx="3849" cy="407"/>
          </a:xfrm>
        </p:grpSpPr>
        <p:sp>
          <p:nvSpPr>
            <p:cNvPr id="7181" name="Text Box 9"/>
            <p:cNvSpPr txBox="1">
              <a:spLocks noChangeArrowheads="1"/>
            </p:cNvSpPr>
            <p:nvPr/>
          </p:nvSpPr>
          <p:spPr bwMode="auto">
            <a:xfrm>
              <a:off x="1430" y="1355"/>
              <a:ext cx="3619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We do this because it is easier to understand what </a:t>
              </a:r>
            </a:p>
            <a:p>
              <a:r>
                <a:rPr lang="en-US" sz="1800" dirty="0"/>
                <a:t>goes on in a small block (piece) of code,</a:t>
              </a:r>
            </a:p>
          </p:txBody>
        </p:sp>
        <p:pic>
          <p:nvPicPr>
            <p:cNvPr id="7182" name="Picture 14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44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880314" y="4633711"/>
            <a:ext cx="6299202" cy="646113"/>
            <a:chOff x="1200" y="1979"/>
            <a:chExt cx="3968" cy="407"/>
          </a:xfrm>
        </p:grpSpPr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426" y="1979"/>
              <a:ext cx="3742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because we can re-use the same block (piece) of code</a:t>
              </a:r>
            </a:p>
            <a:p>
              <a:r>
                <a:rPr lang="en-US" sz="1800" dirty="0"/>
                <a:t>many times from within our program, and</a:t>
              </a:r>
            </a:p>
          </p:txBody>
        </p:sp>
        <p:pic>
          <p:nvPicPr>
            <p:cNvPr id="7180" name="Picture 1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04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864484" y="1873543"/>
            <a:ext cx="5010150" cy="923928"/>
            <a:chOff x="964" y="3621"/>
            <a:chExt cx="3156" cy="582"/>
          </a:xfrm>
        </p:grpSpPr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1180" y="3621"/>
              <a:ext cx="2940" cy="58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we call this </a:t>
              </a:r>
              <a:r>
                <a:rPr lang="en-US" sz="1800" b="1" dirty="0"/>
                <a:t>functional decomposition</a:t>
              </a:r>
            </a:p>
            <a:p>
              <a:r>
                <a:rPr lang="en-US" sz="1800" dirty="0"/>
                <a:t>   -- breaking the program down into more</a:t>
              </a:r>
            </a:p>
            <a:p>
              <a:r>
                <a:rPr lang="en-US" sz="1800" dirty="0"/>
                <a:t>       manageable blocks (pieces).</a:t>
              </a:r>
            </a:p>
          </p:txBody>
        </p:sp>
        <p:pic>
          <p:nvPicPr>
            <p:cNvPr id="7178" name="Picture 1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4" y="3717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0284" y="2941309"/>
            <a:ext cx="6605591" cy="369888"/>
            <a:chOff x="1200" y="3319"/>
            <a:chExt cx="4161" cy="233"/>
          </a:xfrm>
        </p:grpSpPr>
        <p:sp>
          <p:nvSpPr>
            <p:cNvPr id="7175" name="Text Box 12"/>
            <p:cNvSpPr txBox="1">
              <a:spLocks noChangeArrowheads="1"/>
            </p:cNvSpPr>
            <p:nvPr/>
          </p:nvSpPr>
          <p:spPr bwMode="auto">
            <a:xfrm>
              <a:off x="1440" y="3319"/>
              <a:ext cx="3921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in </a:t>
              </a:r>
              <a:r>
                <a:rPr lang="en-US" sz="1800" dirty="0" smtClean="0"/>
                <a:t>Java </a:t>
              </a:r>
              <a:r>
                <a:rPr lang="en-US" sz="1800" dirty="0"/>
                <a:t>these smaller blocks (pieces) are called </a:t>
              </a:r>
              <a:r>
                <a:rPr lang="en-US" sz="1800" b="1" dirty="0">
                  <a:solidFill>
                    <a:srgbClr val="FFFF00"/>
                  </a:solidFill>
                </a:rPr>
                <a:t>methods</a:t>
              </a:r>
            </a:p>
          </p:txBody>
        </p:sp>
        <p:pic>
          <p:nvPicPr>
            <p:cNvPr id="7176" name="Picture 17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33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863751" y="5541766"/>
            <a:ext cx="6149990" cy="646113"/>
            <a:chOff x="1200" y="3319"/>
            <a:chExt cx="3874" cy="407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40" y="3319"/>
              <a:ext cx="3634" cy="40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because it allows a team of programmers to work on</a:t>
              </a:r>
            </a:p>
            <a:p>
              <a:r>
                <a:rPr lang="en-US" sz="1800" dirty="0"/>
                <a:t>different part of a program in parallel</a:t>
              </a:r>
            </a:p>
          </p:txBody>
        </p:sp>
        <p:pic>
          <p:nvPicPr>
            <p:cNvPr id="17" name="Picture 17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338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200400" y="2019301"/>
            <a:ext cx="6248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 an example, consider a program</a:t>
            </a:r>
          </a:p>
          <a:p>
            <a:pPr algn="ctr"/>
            <a:r>
              <a:rPr lang="en-US" dirty="0"/>
              <a:t>that you might write that works with a</a:t>
            </a:r>
          </a:p>
          <a:p>
            <a:pPr algn="ctr"/>
            <a:r>
              <a:rPr lang="en-US" dirty="0"/>
              <a:t>speed detection radar system. </a:t>
            </a:r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2838450" y="1402080"/>
            <a:ext cx="66103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radar gun emits a beam of microwaves at some </a:t>
            </a:r>
          </a:p>
          <a:p>
            <a:pPr algn="ctr"/>
            <a:r>
              <a:rPr lang="en-US" dirty="0"/>
              <a:t>frequency f</a:t>
            </a:r>
            <a:r>
              <a:rPr lang="en-US" baseline="-25000" dirty="0"/>
              <a:t>0.  </a:t>
            </a:r>
            <a:r>
              <a:rPr lang="en-US" dirty="0"/>
              <a:t>The beam bounces off an approaching car and is reflected back to the radar gun. The frequency of the returned beam is shifted slightly from f</a:t>
            </a:r>
            <a:r>
              <a:rPr lang="en-US" baseline="-25000" dirty="0"/>
              <a:t>0</a:t>
            </a:r>
            <a:r>
              <a:rPr lang="en-US" dirty="0"/>
              <a:t> to f</a:t>
            </a:r>
            <a:r>
              <a:rPr lang="en-US" baseline="-25000" dirty="0"/>
              <a:t>1</a:t>
            </a:r>
            <a:r>
              <a:rPr lang="en-US" dirty="0"/>
              <a:t> due to the motion of the car.</a:t>
            </a:r>
            <a:endParaRPr lang="en-US" baseline="-25000" dirty="0"/>
          </a:p>
        </p:txBody>
      </p:sp>
      <p:sp>
        <p:nvSpPr>
          <p:cNvPr id="2" name="AutoShape 2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jpeg;base64,/9j/4AAQSkZJRgABAQAAAQABAAD/2wCEAAkGBhMSEBQUExQUFBUVFxQVFBUVFBQVFRQVFRQVFRQXFRQXHCYeFxkjGRQUHy8gJCcpLCwsFR4xNTAqNSYrLCkBCQoKDgwOFw8PGikcHR0pKSksKSkpLCkpLCkpKSkpKSwsKSkpKSkpKSkpKSkpKSwpKSkpLCwsLCwsLCwpLCwpKf/AABEIAQEAxAMBIgACEQEDEQH/xAAcAAAABwEBAAAAAAAAAAAAAAAAAQMEBQYHAgj/xABFEAABAwIEAwUGAwUGBAcBAAABAAIDBBEFEiExBkFREyJhcYEHMkKRocEUsdEjUmJy8BUlM2Ph8TSCosIkRFRzkrLSFv/EABkBAAMBAQEAAAAAAAAAAAAAAAABAgMEBf/EACQRAAICAgICAgIDAAAAAAAAAAABAhEDIRIxE1EEQSJhFIGx/9oADAMBAAIRAxEAPwCa/B08z3hxDi8X8j1VHq8MEMj2uIdY6EKxs4fqYS2dpa8u3btYW0VfxZsrryPbkJ5clORNohnFHKT3i3u8k4dVg6BMsNJALb7nmmUjXakciuZ402SSM0AdID4aqdwWukhjNmB4FzfawVXoKp73ho5q4UlW6lH7YWuLZDuRyK0gmhlNxSre95ksRr46BdNqBl93/VSmOYr2pEbWBrXOB06dEwkpmg2Omv0VOhMn4nRSNjMTAXtAzX6q1UM4fHlyZHt1Om6geHWUzIHyE2eNLE79LKPk4nd2t9cu3mFqnWx2a1h9ZGIGubo239fVd0eKNkJtfQ215rPJ+LzlaxgOS2o6H9FaeE25m59dfz8FadjTsspKF0SBKYwwEq2nSUYunIdZSx0DsAuTCEZeue0QM4fEkiU5zpKVt00xUJ3RLjMhmVknSBXF0LoA7QXKCQyCoMKdZznG2hyjkq/xQ8imtla4+AVkIzxHvfDyP5KMo6ORsJ0EgI+LdD2qGzKZRkNnaE7JaE9zMQSNr20CU4omcHBhZky3seqccOwPqYHRMIG5NwuPhZnQ1pJG3u2wINwfJOOJcZfKWSEatGX0TGKmMUjmP95psV3iLSW2Gym3F0BHwTl5LiU4dUHS6QZT2aE9hbmADlbaExSijfI9rG7lSeK0DwWtyguPRJMpTduR1nKSwvDJC4uc8BzQSLq4yT0hoKrwV1PCye5vcXaRyVioPaBFDExtsx/h5eaia/iN8kBjmhuCLBzfzsqvQwiSQtacoAv3udlo9dD66Nyo8QbJGH3ABFzc6DmngiDgCDcWvcbEHZZnhbXVEfZFwjjILXvc/I1rQLmx5k2A9VJYlj1IBlL6ifKGtDYSQx/K7SNGgDxTuyokrxxxBPTxR/hcmYvs+4zlrbch1PVNeFeMiY3mrka05rRggZyLa3DeV9lFRcYwtFosOuf8yQOProUjU8Y1xH7KlpYvEi5+ydMou8fFVO4Fwf3QbF2V2QHoXbBSDKgOALSCDqCDcEeBWSVHHFe24MUWUnMWtzannbXQXUZH7X6iGSU9jE4PcHBl3AM0As3w0S6CzcO0QL1meF+1p0jQTAzxDXnT5p7Ue1iFjMz4JLXA7rmnU+dkwsu8kgG/NGCqTF7QaOsY6KN7mTEdxkjS0l41AB2J8FJcM4sZHOaeQGh6oUldEMsqBXLXo8y0ANBFdBIDIXVbGQXbI/NYC2Y9U3dj88Dg8uJadmk8k1xSvZk7LLl1GvRNsToHNjBc8PGmXUE2XOxiPEOMuqXhxFgBYWTLCMfkp3Oaw2zc0rWMYGjI6+mqhdXvJbuEJiJcYqZJy59rkJ3LV3BF1W819efNOqd5PPRRKNuxUScEqcwzeqioZt04p3FS4iaJunqG5genJNcTqnF5LXb8rpqyXI8OtmA3CQxjEWPeHsGXTUBEEA9/tiQixNsug6JjJWHNf520TJtTrfrupTBaRkkre0cGxg3dc2uBra/jt6rYdF24ewYvhjkmc9rWkmJmnfuLFxaQdLbKVdT08XeytzDYnvH67KCxfj+naTkJfkGVrWNNgBoLHoFTsT41mcAQxrQ7UEm5t5bLZNRKL/Ni4J3ACiMR4jiaDd7R66/JZvVYvK/3nu8gbD6JkUPIBcK3jOMH9mC89T3R9VAyV0cjnOe2xcb6E6FM6OLM8C17nba/qn9bgMjdQBa2wN/zWUp+ylFsmMBLWsLWuBJN9dDa31XGNx/szYOBaQ7NfunpYcjuq3HM5h6WT3+3XOFn94c7j+ineqJEaCsLJ45L94Pa6/jfdabSYy6Jxc3e5/NZmJYifdt5EjbzVsixAOFxz1Wcv0Sy+YJxK4SXebg+9c7eStbeIYLXzgLHPxZCkKeoBbZx1JThNrslM1B3E0A+NBZlJUa7lGq8rHZTqyoLtTvzTMzPaLnUdCjiffZL1EJc0BSO6G/4m+ySgfY3HqEZpy1PsNxWOFrgYg8m+vRNDGDj3tNk+oHBoId6JOGk7QOc3TnbwRRR6XSAdQPaSR9Uq6TILjVMIbXNk4ZOC2xCVEgNUXPBbrpqE2lkYXXtbX/dc1Fw7uA7JMse63d9U6KJEVLC0hrLeJSDj9UpHRkDqu5aMgE36IFY3pWWd1ul8aoA2MFu3Pw8EpTwm11MU+Cl7CMw3a7W/wAJuk3Q47dFMqsLkjaC9pF/A6dL+ibMC0Kqp6kucXBmU6ZXa3HW42SeF4I2F2azS4knrlHQLLzUto7P4/J6Kzw/h0hnjd2bsocCSWkC3PdXiSkDilTP1RteLXXLky83Z248KxquyncXYM2INe34jaygqYjI9vcu7Lq7cZTfuu5XVi4pe+edsLbd1txc2FyLnX02UEcNkiaHPblBzWzc9P3d/ou7FbirPNzVzdHJo3NsSAb2OmvztyVmij0uN7DbbZQkUrsjSJmd3XswXEm+40FgT4lTMjjsDqBb06KmYMErjcJ5Da4Kjw8jVyJtSb2SRI8mrHZigky8IkAKVvDTYhmaSmkdDcE32Vhxdpe2zfVRUVA4NcLE6aIbQpNWQ0dGXk3cFJU3CDXW7+67w3CC193tNk7xPGzFLEyKMOe/YG/WwAA5lUmmXGhSHhfsmvIdcZTomPDuE9s12b3fur5hFTSvlbBPlDngtdGXkPa+1yCBsrHR8NYfELMa1oP+Y8/dW4MqkZbFwi1uYv2GoUdR4ZHLLYXDbra3YdREWIZbxc5N4sIw5hu1kIPqlwYqRV6LAoWWOQHTmPBIY9hsDYb5MoGug5q6zupC1waYwbGxHI8lnFdxPTzjsWyZnE5cuUjUb62VOOmD6I6CkhEZLn3TjBKGOTML5r25ckjDhlmkEeSlcKd2I9256hc6yRMlKKJefDomsHcHdHRV+PEW5yG7Xt5qbdX5xYt0UOcGbmzN7vglKcX9l81dorOM8UTiR7c9shIAAaOel+uiYRcSydoHOJl093blt3RpZXDF8DgcM72i+xLdyVVnUUMZJaf18kouD+jp/JrknolqLE5ngF0DG3tYmTS3kTf6J7U4wY296aFnQBgOvnlKrgq2xtvt+ZUFWVrpHXO3IdFKwpv0X5WlV2WGDGSH9qZBLYEFouA2/wAVnW8tLqv1MzSRbMTckkkHfomyWiiJNrEnoBcroSOdsnqKMmINa2OxNr5bu13Nzzsu6uPI6x3CleF8K7SLU6sdyI0J5eYUw/hVjnZnZidColOKdMyckuxnhfCb5wHk5WfUqcZ7O2lpyvdmt3TyTimle1wAYco5XU0MbfawZb1VqcEjVKHsy+r4Zq43lpjLudxsQgtHkrZCb3HyQWflgPjD2VgRFdCIqwNw+IeKUFHF0JXPX7RxeFeyumJN4cLa6vo3EaiQ6nwbmH1VsEMY+BMMYnbE6CawAjmaSegcCPkrx0pLZcMai7sqvElOGcQRkAXeY3HxJY4H8le5afNa1hdpebNd3WDmR1voBzWb8QY4yfGWSx95rSwDkXBoNz4c1aXcTNOnY3vYW7R2tthb7LvjKjah3iuCyAGzj/iNi0vYZmg5ieQu4BN5uDGlwBneP8UOzNy96OwBaL6tLnAXROxd7v8Ayt773c83XL6mRxv+DYfFwJ9LlbrPJKl/hPATnqG0kronPa8MbG0gNaHGV1iQLbgA7lZ/g8X95tZ1nc36uV/f2ou78HALa+4Dtr6rNTR1EsrpGQygueXjKxwykm4t0sscslJIurNb/sb+JAYMP3k4wftjTxdsLyZBn05+PinggedgV5nB3pGfhI4YS3qV03CWdT81Kf2fIeQCUGEP5kBV4peiliIeXCYiC1wJB8fuqziHs/DnExS2GtmvFzfkM3RaGzBurkuzCWDxVxxTRajx+zztiVHKx+WSwIJFr323SUFNmNumquXElTSzy1E0j3x5T2VMyNgf2mS4Ln3tYE81X8PiaLvcA0HbMdT4+A8F0RXsGJMoQNQEoIpc3cOUWF9bXTxmIxcnAeNj+aVjkDiSCD/XTdaqKEI0mITwEOsNNLjYa8+gtdaHwvjcdXpmDH6d07Em9mg83WF7KjZ+unlskmxlkglj0I94A5S4c8rt2k9RyuoniT7EbMzBOrl2MGbzJ+ajeEeJxUx5X2EjQCdLZmH3XW5acjrzU8ZVKxx9Giobf2VH0KCX7YoKuC9AVwyrg1BU4zDIx8KVbTMGzR8lzL4w6RXTmvoT8kpJSue3KWXB3BGhVhAA5I7ql8eKCkVqHhkXuIYweuUX+ajOKsOFLEKgsuGEXyEAjoQDv6K86qNxvDXSsIAa+7S3K82brzutOHHaGkmZs72xx/8ApnnxMg1+QSZ9sI5Up9ZT/wDlUato3QSvikjIexxBFr215HotC9n+G0X4XtpCDNmdo8f4dj3bNOh6krVzSVsmMHJ0iW4W4kq6/OYqaONjLXfK+TKST7rbN1NtVoDYWjYBZ0/jdgltG/YWJbpb5K3cPY8JwW/ENiRbMP1WUcqk6Zq8dbWybFuiNcZkV1oZilkLJPOm2IYi2GMvdc8gBuT0TAerP+NfaE1glhhvdhySSDa53Yw8+hI2TbH+PZnsEETWsdUZRHICbsY64eSOosqXjNFFHMGRPEsbWsDXA3D3kXkk8y6/yUy3oXKuiPgiJd2j/wDlb0/0CUfcnqfL6BJulzOsNh9VY+Gp44nD9gJ5HZez1do6+hyjxtvpok7SbSskjBgUzh/hPOl7ZXX/ACURM1zTrcEHR3MeBW6PfWmEOAi7XMbssezI5NDz8V/RZhxLO5zndrA2F1jdrWFuYk+9rvrzWWN5b/OPH+7G0vohqOvzDK7f80pBU2JaeWoUObtPiPySzptQR5LbkSWbBcbNNURPB7oeA4fwvNngdLmxOi2jOLX62PoRcLz5nzNPPRatgPEBkpYnc8oafNuhSlNR2w5KPZa+0HVBQBqidUax/kIfNFjyIZUmXeKLOurs0FSQgXJLOiMiVCFbos6SL0WZOgK/jMMkchcwNkz3dYWzN8HXUBHQzSS5nwsbb3S8gDfoN1asYwtrg6QB2fS5aTqB4c9FTa6rhZJeWZzQ3UgkN25W3uuDJFqR145KiuYtg/4OtzPdG9s2Z9o9Aw5tiDsVOx8QCLK4HUEED7KmPxDtKntHlz2Z+6Hm5EZNgD6K0VGHRB/c5eN9fJbZY8abMoO74mrUdc2WNr27OF/LqErdVPgevuHxHkczfLYj7q1ly2hLkrMpKmdLPccx7tJw7XKwjKP4QdfU6q/nUW66fNY3XwSTVf4OP33OLXn9xo1cT0ACt6IZO0FQIaSWrNjmL4KUG1+/fO+x3AsR6FZ7U1ZzG3kp/i/Fmuf2cR/Y04EMdtnEAZ3epH0VWbqVnZI7hdZum528PFXDgjEBT1DAPdksyQlwG+xudrHVVKFm58LBLDFG8wQfK6ar7Gbg/iqmdlZ28Ond9/mOY5N81k3FOIGeeVzjcZnBozXDWg6Bp6fqoh+IMO1/kkJK6+w+aWl0DY2e7Ty+oXDTy8ijeuAdUhD6ld91dOAJJHxSRtbmyvLvIO/2VDp3/mtC9lVXlq5WbZ4mkebTyUyjyVDqy3swGYi+cDwtsjVhLkFn4olcUNwUaIFGSu0YESO6K6AAjRXQugAyVn3tZwVroopw1oLXljyALuDx3b9bEH5q/kqMxnh+GqDRMHHLfLlcW2vvt5JLvYn0YUWqfwr3Wm+418xofyWgs9nNDzje7+aV/wBlBY9g7IHFsbcjQTYC+l9dzqsvkTTSKxRdnGH1hika9u7Te3VaJS1QkY17dnC/kenmshZOQVaOFuIhGcj/AHD9D4LnxNwf6NZfktdl7CyXFOJXSTT1LGgOcDDFpbLEDq5xG7nX38Fd+LuKo6enNnXkkBEYbYnxcegCx4zEjMT5N/06Lqbs52IVTthrz9bndc0o73p/uuaiUuNz/suqTc+Sgke/D5/kkJG32TqTXTkN/PoucqoBmWlpSg1SkhF0n5JAcOCb2TohNnbpDOoird7O5P7zg/ia9v8A0lVBhVp9n4/vOn/5/wD6FAG2j0RpA1bBz+hQQXYwrsZhhIEsjWF1y0Hc26JN3EUAbmzOIvl0Y69/Lp4rP/ahU3qom75YtfAucflsq23iicNyZrstlLTzH8246+i05E2blFMHtBbqD/W3JKZVkvDvHs4zCWUuvls51tOW4CtGHcYEyAuD3R63kbmcxvW+lhZJzSGmXLKgFXKjj2mYbXcfK2qYv9p1PyY4nzACqwsuSFlXKTjyle0Fzww8wTsrAx4cA5uoIBB6g6hDGgy1V7iiiuA63Kx8wrDlSNdTdpGW+o8+SzyR5RouDpmSVkVnW+SaPqC1T+MUVidOarVaVzQd6ZU1xehHFMTdIxoNiWnQ21A6X6KL7XXVKSHfzTddCVGF29hFL0ZsSem3mkU4w5l3b20vqgQ9awczrufM8kEHgn3AT1cfsiFMd3FUIROq4ceiVdHbYpBxSAIOTcpfkkEho6Cu3svps1cHnaONx9Xd0KksWn+ymmHYzP8AiztZ6Bod+ZTWw+zQc48EE3yIKqKIr2g4DRfhuzAs/O54lADpZJrWeADuLb8mgaLEqiANOjg4XPK2301+yn6ziKermLnmwdpuGNaz91p+EeW6cQxPqwYoKRhZcXexlsh6mU81JJVGDz1WqYBTF+HilZmje+JwcXNIADtSfG90OH/ZqyO7pHEyHZo92Mf9xVvocMbEwNFzubnU6rny4fNKKfSdm0KjF+zO4/ZE8t1qGg9AwkfO6M+yF9iRUNJ5DIQL/NacGIFviuqkZ0Z5SeyBunaVDieYbGLeIBJWgwwBrWtGgaA0DoALBAPKFygYZKAR28EZYmBV+KMN+MDR2/g5Z1jcVitonpw5pa7UFZXxjhZhc8HUDUHqDsVzyhxla+zRyuNP6KY4aeqQslnu0SS0MAk5w0DMS42AFymyF9/JAyUdiWZwbG2/IX/RStLw3USi5OUHkAE94Q4aNhI8amxHgDstCpqMAWsubJmd1E7MXx1xuRmk/BdQBdpzeB0+qgayjfE7LI0tPj9itte0BROK4ZHM3K9oI8tfmoWZrvZUvjxa1ox6TZJWT7GaIwyuiOuU6eR1CZWXWnas4apnTVqfsn/4WU/5v/Y1ZWta9mEOWhufjle4eQDR9iqj2C7LfmQXOZGrGZti/DIzucxuSJzR2Udw4uI1dnto0c7DRXTgvDHwxTNLMkTnRyQgiwu5lpWtB1IBG+ykKFkYDQGFzW6B0g0v1ZHy9bp+Xl1zrfqVIkgZVyD6rgM66/NKtiTKCK5v4JTIOqBagDlrV3ZEAgWoGGSuCCgQUQCAAqz7Q8OY+hlkI77A0g3t3c7cwPXRWZyiuKqTPQ1A/wAtx+Wv2QIwmrAFrf10+iRypVzbk/P0SVyVBASeYPhrp52RtF7kX8Gj3j8rprltutN4JwIQQiRw/aSAH+Vnwt8PHzUTlxRrihzlRYqSlDAANANB6bJ81ybNaSjmlyix3XA2enQJ5U1e5JyzG6SkqMrXOOzWud/8QT9lPeinpGX8T1GermPR5aPJvd+yi7rqWUucXHdxLvmb/dchemlSo8du3Z0FuXCHZmhgEZBaGWPIh/xA+NysPgbcrWfZg134WT93tTbzytzK0Suy25EF3dBMouRj8ims8Ml+6G29LqOi4yiO7Xj5FO4uJqd3xkfzNIRTCwzSyHcfVD8C/p87KQgqWPHdc13kQlkchEUML/fa23hv9Ezmwk65DfwIsVYbrgpWNFRc2xsd0ZHirHVUTJB3hryPMKvYnh74vFt9D+qYzks8URam3broSpjFcq4mizNLeTgWnycLfdBtQur3QIwCtpezLmHcOcHeGUkW+iYZ9NFp/tO4ZDozVRgBzdJgBbM0mwefEGwWYRwXIA1JIAHUnYKGQTnBeD9vUBzvcis93ifhb9/RaWZVF4NhQpadrPiPekPMuP6bLifECNl52fJcqPUwY+MSXOJBqjp8SzuUXVVZtdRrsUDTzKyjCU1o1llhB7LS2XRQHGWMBkPZD35Pet8LARf1Oy5jxwta57tGgfXl6qnYjXmWQuPNdWHE7tnLnzpqoiNREA7S9vHn4pKyXkkzAdQLfLZINXWcArEtZ9mtQTSub8LX931AzX9QsmaNVqfsuf8A+Fd/OR8lUexouOVGuw8dEFYyANYOSTknJBsdbG19r8lTf/7R3KNvzJXcfGjr6xt9CVXNEFmwueYAmU2dfQNdfTrcW36KwUXE80du+SP3XahUeHi6M+80s8b3CWrcVe5l4Q17ujjYW56jmj8WBq2G8YRyWDxkPXdp/RT1+mo6rzjLidcNeyYQOTSSfodVLcO+1yopnhs0V4Ro9vezM13aToPJZtDTN1KTksRY6gpnQYrHURNlieHscLhwOnkehS3apFkHieD5Tmae706FMGMN1Zpn+oKh54ww+B2TBbGhHXdctYui4m+liuIHmx5kX06qPIro08bE8Tq2RRF0liw90gi+a/KxVOosAhbM+qLA27i6Flh+zBAF9PLRWLFHsnY0PBAY/MRydYHS/moDE8RLiQPoufNmSVI2w4bdsRr6+50Uc65Xbm8ym1TVW2XBFOTOycklsaVel+8mkDLlCeW+5AUXWYpoWs9XfovRjHVHmykrO8cxAPIY09xv/U7/AEUUgumN1WqVGTdhOaRbkisd13M65CVm2FugTIG4Oq1T2TSA00o6SE+hAWVlax7LsHMdO+Zw/wAU2bY/ANb263TXZSLnlRLsMHh80FoM843XbJiOa4CJZCHrapPqXEi1wLTbw5fJRTIifdBcegBJ+QUxRcL1UouInN8X2YPrqnsVE7Q40H6HQqTFnDkfQG/moaDgWUEF88beoaHOP2CnKfCo2DWR7j4ZQFqn7ChphvFpwqqAY0mGUXlj5DvWzR9HAXWy0leyaNssbg5jwC1w5g/dZRPR07rZ4g+2xeSfyTqnxQxMDIv2bBqGMJDQTvopcdlI0eurQ1uW9nO92/LqVEtIcdTqPkqFWYo91nBxzNN2kkmx6eRVi4cxxk8YcbBw0c2+rXDf0XPltP8ARvja/sn3BR1fL2ZMjnANYLG2hfNJ3YmjwadSnk0oDb3CzzjCtljqIw5wMOYSMtbR+xzczvopi1bLndImcQqrNDBs0W/VQ0jkrUYowC9wb63VcxHiMaho+q4lCWRnVLLGCHtXWBo1KhavFN1GVNe5ya3uu6GJRPPnlcmLVFWXeATcIyiC1Mg11FYlcokAPqaBsguRY+Ck4KRgaQ6/9c1GYW7vHxU9C8FpB+aaJKw+K8hazvXNh4k7LfsFwvsKaKLm1jQ4/wAVrn6rDWxdnmN9bm3ot0osXje+KJpzyPYxxDRfLdoN3kaNTXZSHXZoKx09AA0DQo1VlHlvCsFkqHWYLAe886Nb+p8Fb8P4Qp4yC+8pH72jPRo3HmnMDmxsDWCzRoB+vUpKTEU1FImyXjmawWja1g6NaG/kk31pPP6qI/GXSUuItbu4D1TFZLSVV+aQM6g5uIIhs6/kCmUvEw+FpPnolyQFmfVJtJUnwVWlx+Q7AD6ptJicjt3H00UuQFrfWAbuA8yoqqxdrH54nkO/hvY+BUC433ufPVGyMnYKXsOi30ftEfltIPUKOxrijtgWgAg+GqhRRnmiNOs1jinZo8smqYtS4lk95gkGlg5zgBb+UprNMXuLja5NzYWHoBsF3lRZFZFiSCVsg4IFYkjC6RXQMCCJAIAd0LrE3UvFUjYc1BQmzrH6peKosbgJoQ4xZ3eFvXzWs+yHBXwQSSyscx0rhYOFiY2gWNjrYkn5Kg8EcP8A4qsiZIDkv2j7c2ssSD0ubBegfwYbtt80xoWEvigkgEEDMJh9x3mmI5oIKmQG/Y+SqkvvFBBSxo5XLUEFIzpEgggDuPdSTNkEECZy5IOQQQISKAQQQAR3QdsgggBHkiCCCCg0SCCAFH++UpBy80EECNO9l3/GH/2XfmxbLH7iCCopCCCCCQH/2Q=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429001"/>
            <a:ext cx="186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4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1542</TotalTime>
  <Words>2911</Words>
  <Application>Microsoft Office PowerPoint</Application>
  <PresentationFormat>Widescreen</PresentationFormat>
  <Paragraphs>495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Book Antiqua</vt:lpstr>
      <vt:lpstr>Calibri</vt:lpstr>
      <vt:lpstr>Calibri Light</vt:lpstr>
      <vt:lpstr>Comic Sans MS</vt:lpstr>
      <vt:lpstr>Monotype Sorts</vt:lpstr>
      <vt:lpstr>Times New Roman</vt:lpstr>
      <vt:lpstr>Celestial</vt:lpstr>
      <vt:lpstr>CIT 260 Week 6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Methods</vt:lpstr>
      <vt:lpstr>Methods that return a value</vt:lpstr>
      <vt:lpstr>Methods that don’t  return a value</vt:lpstr>
      <vt:lpstr>PowerPoint Presentation</vt:lpstr>
      <vt:lpstr>PowerPoint Presentation</vt:lpstr>
      <vt:lpstr>PowerPoint Presentation</vt:lpstr>
      <vt:lpstr>JavaDoc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Scope of Local Variables</vt:lpstr>
      <vt:lpstr>PowerPoint Presentation</vt:lpstr>
      <vt:lpstr>Example</vt:lpstr>
      <vt:lpstr>PowerPoint Presentation</vt:lpstr>
      <vt:lpstr>Blocks</vt:lpstr>
      <vt:lpstr>Static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Practice</vt:lpstr>
      <vt:lpstr>Practice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subject>CS 1400</dc:subject>
  <dc:creator>Roger deBry</dc:creator>
  <cp:lastModifiedBy>Roger deBry</cp:lastModifiedBy>
  <cp:revision>137</cp:revision>
  <dcterms:created xsi:type="dcterms:W3CDTF">2002-03-06T19:41:56Z</dcterms:created>
  <dcterms:modified xsi:type="dcterms:W3CDTF">2020-12-02T16:52:54Z</dcterms:modified>
  <cp:category>CNS 1250</cp:category>
</cp:coreProperties>
</file>