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329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257" r:id="rId11"/>
    <p:sldId id="373" r:id="rId12"/>
    <p:sldId id="286" r:id="rId13"/>
    <p:sldId id="259" r:id="rId14"/>
    <p:sldId id="353" r:id="rId15"/>
    <p:sldId id="260" r:id="rId16"/>
    <p:sldId id="261" r:id="rId17"/>
    <p:sldId id="354" r:id="rId18"/>
    <p:sldId id="287" r:id="rId19"/>
    <p:sldId id="266" r:id="rId20"/>
    <p:sldId id="295" r:id="rId21"/>
    <p:sldId id="267" r:id="rId22"/>
    <p:sldId id="290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55" r:id="rId31"/>
    <p:sldId id="356" r:id="rId32"/>
    <p:sldId id="367" r:id="rId33"/>
    <p:sldId id="357" r:id="rId34"/>
    <p:sldId id="358" r:id="rId35"/>
    <p:sldId id="360" r:id="rId36"/>
    <p:sldId id="361" r:id="rId37"/>
    <p:sldId id="282" r:id="rId38"/>
    <p:sldId id="284" r:id="rId39"/>
    <p:sldId id="374" r:id="rId40"/>
    <p:sldId id="375" r:id="rId41"/>
    <p:sldId id="376" r:id="rId42"/>
    <p:sldId id="377" r:id="rId43"/>
    <p:sldId id="285" r:id="rId44"/>
    <p:sldId id="370" r:id="rId45"/>
    <p:sldId id="368" r:id="rId46"/>
    <p:sldId id="378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</p:sldIdLst>
  <p:sldSz cx="12192000" cy="6858000"/>
  <p:notesSz cx="6858000" cy="92805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ECFF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76" d="100"/>
          <a:sy n="76" d="100"/>
        </p:scale>
        <p:origin x="82" y="1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9A09DAFC-F7AB-479B-9639-86003556C8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0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949EA-C59D-420F-940A-B773B33124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949EA-C59D-420F-940A-B773B33124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75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949EA-C59D-420F-940A-B773B33124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9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949EA-C59D-420F-940A-B773B33124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949EA-C59D-420F-940A-B773B33124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949EA-C59D-420F-940A-B773B33124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36D9D-0CE5-43C2-B94C-CC0DA7CE56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90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FADB6-7AFE-47BC-9E33-17ABCAA507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87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2A3F9-C346-40B7-9488-934AB34C58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8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1FE74-84BD-4C2B-A876-504247A2E3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04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8D631-9261-4204-8759-DD4FB76CBA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1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7CF9D-8D67-4D4D-82CD-8F185059FA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1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8AA3E-091D-4AD0-9E9A-F7E2B8B985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42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AA399-954B-423B-9273-6F7CC04900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27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318E-5AA0-47BC-BAB8-22A67CD074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52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8DC44-3EEE-46BF-A805-63540C192E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963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D22949EA-C59D-420F-940A-B773B33124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8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4114800" y="2708275"/>
            <a:ext cx="447675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CIT-260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Week 7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8001000" y="17907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077200" y="14097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examScores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8001000" y="22479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8001000" y="2705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80010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8001000" y="36195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8001000" y="40767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8001000" y="45339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8001000" y="4991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8001000" y="5448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8001000" y="59055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8534400" y="18669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89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8534400" y="23241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94</a:t>
            </a:r>
          </a:p>
        </p:txBody>
      </p:sp>
      <p:sp>
        <p:nvSpPr>
          <p:cNvPr id="10255" name="Text Box 17"/>
          <p:cNvSpPr txBox="1">
            <a:spLocks noChangeArrowheads="1"/>
          </p:cNvSpPr>
          <p:nvPr/>
        </p:nvSpPr>
        <p:spPr bwMode="auto">
          <a:xfrm>
            <a:off x="8534400" y="27813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78</a:t>
            </a:r>
          </a:p>
        </p:txBody>
      </p: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8534400" y="32385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93</a:t>
            </a:r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8534400" y="36957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75</a:t>
            </a:r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8534400" y="41529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99</a:t>
            </a:r>
          </a:p>
        </p:txBody>
      </p:sp>
      <p:sp>
        <p:nvSpPr>
          <p:cNvPr id="10259" name="Text Box 21"/>
          <p:cNvSpPr txBox="1">
            <a:spLocks noChangeArrowheads="1"/>
          </p:cNvSpPr>
          <p:nvPr/>
        </p:nvSpPr>
        <p:spPr bwMode="auto">
          <a:xfrm>
            <a:off x="8534400" y="46101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82</a:t>
            </a:r>
          </a:p>
        </p:txBody>
      </p:sp>
      <p:sp>
        <p:nvSpPr>
          <p:cNvPr id="10260" name="Text Box 22"/>
          <p:cNvSpPr txBox="1">
            <a:spLocks noChangeArrowheads="1"/>
          </p:cNvSpPr>
          <p:nvPr/>
        </p:nvSpPr>
        <p:spPr bwMode="auto">
          <a:xfrm>
            <a:off x="8534400" y="50673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77</a:t>
            </a:r>
          </a:p>
        </p:txBody>
      </p:sp>
      <p:sp>
        <p:nvSpPr>
          <p:cNvPr id="10261" name="Text Box 23"/>
          <p:cNvSpPr txBox="1">
            <a:spLocks noChangeArrowheads="1"/>
          </p:cNvSpPr>
          <p:nvPr/>
        </p:nvSpPr>
        <p:spPr bwMode="auto">
          <a:xfrm>
            <a:off x="8534400" y="55245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53</a:t>
            </a:r>
          </a:p>
        </p:txBody>
      </p: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8534400" y="59817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87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1889126" y="551579"/>
            <a:ext cx="53383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An array is a list or table of values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An array has a single </a:t>
            </a:r>
            <a:r>
              <a:rPr lang="en-US" sz="1800" b="1" dirty="0">
                <a:latin typeface="Comic Sans MS" pitchFamily="66" charset="0"/>
              </a:rPr>
              <a:t>identifier</a:t>
            </a:r>
            <a:r>
              <a:rPr lang="en-US" sz="1800" dirty="0">
                <a:latin typeface="Comic Sans MS" pitchFamily="66" charset="0"/>
              </a:rPr>
              <a:t> for all its values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889126" y="1673981"/>
            <a:ext cx="4075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All values must be of the </a:t>
            </a:r>
            <a:r>
              <a:rPr lang="en-US" sz="1800" b="1" dirty="0">
                <a:latin typeface="Comic Sans MS" pitchFamily="66" charset="0"/>
              </a:rPr>
              <a:t>same type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1905000" y="2184401"/>
            <a:ext cx="3752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Values are stored in </a:t>
            </a:r>
            <a:r>
              <a:rPr lang="en-US" sz="1800" b="1" dirty="0">
                <a:latin typeface="Comic Sans MS" pitchFamily="66" charset="0"/>
              </a:rPr>
              <a:t>consecutive</a:t>
            </a:r>
          </a:p>
          <a:p>
            <a:r>
              <a:rPr lang="en-US" sz="1800" dirty="0">
                <a:latin typeface="Comic Sans MS" pitchFamily="66" charset="0"/>
              </a:rPr>
              <a:t>memory </a:t>
            </a:r>
            <a:r>
              <a:rPr lang="en-US" sz="1800" dirty="0" smtClean="0">
                <a:latin typeface="Comic Sans MS" pitchFamily="66" charset="0"/>
              </a:rPr>
              <a:t>locations. Access is fast.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1863286" y="2931805"/>
            <a:ext cx="4059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The position where a value is stored</a:t>
            </a:r>
          </a:p>
          <a:p>
            <a:r>
              <a:rPr lang="en-US" sz="1800" dirty="0">
                <a:latin typeface="Comic Sans MS" pitchFamily="66" charset="0"/>
              </a:rPr>
              <a:t>in an array is given by its </a:t>
            </a:r>
            <a:r>
              <a:rPr lang="en-US" sz="1800" b="1" dirty="0">
                <a:latin typeface="Comic Sans MS" pitchFamily="66" charset="0"/>
              </a:rPr>
              <a:t>index.</a:t>
            </a:r>
          </a:p>
          <a:p>
            <a:r>
              <a:rPr lang="en-US" sz="1800" dirty="0">
                <a:latin typeface="Comic Sans MS" pitchFamily="66" charset="0"/>
              </a:rPr>
              <a:t>We sometimes refer to this as the</a:t>
            </a:r>
          </a:p>
          <a:p>
            <a:r>
              <a:rPr lang="en-US" sz="1800" b="1" dirty="0">
                <a:latin typeface="Comic Sans MS" pitchFamily="66" charset="0"/>
              </a:rPr>
              <a:t>subscript</a:t>
            </a:r>
            <a:r>
              <a:rPr lang="en-US" sz="1800" dirty="0">
                <a:latin typeface="Comic Sans MS" pitchFamily="66" charset="0"/>
              </a:rPr>
              <a:t>.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1898651" y="4350947"/>
            <a:ext cx="3732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Indexing always begins with zero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1842400" y="4948364"/>
            <a:ext cx="46987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To access an element of an array, we</a:t>
            </a:r>
          </a:p>
          <a:p>
            <a:r>
              <a:rPr lang="en-US" sz="1800" dirty="0">
                <a:latin typeface="Comic Sans MS" pitchFamily="66" charset="0"/>
              </a:rPr>
              <a:t>use the array name, followed by the index</a:t>
            </a:r>
          </a:p>
          <a:p>
            <a:r>
              <a:rPr lang="en-US" sz="1800" dirty="0">
                <a:latin typeface="Comic Sans MS" pitchFamily="66" charset="0"/>
              </a:rPr>
              <a:t>inside of square brackets</a:t>
            </a:r>
          </a:p>
          <a:p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err="1">
                <a:latin typeface="Comic Sans MS" pitchFamily="66" charset="0"/>
              </a:rPr>
              <a:t>int</a:t>
            </a:r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dirty="0" err="1">
                <a:latin typeface="Comic Sans MS" pitchFamily="66" charset="0"/>
              </a:rPr>
              <a:t>aResult</a:t>
            </a:r>
            <a:r>
              <a:rPr lang="en-US" sz="1800" dirty="0">
                <a:latin typeface="Comic Sans MS" pitchFamily="66" charset="0"/>
              </a:rPr>
              <a:t> = </a:t>
            </a:r>
            <a:r>
              <a:rPr lang="en-US" sz="1800" dirty="0" err="1" smtClean="0">
                <a:latin typeface="Comic Sans MS" pitchFamily="66" charset="0"/>
              </a:rPr>
              <a:t>examScores</a:t>
            </a:r>
            <a:r>
              <a:rPr lang="en-US" sz="1800" dirty="0" smtClean="0">
                <a:latin typeface="Comic Sans MS" pitchFamily="66" charset="0"/>
              </a:rPr>
              <a:t>[8];</a:t>
            </a:r>
            <a:endParaRPr lang="en-US" sz="1800" dirty="0">
              <a:latin typeface="Comic Sans MS" pitchFamily="66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594010" y="1866900"/>
            <a:ext cx="325438" cy="4405313"/>
            <a:chOff x="5174" y="932"/>
            <a:chExt cx="205" cy="2775"/>
          </a:xfrm>
        </p:grpSpPr>
        <p:sp>
          <p:nvSpPr>
            <p:cNvPr id="10270" name="Text Box 32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0272" name="Text Box 34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0274" name="Text Box 36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10278" name="Text Box 40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0279" name="Text Box 41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9</a:t>
              </a:r>
            </a:p>
          </p:txBody>
        </p:sp>
      </p:grpSp>
      <p:cxnSp>
        <p:nvCxnSpPr>
          <p:cNvPr id="41" name="Straight Arrow Connector 40"/>
          <p:cNvCxnSpPr>
            <a:stCxn id="7198" idx="3"/>
            <a:endCxn id="10270" idx="1"/>
          </p:cNvCxnSpPr>
          <p:nvPr/>
        </p:nvCxnSpPr>
        <p:spPr>
          <a:xfrm flipV="1">
            <a:off x="5630763" y="2050257"/>
            <a:ext cx="1963247" cy="2485356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243" idx="1"/>
          </p:cNvCxnSpPr>
          <p:nvPr/>
        </p:nvCxnSpPr>
        <p:spPr>
          <a:xfrm>
            <a:off x="7133533" y="1314450"/>
            <a:ext cx="943667" cy="27860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0278" idx="1"/>
          </p:cNvCxnSpPr>
          <p:nvPr/>
        </p:nvCxnSpPr>
        <p:spPr>
          <a:xfrm flipV="1">
            <a:off x="5428630" y="5631657"/>
            <a:ext cx="2165380" cy="273844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  <p:bldP spid="7194" grpId="0"/>
      <p:bldP spid="7195" grpId="0"/>
      <p:bldP spid="7197" grpId="0"/>
      <p:bldP spid="7198" grpId="0"/>
      <p:bldP spid="71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8001000" y="17907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077200" y="14097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examScores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8001000" y="22479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8001000" y="2705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8001000" y="316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8001000" y="36195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8001000" y="40767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8001000" y="45339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8001000" y="4991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8001000" y="5448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8001000" y="59055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8534400" y="18669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89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8534400" y="23241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94</a:t>
            </a:r>
          </a:p>
        </p:txBody>
      </p:sp>
      <p:sp>
        <p:nvSpPr>
          <p:cNvPr id="10255" name="Text Box 17"/>
          <p:cNvSpPr txBox="1">
            <a:spLocks noChangeArrowheads="1"/>
          </p:cNvSpPr>
          <p:nvPr/>
        </p:nvSpPr>
        <p:spPr bwMode="auto">
          <a:xfrm>
            <a:off x="8534400" y="27813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78</a:t>
            </a:r>
          </a:p>
        </p:txBody>
      </p: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8534400" y="32385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93</a:t>
            </a:r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8534400" y="36957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75</a:t>
            </a:r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8534400" y="41529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99</a:t>
            </a:r>
          </a:p>
        </p:txBody>
      </p:sp>
      <p:sp>
        <p:nvSpPr>
          <p:cNvPr id="10259" name="Text Box 21"/>
          <p:cNvSpPr txBox="1">
            <a:spLocks noChangeArrowheads="1"/>
          </p:cNvSpPr>
          <p:nvPr/>
        </p:nvSpPr>
        <p:spPr bwMode="auto">
          <a:xfrm>
            <a:off x="8534400" y="46101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82</a:t>
            </a:r>
          </a:p>
        </p:txBody>
      </p:sp>
      <p:sp>
        <p:nvSpPr>
          <p:cNvPr id="10260" name="Text Box 22"/>
          <p:cNvSpPr txBox="1">
            <a:spLocks noChangeArrowheads="1"/>
          </p:cNvSpPr>
          <p:nvPr/>
        </p:nvSpPr>
        <p:spPr bwMode="auto">
          <a:xfrm>
            <a:off x="8534400" y="50673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77</a:t>
            </a:r>
          </a:p>
        </p:txBody>
      </p:sp>
      <p:sp>
        <p:nvSpPr>
          <p:cNvPr id="10261" name="Text Box 23"/>
          <p:cNvSpPr txBox="1">
            <a:spLocks noChangeArrowheads="1"/>
          </p:cNvSpPr>
          <p:nvPr/>
        </p:nvSpPr>
        <p:spPr bwMode="auto">
          <a:xfrm>
            <a:off x="8534400" y="55245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53</a:t>
            </a:r>
          </a:p>
        </p:txBody>
      </p: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8534400" y="59817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87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594010" y="1866900"/>
            <a:ext cx="325438" cy="4405313"/>
            <a:chOff x="5174" y="932"/>
            <a:chExt cx="205" cy="2775"/>
          </a:xfrm>
        </p:grpSpPr>
        <p:sp>
          <p:nvSpPr>
            <p:cNvPr id="10270" name="Text Box 32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0272" name="Text Box 34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0274" name="Text Box 36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10278" name="Text Box 40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0279" name="Text Box 41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9</a:t>
              </a:r>
            </a:p>
          </p:txBody>
        </p:sp>
      </p:grp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507540" y="3238500"/>
            <a:ext cx="5687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The array index can also use an </a:t>
            </a:r>
            <a:r>
              <a:rPr lang="en-US" sz="1800" u="sng" dirty="0">
                <a:latin typeface="Comic Sans MS" pitchFamily="66" charset="0"/>
              </a:rPr>
              <a:t>expression</a:t>
            </a:r>
            <a:r>
              <a:rPr lang="en-US" sz="1800" dirty="0">
                <a:latin typeface="Comic Sans MS" pitchFamily="66" charset="0"/>
              </a:rPr>
              <a:t>, such as</a:t>
            </a:r>
          </a:p>
          <a:p>
            <a:r>
              <a:rPr lang="en-US" sz="1800" dirty="0" err="1">
                <a:latin typeface="Comic Sans MS" pitchFamily="66" charset="0"/>
              </a:rPr>
              <a:t>examScores</a:t>
            </a:r>
            <a:r>
              <a:rPr lang="en-US" sz="1800" dirty="0">
                <a:latin typeface="Comic Sans MS" pitchFamily="66" charset="0"/>
              </a:rPr>
              <a:t>[n+1];</a:t>
            </a:r>
          </a:p>
        </p:txBody>
      </p:sp>
    </p:spTree>
    <p:extLst>
      <p:ext uri="{BB962C8B-B14F-4D97-AF65-F5344CB8AC3E}">
        <p14:creationId xmlns:p14="http://schemas.microsoft.com/office/powerpoint/2010/main" val="13116068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001000" y="1447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077200" y="10668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examScores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8001000" y="190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8001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8001000" y="2819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80010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80010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8001000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8001000" y="4648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8001000" y="510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8001000" y="5562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8534400" y="15240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89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8534400" y="19812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94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8534400" y="2438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78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8534400" y="28956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93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8534400" y="3352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75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8534400" y="38100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99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8534400" y="42672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82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8534400" y="4724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77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534400" y="51816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53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8534400" y="5638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87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737725" y="1479551"/>
            <a:ext cx="325438" cy="4405313"/>
            <a:chOff x="5174" y="932"/>
            <a:chExt cx="205" cy="2775"/>
          </a:xfrm>
        </p:grpSpPr>
        <p:sp>
          <p:nvSpPr>
            <p:cNvPr id="12325" name="Text Box 24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2326" name="Text Box 25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2327" name="Text Box 26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2328" name="Text Box 27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2329" name="Text Box 28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2330" name="Text Box 29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2331" name="Text Box 30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12332" name="Text Box 31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12333" name="Text Box 32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2334" name="Text Box 33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9</a:t>
              </a:r>
            </a:p>
          </p:txBody>
        </p:sp>
      </p:grpSp>
      <p:sp>
        <p:nvSpPr>
          <p:cNvPr id="12312" name="Text Box 36"/>
          <p:cNvSpPr txBox="1">
            <a:spLocks noChangeArrowheads="1"/>
          </p:cNvSpPr>
          <p:nvPr/>
        </p:nvSpPr>
        <p:spPr bwMode="auto">
          <a:xfrm>
            <a:off x="9280525" y="338138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index</a:t>
            </a:r>
          </a:p>
        </p:txBody>
      </p:sp>
      <p:sp>
        <p:nvSpPr>
          <p:cNvPr id="12313" name="Line 37"/>
          <p:cNvSpPr>
            <a:spLocks noChangeShapeType="1"/>
          </p:cNvSpPr>
          <p:nvPr/>
        </p:nvSpPr>
        <p:spPr bwMode="auto">
          <a:xfrm>
            <a:off x="9677400" y="7620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Text Box 38"/>
          <p:cNvSpPr txBox="1">
            <a:spLocks noChangeArrowheads="1"/>
          </p:cNvSpPr>
          <p:nvPr/>
        </p:nvSpPr>
        <p:spPr bwMode="auto">
          <a:xfrm>
            <a:off x="3352801" y="2667000"/>
            <a:ext cx="219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examScores[4]</a:t>
            </a:r>
          </a:p>
        </p:txBody>
      </p:sp>
      <p:sp>
        <p:nvSpPr>
          <p:cNvPr id="12315" name="Line 39"/>
          <p:cNvSpPr>
            <a:spLocks noChangeShapeType="1"/>
          </p:cNvSpPr>
          <p:nvPr/>
        </p:nvSpPr>
        <p:spPr bwMode="auto">
          <a:xfrm>
            <a:off x="5715000" y="2895600"/>
            <a:ext cx="2819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Text Box 41"/>
          <p:cNvSpPr txBox="1">
            <a:spLocks noChangeArrowheads="1"/>
          </p:cNvSpPr>
          <p:nvPr/>
        </p:nvSpPr>
        <p:spPr bwMode="auto">
          <a:xfrm>
            <a:off x="2133601" y="3743326"/>
            <a:ext cx="54832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Array elements are stored in consecutive memory</a:t>
            </a:r>
          </a:p>
          <a:p>
            <a:r>
              <a:rPr lang="en-US" sz="1800" dirty="0">
                <a:latin typeface="Comic Sans MS" pitchFamily="66" charset="0"/>
              </a:rPr>
              <a:t>locations. The compiler calculates the address</a:t>
            </a:r>
          </a:p>
          <a:p>
            <a:r>
              <a:rPr lang="en-US" sz="1800" dirty="0">
                <a:latin typeface="Comic Sans MS" pitchFamily="66" charset="0"/>
              </a:rPr>
              <a:t>of a specific array element using the equation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address = base address + index * element size</a:t>
            </a:r>
          </a:p>
        </p:txBody>
      </p:sp>
      <p:sp>
        <p:nvSpPr>
          <p:cNvPr id="12317" name="Text Box 42"/>
          <p:cNvSpPr txBox="1">
            <a:spLocks noChangeArrowheads="1"/>
          </p:cNvSpPr>
          <p:nvPr/>
        </p:nvSpPr>
        <p:spPr bwMode="auto">
          <a:xfrm>
            <a:off x="4876800" y="1524001"/>
            <a:ext cx="1506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base address</a:t>
            </a:r>
          </a:p>
        </p:txBody>
      </p:sp>
      <p:sp>
        <p:nvSpPr>
          <p:cNvPr id="12318" name="Line 43"/>
          <p:cNvSpPr>
            <a:spLocks noChangeShapeType="1"/>
          </p:cNvSpPr>
          <p:nvPr/>
        </p:nvSpPr>
        <p:spPr bwMode="auto">
          <a:xfrm>
            <a:off x="6400800" y="175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Text Box 44"/>
          <p:cNvSpPr txBox="1">
            <a:spLocks noChangeArrowheads="1"/>
          </p:cNvSpPr>
          <p:nvPr/>
        </p:nvSpPr>
        <p:spPr bwMode="auto">
          <a:xfrm>
            <a:off x="7239001" y="1524000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1200</a:t>
            </a:r>
          </a:p>
        </p:txBody>
      </p:sp>
      <p:sp>
        <p:nvSpPr>
          <p:cNvPr id="12320" name="Text Box 45"/>
          <p:cNvSpPr txBox="1">
            <a:spLocks noChangeArrowheads="1"/>
          </p:cNvSpPr>
          <p:nvPr/>
        </p:nvSpPr>
        <p:spPr bwMode="auto">
          <a:xfrm>
            <a:off x="7239000" y="198120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1204</a:t>
            </a:r>
          </a:p>
        </p:txBody>
      </p:sp>
      <p:sp>
        <p:nvSpPr>
          <p:cNvPr id="12321" name="Text Box 46"/>
          <p:cNvSpPr txBox="1">
            <a:spLocks noChangeArrowheads="1"/>
          </p:cNvSpPr>
          <p:nvPr/>
        </p:nvSpPr>
        <p:spPr bwMode="auto">
          <a:xfrm>
            <a:off x="7239000" y="24066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1208</a:t>
            </a:r>
          </a:p>
        </p:txBody>
      </p:sp>
      <p:sp>
        <p:nvSpPr>
          <p:cNvPr id="12322" name="Text Box 47"/>
          <p:cNvSpPr txBox="1">
            <a:spLocks noChangeArrowheads="1"/>
          </p:cNvSpPr>
          <p:nvPr/>
        </p:nvSpPr>
        <p:spPr bwMode="auto">
          <a:xfrm>
            <a:off x="7239000" y="28638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1212</a:t>
            </a:r>
          </a:p>
        </p:txBody>
      </p:sp>
      <p:sp>
        <p:nvSpPr>
          <p:cNvPr id="12323" name="Text Box 48"/>
          <p:cNvSpPr txBox="1">
            <a:spLocks noChangeArrowheads="1"/>
          </p:cNvSpPr>
          <p:nvPr/>
        </p:nvSpPr>
        <p:spPr bwMode="auto">
          <a:xfrm>
            <a:off x="7239000" y="33210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1216</a:t>
            </a:r>
          </a:p>
        </p:txBody>
      </p:sp>
      <p:sp>
        <p:nvSpPr>
          <p:cNvPr id="12324" name="Text Box 49"/>
          <p:cNvSpPr txBox="1">
            <a:spLocks noChangeArrowheads="1"/>
          </p:cNvSpPr>
          <p:nvPr/>
        </p:nvSpPr>
        <p:spPr bwMode="auto">
          <a:xfrm>
            <a:off x="3962401" y="5410201"/>
            <a:ext cx="158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1200  + 4 * 4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3876" y="1170988"/>
            <a:ext cx="3253153" cy="62634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Declaring an Array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382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458200" y="14478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examScores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8382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8382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8382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8382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8382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8382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8382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8382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8382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0118725" y="1860551"/>
            <a:ext cx="325438" cy="4405313"/>
            <a:chOff x="5174" y="932"/>
            <a:chExt cx="205" cy="2775"/>
          </a:xfrm>
        </p:grpSpPr>
        <p:sp>
          <p:nvSpPr>
            <p:cNvPr id="13335" name="Text Box 2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3336" name="Text Box 2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3337" name="Text Box 2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3338" name="Text Box 2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3339" name="Text Box 2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3340" name="Text Box 3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3341" name="Text Box 3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13343" name="Text Box 3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3344" name="Text Box 3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9</a:t>
              </a:r>
            </a:p>
          </p:txBody>
        </p:sp>
      </p:grpSp>
      <p:sp>
        <p:nvSpPr>
          <p:cNvPr id="13327" name="Text Box 35"/>
          <p:cNvSpPr txBox="1">
            <a:spLocks noChangeArrowheads="1"/>
          </p:cNvSpPr>
          <p:nvPr/>
        </p:nvSpPr>
        <p:spPr bwMode="auto">
          <a:xfrm>
            <a:off x="3055090" y="2970029"/>
            <a:ext cx="41985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[ ]  </a:t>
            </a:r>
            <a:r>
              <a:rPr lang="en-US" sz="2400" dirty="0" err="1">
                <a:latin typeface="+mn-lt"/>
              </a:rPr>
              <a:t>examScores</a:t>
            </a:r>
            <a:r>
              <a:rPr lang="en-US" sz="2400" dirty="0">
                <a:latin typeface="+mn-lt"/>
              </a:rPr>
              <a:t> = new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[10];</a:t>
            </a:r>
          </a:p>
        </p:txBody>
      </p:sp>
      <p:sp>
        <p:nvSpPr>
          <p:cNvPr id="13330" name="Text Box 40"/>
          <p:cNvSpPr txBox="1">
            <a:spLocks noChangeArrowheads="1"/>
          </p:cNvSpPr>
          <p:nvPr/>
        </p:nvSpPr>
        <p:spPr bwMode="auto">
          <a:xfrm>
            <a:off x="2200940" y="1993606"/>
            <a:ext cx="2864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data type of array elements</a:t>
            </a:r>
          </a:p>
        </p:txBody>
      </p:sp>
      <p:sp>
        <p:nvSpPr>
          <p:cNvPr id="13331" name="Line 41"/>
          <p:cNvSpPr>
            <a:spLocks noChangeShapeType="1"/>
          </p:cNvSpPr>
          <p:nvPr/>
        </p:nvSpPr>
        <p:spPr bwMode="auto">
          <a:xfrm>
            <a:off x="3108251" y="2415363"/>
            <a:ext cx="228600" cy="609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42"/>
          <p:cNvSpPr txBox="1">
            <a:spLocks noChangeArrowheads="1"/>
          </p:cNvSpPr>
          <p:nvPr/>
        </p:nvSpPr>
        <p:spPr bwMode="auto">
          <a:xfrm>
            <a:off x="6808789" y="1993606"/>
            <a:ext cx="1143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array size</a:t>
            </a:r>
          </a:p>
        </p:txBody>
      </p:sp>
      <p:sp>
        <p:nvSpPr>
          <p:cNvPr id="13333" name="Line 43"/>
          <p:cNvSpPr>
            <a:spLocks noChangeShapeType="1"/>
          </p:cNvSpPr>
          <p:nvPr/>
        </p:nvSpPr>
        <p:spPr bwMode="auto">
          <a:xfrm flipH="1">
            <a:off x="6902775" y="2388771"/>
            <a:ext cx="304800" cy="609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44"/>
          <p:cNvSpPr txBox="1">
            <a:spLocks noChangeArrowheads="1"/>
          </p:cNvSpPr>
          <p:nvPr/>
        </p:nvSpPr>
        <p:spPr bwMode="auto">
          <a:xfrm>
            <a:off x="2172376" y="4321608"/>
            <a:ext cx="517000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Good programming style </a:t>
            </a:r>
            <a:r>
              <a:rPr lang="en-US" sz="1800" dirty="0" smtClean="0">
                <a:latin typeface="Comic Sans MS" pitchFamily="66" charset="0"/>
              </a:rPr>
              <a:t>dictates that we</a:t>
            </a:r>
          </a:p>
          <a:p>
            <a:r>
              <a:rPr lang="en-US" sz="1800" dirty="0" smtClean="0">
                <a:latin typeface="Comic Sans MS" pitchFamily="66" charset="0"/>
              </a:rPr>
              <a:t>use </a:t>
            </a:r>
            <a:r>
              <a:rPr lang="en-US" sz="1800" dirty="0">
                <a:latin typeface="Comic Sans MS" pitchFamily="66" charset="0"/>
              </a:rPr>
              <a:t>a constant for </a:t>
            </a:r>
            <a:r>
              <a:rPr lang="en-US" sz="1800" dirty="0" smtClean="0">
                <a:latin typeface="Comic Sans MS" pitchFamily="66" charset="0"/>
              </a:rPr>
              <a:t>the array </a:t>
            </a:r>
            <a:r>
              <a:rPr lang="en-US" sz="1800" dirty="0">
                <a:latin typeface="Comic Sans MS" pitchFamily="66" charset="0"/>
              </a:rPr>
              <a:t>size. For example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final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SIZE = 10;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[ ]  </a:t>
            </a:r>
            <a:r>
              <a:rPr lang="en-US" sz="1800" dirty="0" err="1">
                <a:latin typeface="+mn-lt"/>
              </a:rPr>
              <a:t>examScores</a:t>
            </a:r>
            <a:r>
              <a:rPr lang="en-US" sz="1800" dirty="0">
                <a:latin typeface="+mn-lt"/>
              </a:rPr>
              <a:t> = new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[SIZE];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25630" y="18554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16752" y="232595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34507" y="27698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25629" y="32314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43384" y="36842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43384" y="415474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52261" y="45986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52261" y="50602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52261" y="55130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87771" y="596579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970029" y="2583713"/>
            <a:ext cx="1839433" cy="701749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0029" y="1515606"/>
            <a:ext cx="3313443" cy="44952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Arrays are Objects</a:t>
            </a:r>
          </a:p>
        </p:txBody>
      </p:sp>
      <p:sp>
        <p:nvSpPr>
          <p:cNvPr id="13327" name="Text Box 35"/>
          <p:cNvSpPr txBox="1">
            <a:spLocks noChangeArrowheads="1"/>
          </p:cNvSpPr>
          <p:nvPr/>
        </p:nvSpPr>
        <p:spPr bwMode="auto">
          <a:xfrm>
            <a:off x="3044457" y="2714846"/>
            <a:ext cx="16401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examScores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94521" y="2966484"/>
            <a:ext cx="321103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31537" y="3381154"/>
            <a:ext cx="102784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Comic Sans MS" pitchFamily="66" charset="0"/>
              </a:rPr>
              <a:t>reference</a:t>
            </a:r>
          </a:p>
          <a:p>
            <a:pPr algn="ctr"/>
            <a:r>
              <a:rPr lang="en-US" sz="1400" dirty="0">
                <a:latin typeface="Comic Sans MS" pitchFamily="66" charset="0"/>
              </a:rPr>
              <a:t>variable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8382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8382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8382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8382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8382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8382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8382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8382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8382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8382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3" name="Group 24"/>
          <p:cNvGrpSpPr>
            <a:grpSpLocks/>
          </p:cNvGrpSpPr>
          <p:nvPr/>
        </p:nvGrpSpPr>
        <p:grpSpPr bwMode="auto">
          <a:xfrm>
            <a:off x="10118725" y="1860551"/>
            <a:ext cx="325438" cy="4405313"/>
            <a:chOff x="5174" y="932"/>
            <a:chExt cx="205" cy="2775"/>
          </a:xfrm>
        </p:grpSpPr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9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025630" y="18554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16752" y="232595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34507" y="27698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25629" y="32314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43384" y="36842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043384" y="415474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52261" y="45986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52261" y="50602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52261" y="55130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87771" y="596579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19743" y="1421536"/>
            <a:ext cx="23326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Comic Sans MS" pitchFamily="66" charset="0"/>
              </a:rPr>
              <a:t>Array object on the Heap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1655" y="1174186"/>
            <a:ext cx="4478215" cy="50493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Accessing Array Elements</a:t>
            </a:r>
          </a:p>
        </p:txBody>
      </p:sp>
      <p:sp>
        <p:nvSpPr>
          <p:cNvPr id="14339" name="Rectangle 35"/>
          <p:cNvSpPr>
            <a:spLocks noChangeArrowheads="1"/>
          </p:cNvSpPr>
          <p:nvPr/>
        </p:nvSpPr>
        <p:spPr bwMode="auto">
          <a:xfrm>
            <a:off x="8382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36"/>
          <p:cNvSpPr txBox="1">
            <a:spLocks noChangeArrowheads="1"/>
          </p:cNvSpPr>
          <p:nvPr/>
        </p:nvSpPr>
        <p:spPr bwMode="auto">
          <a:xfrm>
            <a:off x="8458200" y="14478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examScores</a:t>
            </a:r>
          </a:p>
        </p:txBody>
      </p:sp>
      <p:sp>
        <p:nvSpPr>
          <p:cNvPr id="14341" name="Line 37"/>
          <p:cNvSpPr>
            <a:spLocks noChangeShapeType="1"/>
          </p:cNvSpPr>
          <p:nvPr/>
        </p:nvSpPr>
        <p:spPr bwMode="auto">
          <a:xfrm>
            <a:off x="8382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38"/>
          <p:cNvSpPr>
            <a:spLocks noChangeShapeType="1"/>
          </p:cNvSpPr>
          <p:nvPr/>
        </p:nvSpPr>
        <p:spPr bwMode="auto">
          <a:xfrm>
            <a:off x="8382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39"/>
          <p:cNvSpPr>
            <a:spLocks noChangeShapeType="1"/>
          </p:cNvSpPr>
          <p:nvPr/>
        </p:nvSpPr>
        <p:spPr bwMode="auto">
          <a:xfrm>
            <a:off x="8382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40"/>
          <p:cNvSpPr>
            <a:spLocks noChangeShapeType="1"/>
          </p:cNvSpPr>
          <p:nvPr/>
        </p:nvSpPr>
        <p:spPr bwMode="auto">
          <a:xfrm>
            <a:off x="8382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41"/>
          <p:cNvSpPr>
            <a:spLocks noChangeShapeType="1"/>
          </p:cNvSpPr>
          <p:nvPr/>
        </p:nvSpPr>
        <p:spPr bwMode="auto">
          <a:xfrm>
            <a:off x="8382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42"/>
          <p:cNvSpPr>
            <a:spLocks noChangeShapeType="1"/>
          </p:cNvSpPr>
          <p:nvPr/>
        </p:nvSpPr>
        <p:spPr bwMode="auto">
          <a:xfrm>
            <a:off x="8382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43"/>
          <p:cNvSpPr>
            <a:spLocks noChangeShapeType="1"/>
          </p:cNvSpPr>
          <p:nvPr/>
        </p:nvSpPr>
        <p:spPr bwMode="auto">
          <a:xfrm>
            <a:off x="8382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44"/>
          <p:cNvSpPr>
            <a:spLocks noChangeShapeType="1"/>
          </p:cNvSpPr>
          <p:nvPr/>
        </p:nvSpPr>
        <p:spPr bwMode="auto">
          <a:xfrm>
            <a:off x="8382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45"/>
          <p:cNvSpPr>
            <a:spLocks noChangeShapeType="1"/>
          </p:cNvSpPr>
          <p:nvPr/>
        </p:nvSpPr>
        <p:spPr bwMode="auto">
          <a:xfrm>
            <a:off x="8382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Text Box 57"/>
          <p:cNvSpPr txBox="1">
            <a:spLocks noChangeArrowheads="1"/>
          </p:cNvSpPr>
          <p:nvPr/>
        </p:nvSpPr>
        <p:spPr bwMode="auto">
          <a:xfrm>
            <a:off x="3429001" y="2057401"/>
            <a:ext cx="24516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+mn-lt"/>
              </a:rPr>
              <a:t>examScores</a:t>
            </a:r>
            <a:r>
              <a:rPr lang="en-US" dirty="0">
                <a:latin typeface="+mn-lt"/>
              </a:rPr>
              <a:t> [ 0 ] = 12;</a:t>
            </a:r>
          </a:p>
        </p:txBody>
      </p:sp>
      <p:sp>
        <p:nvSpPr>
          <p:cNvPr id="14352" name="Text Box 58"/>
          <p:cNvSpPr txBox="1">
            <a:spLocks noChangeArrowheads="1"/>
          </p:cNvSpPr>
          <p:nvPr/>
        </p:nvSpPr>
        <p:spPr bwMode="auto">
          <a:xfrm>
            <a:off x="8915401" y="19050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4353" name="Text Box 59"/>
          <p:cNvSpPr txBox="1">
            <a:spLocks noChangeArrowheads="1"/>
          </p:cNvSpPr>
          <p:nvPr/>
        </p:nvSpPr>
        <p:spPr bwMode="auto">
          <a:xfrm>
            <a:off x="2591655" y="3537983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array name</a:t>
            </a:r>
          </a:p>
        </p:txBody>
      </p:sp>
      <p:sp>
        <p:nvSpPr>
          <p:cNvPr id="14354" name="Line 60"/>
          <p:cNvSpPr>
            <a:spLocks noChangeShapeType="1"/>
          </p:cNvSpPr>
          <p:nvPr/>
        </p:nvSpPr>
        <p:spPr bwMode="auto">
          <a:xfrm flipV="1">
            <a:off x="3091153" y="2438400"/>
            <a:ext cx="871247" cy="1099583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Text Box 61"/>
          <p:cNvSpPr txBox="1">
            <a:spLocks noChangeArrowheads="1"/>
          </p:cNvSpPr>
          <p:nvPr/>
        </p:nvSpPr>
        <p:spPr bwMode="auto">
          <a:xfrm>
            <a:off x="4830762" y="3943040"/>
            <a:ext cx="768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index</a:t>
            </a:r>
          </a:p>
        </p:txBody>
      </p:sp>
      <p:sp>
        <p:nvSpPr>
          <p:cNvPr id="14356" name="Line 62"/>
          <p:cNvSpPr>
            <a:spLocks noChangeShapeType="1"/>
          </p:cNvSpPr>
          <p:nvPr/>
        </p:nvSpPr>
        <p:spPr bwMode="auto">
          <a:xfrm flipH="1" flipV="1">
            <a:off x="4860925" y="2378400"/>
            <a:ext cx="228600" cy="16002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Text Box 63"/>
          <p:cNvSpPr txBox="1">
            <a:spLocks noChangeArrowheads="1"/>
          </p:cNvSpPr>
          <p:nvPr/>
        </p:nvSpPr>
        <p:spPr bwMode="auto">
          <a:xfrm>
            <a:off x="2332074" y="5213498"/>
            <a:ext cx="3972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n-lt"/>
              </a:rPr>
              <a:t>System.out.println</a:t>
            </a:r>
            <a:r>
              <a:rPr lang="en-US" dirty="0" smtClean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examScores</a:t>
            </a:r>
            <a:r>
              <a:rPr lang="en-US" dirty="0" smtClean="0">
                <a:latin typeface="+mn-lt"/>
              </a:rPr>
              <a:t>[0</a:t>
            </a:r>
            <a:r>
              <a:rPr lang="en-US" dirty="0">
                <a:latin typeface="+mn-lt"/>
              </a:rPr>
              <a:t>] ) ;</a:t>
            </a:r>
          </a:p>
        </p:txBody>
      </p:sp>
      <p:sp>
        <p:nvSpPr>
          <p:cNvPr id="14358" name="Line 64"/>
          <p:cNvSpPr>
            <a:spLocks noChangeShapeType="1"/>
          </p:cNvSpPr>
          <p:nvPr/>
        </p:nvSpPr>
        <p:spPr bwMode="auto">
          <a:xfrm>
            <a:off x="3091153" y="3994151"/>
            <a:ext cx="990600" cy="12192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65"/>
          <p:cNvSpPr>
            <a:spLocks noChangeShapeType="1"/>
          </p:cNvSpPr>
          <p:nvPr/>
        </p:nvSpPr>
        <p:spPr bwMode="auto">
          <a:xfrm flipH="1">
            <a:off x="4639301" y="4312445"/>
            <a:ext cx="320675" cy="869951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Text Box 66"/>
          <p:cNvSpPr txBox="1">
            <a:spLocks noChangeArrowheads="1"/>
          </p:cNvSpPr>
          <p:nvPr/>
        </p:nvSpPr>
        <p:spPr bwMode="auto">
          <a:xfrm>
            <a:off x="5517524" y="4031457"/>
            <a:ext cx="2619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(must be an integer value or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an expression that results in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an integer value )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8382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8458200" y="14478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/>
              <a:t>examScores</a:t>
            </a:r>
            <a:endParaRPr lang="en-US" sz="1800" dirty="0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8382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>
            <a:off x="8382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8382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8382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8382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8382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8382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382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8382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118725" y="1860551"/>
            <a:ext cx="325438" cy="4405313"/>
            <a:chOff x="5174" y="932"/>
            <a:chExt cx="205" cy="2775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50" name="Text Box 2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9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883582" y="1855433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16752" y="232595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034507" y="27698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25629" y="32314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43384" y="36842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3384" y="415474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52261" y="45986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052261" y="50602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52261" y="55130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087771" y="596579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7867" y="792956"/>
            <a:ext cx="3202911" cy="8382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Arrays and Loops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382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458200" y="14478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examScores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8382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8382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8382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8382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8382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8382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8382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8382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8382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118725" y="1860551"/>
            <a:ext cx="325438" cy="4405313"/>
            <a:chOff x="5174" y="932"/>
            <a:chExt cx="205" cy="2775"/>
          </a:xfrm>
        </p:grpSpPr>
        <p:sp>
          <p:nvSpPr>
            <p:cNvPr id="15381" name="Text Box 1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5382" name="Text Box 1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5383" name="Text Box 1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5384" name="Text Box 1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5385" name="Text Box 1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5386" name="Text Box 2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5387" name="Text Box 2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15388" name="Text Box 2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15389" name="Text Box 2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5390" name="Text Box 2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9</a:t>
              </a:r>
            </a:p>
          </p:txBody>
        </p:sp>
      </p:grp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796820" y="2326890"/>
            <a:ext cx="422500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     . . .</a:t>
            </a:r>
          </a:p>
          <a:p>
            <a:r>
              <a:rPr lang="en-US" dirty="0">
                <a:latin typeface="+mn-lt"/>
              </a:rPr>
              <a:t>      </a:t>
            </a:r>
            <a:r>
              <a:rPr lang="en-US" dirty="0" smtClean="0">
                <a:latin typeface="+mn-lt"/>
              </a:rPr>
              <a:t>final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SIZE = 10;</a:t>
            </a:r>
          </a:p>
          <a:p>
            <a:r>
              <a:rPr lang="en-US" dirty="0">
                <a:latin typeface="+mn-lt"/>
              </a:rPr>
              <a:t>      </a:t>
            </a:r>
            <a:r>
              <a:rPr lang="en-US" dirty="0" smtClean="0">
                <a:latin typeface="+mn-lt"/>
              </a:rPr>
              <a:t>final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MULTIPLE = 3;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 ] </a:t>
            </a:r>
            <a:r>
              <a:rPr lang="en-US" dirty="0" err="1">
                <a:latin typeface="+mn-lt"/>
              </a:rPr>
              <a:t>examScores</a:t>
            </a:r>
            <a:r>
              <a:rPr lang="en-US" dirty="0">
                <a:latin typeface="+mn-lt"/>
              </a:rPr>
              <a:t>  = new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[ SIZE ];</a:t>
            </a:r>
          </a:p>
          <a:p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      for (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0;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SIZE;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++ )</a:t>
            </a:r>
          </a:p>
          <a:p>
            <a:r>
              <a:rPr lang="en-US" dirty="0">
                <a:latin typeface="+mn-lt"/>
              </a:rPr>
              <a:t>      {</a:t>
            </a:r>
          </a:p>
          <a:p>
            <a:r>
              <a:rPr lang="en-US" dirty="0">
                <a:latin typeface="+mn-lt"/>
              </a:rPr>
              <a:t>         </a:t>
            </a:r>
            <a:r>
              <a:rPr lang="en-US" dirty="0" err="1">
                <a:latin typeface="+mn-lt"/>
              </a:rPr>
              <a:t>examScores</a:t>
            </a:r>
            <a:r>
              <a:rPr lang="en-US" dirty="0">
                <a:latin typeface="+mn-lt"/>
              </a:rPr>
              <a:t>[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] =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* MULTIPLE;</a:t>
            </a:r>
          </a:p>
          <a:p>
            <a:r>
              <a:rPr lang="en-US" dirty="0">
                <a:latin typeface="+mn-lt"/>
              </a:rPr>
              <a:t>      }</a:t>
            </a:r>
          </a:p>
          <a:p>
            <a:r>
              <a:rPr lang="en-US" dirty="0">
                <a:latin typeface="+mn-lt"/>
              </a:rPr>
              <a:t>    </a:t>
            </a:r>
          </a:p>
          <a:p>
            <a:r>
              <a:rPr lang="en-US" dirty="0">
                <a:latin typeface="+mn-lt"/>
              </a:rPr>
              <a:t>     . . </a:t>
            </a:r>
            <a:r>
              <a:rPr lang="en-US" dirty="0" smtClean="0">
                <a:latin typeface="+mn-lt"/>
              </a:rPr>
              <a:t>.     </a:t>
            </a:r>
            <a:endParaRPr lang="en-US" dirty="0">
              <a:latin typeface="+mn-lt"/>
            </a:endParaRP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8915401" y="19050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8915401" y="23622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8915401" y="28194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8915401" y="32766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8839201" y="37338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8849619" y="415992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15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8867374" y="462156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18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882990" y="508320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21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8900746" y="553596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24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8907484" y="597097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7867" y="1581835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A for loop is the preferred tool for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working with an array.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12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14" grpId="0"/>
      <p:bldP spid="12315" grpId="0"/>
      <p:bldP spid="12316" grpId="0"/>
      <p:bldP spid="12317" grpId="0"/>
      <p:bldP spid="12318" grpId="0"/>
      <p:bldP spid="31" grpId="0"/>
      <p:bldP spid="32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2" y="609601"/>
            <a:ext cx="3001944" cy="756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Arrays and Loops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382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458200" y="14478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examScores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8382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8382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8382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8382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8382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8382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8382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8382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8382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118725" y="1860551"/>
            <a:ext cx="325438" cy="4405313"/>
            <a:chOff x="5174" y="932"/>
            <a:chExt cx="205" cy="2775"/>
          </a:xfrm>
        </p:grpSpPr>
        <p:sp>
          <p:nvSpPr>
            <p:cNvPr id="15381" name="Text Box 1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5382" name="Text Box 1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5383" name="Text Box 1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5384" name="Text Box 1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5385" name="Text Box 1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5386" name="Text Box 2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15387" name="Text Box 2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15388" name="Text Box 2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15389" name="Text Box 2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5390" name="Text Box 2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9</a:t>
              </a:r>
            </a:p>
          </p:txBody>
        </p:sp>
      </p:grp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971800" y="1828800"/>
            <a:ext cx="422500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     . . .</a:t>
            </a:r>
          </a:p>
          <a:p>
            <a:r>
              <a:rPr lang="en-US" dirty="0">
                <a:latin typeface="+mn-lt"/>
              </a:rPr>
              <a:t>      </a:t>
            </a:r>
            <a:r>
              <a:rPr lang="en-US" dirty="0" smtClean="0">
                <a:latin typeface="+mn-lt"/>
              </a:rPr>
              <a:t>final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SIZE = 10;</a:t>
            </a:r>
          </a:p>
          <a:p>
            <a:r>
              <a:rPr lang="en-US" dirty="0">
                <a:latin typeface="+mn-lt"/>
              </a:rPr>
              <a:t>      </a:t>
            </a:r>
            <a:r>
              <a:rPr lang="en-US" dirty="0" smtClean="0">
                <a:latin typeface="+mn-lt"/>
              </a:rPr>
              <a:t>final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MULTIPLE = 3;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 ] </a:t>
            </a:r>
            <a:r>
              <a:rPr lang="en-US" dirty="0" err="1">
                <a:latin typeface="+mn-lt"/>
              </a:rPr>
              <a:t>examScores</a:t>
            </a:r>
            <a:r>
              <a:rPr lang="en-US" dirty="0">
                <a:latin typeface="+mn-lt"/>
              </a:rPr>
              <a:t>  = new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[ SIZE ];</a:t>
            </a:r>
          </a:p>
          <a:p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      for (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0;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SIZE;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++ )</a:t>
            </a:r>
          </a:p>
          <a:p>
            <a:r>
              <a:rPr lang="en-US" dirty="0">
                <a:latin typeface="+mn-lt"/>
              </a:rPr>
              <a:t>      {</a:t>
            </a:r>
          </a:p>
          <a:p>
            <a:r>
              <a:rPr lang="en-US" dirty="0">
                <a:latin typeface="+mn-lt"/>
              </a:rPr>
              <a:t>         </a:t>
            </a:r>
            <a:r>
              <a:rPr lang="en-US" dirty="0" err="1">
                <a:latin typeface="+mn-lt"/>
              </a:rPr>
              <a:t>examScores</a:t>
            </a:r>
            <a:r>
              <a:rPr lang="en-US" dirty="0">
                <a:latin typeface="+mn-lt"/>
              </a:rPr>
              <a:t>[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] =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* MULTIPLE;</a:t>
            </a:r>
          </a:p>
          <a:p>
            <a:r>
              <a:rPr lang="en-US" dirty="0">
                <a:latin typeface="+mn-lt"/>
              </a:rPr>
              <a:t>      }</a:t>
            </a:r>
          </a:p>
          <a:p>
            <a:r>
              <a:rPr lang="en-US" dirty="0">
                <a:latin typeface="+mn-lt"/>
              </a:rPr>
              <a:t>    </a:t>
            </a:r>
          </a:p>
          <a:p>
            <a:r>
              <a:rPr lang="en-US" dirty="0">
                <a:latin typeface="+mn-lt"/>
              </a:rPr>
              <a:t>     . . .</a:t>
            </a:r>
          </a:p>
          <a:p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      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8915401" y="19050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8915401" y="23622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8915401" y="28194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8915401" y="32766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8839201" y="37338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31" name="Line Callout 2 (Border and Accent Bar) 30"/>
          <p:cNvSpPr/>
          <p:nvPr/>
        </p:nvSpPr>
        <p:spPr>
          <a:xfrm rot="16200000">
            <a:off x="4835246" y="3426419"/>
            <a:ext cx="565555" cy="83978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163"/>
              <a:gd name="adj6" fmla="val -133065"/>
            </a:avLst>
          </a:prstGeom>
          <a:solidFill>
            <a:srgbClr val="FFC000">
              <a:alpha val="3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5504" y="4918860"/>
            <a:ext cx="31438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Watch for off-by-one errors</a:t>
            </a:r>
          </a:p>
          <a:p>
            <a:endParaRPr lang="en-US" sz="1600" dirty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maximum index in an array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is </a:t>
            </a:r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always one 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less than its size.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8959788" y="416880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15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9013054" y="461269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18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9004176" y="508320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21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9039686" y="55626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24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9039686" y="5988729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27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3023230" y="2247482"/>
            <a:ext cx="3685232" cy="69668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Out of Bounds Errors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023230" y="3117300"/>
            <a:ext cx="562846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When a </a:t>
            </a:r>
            <a:r>
              <a:rPr lang="en-US" sz="1800" dirty="0" smtClean="0">
                <a:latin typeface="Comic Sans MS" pitchFamily="66" charset="0"/>
              </a:rPr>
              <a:t>Java program </a:t>
            </a:r>
            <a:r>
              <a:rPr lang="en-US" sz="1800" dirty="0">
                <a:latin typeface="Comic Sans MS" pitchFamily="66" charset="0"/>
              </a:rPr>
              <a:t>executes a statement that</a:t>
            </a:r>
          </a:p>
          <a:p>
            <a:r>
              <a:rPr lang="en-US" sz="1800" dirty="0">
                <a:latin typeface="Comic Sans MS" pitchFamily="66" charset="0"/>
              </a:rPr>
              <a:t>accesses an array, it checks to make sure that the</a:t>
            </a:r>
          </a:p>
          <a:p>
            <a:r>
              <a:rPr lang="en-US" sz="1800" dirty="0">
                <a:latin typeface="Comic Sans MS" pitchFamily="66" charset="0"/>
              </a:rPr>
              <a:t>element you are trying to access is actually </a:t>
            </a:r>
          </a:p>
          <a:p>
            <a:r>
              <a:rPr lang="en-US" sz="1800" dirty="0">
                <a:latin typeface="Comic Sans MS" pitchFamily="66" charset="0"/>
              </a:rPr>
              <a:t>within the boundaries of the array (0 to SIZE-1). </a:t>
            </a:r>
          </a:p>
          <a:p>
            <a:r>
              <a:rPr lang="en-US" sz="1800" dirty="0">
                <a:latin typeface="Comic Sans MS" pitchFamily="66" charset="0"/>
              </a:rPr>
              <a:t>If it is not, your program will </a:t>
            </a:r>
            <a:r>
              <a:rPr lang="en-US" sz="1800" dirty="0" smtClean="0">
                <a:latin typeface="Comic Sans MS" pitchFamily="66" charset="0"/>
              </a:rPr>
              <a:t>throw </a:t>
            </a:r>
            <a:r>
              <a:rPr lang="en-US" sz="1800" dirty="0">
                <a:latin typeface="Comic Sans MS" pitchFamily="66" charset="0"/>
              </a:rPr>
              <a:t>an exception.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1713" y="1651000"/>
            <a:ext cx="3144349" cy="57973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smtClean="0">
                <a:latin typeface="Comic Sans MS" pitchFamily="66" charset="0"/>
              </a:rPr>
              <a:t>Initializer lists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733801" y="3276600"/>
            <a:ext cx="5222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 ]  </a:t>
            </a:r>
            <a:r>
              <a:rPr lang="en-US" dirty="0" err="1">
                <a:latin typeface="+mn-lt"/>
              </a:rPr>
              <a:t>examScores</a:t>
            </a:r>
            <a:r>
              <a:rPr lang="en-US" dirty="0">
                <a:latin typeface="+mn-lt"/>
              </a:rPr>
              <a:t>  = { 87, 83, 94, 99, 74, 66, 88 };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187651" y="4443239"/>
            <a:ext cx="66351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The array object is automatically created. The array size </a:t>
            </a:r>
          </a:p>
          <a:p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is determined by the number of items in the </a:t>
            </a:r>
            <a:r>
              <a:rPr lang="en-US" sz="1800" dirty="0" err="1">
                <a:solidFill>
                  <a:srgbClr val="FFC000"/>
                </a:solidFill>
                <a:latin typeface="Comic Sans MS" pitchFamily="66" charset="0"/>
              </a:rPr>
              <a:t>initializer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 list.</a:t>
            </a:r>
          </a:p>
          <a:p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The elements of the array are set to equal the values in the</a:t>
            </a:r>
          </a:p>
          <a:p>
            <a:r>
              <a:rPr lang="en-US" sz="1800" dirty="0" err="1">
                <a:solidFill>
                  <a:srgbClr val="FFC000"/>
                </a:solidFill>
                <a:latin typeface="Comic Sans MS" pitchFamily="66" charset="0"/>
              </a:rPr>
              <a:t>initializer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 list.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407965" y="3604591"/>
            <a:ext cx="439798" cy="75639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590574" y="1269509"/>
            <a:ext cx="2363787" cy="61118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590574" y="1903008"/>
            <a:ext cx="6564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At the completion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2842793" y="2574769"/>
            <a:ext cx="66960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Write programs that correctly</a:t>
            </a:r>
          </a:p>
          <a:p>
            <a:r>
              <a:rPr lang="en-US" sz="1800" dirty="0">
                <a:latin typeface="Comic Sans MS" pitchFamily="66" charset="0"/>
              </a:rPr>
              <a:t>* Declare and use single and multidimensional arrays</a:t>
            </a:r>
          </a:p>
          <a:p>
            <a:r>
              <a:rPr lang="en-US" sz="1800" dirty="0">
                <a:latin typeface="Comic Sans MS" pitchFamily="66" charset="0"/>
              </a:rPr>
              <a:t>* Use loops to manipulate array elements</a:t>
            </a:r>
          </a:p>
          <a:p>
            <a:r>
              <a:rPr lang="en-US" sz="1800" dirty="0">
                <a:latin typeface="Comic Sans MS" pitchFamily="66" charset="0"/>
              </a:rPr>
              <a:t>* Pass arrays to methods</a:t>
            </a:r>
          </a:p>
          <a:p>
            <a:r>
              <a:rPr lang="en-US" sz="1800" dirty="0">
                <a:latin typeface="Comic Sans MS" pitchFamily="66" charset="0"/>
              </a:rPr>
              <a:t>Explain what an out of bounds error is and why it occurs</a:t>
            </a:r>
          </a:p>
          <a:p>
            <a:r>
              <a:rPr lang="en-US" sz="1800" dirty="0">
                <a:latin typeface="Comic Sans MS" pitchFamily="66" charset="0"/>
              </a:rPr>
              <a:t>Declare and use single and 2-dimensional arrays in a </a:t>
            </a:r>
            <a:r>
              <a:rPr lang="en-US" sz="1800" dirty="0" smtClean="0">
                <a:latin typeface="Comic Sans MS" pitchFamily="66" charset="0"/>
              </a:rPr>
              <a:t>program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194" y="265255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719" y="377174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719" y="404796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52318" y="4319047"/>
            <a:ext cx="66159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Explain the difference between a linear and a binary search</a:t>
            </a:r>
          </a:p>
          <a:p>
            <a:r>
              <a:rPr lang="en-US" sz="1800" dirty="0">
                <a:latin typeface="Comic Sans MS" pitchFamily="66" charset="0"/>
              </a:rPr>
              <a:t>Write a linear search routine</a:t>
            </a:r>
          </a:p>
          <a:p>
            <a:r>
              <a:rPr lang="en-US" sz="1800" dirty="0">
                <a:latin typeface="Comic Sans MS" pitchFamily="66" charset="0"/>
              </a:rPr>
              <a:t>Write a binary search routine</a:t>
            </a:r>
          </a:p>
          <a:p>
            <a:r>
              <a:rPr lang="en-US" sz="1800" dirty="0">
                <a:latin typeface="Comic Sans MS" pitchFamily="66" charset="0"/>
              </a:rPr>
              <a:t>Write a bubble sort routine</a:t>
            </a:r>
          </a:p>
        </p:txBody>
      </p:sp>
      <p:pic>
        <p:nvPicPr>
          <p:cNvPr id="10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278" y="49622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661" y="439006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719" y="467111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260" y="520829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2246313" y="1270000"/>
            <a:ext cx="4817678" cy="68942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Array Elements as Parameters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246313" y="2155146"/>
            <a:ext cx="66511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Array elements can be passed just as any other parameter…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3096598" y="2841023"/>
            <a:ext cx="562686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for example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given the method</a:t>
            </a:r>
            <a:r>
              <a:rPr lang="en-US" sz="1800" dirty="0"/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dirty="0">
                <a:latin typeface="+mn-lt"/>
              </a:rPr>
              <a:t>     static void </a:t>
            </a:r>
            <a:r>
              <a:rPr lang="en-US" dirty="0" err="1">
                <a:latin typeface="+mn-lt"/>
              </a:rPr>
              <a:t>p</a:t>
            </a:r>
            <a:r>
              <a:rPr lang="en-US" dirty="0" err="1" smtClean="0">
                <a:latin typeface="+mn-lt"/>
              </a:rPr>
              <a:t>rintInteger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n);</a:t>
            </a:r>
          </a:p>
          <a:p>
            <a:endParaRPr lang="en-US" sz="1800" dirty="0"/>
          </a:p>
          <a:p>
            <a:r>
              <a:rPr lang="en-US" sz="1800" dirty="0">
                <a:latin typeface="Comic Sans MS" pitchFamily="66" charset="0"/>
              </a:rPr>
              <a:t>we can pass a single element of an integer array as</a:t>
            </a:r>
          </a:p>
          <a:p>
            <a:endParaRPr lang="en-US" sz="1800" dirty="0"/>
          </a:p>
          <a:p>
            <a:r>
              <a:rPr lang="en-US" dirty="0">
                <a:latin typeface="+mn-lt"/>
              </a:rPr>
              <a:t>     </a:t>
            </a:r>
            <a:r>
              <a:rPr lang="en-US" dirty="0" err="1">
                <a:latin typeface="+mn-lt"/>
              </a:rPr>
              <a:t>p</a:t>
            </a:r>
            <a:r>
              <a:rPr lang="en-US" dirty="0" err="1" smtClean="0">
                <a:latin typeface="+mn-lt"/>
              </a:rPr>
              <a:t>rintInteger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someData</a:t>
            </a:r>
            <a:r>
              <a:rPr lang="en-US" dirty="0" smtClean="0">
                <a:latin typeface="+mn-lt"/>
              </a:rPr>
              <a:t>[3]);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7639" y="821419"/>
            <a:ext cx="3795764" cy="70673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Arrays as Parameters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549852" y="1976770"/>
            <a:ext cx="353141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void </a:t>
            </a:r>
            <a:r>
              <a:rPr lang="en-US" dirty="0" err="1">
                <a:latin typeface="+mn-lt"/>
              </a:rPr>
              <a:t>PrintEm</a:t>
            </a:r>
            <a:r>
              <a:rPr lang="en-US" dirty="0">
                <a:latin typeface="+mn-lt"/>
              </a:rPr>
              <a:t>(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 ] r 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  for(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0;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</a:t>
            </a:r>
            <a:r>
              <a:rPr lang="en-US" dirty="0" err="1" smtClean="0">
                <a:latin typeface="+mn-lt"/>
              </a:rPr>
              <a:t>r.length</a:t>
            </a:r>
            <a:r>
              <a:rPr lang="en-US" dirty="0">
                <a:latin typeface="+mn-lt"/>
              </a:rPr>
              <a:t>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++ )</a:t>
            </a:r>
          </a:p>
          <a:p>
            <a:r>
              <a:rPr lang="en-US" dirty="0">
                <a:latin typeface="+mn-lt"/>
              </a:rPr>
              <a:t>      {</a:t>
            </a:r>
          </a:p>
          <a:p>
            <a:r>
              <a:rPr lang="en-US" dirty="0">
                <a:latin typeface="+mn-lt"/>
              </a:rPr>
              <a:t>         </a:t>
            </a:r>
            <a:r>
              <a:rPr lang="en-US" dirty="0" err="1" smtClean="0">
                <a:latin typeface="+mn-lt"/>
              </a:rPr>
              <a:t>System.out.println</a:t>
            </a:r>
            <a:r>
              <a:rPr lang="en-US" dirty="0" smtClean="0">
                <a:latin typeface="+mn-lt"/>
              </a:rPr>
              <a:t>( </a:t>
            </a:r>
            <a:r>
              <a:rPr lang="en-US" dirty="0">
                <a:latin typeface="+mn-lt"/>
              </a:rPr>
              <a:t>r [ i ] );</a:t>
            </a:r>
          </a:p>
          <a:p>
            <a:r>
              <a:rPr lang="en-US" dirty="0">
                <a:latin typeface="+mn-lt"/>
              </a:rPr>
              <a:t>      }</a:t>
            </a:r>
          </a:p>
          <a:p>
            <a:r>
              <a:rPr lang="en-US" dirty="0">
                <a:latin typeface="+mn-lt"/>
              </a:rPr>
              <a:t>}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static void </a:t>
            </a:r>
            <a:r>
              <a:rPr lang="en-US" dirty="0" smtClean="0">
                <a:latin typeface="+mn-lt"/>
              </a:rPr>
              <a:t>main</a:t>
            </a:r>
            <a:r>
              <a:rPr lang="en-US" dirty="0">
                <a:latin typeface="+mn-lt"/>
              </a:rPr>
              <a:t>(  )</a:t>
            </a:r>
          </a:p>
          <a:p>
            <a:r>
              <a:rPr lang="en-US" dirty="0">
                <a:latin typeface="+mn-lt"/>
              </a:rPr>
              <a:t>   {</a:t>
            </a:r>
          </a:p>
          <a:p>
            <a:r>
              <a:rPr lang="en-US" dirty="0">
                <a:latin typeface="+mn-lt"/>
              </a:rPr>
              <a:t>    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 ] mine = { 1, 2, 3, 4, 5 };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   </a:t>
            </a:r>
            <a:r>
              <a:rPr lang="en-US" dirty="0" err="1">
                <a:latin typeface="+mn-lt"/>
              </a:rPr>
              <a:t>PrintEm</a:t>
            </a:r>
            <a:r>
              <a:rPr lang="en-US" dirty="0">
                <a:latin typeface="+mn-lt"/>
              </a:rPr>
              <a:t> ( mine );</a:t>
            </a:r>
          </a:p>
          <a:p>
            <a:r>
              <a:rPr lang="en-US" dirty="0">
                <a:latin typeface="+mn-lt"/>
              </a:rPr>
              <a:t>    }</a:t>
            </a:r>
          </a:p>
          <a:p>
            <a:r>
              <a:rPr lang="en-US" dirty="0">
                <a:latin typeface="+mn-lt"/>
              </a:rPr>
              <a:t> 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851825" y="1323427"/>
            <a:ext cx="3717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square brackets tell the compiler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that an array object will be passed.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5434120" y="1595770"/>
            <a:ext cx="457200" cy="3810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7089" y="3253564"/>
            <a:ext cx="2621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Array object has a</a:t>
            </a:r>
          </a:p>
          <a:p>
            <a:r>
              <a:rPr lang="en-US" sz="1600" i="1" dirty="0" smtClean="0">
                <a:solidFill>
                  <a:srgbClr val="FFC000"/>
                </a:solidFill>
                <a:latin typeface="Comic Sans MS" pitchFamily="66" charset="0"/>
              </a:rPr>
              <a:t>length 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field that contains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size of the array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268951" y="3056862"/>
            <a:ext cx="1226553" cy="33028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7282" y="6024942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Just pass the name of the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array 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when invoking the method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5253366" y="6032204"/>
            <a:ext cx="361507" cy="10632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794" y="2155704"/>
            <a:ext cx="3883182" cy="4769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Partially Filled Arrays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6029" y="2814587"/>
            <a:ext cx="62579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Often in a program, you don’t know how much data</a:t>
            </a:r>
          </a:p>
          <a:p>
            <a:r>
              <a:rPr lang="en-US" dirty="0">
                <a:latin typeface="Comic Sans MS" pitchFamily="66" charset="0"/>
              </a:rPr>
              <a:t>will be stored in an array. So, you make the array</a:t>
            </a:r>
          </a:p>
          <a:p>
            <a:r>
              <a:rPr lang="en-US" dirty="0">
                <a:latin typeface="Comic Sans MS" pitchFamily="66" charset="0"/>
              </a:rPr>
              <a:t>some very large maximum size, and then keep track</a:t>
            </a:r>
          </a:p>
          <a:p>
            <a:r>
              <a:rPr lang="en-US" dirty="0">
                <a:latin typeface="Comic Sans MS" pitchFamily="66" charset="0"/>
              </a:rPr>
              <a:t>of how much data is in the array.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324100" y="3117850"/>
            <a:ext cx="8066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Developing a Program that Uses An Array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2786063" y="1738314"/>
            <a:ext cx="7307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Arrays are used most often when writing an application that</a:t>
            </a:r>
          </a:p>
          <a:p>
            <a:pPr algn="ctr"/>
            <a:r>
              <a:rPr lang="en-US" dirty="0">
                <a:latin typeface="Comic Sans MS" pitchFamily="66" charset="0"/>
              </a:rPr>
              <a:t>deals with tabular data, for example …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3902075" y="2711451"/>
            <a:ext cx="4484688" cy="3324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>
            <a:off x="6149975" y="2720975"/>
            <a:ext cx="0" cy="3335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3911601" y="3087688"/>
            <a:ext cx="445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668838" y="2728913"/>
            <a:ext cx="627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Year</a:t>
            </a:r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6218239" y="2770188"/>
            <a:ext cx="2084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Average rainfall (in)</a:t>
            </a:r>
          </a:p>
        </p:txBody>
      </p:sp>
      <p:sp>
        <p:nvSpPr>
          <p:cNvPr id="24584" name="Text Box 11"/>
          <p:cNvSpPr txBox="1">
            <a:spLocks noChangeArrowheads="1"/>
          </p:cNvSpPr>
          <p:nvPr/>
        </p:nvSpPr>
        <p:spPr bwMode="auto">
          <a:xfrm>
            <a:off x="4756150" y="3276601"/>
            <a:ext cx="6477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1941</a:t>
            </a:r>
          </a:p>
          <a:p>
            <a:r>
              <a:rPr lang="en-US" sz="1600">
                <a:latin typeface="Comic Sans MS" pitchFamily="66" charset="0"/>
              </a:rPr>
              <a:t>1942</a:t>
            </a:r>
          </a:p>
          <a:p>
            <a:r>
              <a:rPr lang="en-US" sz="1600">
                <a:latin typeface="Comic Sans MS" pitchFamily="66" charset="0"/>
              </a:rPr>
              <a:t>1943</a:t>
            </a:r>
          </a:p>
          <a:p>
            <a:r>
              <a:rPr lang="en-US" sz="1600">
                <a:latin typeface="Comic Sans MS" pitchFamily="66" charset="0"/>
              </a:rPr>
              <a:t>1944</a:t>
            </a:r>
          </a:p>
          <a:p>
            <a:r>
              <a:rPr lang="en-US" sz="1600">
                <a:latin typeface="Comic Sans MS" pitchFamily="66" charset="0"/>
              </a:rPr>
              <a:t>1945</a:t>
            </a:r>
          </a:p>
          <a:p>
            <a:r>
              <a:rPr lang="en-US" sz="1600">
                <a:latin typeface="Comic Sans MS" pitchFamily="66" charset="0"/>
              </a:rPr>
              <a:t>1946</a:t>
            </a:r>
          </a:p>
          <a:p>
            <a:r>
              <a:rPr lang="en-US" sz="1600">
                <a:latin typeface="Comic Sans MS" pitchFamily="66" charset="0"/>
              </a:rPr>
              <a:t>1947</a:t>
            </a:r>
          </a:p>
          <a:p>
            <a:r>
              <a:rPr lang="en-US" sz="1600">
                <a:latin typeface="Comic Sans MS" pitchFamily="66" charset="0"/>
              </a:rPr>
              <a:t>1948</a:t>
            </a:r>
          </a:p>
          <a:p>
            <a:r>
              <a:rPr lang="en-US" sz="1600">
                <a:latin typeface="Comic Sans MS" pitchFamily="66" charset="0"/>
              </a:rPr>
              <a:t>1949</a:t>
            </a:r>
          </a:p>
          <a:p>
            <a:r>
              <a:rPr lang="en-US" sz="1600">
                <a:latin typeface="Comic Sans MS" pitchFamily="66" charset="0"/>
              </a:rPr>
              <a:t>1950</a:t>
            </a:r>
          </a:p>
        </p:txBody>
      </p:sp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6919913" y="3240089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878139" y="1231901"/>
            <a:ext cx="71497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latin typeface="Comic Sans MS" pitchFamily="66" charset="0"/>
              </a:rPr>
              <a:t>Suppose that we are given the average amounts of rainfall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for each of ten consecutive years, and we want to </a:t>
            </a:r>
            <a:r>
              <a:rPr lang="en-US" dirty="0" smtClean="0">
                <a:latin typeface="Comic Sans MS" pitchFamily="66" charset="0"/>
              </a:rPr>
              <a:t>find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t</a:t>
            </a:r>
            <a:r>
              <a:rPr lang="en-US" dirty="0" smtClean="0">
                <a:latin typeface="Comic Sans MS" pitchFamily="66" charset="0"/>
              </a:rPr>
              <a:t>he </a:t>
            </a:r>
            <a:r>
              <a:rPr lang="en-US" dirty="0">
                <a:latin typeface="Comic Sans MS" pitchFamily="66" charset="0"/>
              </a:rPr>
              <a:t>average over the ten year </a:t>
            </a:r>
            <a:r>
              <a:rPr lang="en-US" dirty="0" smtClean="0">
                <a:latin typeface="Comic Sans MS" pitchFamily="66" charset="0"/>
              </a:rPr>
              <a:t>period.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0964" y="2851151"/>
            <a:ext cx="4484687" cy="3324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138863" y="2860675"/>
            <a:ext cx="0" cy="3335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900489" y="3227388"/>
            <a:ext cx="445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657726" y="2868613"/>
            <a:ext cx="62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Year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207125" y="2909888"/>
            <a:ext cx="208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Average rainfall (in)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745038" y="3416301"/>
            <a:ext cx="6477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1941</a:t>
            </a:r>
          </a:p>
          <a:p>
            <a:r>
              <a:rPr lang="en-US" sz="1600">
                <a:latin typeface="Comic Sans MS" pitchFamily="66" charset="0"/>
              </a:rPr>
              <a:t>1942</a:t>
            </a:r>
          </a:p>
          <a:p>
            <a:r>
              <a:rPr lang="en-US" sz="1600">
                <a:latin typeface="Comic Sans MS" pitchFamily="66" charset="0"/>
              </a:rPr>
              <a:t>1943</a:t>
            </a:r>
          </a:p>
          <a:p>
            <a:r>
              <a:rPr lang="en-US" sz="1600">
                <a:latin typeface="Comic Sans MS" pitchFamily="66" charset="0"/>
              </a:rPr>
              <a:t>1944</a:t>
            </a:r>
          </a:p>
          <a:p>
            <a:r>
              <a:rPr lang="en-US" sz="1600">
                <a:latin typeface="Comic Sans MS" pitchFamily="66" charset="0"/>
              </a:rPr>
              <a:t>1945</a:t>
            </a:r>
          </a:p>
          <a:p>
            <a:r>
              <a:rPr lang="en-US" sz="1600">
                <a:latin typeface="Comic Sans MS" pitchFamily="66" charset="0"/>
              </a:rPr>
              <a:t>1946</a:t>
            </a:r>
          </a:p>
          <a:p>
            <a:r>
              <a:rPr lang="en-US" sz="1600">
                <a:latin typeface="Comic Sans MS" pitchFamily="66" charset="0"/>
              </a:rPr>
              <a:t>1947</a:t>
            </a:r>
          </a:p>
          <a:p>
            <a:r>
              <a:rPr lang="en-US" sz="1600">
                <a:latin typeface="Comic Sans MS" pitchFamily="66" charset="0"/>
              </a:rPr>
              <a:t>1948</a:t>
            </a:r>
          </a:p>
          <a:p>
            <a:r>
              <a:rPr lang="en-US" sz="1600">
                <a:latin typeface="Comic Sans MS" pitchFamily="66" charset="0"/>
              </a:rPr>
              <a:t>1949</a:t>
            </a:r>
          </a:p>
          <a:p>
            <a:r>
              <a:rPr lang="en-US" sz="1600">
                <a:latin typeface="Comic Sans MS" pitchFamily="66" charset="0"/>
              </a:rPr>
              <a:t>1950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908800" y="3379789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878139" y="1231901"/>
            <a:ext cx="71389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Comic Sans MS" pitchFamily="66" charset="0"/>
              </a:rPr>
              <a:t>Since we are going to process each of these data elements</a:t>
            </a:r>
          </a:p>
          <a:p>
            <a:pPr marL="342900" indent="-342900"/>
            <a:r>
              <a:rPr lang="en-US">
                <a:latin typeface="Comic Sans MS" pitchFamily="66" charset="0"/>
              </a:rPr>
              <a:t>in turn as we do the calculations, an array is a handy way</a:t>
            </a:r>
          </a:p>
          <a:p>
            <a:pPr marL="342900" indent="-342900"/>
            <a:r>
              <a:rPr lang="en-US">
                <a:latin typeface="Comic Sans MS" pitchFamily="66" charset="0"/>
              </a:rPr>
              <a:t>of storing the data.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90964" y="2851151"/>
            <a:ext cx="4484687" cy="3324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6138863" y="2860675"/>
            <a:ext cx="0" cy="3335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900489" y="3227388"/>
            <a:ext cx="445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657726" y="2868613"/>
            <a:ext cx="62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Year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207125" y="2909888"/>
            <a:ext cx="208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Average rainfall (in)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45038" y="3416301"/>
            <a:ext cx="6477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1941</a:t>
            </a:r>
          </a:p>
          <a:p>
            <a:r>
              <a:rPr lang="en-US" sz="1600">
                <a:latin typeface="Comic Sans MS" pitchFamily="66" charset="0"/>
              </a:rPr>
              <a:t>1942</a:t>
            </a:r>
          </a:p>
          <a:p>
            <a:r>
              <a:rPr lang="en-US" sz="1600">
                <a:latin typeface="Comic Sans MS" pitchFamily="66" charset="0"/>
              </a:rPr>
              <a:t>1943</a:t>
            </a:r>
          </a:p>
          <a:p>
            <a:r>
              <a:rPr lang="en-US" sz="1600">
                <a:latin typeface="Comic Sans MS" pitchFamily="66" charset="0"/>
              </a:rPr>
              <a:t>1944</a:t>
            </a:r>
          </a:p>
          <a:p>
            <a:r>
              <a:rPr lang="en-US" sz="1600">
                <a:latin typeface="Comic Sans MS" pitchFamily="66" charset="0"/>
              </a:rPr>
              <a:t>1945</a:t>
            </a:r>
          </a:p>
          <a:p>
            <a:r>
              <a:rPr lang="en-US" sz="1600">
                <a:latin typeface="Comic Sans MS" pitchFamily="66" charset="0"/>
              </a:rPr>
              <a:t>1946</a:t>
            </a:r>
          </a:p>
          <a:p>
            <a:r>
              <a:rPr lang="en-US" sz="1600">
                <a:latin typeface="Comic Sans MS" pitchFamily="66" charset="0"/>
              </a:rPr>
              <a:t>1947</a:t>
            </a:r>
          </a:p>
          <a:p>
            <a:r>
              <a:rPr lang="en-US" sz="1600">
                <a:latin typeface="Comic Sans MS" pitchFamily="66" charset="0"/>
              </a:rPr>
              <a:t>1948</a:t>
            </a:r>
          </a:p>
          <a:p>
            <a:r>
              <a:rPr lang="en-US" sz="1600">
                <a:latin typeface="Comic Sans MS" pitchFamily="66" charset="0"/>
              </a:rPr>
              <a:t>1949</a:t>
            </a:r>
          </a:p>
          <a:p>
            <a:r>
              <a:rPr lang="en-US" sz="1600">
                <a:latin typeface="Comic Sans MS" pitchFamily="66" charset="0"/>
              </a:rPr>
              <a:t>1950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908800" y="3379789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2479422" y="2147345"/>
            <a:ext cx="3896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double[ ] </a:t>
            </a:r>
            <a:r>
              <a:rPr lang="en-US" dirty="0" err="1">
                <a:latin typeface="+mn-lt"/>
              </a:rPr>
              <a:t>rainFall</a:t>
            </a:r>
            <a:r>
              <a:rPr lang="en-US" dirty="0">
                <a:latin typeface="+mn-lt"/>
              </a:rPr>
              <a:t> = new double[10];</a:t>
            </a: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3357895" y="1423029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Declare the array</a:t>
            </a:r>
          </a:p>
        </p:txBody>
      </p:sp>
      <p:sp>
        <p:nvSpPr>
          <p:cNvPr id="27659" name="Rectangle 22"/>
          <p:cNvSpPr>
            <a:spLocks noChangeArrowheads="1"/>
          </p:cNvSpPr>
          <p:nvPr/>
        </p:nvSpPr>
        <p:spPr bwMode="auto">
          <a:xfrm>
            <a:off x="8063768" y="3261860"/>
            <a:ext cx="1700212" cy="25923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660" name="Line 23"/>
          <p:cNvSpPr>
            <a:spLocks noChangeShapeType="1"/>
          </p:cNvSpPr>
          <p:nvPr/>
        </p:nvSpPr>
        <p:spPr bwMode="auto">
          <a:xfrm>
            <a:off x="8065625" y="3584121"/>
            <a:ext cx="167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661" name="Line 24"/>
          <p:cNvSpPr>
            <a:spLocks noChangeShapeType="1"/>
          </p:cNvSpPr>
          <p:nvPr/>
        </p:nvSpPr>
        <p:spPr bwMode="auto">
          <a:xfrm>
            <a:off x="8076737" y="3822246"/>
            <a:ext cx="167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662" name="Line 25"/>
          <p:cNvSpPr>
            <a:spLocks noChangeShapeType="1"/>
          </p:cNvSpPr>
          <p:nvPr/>
        </p:nvSpPr>
        <p:spPr bwMode="auto">
          <a:xfrm>
            <a:off x="8078325" y="4081009"/>
            <a:ext cx="167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663" name="Line 26"/>
          <p:cNvSpPr>
            <a:spLocks noChangeShapeType="1"/>
          </p:cNvSpPr>
          <p:nvPr/>
        </p:nvSpPr>
        <p:spPr bwMode="auto">
          <a:xfrm>
            <a:off x="8078325" y="4339771"/>
            <a:ext cx="167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664" name="Line 27"/>
          <p:cNvSpPr>
            <a:spLocks noChangeShapeType="1"/>
          </p:cNvSpPr>
          <p:nvPr/>
        </p:nvSpPr>
        <p:spPr bwMode="auto">
          <a:xfrm>
            <a:off x="8078325" y="4565196"/>
            <a:ext cx="167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665" name="Line 28"/>
          <p:cNvSpPr>
            <a:spLocks noChangeShapeType="1"/>
          </p:cNvSpPr>
          <p:nvPr/>
        </p:nvSpPr>
        <p:spPr bwMode="auto">
          <a:xfrm>
            <a:off x="8078325" y="4814434"/>
            <a:ext cx="167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666" name="Line 29"/>
          <p:cNvSpPr>
            <a:spLocks noChangeShapeType="1"/>
          </p:cNvSpPr>
          <p:nvPr/>
        </p:nvSpPr>
        <p:spPr bwMode="auto">
          <a:xfrm>
            <a:off x="8079912" y="5052559"/>
            <a:ext cx="167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667" name="Line 30"/>
          <p:cNvSpPr>
            <a:spLocks noChangeShapeType="1"/>
          </p:cNvSpPr>
          <p:nvPr/>
        </p:nvSpPr>
        <p:spPr bwMode="auto">
          <a:xfrm>
            <a:off x="8068800" y="5289096"/>
            <a:ext cx="167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668" name="Line 31"/>
          <p:cNvSpPr>
            <a:spLocks noChangeShapeType="1"/>
          </p:cNvSpPr>
          <p:nvPr/>
        </p:nvSpPr>
        <p:spPr bwMode="auto">
          <a:xfrm>
            <a:off x="8079912" y="5547859"/>
            <a:ext cx="167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6036267" y="3212879"/>
            <a:ext cx="1074333" cy="40011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rainFall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12419" y="3413052"/>
            <a:ext cx="7655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31255" y="3568823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31255" y="3284738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31255" y="3835153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31255" y="4092605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1255" y="4314547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31255" y="4571999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31255" y="4802819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31255" y="5033638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31255" y="5291091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31255" y="5566299"/>
            <a:ext cx="22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9"/>
          <p:cNvSpPr txBox="1">
            <a:spLocks noChangeArrowheads="1"/>
          </p:cNvSpPr>
          <p:nvPr/>
        </p:nvSpPr>
        <p:spPr bwMode="auto">
          <a:xfrm>
            <a:off x="5983104" y="3074655"/>
            <a:ext cx="1074333" cy="40011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rainFall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8675" name="Text Box 10"/>
          <p:cNvSpPr txBox="1">
            <a:spLocks noChangeArrowheads="1"/>
          </p:cNvSpPr>
          <p:nvPr/>
        </p:nvSpPr>
        <p:spPr bwMode="auto">
          <a:xfrm>
            <a:off x="4222751" y="1390650"/>
            <a:ext cx="47037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Read the data into the array</a:t>
            </a:r>
          </a:p>
          <a:p>
            <a:pPr algn="ctr"/>
            <a:r>
              <a:rPr lang="en-US" sz="1400">
                <a:latin typeface="Comic Sans MS" pitchFamily="66" charset="0"/>
              </a:rPr>
              <a:t>(assume that the user enters data from the keyboard)</a:t>
            </a:r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7999413" y="3087689"/>
            <a:ext cx="1700212" cy="25923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12"/>
          <p:cNvSpPr>
            <a:spLocks noChangeShapeType="1"/>
          </p:cNvSpPr>
          <p:nvPr/>
        </p:nvSpPr>
        <p:spPr bwMode="auto">
          <a:xfrm>
            <a:off x="7999414" y="340995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Line 13"/>
          <p:cNvSpPr>
            <a:spLocks noChangeShapeType="1"/>
          </p:cNvSpPr>
          <p:nvPr/>
        </p:nvSpPr>
        <p:spPr bwMode="auto">
          <a:xfrm>
            <a:off x="8010526" y="364807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14"/>
          <p:cNvSpPr>
            <a:spLocks noChangeShapeType="1"/>
          </p:cNvSpPr>
          <p:nvPr/>
        </p:nvSpPr>
        <p:spPr bwMode="auto">
          <a:xfrm>
            <a:off x="8012114" y="390683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15"/>
          <p:cNvSpPr>
            <a:spLocks noChangeShapeType="1"/>
          </p:cNvSpPr>
          <p:nvPr/>
        </p:nvSpPr>
        <p:spPr bwMode="auto">
          <a:xfrm>
            <a:off x="8012114" y="416560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16"/>
          <p:cNvSpPr>
            <a:spLocks noChangeShapeType="1"/>
          </p:cNvSpPr>
          <p:nvPr/>
        </p:nvSpPr>
        <p:spPr bwMode="auto">
          <a:xfrm>
            <a:off x="8012114" y="43910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auto">
          <a:xfrm>
            <a:off x="8012114" y="4640263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auto">
          <a:xfrm>
            <a:off x="8013701" y="48783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19"/>
          <p:cNvSpPr>
            <a:spLocks noChangeShapeType="1"/>
          </p:cNvSpPr>
          <p:nvPr/>
        </p:nvSpPr>
        <p:spPr bwMode="auto">
          <a:xfrm>
            <a:off x="8002589" y="51149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8013701" y="53736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Text Box 21"/>
          <p:cNvSpPr txBox="1">
            <a:spLocks noChangeArrowheads="1"/>
          </p:cNvSpPr>
          <p:nvPr/>
        </p:nvSpPr>
        <p:spPr bwMode="auto">
          <a:xfrm>
            <a:off x="1767542" y="3595181"/>
            <a:ext cx="57239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Scanner keyboard = new Scanner(System.in);</a:t>
            </a:r>
          </a:p>
          <a:p>
            <a:r>
              <a:rPr lang="en-US" dirty="0" smtClean="0">
                <a:latin typeface="+mn-lt"/>
              </a:rPr>
              <a:t>final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SIZE= 10;</a:t>
            </a:r>
          </a:p>
          <a:p>
            <a:r>
              <a:rPr lang="en-US" dirty="0">
                <a:latin typeface="+mn-lt"/>
              </a:rPr>
              <a:t>for 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0;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SIZE;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++)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 </a:t>
            </a:r>
            <a:r>
              <a:rPr lang="en-US" dirty="0" err="1" smtClean="0">
                <a:latin typeface="+mn-lt"/>
              </a:rPr>
              <a:t>System.out.println</a:t>
            </a:r>
            <a:r>
              <a:rPr lang="en-US" dirty="0" smtClean="0">
                <a:latin typeface="+mn-lt"/>
              </a:rPr>
              <a:t>(“</a:t>
            </a:r>
            <a:r>
              <a:rPr lang="en-US" dirty="0">
                <a:latin typeface="+mn-lt"/>
              </a:rPr>
              <a:t>Enter the amount of rainfall”);</a:t>
            </a:r>
          </a:p>
          <a:p>
            <a:r>
              <a:rPr lang="en-US" dirty="0">
                <a:latin typeface="+mn-lt"/>
              </a:rPr>
              <a:t>     </a:t>
            </a:r>
            <a:r>
              <a:rPr lang="en-US" dirty="0" err="1" smtClean="0">
                <a:latin typeface="+mn-lt"/>
              </a:rPr>
              <a:t>System.out.format</a:t>
            </a:r>
            <a:r>
              <a:rPr lang="en-US" dirty="0" smtClean="0">
                <a:latin typeface="+mn-lt"/>
              </a:rPr>
              <a:t>(“</a:t>
            </a:r>
            <a:r>
              <a:rPr lang="en-US" dirty="0">
                <a:latin typeface="+mn-lt"/>
              </a:rPr>
              <a:t>for year  </a:t>
            </a:r>
            <a:r>
              <a:rPr lang="en-US" dirty="0" smtClean="0">
                <a:latin typeface="+mn-lt"/>
              </a:rPr>
              <a:t>%d“, i+1);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 rainfall[i] = </a:t>
            </a:r>
            <a:r>
              <a:rPr lang="en-US" dirty="0" err="1" smtClean="0">
                <a:latin typeface="+mn-lt"/>
              </a:rPr>
              <a:t>keyboard.nextDouble</a:t>
            </a:r>
            <a:r>
              <a:rPr lang="en-US" dirty="0" smtClean="0">
                <a:latin typeface="+mn-lt"/>
              </a:rPr>
              <a:t>();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28687" name="Text Box 22"/>
          <p:cNvSpPr txBox="1">
            <a:spLocks noChangeArrowheads="1"/>
          </p:cNvSpPr>
          <p:nvPr/>
        </p:nvSpPr>
        <p:spPr bwMode="auto">
          <a:xfrm>
            <a:off x="8555038" y="3121026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59256" y="3274828"/>
            <a:ext cx="7655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113338" y="1401764"/>
            <a:ext cx="2735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Calculate the average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999413" y="3087689"/>
            <a:ext cx="1700212" cy="25923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7999414" y="340995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8010526" y="364807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8012114" y="390683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8012114" y="416560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8012114" y="43910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8012114" y="4640263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8013701" y="48783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8002589" y="51149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8013701" y="53736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2735030" y="3218757"/>
            <a:ext cx="31793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double sum  = 0;</a:t>
            </a:r>
          </a:p>
          <a:p>
            <a:r>
              <a:rPr lang="en-US" dirty="0">
                <a:latin typeface="+mn-lt"/>
              </a:rPr>
              <a:t>for 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0;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SIZE;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++)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 sum += rainfall[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];</a:t>
            </a:r>
          </a:p>
          <a:p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double average = sum / SIZE;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8555038" y="3121026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983104" y="3074655"/>
            <a:ext cx="1074333" cy="40011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rainFall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59256" y="3274828"/>
            <a:ext cx="7655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3573463" y="2473326"/>
            <a:ext cx="2374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MOTIVATION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573463" y="3119438"/>
            <a:ext cx="47981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Write a program that does the following: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Comic Sans MS" pitchFamily="66" charset="0"/>
              </a:rPr>
              <a:t> Reads  in 10 integer values from the user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Comic Sans MS" pitchFamily="66" charset="0"/>
              </a:rPr>
              <a:t> Displays the sum of the values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Comic Sans MS" pitchFamily="66" charset="0"/>
              </a:rPr>
              <a:t> Adds 5 to each </a:t>
            </a:r>
            <a:r>
              <a:rPr lang="en-US" sz="1800" dirty="0" smtClean="0">
                <a:latin typeface="Comic Sans MS" pitchFamily="66" charset="0"/>
              </a:rPr>
              <a:t>value entered by the user</a:t>
            </a:r>
            <a:endParaRPr lang="en-US" sz="18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1800" dirty="0">
                <a:latin typeface="Comic Sans MS" pitchFamily="66" charset="0"/>
              </a:rPr>
              <a:t> Displays the new values </a:t>
            </a:r>
            <a:r>
              <a:rPr lang="en-US" sz="1800" dirty="0" smtClean="0">
                <a:latin typeface="Comic Sans MS" pitchFamily="66" charset="0"/>
              </a:rPr>
              <a:t>after adding 5, </a:t>
            </a:r>
          </a:p>
          <a:p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and the sum of the new values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2382" y="1701210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The </a:t>
            </a:r>
            <a:r>
              <a:rPr lang="en-US" sz="2400" dirty="0" err="1">
                <a:latin typeface="Comic Sans MS" pitchFamily="66" charset="0"/>
              </a:rPr>
              <a:t>foreach</a:t>
            </a:r>
            <a:r>
              <a:rPr lang="en-US" sz="2400" dirty="0">
                <a:latin typeface="Comic Sans MS" pitchFamily="66" charset="0"/>
              </a:rPr>
              <a:t>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5356" y="2710602"/>
            <a:ext cx="6598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Processing each element of an array is such a common</a:t>
            </a:r>
          </a:p>
          <a:p>
            <a:r>
              <a:rPr lang="en-US" sz="1800" dirty="0">
                <a:latin typeface="Comic Sans MS" pitchFamily="66" charset="0"/>
              </a:rPr>
              <a:t>operation, that </a:t>
            </a:r>
            <a:r>
              <a:rPr lang="en-US" sz="1800" dirty="0" smtClean="0">
                <a:latin typeface="Comic Sans MS" pitchFamily="66" charset="0"/>
              </a:rPr>
              <a:t>Java provides </a:t>
            </a:r>
            <a:r>
              <a:rPr lang="en-US" sz="1800" dirty="0">
                <a:latin typeface="Comic Sans MS" pitchFamily="66" charset="0"/>
              </a:rPr>
              <a:t>a special loop construct to</a:t>
            </a:r>
          </a:p>
          <a:p>
            <a:r>
              <a:rPr lang="en-US" sz="1800" dirty="0">
                <a:latin typeface="Comic Sans MS" pitchFamily="66" charset="0"/>
              </a:rPr>
              <a:t>do this. The </a:t>
            </a:r>
            <a:r>
              <a:rPr lang="en-US" sz="1800" b="1" dirty="0" err="1">
                <a:latin typeface="Comic Sans MS" pitchFamily="66" charset="0"/>
              </a:rPr>
              <a:t>foreach</a:t>
            </a:r>
            <a:r>
              <a:rPr lang="en-US" sz="1800" dirty="0">
                <a:latin typeface="Comic Sans MS" pitchFamily="66" charset="0"/>
              </a:rPr>
              <a:t> loop allows you to access each element</a:t>
            </a:r>
          </a:p>
          <a:p>
            <a:r>
              <a:rPr lang="en-US" sz="1800" dirty="0">
                <a:latin typeface="Comic Sans MS" pitchFamily="66" charset="0"/>
              </a:rPr>
              <a:t>of an array in turn. The </a:t>
            </a:r>
            <a:r>
              <a:rPr lang="en-US" sz="1800" b="1" dirty="0" err="1">
                <a:latin typeface="Comic Sans MS" pitchFamily="66" charset="0"/>
              </a:rPr>
              <a:t>foreach</a:t>
            </a:r>
            <a:r>
              <a:rPr lang="en-US" sz="1800" dirty="0">
                <a:latin typeface="Comic Sans MS" pitchFamily="66" charset="0"/>
              </a:rPr>
              <a:t> loop has two important</a:t>
            </a:r>
          </a:p>
          <a:p>
            <a:r>
              <a:rPr lang="en-US" sz="1800" dirty="0">
                <a:latin typeface="Comic Sans MS" pitchFamily="66" charset="0"/>
              </a:rPr>
              <a:t>restrictions: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	* You must process the entire array</a:t>
            </a:r>
          </a:p>
          <a:p>
            <a:r>
              <a:rPr lang="en-US" sz="1800" dirty="0">
                <a:latin typeface="Comic Sans MS" pitchFamily="66" charset="0"/>
              </a:rPr>
              <a:t>	* You cannot modify data in the array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2382" y="1701210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The </a:t>
            </a:r>
            <a:r>
              <a:rPr lang="en-US" sz="2400" dirty="0" err="1">
                <a:latin typeface="Comic Sans MS" pitchFamily="66" charset="0"/>
              </a:rPr>
              <a:t>foreach</a:t>
            </a:r>
            <a:r>
              <a:rPr lang="en-US" sz="2400" dirty="0">
                <a:latin typeface="Comic Sans MS" pitchFamily="66" charset="0"/>
              </a:rPr>
              <a:t>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3676" y="2743201"/>
            <a:ext cx="39855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 ] </a:t>
            </a:r>
            <a:r>
              <a:rPr lang="en-US" dirty="0" err="1">
                <a:latin typeface="+mn-lt"/>
              </a:rPr>
              <a:t>myScores</a:t>
            </a:r>
            <a:r>
              <a:rPr lang="en-US" dirty="0">
                <a:latin typeface="+mn-lt"/>
              </a:rPr>
              <a:t> = {56, 78, 81, 93, 21};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. . .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for 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score </a:t>
            </a:r>
            <a:r>
              <a:rPr lang="en-US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myScores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 smtClean="0">
                <a:latin typeface="+mn-lt"/>
              </a:rPr>
              <a:t>System.out.println</a:t>
            </a:r>
            <a:r>
              <a:rPr lang="en-US" dirty="0" smtClean="0">
                <a:latin typeface="+mn-lt"/>
              </a:rPr>
              <a:t>( </a:t>
            </a:r>
            <a:r>
              <a:rPr lang="en-US" dirty="0">
                <a:latin typeface="+mn-lt"/>
              </a:rPr>
              <a:t>score );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5273" y="979054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7522" y="2397335"/>
            <a:ext cx="81275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Write a program that does the following: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Creates an array of 10 integer values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Fills the array with random numbers between 0 and 50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Displays the contents of the array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Displays the values that are at an odd index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Displays the values in the array that are odd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Displays the values in the array in reverse order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Uses a method to add the numbers in the array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Uses a method to compute the average of the values in the array</a:t>
            </a: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2503" y="1467295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Copying 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6987" y="2445489"/>
            <a:ext cx="550984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Suppose that two arrays were declared as shown: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dirty="0">
                <a:latin typeface="+mn-lt"/>
              </a:rPr>
              <a:t>  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 ] odds = {1,3,5,9};</a:t>
            </a:r>
          </a:p>
          <a:p>
            <a:r>
              <a:rPr lang="en-US" dirty="0">
                <a:latin typeface="+mn-lt"/>
              </a:rPr>
              <a:t>  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 ] evens = {2,4,6,8};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And you wrote …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dirty="0">
                <a:latin typeface="+mn-lt"/>
              </a:rPr>
              <a:t>     odds = evens;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What do you expect would happen?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9518" y="2211572"/>
            <a:ext cx="691215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odds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8588" y="2200939"/>
            <a:ext cx="1275907" cy="15417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5787" y="2158408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9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58587" y="2594344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472757" y="2938142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72757" y="334219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73797" y="2381693"/>
            <a:ext cx="574158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4327" y="4543646"/>
            <a:ext cx="78258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evens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83397" y="4533013"/>
            <a:ext cx="1275907" cy="15417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596" y="4490482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8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483396" y="4926418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97566" y="527021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97566" y="5674270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98606" y="4713767"/>
            <a:ext cx="574158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6485" y="3423683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odds = evens;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9518" y="2211572"/>
            <a:ext cx="691215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odds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8588" y="2200939"/>
            <a:ext cx="1275907" cy="15417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15787" y="2158408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9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58587" y="2594344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472757" y="2938142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72757" y="334219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 rot="16200000" flipH="1">
            <a:off x="2912830" y="3143200"/>
            <a:ext cx="2076155" cy="951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4327" y="4543646"/>
            <a:ext cx="782587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evens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83397" y="4533013"/>
            <a:ext cx="1275907" cy="15417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40596" y="4490482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8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483396" y="4926418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97566" y="527021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97566" y="5674270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98606" y="4713767"/>
            <a:ext cx="574158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6485" y="3423683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odds = evens;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61816" y="3859619"/>
            <a:ext cx="2919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does what is called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 “Shallow Copy”. That is,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only the reference is copied.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array data is not copied.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478773" y="2562447"/>
            <a:ext cx="337303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If you want to copy the array</a:t>
            </a:r>
          </a:p>
          <a:p>
            <a:r>
              <a:rPr lang="en-US" sz="1800" dirty="0">
                <a:latin typeface="Comic Sans MS" pitchFamily="66" charset="0"/>
              </a:rPr>
              <a:t>data, you must use a loop: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dirty="0">
                <a:latin typeface="+mn-lt"/>
              </a:rPr>
              <a:t>for 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0;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4;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++)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 odds[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 = evens[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9518" y="2211572"/>
            <a:ext cx="691215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odds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58588" y="2200939"/>
            <a:ext cx="1275907" cy="15417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15787" y="2158408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9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58587" y="2594344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472757" y="2938142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472757" y="334219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73797" y="2381693"/>
            <a:ext cx="574158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54327" y="4543646"/>
            <a:ext cx="78258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evens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83397" y="4533013"/>
            <a:ext cx="1275907" cy="15417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40596" y="4490482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mic Sans MS" pitchFamily="66" charset="0"/>
              </a:rPr>
              <a:t>8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483396" y="4926418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97566" y="527021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497566" y="5674270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98606" y="4713767"/>
            <a:ext cx="574158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1" y="609601"/>
            <a:ext cx="4190999" cy="48567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Two Dimensional Arrays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4876800" y="2286000"/>
            <a:ext cx="45720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4876800" y="2895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>
            <a:off x="4876800" y="3505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>
            <a:off x="4876800" y="4114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5638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6400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7162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12"/>
          <p:cNvSpPr>
            <a:spLocks noChangeShapeType="1"/>
          </p:cNvSpPr>
          <p:nvPr/>
        </p:nvSpPr>
        <p:spPr bwMode="auto">
          <a:xfrm>
            <a:off x="7924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8686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3886200" y="2362201"/>
            <a:ext cx="661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rows</a:t>
            </a:r>
          </a:p>
        </p:txBody>
      </p:sp>
      <p:sp>
        <p:nvSpPr>
          <p:cNvPr id="32781" name="Line 15"/>
          <p:cNvSpPr>
            <a:spLocks noChangeShapeType="1"/>
          </p:cNvSpPr>
          <p:nvPr/>
        </p:nvSpPr>
        <p:spPr bwMode="auto">
          <a:xfrm>
            <a:off x="4267200" y="2819400"/>
            <a:ext cx="0" cy="17526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5013326" y="1708151"/>
            <a:ext cx="1012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columns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>
            <a:off x="6248400" y="1905000"/>
            <a:ext cx="2819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5181600" y="5572126"/>
            <a:ext cx="4471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How we think of a two dimensional array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3886200" y="1828800"/>
            <a:ext cx="5029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5"/>
          <p:cNvSpPr>
            <a:spLocks noChangeShapeType="1"/>
          </p:cNvSpPr>
          <p:nvPr/>
        </p:nvSpPr>
        <p:spPr bwMode="auto">
          <a:xfrm>
            <a:off x="3886200" y="28956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auto">
          <a:xfrm>
            <a:off x="3886200" y="3886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>
            <a:off x="6324600" y="1828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5105400" y="1828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>
            <a:off x="7543800" y="1828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5715000" y="7620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examScores</a:t>
            </a:r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2362200" y="2209801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student 1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2438400" y="3200401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student 2</a:t>
            </a:r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2438400" y="4191001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student 3</a:t>
            </a:r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4038600" y="5029201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 1</a:t>
            </a:r>
          </a:p>
        </p:txBody>
      </p:sp>
      <p:sp>
        <p:nvSpPr>
          <p:cNvPr id="33805" name="Text Box 15"/>
          <p:cNvSpPr txBox="1">
            <a:spLocks noChangeArrowheads="1"/>
          </p:cNvSpPr>
          <p:nvPr/>
        </p:nvSpPr>
        <p:spPr bwMode="auto">
          <a:xfrm>
            <a:off x="5181600" y="5029201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 2</a:t>
            </a:r>
          </a:p>
        </p:txBody>
      </p:sp>
      <p:sp>
        <p:nvSpPr>
          <p:cNvPr id="33806" name="Text Box 16"/>
          <p:cNvSpPr txBox="1">
            <a:spLocks noChangeArrowheads="1"/>
          </p:cNvSpPr>
          <p:nvPr/>
        </p:nvSpPr>
        <p:spPr bwMode="auto">
          <a:xfrm>
            <a:off x="6400800" y="5029201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 3</a:t>
            </a:r>
          </a:p>
        </p:txBody>
      </p:sp>
      <p:sp>
        <p:nvSpPr>
          <p:cNvPr id="33807" name="Text Box 17"/>
          <p:cNvSpPr txBox="1">
            <a:spLocks noChangeArrowheads="1"/>
          </p:cNvSpPr>
          <p:nvPr/>
        </p:nvSpPr>
        <p:spPr bwMode="auto">
          <a:xfrm>
            <a:off x="7696200" y="5029201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 4</a:t>
            </a:r>
          </a:p>
        </p:txBody>
      </p:sp>
      <p:sp>
        <p:nvSpPr>
          <p:cNvPr id="33808" name="Text Box 18"/>
          <p:cNvSpPr txBox="1">
            <a:spLocks noChangeArrowheads="1"/>
          </p:cNvSpPr>
          <p:nvPr/>
        </p:nvSpPr>
        <p:spPr bwMode="auto">
          <a:xfrm>
            <a:off x="4267201" y="21336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78</a:t>
            </a:r>
          </a:p>
        </p:txBody>
      </p:sp>
      <p:sp>
        <p:nvSpPr>
          <p:cNvPr id="33809" name="Text Box 19"/>
          <p:cNvSpPr txBox="1">
            <a:spLocks noChangeArrowheads="1"/>
          </p:cNvSpPr>
          <p:nvPr/>
        </p:nvSpPr>
        <p:spPr bwMode="auto">
          <a:xfrm>
            <a:off x="5432426" y="21336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89</a:t>
            </a:r>
          </a:p>
        </p:txBody>
      </p:sp>
      <p:sp>
        <p:nvSpPr>
          <p:cNvPr id="33810" name="Text Box 20"/>
          <p:cNvSpPr txBox="1">
            <a:spLocks noChangeArrowheads="1"/>
          </p:cNvSpPr>
          <p:nvPr/>
        </p:nvSpPr>
        <p:spPr bwMode="auto">
          <a:xfrm>
            <a:off x="6705601" y="21336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65</a:t>
            </a:r>
          </a:p>
        </p:txBody>
      </p:sp>
      <p:sp>
        <p:nvSpPr>
          <p:cNvPr id="33811" name="Text Box 21"/>
          <p:cNvSpPr txBox="1">
            <a:spLocks noChangeArrowheads="1"/>
          </p:cNvSpPr>
          <p:nvPr/>
        </p:nvSpPr>
        <p:spPr bwMode="auto">
          <a:xfrm>
            <a:off x="7924801" y="2147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97</a:t>
            </a:r>
          </a:p>
        </p:txBody>
      </p:sp>
      <p:sp>
        <p:nvSpPr>
          <p:cNvPr id="33812" name="Text Box 22"/>
          <p:cNvSpPr txBox="1">
            <a:spLocks noChangeArrowheads="1"/>
          </p:cNvSpPr>
          <p:nvPr/>
        </p:nvSpPr>
        <p:spPr bwMode="auto">
          <a:xfrm>
            <a:off x="4267201" y="32004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76</a:t>
            </a:r>
          </a:p>
        </p:txBody>
      </p:sp>
      <p:sp>
        <p:nvSpPr>
          <p:cNvPr id="33813" name="Text Box 23"/>
          <p:cNvSpPr txBox="1">
            <a:spLocks noChangeArrowheads="1"/>
          </p:cNvSpPr>
          <p:nvPr/>
        </p:nvSpPr>
        <p:spPr bwMode="auto">
          <a:xfrm>
            <a:off x="5410201" y="32004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79</a:t>
            </a:r>
          </a:p>
        </p:txBody>
      </p:sp>
      <p:sp>
        <p:nvSpPr>
          <p:cNvPr id="33814" name="Text Box 24"/>
          <p:cNvSpPr txBox="1">
            <a:spLocks noChangeArrowheads="1"/>
          </p:cNvSpPr>
          <p:nvPr/>
        </p:nvSpPr>
        <p:spPr bwMode="auto">
          <a:xfrm>
            <a:off x="6629401" y="32004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82</a:t>
            </a:r>
          </a:p>
        </p:txBody>
      </p:sp>
      <p:sp>
        <p:nvSpPr>
          <p:cNvPr id="33815" name="Text Box 25"/>
          <p:cNvSpPr txBox="1">
            <a:spLocks noChangeArrowheads="1"/>
          </p:cNvSpPr>
          <p:nvPr/>
        </p:nvSpPr>
        <p:spPr bwMode="auto">
          <a:xfrm>
            <a:off x="7924801" y="32004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4267201" y="41910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83</a:t>
            </a:r>
          </a:p>
        </p:txBody>
      </p:sp>
      <p:sp>
        <p:nvSpPr>
          <p:cNvPr id="33817" name="Text Box 27"/>
          <p:cNvSpPr txBox="1">
            <a:spLocks noChangeArrowheads="1"/>
          </p:cNvSpPr>
          <p:nvPr/>
        </p:nvSpPr>
        <p:spPr bwMode="auto">
          <a:xfrm>
            <a:off x="5410201" y="41910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89</a:t>
            </a:r>
          </a:p>
        </p:txBody>
      </p:sp>
      <p:sp>
        <p:nvSpPr>
          <p:cNvPr id="33818" name="Text Box 28"/>
          <p:cNvSpPr txBox="1">
            <a:spLocks noChangeArrowheads="1"/>
          </p:cNvSpPr>
          <p:nvPr/>
        </p:nvSpPr>
        <p:spPr bwMode="auto">
          <a:xfrm>
            <a:off x="6705601" y="41910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91</a:t>
            </a:r>
          </a:p>
        </p:txBody>
      </p:sp>
      <p:sp>
        <p:nvSpPr>
          <p:cNvPr id="33819" name="Text Box 29"/>
          <p:cNvSpPr txBox="1">
            <a:spLocks noChangeArrowheads="1"/>
          </p:cNvSpPr>
          <p:nvPr/>
        </p:nvSpPr>
        <p:spPr bwMode="auto">
          <a:xfrm>
            <a:off x="7924801" y="41910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0976" y="1487156"/>
            <a:ext cx="56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DECLARING A TWO-DIMENSIONAL ARRAY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7068" y="3024553"/>
            <a:ext cx="4557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[ ] [ ] </a:t>
            </a:r>
            <a:r>
              <a:rPr lang="en-US" dirty="0" err="1" smtClean="0">
                <a:latin typeface="+mn-lt"/>
              </a:rPr>
              <a:t>examScores</a:t>
            </a:r>
            <a:r>
              <a:rPr lang="en-US" dirty="0" smtClean="0">
                <a:latin typeface="+mn-lt"/>
              </a:rPr>
              <a:t> = new 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[5][5];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360" y="3838471"/>
            <a:ext cx="287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two sets of square brackets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are required to declare this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as a two dimensional array.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39921" y="3393885"/>
            <a:ext cx="200967" cy="43453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059534" y="3393885"/>
            <a:ext cx="50242" cy="44458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7125" y="4387129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this is the number of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rows in the array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76614" y="3393885"/>
            <a:ext cx="401934" cy="106836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81829" y="3669194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this is the number of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columns in the array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81829" y="3376807"/>
            <a:ext cx="110532" cy="29238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446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3314852" y="1201541"/>
            <a:ext cx="5215659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Scanner keyboard = new Scanner(System.in);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number1 = 0;</a:t>
            </a:r>
          </a:p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number2 = 0;</a:t>
            </a:r>
          </a:p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number3 = 0;</a:t>
            </a:r>
          </a:p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number4 = 0;</a:t>
            </a:r>
          </a:p>
          <a:p>
            <a:r>
              <a:rPr lang="en-US" dirty="0">
                <a:latin typeface="+mn-lt"/>
              </a:rPr>
              <a:t> . . 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System.out.println</a:t>
            </a:r>
            <a:r>
              <a:rPr lang="en-US" dirty="0" smtClean="0">
                <a:latin typeface="+mn-lt"/>
              </a:rPr>
              <a:t>(“</a:t>
            </a:r>
            <a:r>
              <a:rPr lang="en-US" dirty="0">
                <a:latin typeface="+mn-lt"/>
              </a:rPr>
              <a:t>Enter in an integer value: )”;</a:t>
            </a:r>
          </a:p>
          <a:p>
            <a:r>
              <a:rPr lang="en-US" dirty="0">
                <a:latin typeface="+mn-lt"/>
              </a:rPr>
              <a:t>number1 = </a:t>
            </a:r>
            <a:r>
              <a:rPr lang="en-US" dirty="0" err="1" smtClean="0">
                <a:latin typeface="+mn-lt"/>
              </a:rPr>
              <a:t>keyboard.nextInt</a:t>
            </a:r>
            <a:r>
              <a:rPr lang="en-US" dirty="0" smtClean="0">
                <a:latin typeface="+mn-lt"/>
              </a:rPr>
              <a:t>();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System.out.println</a:t>
            </a:r>
            <a:r>
              <a:rPr lang="en-US" dirty="0">
                <a:latin typeface="+mn-lt"/>
              </a:rPr>
              <a:t>(“Enter in an integer value: )”;</a:t>
            </a:r>
          </a:p>
          <a:p>
            <a:r>
              <a:rPr lang="en-US" dirty="0">
                <a:latin typeface="+mn-lt"/>
              </a:rPr>
              <a:t>number2 = </a:t>
            </a:r>
            <a:r>
              <a:rPr lang="en-US" dirty="0" err="1">
                <a:latin typeface="+mn-lt"/>
              </a:rPr>
              <a:t>keyboard.nextInt</a:t>
            </a:r>
            <a:r>
              <a:rPr lang="en-US" dirty="0">
                <a:latin typeface="+mn-lt"/>
              </a:rPr>
              <a:t>();</a:t>
            </a:r>
          </a:p>
          <a:p>
            <a:r>
              <a:rPr lang="en-US" dirty="0" err="1" smtClean="0">
                <a:latin typeface="+mn-lt"/>
              </a:rPr>
              <a:t>System.out.println</a:t>
            </a:r>
            <a:r>
              <a:rPr lang="en-US" dirty="0">
                <a:latin typeface="+mn-lt"/>
              </a:rPr>
              <a:t>(“Enter in an integer value: )”;</a:t>
            </a:r>
          </a:p>
          <a:p>
            <a:r>
              <a:rPr lang="en-US" dirty="0">
                <a:latin typeface="+mn-lt"/>
              </a:rPr>
              <a:t>number3 = </a:t>
            </a:r>
            <a:r>
              <a:rPr lang="en-US" dirty="0" err="1">
                <a:latin typeface="+mn-lt"/>
              </a:rPr>
              <a:t>keyboard.nextInt</a:t>
            </a:r>
            <a:r>
              <a:rPr lang="en-US" dirty="0">
                <a:latin typeface="+mn-lt"/>
              </a:rPr>
              <a:t>();</a:t>
            </a:r>
          </a:p>
          <a:p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. . 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0976" y="1487156"/>
            <a:ext cx="793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ACCESSING AN ELEMENT OF A TWO-DIMENSIONAL ARRAY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7068" y="3024553"/>
            <a:ext cx="4557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topGrade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err="1" smtClean="0">
                <a:latin typeface="+mn-lt"/>
              </a:rPr>
              <a:t>examScores</a:t>
            </a:r>
            <a:r>
              <a:rPr lang="en-US" dirty="0" smtClean="0">
                <a:latin typeface="+mn-lt"/>
              </a:rPr>
              <a:t>[3][2];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3599" y="4462247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gets the element of the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array at row3, column 2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56317" y="3393885"/>
            <a:ext cx="401934" cy="106836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05636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3041" y="1760813"/>
            <a:ext cx="9183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USING AN ARRAY INITIALIZER WITH A TWO-DIMENSIONAL ARRAY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758" y="2632668"/>
            <a:ext cx="2624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[ ][ ] </a:t>
            </a:r>
            <a:r>
              <a:rPr lang="en-US" dirty="0" err="1">
                <a:latin typeface="+mn-lt"/>
              </a:rPr>
              <a:t>examScores</a:t>
            </a:r>
            <a:r>
              <a:rPr lang="en-US" dirty="0">
                <a:latin typeface="+mn-lt"/>
              </a:rPr>
              <a:t> = { 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   {</a:t>
            </a:r>
            <a:r>
              <a:rPr lang="en-US" dirty="0">
                <a:latin typeface="+mn-lt"/>
              </a:rPr>
              <a:t>78, 89, 65, 97</a:t>
            </a:r>
            <a:r>
              <a:rPr lang="en-US" dirty="0" smtClean="0">
                <a:latin typeface="+mn-lt"/>
              </a:rPr>
              <a:t>},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   {</a:t>
            </a:r>
            <a:r>
              <a:rPr lang="en-US" dirty="0">
                <a:latin typeface="+mn-lt"/>
              </a:rPr>
              <a:t>76, 79, 82, 85</a:t>
            </a:r>
            <a:r>
              <a:rPr lang="en-US" dirty="0" smtClean="0">
                <a:latin typeface="+mn-lt"/>
              </a:rPr>
              <a:t>},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   {</a:t>
            </a:r>
            <a:r>
              <a:rPr lang="en-US" dirty="0">
                <a:latin typeface="+mn-lt"/>
              </a:rPr>
              <a:t>83, 89, 91, 90}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};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4418" y="4463513"/>
            <a:ext cx="185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or … on one line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923041" y="5217920"/>
            <a:ext cx="7594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[ ][ ]</a:t>
            </a:r>
            <a:r>
              <a:rPr lang="en-US" dirty="0" err="1" smtClean="0">
                <a:latin typeface="+mn-lt"/>
              </a:rPr>
              <a:t>examScores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= { {78, 89, 65, 97},{76, 79, 82, 85},{83, 89, 91, 90} 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6409" y="281353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data in row 1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0431" y="3009193"/>
            <a:ext cx="636740" cy="11207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6409" y="3226764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data in row 2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6409" y="3639990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data in row 3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935127" y="3445039"/>
            <a:ext cx="543018" cy="66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827440" y="3774586"/>
            <a:ext cx="636740" cy="11141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60893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554" y="1718268"/>
            <a:ext cx="5620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LOOPS AND TWO-DIMENSIONAL ARRAYS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4554" y="2381459"/>
            <a:ext cx="550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Use nested for loops to process the data in a two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dimensional array. Normally the outer loop goes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through the rows in the loop and the inner loops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goes through a column.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3432" y="4300694"/>
            <a:ext cx="42727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 for (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0;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STUDENT;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++ )</a:t>
            </a:r>
          </a:p>
          <a:p>
            <a:r>
              <a:rPr lang="en-US" dirty="0">
                <a:latin typeface="+mn-lt"/>
              </a:rPr>
              <a:t>        {</a:t>
            </a:r>
          </a:p>
          <a:p>
            <a:r>
              <a:rPr lang="en-US" dirty="0">
                <a:latin typeface="+mn-lt"/>
              </a:rPr>
              <a:t>         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sum = 0;</a:t>
            </a:r>
          </a:p>
          <a:p>
            <a:r>
              <a:rPr lang="en-US" dirty="0">
                <a:latin typeface="+mn-lt"/>
              </a:rPr>
              <a:t>            for (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j = 0; j &lt; EXAMS; </a:t>
            </a:r>
            <a:r>
              <a:rPr lang="en-US" dirty="0" err="1">
                <a:latin typeface="+mn-lt"/>
              </a:rPr>
              <a:t>j++</a:t>
            </a:r>
            <a:r>
              <a:rPr lang="en-US" dirty="0">
                <a:latin typeface="+mn-lt"/>
              </a:rPr>
              <a:t> )</a:t>
            </a:r>
          </a:p>
          <a:p>
            <a:r>
              <a:rPr lang="en-US" dirty="0">
                <a:latin typeface="+mn-lt"/>
              </a:rPr>
              <a:t>                sum = sum + </a:t>
            </a:r>
            <a:r>
              <a:rPr lang="en-US" dirty="0" err="1">
                <a:latin typeface="+mn-lt"/>
              </a:rPr>
              <a:t>examScores</a:t>
            </a:r>
            <a:r>
              <a:rPr lang="en-US" dirty="0">
                <a:latin typeface="+mn-lt"/>
              </a:rPr>
              <a:t> 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][j</a:t>
            </a:r>
            <a:r>
              <a:rPr lang="en-US" dirty="0" smtClean="0">
                <a:latin typeface="+mn-lt"/>
              </a:rPr>
              <a:t>];</a:t>
            </a:r>
          </a:p>
          <a:p>
            <a:r>
              <a:rPr lang="en-US" dirty="0" smtClean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921228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65716" y="1281438"/>
            <a:ext cx="6534481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public class </a:t>
            </a:r>
            <a:r>
              <a:rPr lang="en-US" sz="1600" dirty="0" err="1">
                <a:latin typeface="+mn-lt"/>
              </a:rPr>
              <a:t>TwoDimensions</a:t>
            </a:r>
            <a:r>
              <a:rPr lang="en-US" sz="1600" dirty="0">
                <a:latin typeface="+mn-lt"/>
              </a:rPr>
              <a:t> {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 public static void main(String[] </a:t>
            </a:r>
            <a:r>
              <a:rPr lang="en-US" sz="1600" dirty="0" err="1">
                <a:latin typeface="+mn-lt"/>
              </a:rPr>
              <a:t>args</a:t>
            </a:r>
            <a:r>
              <a:rPr lang="en-US" sz="1600" dirty="0">
                <a:latin typeface="+mn-lt"/>
              </a:rPr>
              <a:t>) {</a:t>
            </a:r>
          </a:p>
          <a:p>
            <a:r>
              <a:rPr lang="en-US" sz="1600" dirty="0">
                <a:latin typeface="+mn-lt"/>
              </a:rPr>
              <a:t>        final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STUDENT = 3;</a:t>
            </a:r>
          </a:p>
          <a:p>
            <a:r>
              <a:rPr lang="en-US" sz="1600" dirty="0">
                <a:latin typeface="+mn-lt"/>
              </a:rPr>
              <a:t>        final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EXAMS = 4;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     // declare an array 3 x 4</a:t>
            </a:r>
          </a:p>
          <a:p>
            <a:r>
              <a:rPr lang="en-US" sz="1600" dirty="0">
                <a:latin typeface="+mn-lt"/>
              </a:rPr>
              <a:t>       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[][] </a:t>
            </a:r>
            <a:r>
              <a:rPr lang="en-US" sz="1600" dirty="0" err="1">
                <a:latin typeface="+mn-lt"/>
              </a:rPr>
              <a:t>examScores</a:t>
            </a:r>
            <a:r>
              <a:rPr lang="en-US" sz="1600" dirty="0">
                <a:latin typeface="+mn-lt"/>
              </a:rPr>
              <a:t> = { {78, 89, 65, 97},{76, 79, 82, 85},{83, 89, 91, 90} };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     for (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 = 0; 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 &lt; STUDENT; 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++ )</a:t>
            </a:r>
          </a:p>
          <a:p>
            <a:r>
              <a:rPr lang="en-US" sz="1600" dirty="0">
                <a:latin typeface="+mn-lt"/>
              </a:rPr>
              <a:t>        {</a:t>
            </a:r>
          </a:p>
          <a:p>
            <a:r>
              <a:rPr lang="en-US" sz="1600" dirty="0">
                <a:latin typeface="+mn-lt"/>
              </a:rPr>
              <a:t>           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sum = 0;</a:t>
            </a:r>
          </a:p>
          <a:p>
            <a:r>
              <a:rPr lang="en-US" sz="1600" dirty="0">
                <a:latin typeface="+mn-lt"/>
              </a:rPr>
              <a:t>            for (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j = 0; j &lt; EXAMS; </a:t>
            </a:r>
            <a:r>
              <a:rPr lang="en-US" sz="1600" dirty="0" err="1">
                <a:latin typeface="+mn-lt"/>
              </a:rPr>
              <a:t>j++</a:t>
            </a:r>
            <a:r>
              <a:rPr lang="en-US" sz="1600" dirty="0">
                <a:latin typeface="+mn-lt"/>
              </a:rPr>
              <a:t> )</a:t>
            </a:r>
          </a:p>
          <a:p>
            <a:r>
              <a:rPr lang="en-US" sz="1600" dirty="0">
                <a:latin typeface="+mn-lt"/>
              </a:rPr>
              <a:t>                sum = sum + </a:t>
            </a:r>
            <a:r>
              <a:rPr lang="en-US" sz="1600" dirty="0" err="1">
                <a:latin typeface="+mn-lt"/>
              </a:rPr>
              <a:t>examScores</a:t>
            </a:r>
            <a:r>
              <a:rPr lang="en-US" sz="1600" dirty="0">
                <a:latin typeface="+mn-lt"/>
              </a:rPr>
              <a:t> [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][j];</a:t>
            </a:r>
          </a:p>
          <a:p>
            <a:r>
              <a:rPr lang="en-US" sz="1600" dirty="0">
                <a:latin typeface="+mn-lt"/>
              </a:rPr>
              <a:t>        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         double </a:t>
            </a:r>
            <a:r>
              <a:rPr lang="en-US" sz="1600" dirty="0" err="1">
                <a:latin typeface="+mn-lt"/>
              </a:rPr>
              <a:t>avg</a:t>
            </a:r>
            <a:r>
              <a:rPr lang="en-US" sz="1600" dirty="0">
                <a:latin typeface="+mn-lt"/>
              </a:rPr>
              <a:t> = ((double)sum)/EXAMS;</a:t>
            </a:r>
          </a:p>
          <a:p>
            <a:r>
              <a:rPr lang="en-US" sz="1600" dirty="0">
                <a:latin typeface="+mn-lt"/>
              </a:rPr>
              <a:t>            </a:t>
            </a:r>
            <a:r>
              <a:rPr lang="en-US" sz="1600" dirty="0" err="1">
                <a:latin typeface="+mn-lt"/>
              </a:rPr>
              <a:t>System.out.format</a:t>
            </a:r>
            <a:r>
              <a:rPr lang="en-US" sz="1600" dirty="0">
                <a:latin typeface="+mn-lt"/>
              </a:rPr>
              <a:t>("Average score for Student #%1d: %.2f%n", 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avg</a:t>
            </a:r>
            <a:r>
              <a:rPr lang="en-US" sz="1600" dirty="0">
                <a:latin typeface="+mn-lt"/>
              </a:rPr>
              <a:t>);</a:t>
            </a:r>
          </a:p>
          <a:p>
            <a:r>
              <a:rPr lang="en-US" sz="1600" dirty="0">
                <a:latin typeface="+mn-lt"/>
              </a:rPr>
              <a:t>        }</a:t>
            </a:r>
          </a:p>
          <a:p>
            <a:r>
              <a:rPr lang="en-US" sz="1600" dirty="0">
                <a:latin typeface="+mn-lt"/>
              </a:rPr>
              <a:t>    }//End Main()</a:t>
            </a:r>
          </a:p>
          <a:p>
            <a:r>
              <a:rPr lang="en-US" sz="1600" dirty="0">
                <a:latin typeface="+mn-lt"/>
              </a:rPr>
              <a:t>}//End class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8652" y="706436"/>
            <a:ext cx="3315919" cy="21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5273" y="979054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7522" y="2397336"/>
            <a:ext cx="79223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Write a program that does the following: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Creates an array that holds the judges scores for 5 gymnasts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There are 3 judges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Gather the judges input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Compute the average score for each gymnast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Display the winning score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87909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5273" y="979054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220" y="2540000"/>
            <a:ext cx="73885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Write a program that does the following: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Declares </a:t>
            </a:r>
            <a:r>
              <a:rPr lang="en-US" dirty="0" smtClean="0">
                <a:latin typeface="Comic Sans MS" pitchFamily="66" charset="0"/>
              </a:rPr>
              <a:t>an </a:t>
            </a:r>
            <a:r>
              <a:rPr lang="en-US" dirty="0">
                <a:latin typeface="Comic Sans MS" pitchFamily="66" charset="0"/>
              </a:rPr>
              <a:t>array of </a:t>
            </a:r>
            <a:r>
              <a:rPr lang="en-US" dirty="0" smtClean="0">
                <a:latin typeface="Comic Sans MS" pitchFamily="66" charset="0"/>
              </a:rPr>
              <a:t>6 integers and an array of 6 Strings</a:t>
            </a:r>
            <a:endParaRPr lang="en-US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Get’s a student name and exam score from the user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Stores the name and score in their respective arrays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omic Sans MS" pitchFamily="66" charset="0"/>
              </a:rPr>
              <a:t>  Use </a:t>
            </a:r>
            <a:r>
              <a:rPr lang="en-US" dirty="0">
                <a:latin typeface="Comic Sans MS" pitchFamily="66" charset="0"/>
              </a:rPr>
              <a:t>a method to compute the average score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omic Sans MS" pitchFamily="66" charset="0"/>
              </a:rPr>
              <a:t> Prints each student name, their score, and if their score is</a:t>
            </a:r>
          </a:p>
          <a:p>
            <a:r>
              <a:rPr lang="en-US" dirty="0">
                <a:latin typeface="Comic Sans MS" pitchFamily="66" charset="0"/>
              </a:rPr>
              <a:t>    - above average</a:t>
            </a:r>
          </a:p>
          <a:p>
            <a:r>
              <a:rPr lang="en-US" dirty="0">
                <a:latin typeface="Comic Sans MS" pitchFamily="66" charset="0"/>
              </a:rPr>
              <a:t>    - below average</a:t>
            </a:r>
          </a:p>
          <a:p>
            <a:r>
              <a:rPr lang="en-US" dirty="0">
                <a:latin typeface="Comic Sans MS" pitchFamily="66" charset="0"/>
              </a:rPr>
              <a:t>    - equal to the average</a:t>
            </a: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title"/>
          </p:nvPr>
        </p:nvSpPr>
        <p:spPr>
          <a:xfrm>
            <a:off x="2200275" y="253047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Searching and Sorting </a:t>
            </a:r>
          </a:p>
        </p:txBody>
      </p:sp>
    </p:spTree>
    <p:extLst>
      <p:ext uri="{BB962C8B-B14F-4D97-AF65-F5344CB8AC3E}">
        <p14:creationId xmlns:p14="http://schemas.microsoft.com/office/powerpoint/2010/main" val="20415870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faculty\Local Settings\Temporary Internet Files\Content.IE5\5O1DGFT6\MPj04331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609600"/>
            <a:ext cx="6400800" cy="4267200"/>
          </a:xfrm>
          <a:prstGeom prst="rect">
            <a:avLst/>
          </a:prstGeom>
          <a:noFill/>
        </p:spPr>
      </p:pic>
      <p:sp>
        <p:nvSpPr>
          <p:cNvPr id="5" name="Up Arrow 4"/>
          <p:cNvSpPr/>
          <p:nvPr/>
        </p:nvSpPr>
        <p:spPr bwMode="auto">
          <a:xfrm>
            <a:off x="5486400" y="4495800"/>
            <a:ext cx="685800" cy="531674"/>
          </a:xfrm>
          <a:prstGeom prst="upArrow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Up Arrow 5"/>
          <p:cNvSpPr/>
          <p:nvPr/>
        </p:nvSpPr>
        <p:spPr bwMode="auto">
          <a:xfrm>
            <a:off x="4876800" y="4191000"/>
            <a:ext cx="990600" cy="531674"/>
          </a:xfrm>
          <a:prstGeom prst="upArrow">
            <a:avLst/>
          </a:prstGeom>
          <a:gradFill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23657" y="5132219"/>
            <a:ext cx="448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Find the person who is 23 years old.</a:t>
            </a:r>
          </a:p>
        </p:txBody>
      </p:sp>
    </p:spTree>
    <p:extLst>
      <p:ext uri="{BB962C8B-B14F-4D97-AF65-F5344CB8AC3E}">
        <p14:creationId xmlns:p14="http://schemas.microsoft.com/office/powerpoint/2010/main" val="1823736266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1781" y="2293089"/>
            <a:ext cx="599234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Rules</a:t>
            </a:r>
          </a:p>
          <a:p>
            <a:endParaRPr lang="en-US" dirty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itchFamily="66" charset="0"/>
              </a:rPr>
              <a:t>You may only talk to one person at a time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mic Sans MS" pitchFamily="66" charset="0"/>
              </a:rPr>
              <a:t>You may only ask “How old are you?”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mic Sans MS" pitchFamily="66" charset="0"/>
              </a:rPr>
              <a:t>The person must respond in years and months</a:t>
            </a:r>
          </a:p>
        </p:txBody>
      </p:sp>
    </p:spTree>
    <p:extLst>
      <p:ext uri="{BB962C8B-B14F-4D97-AF65-F5344CB8AC3E}">
        <p14:creationId xmlns:p14="http://schemas.microsoft.com/office/powerpoint/2010/main" val="2949474486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2667001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Write down your algorithm</a:t>
            </a:r>
          </a:p>
        </p:txBody>
      </p:sp>
    </p:spTree>
    <p:extLst>
      <p:ext uri="{BB962C8B-B14F-4D97-AF65-F5344CB8AC3E}">
        <p14:creationId xmlns:p14="http://schemas.microsoft.com/office/powerpoint/2010/main" val="111900829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3060814" y="1167081"/>
            <a:ext cx="553645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sum = number1 + number2 + … + number10</a:t>
            </a:r>
            <a:r>
              <a:rPr lang="en-US" dirty="0" smtClean="0">
                <a:latin typeface="+mn-lt"/>
              </a:rPr>
              <a:t>;</a:t>
            </a:r>
          </a:p>
          <a:p>
            <a:r>
              <a:rPr lang="en-US" dirty="0" err="1" smtClean="0">
                <a:latin typeface="+mn-lt"/>
              </a:rPr>
              <a:t>System.out.format</a:t>
            </a:r>
            <a:r>
              <a:rPr lang="en-US" dirty="0" smtClean="0">
                <a:latin typeface="+mn-lt"/>
              </a:rPr>
              <a:t>(“The sum is %</a:t>
            </a:r>
            <a:r>
              <a:rPr lang="en-US" dirty="0" err="1" smtClean="0">
                <a:latin typeface="+mn-lt"/>
              </a:rPr>
              <a:t>d%n</a:t>
            </a:r>
            <a:r>
              <a:rPr lang="en-US" dirty="0" smtClean="0">
                <a:latin typeface="+mn-lt"/>
              </a:rPr>
              <a:t>”, sum);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number1 = </a:t>
            </a:r>
            <a:r>
              <a:rPr lang="en-US" dirty="0" smtClean="0">
                <a:latin typeface="+mn-lt"/>
              </a:rPr>
              <a:t>number1 </a:t>
            </a:r>
            <a:r>
              <a:rPr lang="en-US" dirty="0">
                <a:latin typeface="+mn-lt"/>
              </a:rPr>
              <a:t>+ 5;</a:t>
            </a:r>
          </a:p>
          <a:p>
            <a:r>
              <a:rPr lang="en-US" dirty="0">
                <a:latin typeface="+mn-lt"/>
              </a:rPr>
              <a:t>number2 = number2 + 5;</a:t>
            </a:r>
          </a:p>
          <a:p>
            <a:r>
              <a:rPr lang="en-US" dirty="0">
                <a:latin typeface="+mn-lt"/>
              </a:rPr>
              <a:t>number 3 = number3 + 5;</a:t>
            </a:r>
          </a:p>
          <a:p>
            <a:r>
              <a:rPr lang="en-US" dirty="0">
                <a:latin typeface="+mn-lt"/>
              </a:rPr>
              <a:t>   . . 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System.out.format</a:t>
            </a:r>
            <a:r>
              <a:rPr lang="en-US" dirty="0" smtClean="0">
                <a:latin typeface="+mn-lt"/>
              </a:rPr>
              <a:t>(“Number 1 = %</a:t>
            </a:r>
            <a:r>
              <a:rPr lang="en-US" dirty="0" err="1" smtClean="0">
                <a:latin typeface="+mn-lt"/>
              </a:rPr>
              <a:t>d%n</a:t>
            </a:r>
            <a:r>
              <a:rPr lang="en-US" dirty="0">
                <a:latin typeface="+mn-lt"/>
              </a:rPr>
              <a:t>”, </a:t>
            </a:r>
            <a:r>
              <a:rPr lang="en-US" dirty="0" smtClean="0">
                <a:latin typeface="+mn-lt"/>
              </a:rPr>
              <a:t>number1);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System.out.format</a:t>
            </a:r>
            <a:r>
              <a:rPr lang="en-US" dirty="0" smtClean="0">
                <a:latin typeface="+mn-lt"/>
              </a:rPr>
              <a:t>(“Number 2 = %</a:t>
            </a:r>
            <a:r>
              <a:rPr lang="en-US" dirty="0" err="1" smtClean="0">
                <a:latin typeface="+mn-lt"/>
              </a:rPr>
              <a:t>d%n</a:t>
            </a:r>
            <a:r>
              <a:rPr lang="en-US" dirty="0">
                <a:latin typeface="+mn-lt"/>
              </a:rPr>
              <a:t>”, </a:t>
            </a:r>
            <a:r>
              <a:rPr lang="en-US" dirty="0" smtClean="0">
                <a:latin typeface="+mn-lt"/>
              </a:rPr>
              <a:t>number2);</a:t>
            </a:r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System.out.format</a:t>
            </a:r>
            <a:r>
              <a:rPr lang="en-US" dirty="0" smtClean="0">
                <a:latin typeface="+mn-lt"/>
              </a:rPr>
              <a:t>(“Number 3 = %</a:t>
            </a:r>
            <a:r>
              <a:rPr lang="en-US" dirty="0" err="1" smtClean="0">
                <a:latin typeface="+mn-lt"/>
              </a:rPr>
              <a:t>d%n</a:t>
            </a:r>
            <a:r>
              <a:rPr lang="en-US" dirty="0">
                <a:latin typeface="+mn-lt"/>
              </a:rPr>
              <a:t>”, </a:t>
            </a:r>
            <a:r>
              <a:rPr lang="en-US" dirty="0" smtClean="0">
                <a:latin typeface="+mn-lt"/>
              </a:rPr>
              <a:t>number3);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  . . .</a:t>
            </a:r>
          </a:p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sum2 </a:t>
            </a:r>
            <a:r>
              <a:rPr lang="en-US" dirty="0">
                <a:latin typeface="+mn-lt"/>
              </a:rPr>
              <a:t>= number1 + number2 + … + number10;</a:t>
            </a:r>
          </a:p>
          <a:p>
            <a:r>
              <a:rPr lang="en-US" dirty="0" err="1">
                <a:latin typeface="+mn-lt"/>
              </a:rPr>
              <a:t>System.out.format</a:t>
            </a:r>
            <a:r>
              <a:rPr lang="en-US" dirty="0">
                <a:latin typeface="+mn-lt"/>
              </a:rPr>
              <a:t>(“The sum is %</a:t>
            </a:r>
            <a:r>
              <a:rPr lang="en-US" dirty="0" err="1">
                <a:latin typeface="+mn-lt"/>
              </a:rPr>
              <a:t>d%n</a:t>
            </a:r>
            <a:r>
              <a:rPr lang="en-US" dirty="0">
                <a:latin typeface="+mn-lt"/>
              </a:rPr>
              <a:t>”, </a:t>
            </a:r>
            <a:r>
              <a:rPr lang="en-US" dirty="0" smtClean="0">
                <a:latin typeface="+mn-lt"/>
              </a:rPr>
              <a:t>sum2);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2038" y="2351487"/>
            <a:ext cx="3991131" cy="58340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Searching an Array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769528" y="3083564"/>
            <a:ext cx="1917840" cy="9794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1600" dirty="0" smtClean="0">
                <a:latin typeface="Comic Sans MS" pitchFamily="66" charset="0"/>
              </a:rPr>
              <a:t>Linear Search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mic Sans MS" pitchFamily="66" charset="0"/>
              </a:rPr>
              <a:t>Binary Search</a:t>
            </a:r>
          </a:p>
        </p:txBody>
      </p:sp>
      <p:pic>
        <p:nvPicPr>
          <p:cNvPr id="32772" name="Picture 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028" y="327125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028" y="366143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5631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6804" y="1212572"/>
            <a:ext cx="2574924" cy="73687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Linear Search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8382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8458200" y="1447801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examScores</a:t>
            </a:r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>
            <a:off x="8382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8382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>
            <a:off x="8382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>
            <a:off x="8382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>
            <a:off x="8382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>
            <a:off x="8382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>
            <a:off x="8382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14"/>
          <p:cNvSpPr>
            <a:spLocks noChangeShapeType="1"/>
          </p:cNvSpPr>
          <p:nvPr/>
        </p:nvSpPr>
        <p:spPr bwMode="auto">
          <a:xfrm>
            <a:off x="8382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>
            <a:off x="8382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806" name="Group 16"/>
          <p:cNvGrpSpPr>
            <a:grpSpLocks/>
          </p:cNvGrpSpPr>
          <p:nvPr/>
        </p:nvGrpSpPr>
        <p:grpSpPr bwMode="auto">
          <a:xfrm>
            <a:off x="10118725" y="1860551"/>
            <a:ext cx="325438" cy="4405313"/>
            <a:chOff x="5174" y="932"/>
            <a:chExt cx="205" cy="2775"/>
          </a:xfrm>
        </p:grpSpPr>
        <p:sp>
          <p:nvSpPr>
            <p:cNvPr id="33819" name="Text Box 17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33820" name="Text Box 18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3821" name="Text Box 19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33822" name="Text Box 20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33823" name="Text Box 21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33824" name="Text Box 22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33825" name="Text Box 23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33826" name="Text Box 24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33827" name="Text Box 25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33828" name="Text Box 26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9</a:t>
              </a:r>
            </a:p>
          </p:txBody>
        </p:sp>
      </p:grpSp>
      <p:sp>
        <p:nvSpPr>
          <p:cNvPr id="33807" name="Text Box 27"/>
          <p:cNvSpPr txBox="1">
            <a:spLocks noChangeArrowheads="1"/>
          </p:cNvSpPr>
          <p:nvPr/>
        </p:nvSpPr>
        <p:spPr bwMode="auto">
          <a:xfrm>
            <a:off x="8915401" y="19050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72</a:t>
            </a:r>
          </a:p>
        </p:txBody>
      </p:sp>
      <p:sp>
        <p:nvSpPr>
          <p:cNvPr id="33808" name="Text Box 28"/>
          <p:cNvSpPr txBox="1">
            <a:spLocks noChangeArrowheads="1"/>
          </p:cNvSpPr>
          <p:nvPr/>
        </p:nvSpPr>
        <p:spPr bwMode="auto">
          <a:xfrm>
            <a:off x="8915401" y="23622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98</a:t>
            </a:r>
          </a:p>
        </p:txBody>
      </p:sp>
      <p:sp>
        <p:nvSpPr>
          <p:cNvPr id="33809" name="Text Box 29"/>
          <p:cNvSpPr txBox="1">
            <a:spLocks noChangeArrowheads="1"/>
          </p:cNvSpPr>
          <p:nvPr/>
        </p:nvSpPr>
        <p:spPr bwMode="auto">
          <a:xfrm>
            <a:off x="8915401" y="28194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56</a:t>
            </a:r>
          </a:p>
        </p:txBody>
      </p:sp>
      <p:sp>
        <p:nvSpPr>
          <p:cNvPr id="33810" name="Text Box 30"/>
          <p:cNvSpPr txBox="1">
            <a:spLocks noChangeArrowheads="1"/>
          </p:cNvSpPr>
          <p:nvPr/>
        </p:nvSpPr>
        <p:spPr bwMode="auto">
          <a:xfrm>
            <a:off x="8915401" y="32766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87</a:t>
            </a:r>
          </a:p>
        </p:txBody>
      </p:sp>
      <p:sp>
        <p:nvSpPr>
          <p:cNvPr id="33811" name="Text Box 31"/>
          <p:cNvSpPr txBox="1">
            <a:spLocks noChangeArrowheads="1"/>
          </p:cNvSpPr>
          <p:nvPr/>
        </p:nvSpPr>
        <p:spPr bwMode="auto">
          <a:xfrm>
            <a:off x="8915401" y="37338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64</a:t>
            </a:r>
          </a:p>
        </p:txBody>
      </p:sp>
      <p:sp>
        <p:nvSpPr>
          <p:cNvPr id="33812" name="Text Box 32"/>
          <p:cNvSpPr txBox="1">
            <a:spLocks noChangeArrowheads="1"/>
          </p:cNvSpPr>
          <p:nvPr/>
        </p:nvSpPr>
        <p:spPr bwMode="auto">
          <a:xfrm>
            <a:off x="8915401" y="41910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83</a:t>
            </a:r>
          </a:p>
        </p:txBody>
      </p:sp>
      <p:sp>
        <p:nvSpPr>
          <p:cNvPr id="33813" name="Text Box 33"/>
          <p:cNvSpPr txBox="1">
            <a:spLocks noChangeArrowheads="1"/>
          </p:cNvSpPr>
          <p:nvPr/>
        </p:nvSpPr>
        <p:spPr bwMode="auto">
          <a:xfrm>
            <a:off x="8915401" y="46482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77</a:t>
            </a:r>
          </a:p>
        </p:txBody>
      </p:sp>
      <p:sp>
        <p:nvSpPr>
          <p:cNvPr id="33814" name="Text Box 34"/>
          <p:cNvSpPr txBox="1">
            <a:spLocks noChangeArrowheads="1"/>
          </p:cNvSpPr>
          <p:nvPr/>
        </p:nvSpPr>
        <p:spPr bwMode="auto">
          <a:xfrm>
            <a:off x="8937626" y="51054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91</a:t>
            </a:r>
          </a:p>
        </p:txBody>
      </p:sp>
      <p:sp>
        <p:nvSpPr>
          <p:cNvPr id="33815" name="Text Box 35"/>
          <p:cNvSpPr txBox="1">
            <a:spLocks noChangeArrowheads="1"/>
          </p:cNvSpPr>
          <p:nvPr/>
        </p:nvSpPr>
        <p:spPr bwMode="auto">
          <a:xfrm>
            <a:off x="8915401" y="55626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66</a:t>
            </a:r>
          </a:p>
        </p:txBody>
      </p:sp>
      <p:sp>
        <p:nvSpPr>
          <p:cNvPr id="33816" name="Text Box 36"/>
          <p:cNvSpPr txBox="1">
            <a:spLocks noChangeArrowheads="1"/>
          </p:cNvSpPr>
          <p:nvPr/>
        </p:nvSpPr>
        <p:spPr bwMode="auto">
          <a:xfrm>
            <a:off x="8915401" y="6019801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70</a:t>
            </a:r>
          </a:p>
        </p:txBody>
      </p:sp>
      <p:sp>
        <p:nvSpPr>
          <p:cNvPr id="33817" name="Text Box 37"/>
          <p:cNvSpPr txBox="1">
            <a:spLocks noChangeArrowheads="1"/>
          </p:cNvSpPr>
          <p:nvPr/>
        </p:nvSpPr>
        <p:spPr bwMode="auto">
          <a:xfrm>
            <a:off x="1749055" y="1949451"/>
            <a:ext cx="58785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A linear search starts at the beginning of the array, </a:t>
            </a:r>
          </a:p>
          <a:p>
            <a:r>
              <a:rPr lang="en-US" sz="1800" dirty="0" smtClean="0">
                <a:latin typeface="Comic Sans MS" pitchFamily="66" charset="0"/>
              </a:rPr>
              <a:t>and looks at each element of the array in turn.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Problem</a:t>
            </a:r>
            <a:r>
              <a:rPr lang="en-US" sz="1800" dirty="0">
                <a:latin typeface="Comic Sans MS" pitchFamily="66" charset="0"/>
              </a:rPr>
              <a:t>: Determine which element in the array</a:t>
            </a:r>
          </a:p>
          <a:p>
            <a:r>
              <a:rPr lang="en-US" sz="1800" dirty="0">
                <a:latin typeface="Comic Sans MS" pitchFamily="66" charset="0"/>
              </a:rPr>
              <a:t>contains the score 87.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2625773" y="3508595"/>
            <a:ext cx="428033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thisOne</a:t>
            </a:r>
            <a:r>
              <a:rPr lang="en-US" dirty="0">
                <a:latin typeface="+mn-lt"/>
              </a:rPr>
              <a:t> = -1;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index = 0; index &lt; SIZE; index++)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if (</a:t>
            </a:r>
            <a:r>
              <a:rPr lang="en-US" dirty="0" err="1">
                <a:latin typeface="+mn-lt"/>
              </a:rPr>
              <a:t>examScores</a:t>
            </a:r>
            <a:r>
              <a:rPr lang="en-US" dirty="0">
                <a:latin typeface="+mn-lt"/>
              </a:rPr>
              <a:t>[index] == 87)</a:t>
            </a:r>
          </a:p>
          <a:p>
            <a:r>
              <a:rPr lang="en-US" dirty="0">
                <a:latin typeface="+mn-lt"/>
              </a:rPr>
              <a:t>      </a:t>
            </a:r>
            <a:r>
              <a:rPr lang="en-US" dirty="0" err="1">
                <a:latin typeface="+mn-lt"/>
              </a:rPr>
              <a:t>thisOne</a:t>
            </a:r>
            <a:r>
              <a:rPr lang="en-US" dirty="0">
                <a:latin typeface="+mn-lt"/>
              </a:rPr>
              <a:t> = index;</a:t>
            </a:r>
          </a:p>
          <a:p>
            <a:r>
              <a:rPr lang="en-US" dirty="0">
                <a:latin typeface="+mn-lt"/>
              </a:rPr>
              <a:t>}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177414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52714" y="1054886"/>
            <a:ext cx="2760784" cy="74692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Binary Search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652714" y="1858963"/>
            <a:ext cx="5029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In general, a binary search is much, much faster than a linear search, but requires that the array be sorted.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382000" y="964645"/>
            <a:ext cx="15240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458200" y="583646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8382000" y="142184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8382000" y="187904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8382000" y="233624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8382000" y="279344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8382000" y="325064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8382000" y="370784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8382000" y="416504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8382000" y="462224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Text Box 26"/>
          <p:cNvSpPr txBox="1">
            <a:spLocks noChangeArrowheads="1"/>
          </p:cNvSpPr>
          <p:nvPr/>
        </p:nvSpPr>
        <p:spPr bwMode="auto">
          <a:xfrm>
            <a:off x="8915401" y="3326846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72</a:t>
            </a:r>
          </a:p>
        </p:txBody>
      </p:sp>
      <p:sp>
        <p:nvSpPr>
          <p:cNvPr id="34831" name="Text Box 27"/>
          <p:cNvSpPr txBox="1">
            <a:spLocks noChangeArrowheads="1"/>
          </p:cNvSpPr>
          <p:nvPr/>
        </p:nvSpPr>
        <p:spPr bwMode="auto">
          <a:xfrm>
            <a:off x="8915401" y="1040846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98</a:t>
            </a:r>
          </a:p>
        </p:txBody>
      </p:sp>
      <p:sp>
        <p:nvSpPr>
          <p:cNvPr id="34832" name="Text Box 29"/>
          <p:cNvSpPr txBox="1">
            <a:spLocks noChangeArrowheads="1"/>
          </p:cNvSpPr>
          <p:nvPr/>
        </p:nvSpPr>
        <p:spPr bwMode="auto">
          <a:xfrm>
            <a:off x="8915401" y="1955246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87</a:t>
            </a:r>
          </a:p>
        </p:txBody>
      </p:sp>
      <p:sp>
        <p:nvSpPr>
          <p:cNvPr id="34833" name="Text Box 30"/>
          <p:cNvSpPr txBox="1">
            <a:spLocks noChangeArrowheads="1"/>
          </p:cNvSpPr>
          <p:nvPr/>
        </p:nvSpPr>
        <p:spPr bwMode="auto">
          <a:xfrm>
            <a:off x="8915401" y="4698446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64</a:t>
            </a:r>
          </a:p>
        </p:txBody>
      </p:sp>
      <p:sp>
        <p:nvSpPr>
          <p:cNvPr id="34834" name="Text Box 31"/>
          <p:cNvSpPr txBox="1">
            <a:spLocks noChangeArrowheads="1"/>
          </p:cNvSpPr>
          <p:nvPr/>
        </p:nvSpPr>
        <p:spPr bwMode="auto">
          <a:xfrm>
            <a:off x="8915401" y="2412446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83</a:t>
            </a:r>
          </a:p>
        </p:txBody>
      </p:sp>
      <p:sp>
        <p:nvSpPr>
          <p:cNvPr id="34835" name="Text Box 32"/>
          <p:cNvSpPr txBox="1">
            <a:spLocks noChangeArrowheads="1"/>
          </p:cNvSpPr>
          <p:nvPr/>
        </p:nvSpPr>
        <p:spPr bwMode="auto">
          <a:xfrm>
            <a:off x="8915401" y="2869646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77</a:t>
            </a:r>
          </a:p>
        </p:txBody>
      </p:sp>
      <p:sp>
        <p:nvSpPr>
          <p:cNvPr id="34836" name="Text Box 33"/>
          <p:cNvSpPr txBox="1">
            <a:spLocks noChangeArrowheads="1"/>
          </p:cNvSpPr>
          <p:nvPr/>
        </p:nvSpPr>
        <p:spPr bwMode="auto">
          <a:xfrm>
            <a:off x="8915401" y="1498046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91</a:t>
            </a:r>
          </a:p>
        </p:txBody>
      </p:sp>
      <p:sp>
        <p:nvSpPr>
          <p:cNvPr id="34837" name="Text Box 34"/>
          <p:cNvSpPr txBox="1">
            <a:spLocks noChangeArrowheads="1"/>
          </p:cNvSpPr>
          <p:nvPr/>
        </p:nvSpPr>
        <p:spPr bwMode="auto">
          <a:xfrm>
            <a:off x="8915401" y="4241246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66</a:t>
            </a:r>
          </a:p>
        </p:txBody>
      </p:sp>
      <p:sp>
        <p:nvSpPr>
          <p:cNvPr id="34838" name="Text Box 35"/>
          <p:cNvSpPr txBox="1">
            <a:spLocks noChangeArrowheads="1"/>
          </p:cNvSpPr>
          <p:nvPr/>
        </p:nvSpPr>
        <p:spPr bwMode="auto">
          <a:xfrm>
            <a:off x="8915401" y="3784046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70</a:t>
            </a:r>
          </a:p>
        </p:txBody>
      </p:sp>
      <p:sp>
        <p:nvSpPr>
          <p:cNvPr id="65572" name="AutoShape 36"/>
          <p:cNvSpPr>
            <a:spLocks noChangeArrowheads="1"/>
          </p:cNvSpPr>
          <p:nvPr/>
        </p:nvSpPr>
        <p:spPr bwMode="auto">
          <a:xfrm>
            <a:off x="7924800" y="294584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5649912" y="2901673"/>
            <a:ext cx="2236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Start in the middle</a:t>
            </a:r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2905124" y="3707845"/>
            <a:ext cx="4465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Is this the one you are looking for (87)?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2921000" y="4147582"/>
            <a:ext cx="4329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If not, is this number smaller than 87?</a:t>
            </a: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2905125" y="4622244"/>
            <a:ext cx="4981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In this case it is. Therefore, we can elminate</a:t>
            </a:r>
          </a:p>
          <a:p>
            <a:r>
              <a:rPr lang="en-US" sz="1800">
                <a:latin typeface="Comic Sans MS" pitchFamily="66" charset="0"/>
              </a:rPr>
              <a:t>the entire bottom half of the array. Why?</a:t>
            </a:r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2905125" y="5320744"/>
            <a:ext cx="4524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Now try again, picking the middle of the </a:t>
            </a:r>
          </a:p>
          <a:p>
            <a:r>
              <a:rPr lang="en-US" sz="1800">
                <a:latin typeface="Comic Sans MS" pitchFamily="66" charset="0"/>
              </a:rPr>
              <a:t>remaining array elements.</a:t>
            </a:r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>
            <a:off x="8382000" y="2869645"/>
            <a:ext cx="1447800" cy="22098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 flipH="1">
            <a:off x="8382000" y="2869645"/>
            <a:ext cx="1447800" cy="2286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80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83739E-7 L 6.66667E-6 -0.14455 " pathEditMode="relative" ptsTypes="AA">
                                      <p:cBhvr>
                                        <p:cTn id="50" dur="20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2" grpId="0" animBg="1"/>
      <p:bldP spid="65572" grpId="1" animBg="1"/>
      <p:bldP spid="65573" grpId="0"/>
      <p:bldP spid="65574" grpId="0"/>
      <p:bldP spid="65575" grpId="0"/>
      <p:bldP spid="65576" grpId="0"/>
      <p:bldP spid="65577" grpId="0"/>
      <p:bldP spid="65579" grpId="0" animBg="1"/>
      <p:bldP spid="6558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faculty\Local Settings\Temporary Internet Files\Content.IE5\5O1DGFT6\MPj04331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609600"/>
            <a:ext cx="6400800" cy="4267200"/>
          </a:xfrm>
          <a:prstGeom prst="rect">
            <a:avLst/>
          </a:prstGeom>
          <a:noFill/>
        </p:spPr>
      </p:pic>
      <p:sp>
        <p:nvSpPr>
          <p:cNvPr id="5" name="Up Arrow 4"/>
          <p:cNvSpPr/>
          <p:nvPr/>
        </p:nvSpPr>
        <p:spPr bwMode="auto">
          <a:xfrm>
            <a:off x="5486400" y="4495800"/>
            <a:ext cx="685800" cy="531674"/>
          </a:xfrm>
          <a:prstGeom prst="upArrow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7488" y="5112489"/>
            <a:ext cx="6825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Arrange the people in order of age – youngest to oldest</a:t>
            </a:r>
          </a:p>
        </p:txBody>
      </p:sp>
    </p:spTree>
    <p:extLst>
      <p:ext uri="{BB962C8B-B14F-4D97-AF65-F5344CB8AC3E}">
        <p14:creationId xmlns:p14="http://schemas.microsoft.com/office/powerpoint/2010/main" val="19392801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279" y="1881809"/>
            <a:ext cx="74366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Rules</a:t>
            </a:r>
          </a:p>
          <a:p>
            <a:endParaRPr lang="en-US" dirty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itchFamily="66" charset="0"/>
              </a:rPr>
              <a:t>You may only talk to one person at a time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mic Sans MS" pitchFamily="66" charset="0"/>
              </a:rPr>
              <a:t>You may only ask “How old are you?”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mic Sans MS" pitchFamily="66" charset="0"/>
              </a:rPr>
              <a:t>Responses will be in years and months.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mic Sans MS" pitchFamily="66" charset="0"/>
              </a:rPr>
              <a:t>You are only allowed to keep track of two people’s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      ages at any one time.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5.  You may only ask two people to switch places at this time.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6.  A person cannot move unless asked to.</a:t>
            </a:r>
          </a:p>
        </p:txBody>
      </p:sp>
    </p:spTree>
    <p:extLst>
      <p:ext uri="{BB962C8B-B14F-4D97-AF65-F5344CB8AC3E}">
        <p14:creationId xmlns:p14="http://schemas.microsoft.com/office/powerpoint/2010/main" val="488216086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2667001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Write down your algorithm</a:t>
            </a:r>
          </a:p>
        </p:txBody>
      </p:sp>
    </p:spTree>
    <p:extLst>
      <p:ext uri="{BB962C8B-B14F-4D97-AF65-F5344CB8AC3E}">
        <p14:creationId xmlns:p14="http://schemas.microsoft.com/office/powerpoint/2010/main" val="2442272543"/>
      </p:ext>
    </p:extLst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061" y="1229521"/>
            <a:ext cx="2419140" cy="8286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Sorting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474913" y="2101850"/>
            <a:ext cx="58753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Sorting means to put data into some specified order.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474913" y="2668588"/>
            <a:ext cx="65630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There are many, many algorithms that have been developed</a:t>
            </a:r>
          </a:p>
          <a:p>
            <a:r>
              <a:rPr lang="en-US" sz="1800">
                <a:latin typeface="Comic Sans MS" pitchFamily="66" charset="0"/>
              </a:rPr>
              <a:t>to sort data. In this section we will mention two of them: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647349" y="3624245"/>
            <a:ext cx="1765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Selection Sort</a:t>
            </a:r>
          </a:p>
        </p:txBody>
      </p: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3707673" y="4190983"/>
            <a:ext cx="1483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Bubble Sort</a:t>
            </a:r>
          </a:p>
        </p:txBody>
      </p:sp>
      <p:pic>
        <p:nvPicPr>
          <p:cNvPr id="3584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748" y="374965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9686" y="433227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84356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6750" y="2592475"/>
            <a:ext cx="6871747" cy="939146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dirty="0" smtClean="0">
                <a:latin typeface="Comic Sans MS" pitchFamily="66" charset="0"/>
              </a:rPr>
              <a:t>Developing the Selection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34364983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029201" y="2590800"/>
          <a:ext cx="2657475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orelDRAW" r:id="rId4" imgW="2656800" imgH="2648880" progId="CorelDraw.Graphic.9">
                  <p:embed/>
                </p:oleObj>
              </mc:Choice>
              <mc:Fallback>
                <p:oleObj name="CorelDRAW" r:id="rId4" imgW="2656800" imgH="264888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2590800"/>
                        <a:ext cx="2657475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397750" y="1911350"/>
            <a:ext cx="23510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Step one:</a:t>
            </a:r>
          </a:p>
          <a:p>
            <a:r>
              <a:rPr lang="en-US" sz="1800" dirty="0">
                <a:latin typeface="Comic Sans MS" pitchFamily="66" charset="0"/>
              </a:rPr>
              <a:t>find the lowest card</a:t>
            </a:r>
          </a:p>
          <a:p>
            <a:r>
              <a:rPr lang="en-US" sz="1800" dirty="0">
                <a:latin typeface="Comic Sans MS" pitchFamily="66" charset="0"/>
              </a:rPr>
              <a:t>in the hand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>
            <a:off x="7162800" y="2743200"/>
            <a:ext cx="990600" cy="12192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50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029201" y="2590800"/>
          <a:ext cx="2657475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orelDRAW" r:id="rId3" imgW="2656800" imgH="2648880" progId="CorelDraw.Graphic.9">
                  <p:embed/>
                </p:oleObj>
              </mc:Choice>
              <mc:Fallback>
                <p:oleObj name="CorelDRAW" r:id="rId3" imgW="2656800" imgH="264888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2590800"/>
                        <a:ext cx="2657475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619876" y="1670050"/>
            <a:ext cx="3001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Step two:</a:t>
            </a:r>
          </a:p>
          <a:p>
            <a:r>
              <a:rPr lang="en-US" sz="1800" dirty="0">
                <a:latin typeface="Comic Sans MS" pitchFamily="66" charset="0"/>
              </a:rPr>
              <a:t>Swap the lowest card with</a:t>
            </a:r>
          </a:p>
          <a:p>
            <a:r>
              <a:rPr lang="en-US" sz="1800" dirty="0">
                <a:latin typeface="Comic Sans MS" pitchFamily="66" charset="0"/>
              </a:rPr>
              <a:t>the left-most card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95600" y="3881438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left-most card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038600" y="3276600"/>
            <a:ext cx="1219200" cy="6096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69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3539557" y="1646367"/>
            <a:ext cx="4878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What if I asked you to write a program like</a:t>
            </a:r>
          </a:p>
          <a:p>
            <a:r>
              <a:rPr lang="en-US" sz="1800" dirty="0">
                <a:latin typeface="Comic Sans MS" pitchFamily="66" charset="0"/>
              </a:rPr>
              <a:t>this, but let the user enter 1000 values?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583113" y="2928938"/>
            <a:ext cx="2791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It could get pretty ugly!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11918" y="4257675"/>
            <a:ext cx="56364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Whenever a program deals with long lists of values</a:t>
            </a:r>
          </a:p>
          <a:p>
            <a:r>
              <a:rPr lang="en-US" sz="1800" dirty="0">
                <a:latin typeface="Comic Sans MS" pitchFamily="66" charset="0"/>
              </a:rPr>
              <a:t>that are processed in a common way, think about</a:t>
            </a:r>
          </a:p>
          <a:p>
            <a:r>
              <a:rPr lang="en-US" sz="1800" dirty="0">
                <a:latin typeface="Comic Sans MS" pitchFamily="66" charset="0"/>
              </a:rPr>
              <a:t>using an array to store your values in.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953001" y="2573338"/>
          <a:ext cx="3262313" cy="428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orelDRAW" r:id="rId3" imgW="3261960" imgH="4284720" progId="CorelDraw.Graphic.9">
                  <p:embed/>
                </p:oleObj>
              </mc:Choice>
              <mc:Fallback>
                <p:oleObj name="CorelDRAW" r:id="rId3" imgW="3261960" imgH="428472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573338"/>
                        <a:ext cx="3262313" cy="428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121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029201" y="2573338"/>
          <a:ext cx="3262313" cy="428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orelDRAW" r:id="rId3" imgW="3261960" imgH="4284720" progId="CorelDraw.Graphic.9">
                  <p:embed/>
                </p:oleObj>
              </mc:Choice>
              <mc:Fallback>
                <p:oleObj name="CorelDRAW" r:id="rId3" imgW="3261960" imgH="428472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2573338"/>
                        <a:ext cx="3262313" cy="428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4782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5029200" y="25146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57255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5029200" y="25146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588125" y="1636714"/>
            <a:ext cx="25987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Now … </a:t>
            </a:r>
          </a:p>
          <a:p>
            <a:r>
              <a:rPr lang="en-US" sz="1800" dirty="0">
                <a:latin typeface="Comic Sans MS" pitchFamily="66" charset="0"/>
              </a:rPr>
              <a:t>Make the second card </a:t>
            </a:r>
          </a:p>
          <a:p>
            <a:r>
              <a:rPr lang="en-US" sz="1800" dirty="0">
                <a:latin typeface="Comic Sans MS" pitchFamily="66" charset="0"/>
              </a:rPr>
              <a:t>The left-most card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157538" y="2389188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left-most card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800600" y="2590800"/>
            <a:ext cx="68580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00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029200" y="25146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CorelDRAW" r:id="rId4" imgW="2612160" imgH="2671200" progId="CorelDraw.Graphic.9">
                  <p:embed/>
                </p:oleObj>
              </mc:Choice>
              <mc:Fallback>
                <p:oleObj name="CorelDRAW" r:id="rId4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689726" y="1465263"/>
            <a:ext cx="2543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Find the lowest card</a:t>
            </a:r>
          </a:p>
          <a:p>
            <a:r>
              <a:rPr lang="en-US" sz="1800">
                <a:latin typeface="Comic Sans MS" pitchFamily="66" charset="0"/>
              </a:rPr>
              <a:t>in the remaining cards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5486400" y="2133600"/>
            <a:ext cx="2057400" cy="914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12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029200" y="25146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130550" y="2371726"/>
            <a:ext cx="156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left-most card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4800600" y="2590800"/>
            <a:ext cx="68580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248525" y="1852614"/>
            <a:ext cx="22177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It is already the </a:t>
            </a:r>
          </a:p>
          <a:p>
            <a:r>
              <a:rPr lang="en-US" sz="1800">
                <a:latin typeface="Comic Sans MS" pitchFamily="66" charset="0"/>
              </a:rPr>
              <a:t>left-most card, so</a:t>
            </a:r>
          </a:p>
          <a:p>
            <a:r>
              <a:rPr lang="en-US" sz="1800">
                <a:latin typeface="Comic Sans MS" pitchFamily="66" charset="0"/>
              </a:rPr>
              <a:t>no swap is required</a:t>
            </a:r>
          </a:p>
        </p:txBody>
      </p:sp>
    </p:spTree>
    <p:extLst>
      <p:ext uri="{BB962C8B-B14F-4D97-AF65-F5344CB8AC3E}">
        <p14:creationId xmlns:p14="http://schemas.microsoft.com/office/powerpoint/2010/main" val="29625264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5029200" y="24384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895600" y="289083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Left-most card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4876800" y="3048000"/>
            <a:ext cx="8382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146925" y="1811338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Now make the third</a:t>
            </a:r>
          </a:p>
          <a:p>
            <a:r>
              <a:rPr lang="en-US" sz="1800">
                <a:latin typeface="Comic Sans MS" pitchFamily="66" charset="0"/>
              </a:rPr>
              <a:t>card the left-most card</a:t>
            </a:r>
          </a:p>
        </p:txBody>
      </p:sp>
    </p:spTree>
    <p:extLst>
      <p:ext uri="{BB962C8B-B14F-4D97-AF65-F5344CB8AC3E}">
        <p14:creationId xmlns:p14="http://schemas.microsoft.com/office/powerpoint/2010/main" val="2957373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5029200" y="24384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CorelDRAW" r:id="rId4" imgW="2612160" imgH="2671200" progId="CorelDraw.Graphic.9">
                  <p:embed/>
                </p:oleObj>
              </mc:Choice>
              <mc:Fallback>
                <p:oleObj name="CorelDRAW" r:id="rId4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918325" y="1489075"/>
            <a:ext cx="2840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And find the lowest card</a:t>
            </a:r>
          </a:p>
          <a:p>
            <a:r>
              <a:rPr lang="en-US" sz="1800" dirty="0">
                <a:latin typeface="Comic Sans MS" pitchFamily="66" charset="0"/>
              </a:rPr>
              <a:t>In the remaining cards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H="1">
            <a:off x="6629400" y="2286000"/>
            <a:ext cx="1143000" cy="8382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021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5029201" y="2362201"/>
          <a:ext cx="3262313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CorelDRAW" r:id="rId3" imgW="3261960" imgH="4284720" progId="CorelDraw.Graphic.9">
                  <p:embed/>
                </p:oleObj>
              </mc:Choice>
              <mc:Fallback>
                <p:oleObj name="CorelDRAW" r:id="rId3" imgW="3261960" imgH="428472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2362201"/>
                        <a:ext cx="3262313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392989" y="1749425"/>
            <a:ext cx="2009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Swap it with the </a:t>
            </a:r>
          </a:p>
          <a:p>
            <a:r>
              <a:rPr lang="en-US" sz="1800">
                <a:latin typeface="Comic Sans MS" pitchFamily="66" charset="0"/>
              </a:rPr>
              <a:t>left-most card</a:t>
            </a:r>
          </a:p>
        </p:txBody>
      </p:sp>
    </p:spTree>
    <p:extLst>
      <p:ext uri="{BB962C8B-B14F-4D97-AF65-F5344CB8AC3E}">
        <p14:creationId xmlns:p14="http://schemas.microsoft.com/office/powerpoint/2010/main" val="23314662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029200" y="24384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220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5331" y="935002"/>
            <a:ext cx="324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Examples of Tabular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172" y="1717270"/>
            <a:ext cx="1524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57648" y="48059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sports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9921" y="2237710"/>
            <a:ext cx="49625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85638" y="5816010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Game programs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5029200" y="24384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1" y="1600200"/>
            <a:ext cx="2189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Make the 4</a:t>
            </a:r>
            <a:r>
              <a:rPr lang="en-US" sz="1800" baseline="30000">
                <a:latin typeface="Comic Sans MS" pitchFamily="66" charset="0"/>
              </a:rPr>
              <a:t>th</a:t>
            </a:r>
            <a:r>
              <a:rPr lang="en-US" sz="1800">
                <a:latin typeface="Comic Sans MS" pitchFamily="66" charset="0"/>
              </a:rPr>
              <a:t> card</a:t>
            </a:r>
          </a:p>
          <a:p>
            <a:r>
              <a:rPr lang="en-US" sz="1800">
                <a:latin typeface="Comic Sans MS" pitchFamily="66" charset="0"/>
              </a:rPr>
              <a:t>the left-most card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6248400" y="2286000"/>
            <a:ext cx="762000" cy="6096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779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5029200" y="24384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CorelDRAW" r:id="rId4" imgW="2612160" imgH="2671200" progId="CorelDraw.Graphic.9">
                  <p:embed/>
                </p:oleObj>
              </mc:Choice>
              <mc:Fallback>
                <p:oleObj name="CorelDRAW" r:id="rId4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935789" y="1689100"/>
            <a:ext cx="2543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Find the lowest card</a:t>
            </a:r>
          </a:p>
          <a:p>
            <a:r>
              <a:rPr lang="en-US" sz="1800">
                <a:latin typeface="Comic Sans MS" pitchFamily="66" charset="0"/>
              </a:rPr>
              <a:t>in the remaining cards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H="1">
            <a:off x="6096000" y="2362200"/>
            <a:ext cx="1066800" cy="7620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90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029200" y="24384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91350" y="1741489"/>
            <a:ext cx="25733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The lowest card is the</a:t>
            </a:r>
          </a:p>
          <a:p>
            <a:r>
              <a:rPr lang="en-US" sz="1800">
                <a:latin typeface="Comic Sans MS" pitchFamily="66" charset="0"/>
              </a:rPr>
              <a:t>left-most card, so no</a:t>
            </a:r>
          </a:p>
          <a:p>
            <a:r>
              <a:rPr lang="en-US" sz="1800">
                <a:latin typeface="Comic Sans MS" pitchFamily="66" charset="0"/>
              </a:rPr>
              <a:t>swap is necessary</a:t>
            </a:r>
          </a:p>
        </p:txBody>
      </p:sp>
    </p:spTree>
    <p:extLst>
      <p:ext uri="{BB962C8B-B14F-4D97-AF65-F5344CB8AC3E}">
        <p14:creationId xmlns:p14="http://schemas.microsoft.com/office/powerpoint/2010/main" val="3080103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4953000" y="24384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705601" y="1600200"/>
            <a:ext cx="2289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Make the next card</a:t>
            </a:r>
          </a:p>
          <a:p>
            <a:r>
              <a:rPr lang="en-US" sz="1800">
                <a:latin typeface="Comic Sans MS" pitchFamily="66" charset="0"/>
              </a:rPr>
              <a:t>the Leftmost-card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6553200" y="2209800"/>
            <a:ext cx="457200" cy="914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44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4953000" y="24384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451725" y="1717675"/>
            <a:ext cx="27320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Lowest remaining card</a:t>
            </a:r>
          </a:p>
          <a:p>
            <a:r>
              <a:rPr lang="en-US" sz="1800" dirty="0">
                <a:latin typeface="Comic Sans MS" pitchFamily="66" charset="0"/>
              </a:rPr>
              <a:t>is the left-most card so</a:t>
            </a:r>
          </a:p>
          <a:p>
            <a:r>
              <a:rPr lang="en-US" sz="1800" dirty="0">
                <a:latin typeface="Comic Sans MS" pitchFamily="66" charset="0"/>
              </a:rPr>
              <a:t>no swap is necessary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6248400" y="2438400"/>
            <a:ext cx="1066800" cy="914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1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4953000" y="2438401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1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24600" y="1457848"/>
            <a:ext cx="38481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Make the next card the left-most</a:t>
            </a:r>
          </a:p>
          <a:p>
            <a:r>
              <a:rPr lang="en-US" sz="1800">
                <a:latin typeface="Comic Sans MS" pitchFamily="66" charset="0"/>
              </a:rPr>
              <a:t>card. It is the last card, so we are</a:t>
            </a:r>
          </a:p>
          <a:p>
            <a:r>
              <a:rPr lang="en-US" sz="1800">
                <a:latin typeface="Comic Sans MS" pitchFamily="66" charset="0"/>
              </a:rPr>
              <a:t>done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7010400" y="2286000"/>
            <a:ext cx="914400" cy="1295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41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3124200" cy="7524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Activity Diagram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High Level View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657600" y="1981201"/>
            <a:ext cx="2057400" cy="7016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Find lowest card in hand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657600" y="3352801"/>
            <a:ext cx="2057400" cy="7016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Swap it with the left-most card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4648200" y="26670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248400" y="1828801"/>
            <a:ext cx="2971800" cy="13112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Make the left-most card the  card to the right of the current  left-most card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6705600" y="3657600"/>
            <a:ext cx="2133600" cy="152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858001" y="4235450"/>
            <a:ext cx="1844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Is this the last card?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200401" y="4953001"/>
            <a:ext cx="3140075" cy="13112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Find the lowest card</a:t>
            </a:r>
          </a:p>
          <a:p>
            <a:r>
              <a:rPr lang="en-US"/>
              <a:t>In the set of cards to the right of the current left-most card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7772400" y="3124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715000" y="38862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V="1">
            <a:off x="5867400" y="25908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5867400" y="2590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4648200" y="40386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7772400" y="5181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6324600" y="5562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9525000" y="4114800"/>
            <a:ext cx="609600" cy="6096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8839200" y="4419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9525000" y="4232276"/>
            <a:ext cx="598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end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8839201" y="3927476"/>
            <a:ext cx="55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6858000" y="5146676"/>
            <a:ext cx="46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4251325" y="1377951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4648200" y="1752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46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686" y="2220685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BUBBLE SORT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5686" y="2743200"/>
            <a:ext cx="69381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A bubble sort is one of the least efficient sorting algorithms,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but it is one of the easiest to visualize. In a bubble sort you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repeatedly move through all of the elements of an array,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swapping an element with the one next to it, if they are in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the wrong order. A bubble sort uses nested for loops to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accomplish this.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95832"/>
      </p:ext>
    </p:extLst>
  </p:cSld>
  <p:clrMapOvr>
    <a:masterClrMapping/>
  </p:clrMapOvr>
  <p:transition>
    <p:fade thruBlk="1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56" y="1334853"/>
            <a:ext cx="449963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    static void </a:t>
            </a:r>
            <a:r>
              <a:rPr lang="en-US" dirty="0" err="1">
                <a:latin typeface="+mn-lt"/>
              </a:rPr>
              <a:t>bubbleSort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[] 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) { </a:t>
            </a:r>
            <a:endParaRPr lang="en-US" dirty="0" smtClean="0">
              <a:latin typeface="+mn-lt"/>
            </a:endParaRPr>
          </a:p>
          <a:p>
            <a:r>
              <a:rPr lang="en-US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+mn-lt"/>
              </a:rPr>
              <a:t>       // get the length of the array</a:t>
            </a:r>
            <a:r>
              <a:rPr lang="en-US" dirty="0">
                <a:solidFill>
                  <a:srgbClr val="92D050"/>
                </a:solidFill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        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 n = </a:t>
            </a:r>
            <a:r>
              <a:rPr lang="en-US" dirty="0" err="1">
                <a:latin typeface="+mn-lt"/>
              </a:rPr>
              <a:t>arr.length</a:t>
            </a:r>
            <a:r>
              <a:rPr lang="en-US" dirty="0">
                <a:latin typeface="+mn-lt"/>
              </a:rPr>
              <a:t>;  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         for(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 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=0; 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 &lt; n; </a:t>
            </a:r>
            <a:r>
              <a:rPr lang="en-US" dirty="0" err="1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++) {</a:t>
            </a:r>
            <a:r>
              <a:rPr lang="en-US" dirty="0">
                <a:latin typeface="+mn-lt"/>
              </a:rPr>
              <a:t>  </a:t>
            </a:r>
          </a:p>
          <a:p>
            <a:r>
              <a:rPr lang="en-US" dirty="0">
                <a:latin typeface="+mn-lt"/>
              </a:rPr>
              <a:t>            </a:t>
            </a:r>
            <a:r>
              <a:rPr lang="en-US" dirty="0" smtClean="0">
                <a:latin typeface="+mn-lt"/>
              </a:rPr>
              <a:t>for(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>
                <a:latin typeface="+mn-lt"/>
              </a:rPr>
              <a:t> j=1; j &lt; (n-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); </a:t>
            </a:r>
            <a:r>
              <a:rPr lang="en-US" dirty="0" err="1">
                <a:latin typeface="+mn-lt"/>
              </a:rPr>
              <a:t>j</a:t>
            </a:r>
            <a:r>
              <a:rPr lang="en-US" dirty="0" err="1" smtClean="0">
                <a:latin typeface="+mn-lt"/>
              </a:rPr>
              <a:t>++</a:t>
            </a:r>
            <a:r>
              <a:rPr lang="en-US" dirty="0" smtClean="0">
                <a:latin typeface="+mn-lt"/>
              </a:rPr>
              <a:t>) {</a:t>
            </a:r>
            <a:r>
              <a:rPr lang="en-US" dirty="0">
                <a:latin typeface="+mn-lt"/>
              </a:rPr>
              <a:t>  </a:t>
            </a:r>
          </a:p>
          <a:p>
            <a:r>
              <a:rPr lang="en-US" dirty="0">
                <a:latin typeface="+mn-lt"/>
              </a:rPr>
              <a:t>                 </a:t>
            </a:r>
            <a:r>
              <a:rPr lang="en-US" dirty="0" smtClean="0">
                <a:latin typeface="+mn-lt"/>
              </a:rPr>
              <a:t>if(</a:t>
            </a:r>
            <a:r>
              <a:rPr lang="en-US" dirty="0" err="1" smtClean="0">
                <a:latin typeface="+mn-lt"/>
              </a:rPr>
              <a:t>arr</a:t>
            </a:r>
            <a:r>
              <a:rPr lang="en-US" dirty="0" smtClean="0">
                <a:latin typeface="+mn-lt"/>
              </a:rPr>
              <a:t>[j-1</a:t>
            </a:r>
            <a:r>
              <a:rPr lang="en-US" dirty="0">
                <a:latin typeface="+mn-lt"/>
              </a:rPr>
              <a:t>] &gt; 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[j</a:t>
            </a:r>
            <a:r>
              <a:rPr lang="en-US" dirty="0" smtClean="0">
                <a:latin typeface="+mn-lt"/>
              </a:rPr>
              <a:t>]) {</a:t>
            </a:r>
            <a:r>
              <a:rPr lang="en-US" dirty="0">
                <a:latin typeface="+mn-lt"/>
              </a:rPr>
              <a:t>  </a:t>
            </a:r>
          </a:p>
          <a:p>
            <a:r>
              <a:rPr lang="en-US" dirty="0">
                <a:latin typeface="+mn-lt"/>
              </a:rPr>
              <a:t>                 </a:t>
            </a:r>
            <a:r>
              <a:rPr lang="en-US" dirty="0">
                <a:solidFill>
                  <a:srgbClr val="92D050"/>
                </a:solidFill>
                <a:latin typeface="+mn-lt"/>
              </a:rPr>
              <a:t>    </a:t>
            </a:r>
            <a:r>
              <a:rPr lang="en-US" dirty="0" smtClean="0">
                <a:solidFill>
                  <a:srgbClr val="92D050"/>
                </a:solidFill>
                <a:latin typeface="+mn-lt"/>
              </a:rPr>
              <a:t>//if out of order, swap them</a:t>
            </a:r>
            <a:r>
              <a:rPr lang="en-US" dirty="0">
                <a:solidFill>
                  <a:srgbClr val="92D050"/>
                </a:solidFill>
                <a:latin typeface="+mn-lt"/>
              </a:rPr>
              <a:t> </a:t>
            </a:r>
            <a:r>
              <a:rPr lang="en-US" dirty="0">
                <a:latin typeface="+mn-lt"/>
              </a:rPr>
              <a:t> </a:t>
            </a:r>
          </a:p>
          <a:p>
            <a:r>
              <a:rPr lang="en-US" dirty="0">
                <a:latin typeface="+mn-lt"/>
              </a:rPr>
              <a:t>                     </a:t>
            </a:r>
            <a:r>
              <a:rPr lang="en-US" dirty="0" smtClean="0">
                <a:latin typeface="+mn-lt"/>
              </a:rPr>
              <a:t>temp</a:t>
            </a:r>
            <a:r>
              <a:rPr lang="en-US" dirty="0">
                <a:latin typeface="+mn-lt"/>
              </a:rPr>
              <a:t> = 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[j-1];  </a:t>
            </a:r>
          </a:p>
          <a:p>
            <a:r>
              <a:rPr lang="en-US" dirty="0">
                <a:latin typeface="+mn-lt"/>
              </a:rPr>
              <a:t>                      </a:t>
            </a:r>
            <a:r>
              <a:rPr lang="en-US" dirty="0" err="1" smtClean="0">
                <a:latin typeface="+mn-lt"/>
              </a:rPr>
              <a:t>arr</a:t>
            </a:r>
            <a:r>
              <a:rPr lang="en-US" dirty="0" smtClean="0">
                <a:latin typeface="+mn-lt"/>
              </a:rPr>
              <a:t>[j-1</a:t>
            </a:r>
            <a:r>
              <a:rPr lang="en-US" dirty="0">
                <a:latin typeface="+mn-lt"/>
              </a:rPr>
              <a:t>] = 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[j];  </a:t>
            </a:r>
          </a:p>
          <a:p>
            <a:r>
              <a:rPr lang="en-US" dirty="0">
                <a:latin typeface="+mn-lt"/>
              </a:rPr>
              <a:t>                      </a:t>
            </a:r>
            <a:r>
              <a:rPr lang="en-US" dirty="0" err="1" smtClean="0">
                <a:latin typeface="+mn-lt"/>
              </a:rPr>
              <a:t>arr</a:t>
            </a:r>
            <a:r>
              <a:rPr lang="en-US" dirty="0" smtClean="0">
                <a:latin typeface="+mn-lt"/>
              </a:rPr>
              <a:t>[j</a:t>
            </a:r>
            <a:r>
              <a:rPr lang="en-US" dirty="0">
                <a:latin typeface="+mn-lt"/>
              </a:rPr>
              <a:t>] = temp;  </a:t>
            </a:r>
          </a:p>
          <a:p>
            <a:r>
              <a:rPr lang="en-US" dirty="0">
                <a:latin typeface="+mn-lt"/>
              </a:rPr>
              <a:t>                  </a:t>
            </a:r>
            <a:r>
              <a:rPr lang="en-US" dirty="0" smtClean="0">
                <a:latin typeface="+mn-lt"/>
              </a:rPr>
              <a:t>}</a:t>
            </a:r>
            <a:r>
              <a:rPr lang="en-US" dirty="0">
                <a:latin typeface="+mn-lt"/>
              </a:rPr>
              <a:t>          </a:t>
            </a:r>
          </a:p>
          <a:p>
            <a:r>
              <a:rPr lang="en-US" dirty="0">
                <a:latin typeface="+mn-lt"/>
              </a:rPr>
              <a:t>            </a:t>
            </a:r>
            <a:r>
              <a:rPr lang="en-US" dirty="0" smtClean="0">
                <a:latin typeface="+mn-lt"/>
              </a:rPr>
              <a:t>}</a:t>
            </a:r>
            <a:r>
              <a:rPr lang="en-US" dirty="0">
                <a:latin typeface="+mn-lt"/>
              </a:rPr>
              <a:t>  </a:t>
            </a:r>
          </a:p>
          <a:p>
            <a:r>
              <a:rPr lang="en-US" dirty="0">
                <a:latin typeface="+mn-lt"/>
              </a:rPr>
              <a:t>         }  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    }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59772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845" y="925475"/>
            <a:ext cx="48196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01655" y="2604978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Weather data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4480" y="1735213"/>
            <a:ext cx="46958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69888" y="4965406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Engineering data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262" y="350874"/>
            <a:ext cx="4404127" cy="375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44726" y="4295555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Population data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9195" y="2516929"/>
            <a:ext cx="6143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81061" y="6007396"/>
            <a:ext cx="229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Sales and marketing data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2602</TotalTime>
  <Words>3151</Words>
  <Application>Microsoft Office PowerPoint</Application>
  <PresentationFormat>Widescreen</PresentationFormat>
  <Paragraphs>850</Paragraphs>
  <Slides>78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Calibri Light</vt:lpstr>
      <vt:lpstr>Comic Sans MS</vt:lpstr>
      <vt:lpstr>Tahoma</vt:lpstr>
      <vt:lpstr>Celestial</vt:lpstr>
      <vt:lpstr>CorelDRAW</vt:lpstr>
      <vt:lpstr>CIT-260 Week 7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Declaring an Array</vt:lpstr>
      <vt:lpstr>Arrays are Objects</vt:lpstr>
      <vt:lpstr>Accessing Array Elements</vt:lpstr>
      <vt:lpstr>Arrays and Loops</vt:lpstr>
      <vt:lpstr>Arrays and Loops</vt:lpstr>
      <vt:lpstr>Out of Bounds Errors</vt:lpstr>
      <vt:lpstr>Initializer lists</vt:lpstr>
      <vt:lpstr>Array Elements as Parameters</vt:lpstr>
      <vt:lpstr>Arrays as Parameters</vt:lpstr>
      <vt:lpstr>Partially Filled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and Sorting </vt:lpstr>
      <vt:lpstr>PowerPoint Presentation</vt:lpstr>
      <vt:lpstr>PowerPoint Presentation</vt:lpstr>
      <vt:lpstr>PowerPoint Presentation</vt:lpstr>
      <vt:lpstr>Searching an Array</vt:lpstr>
      <vt:lpstr>Linear Search</vt:lpstr>
      <vt:lpstr>Binary Search</vt:lpstr>
      <vt:lpstr>PowerPoint Presentation</vt:lpstr>
      <vt:lpstr>PowerPoint Presentation</vt:lpstr>
      <vt:lpstr>PowerPoint Presentation</vt:lpstr>
      <vt:lpstr>Sorting</vt:lpstr>
      <vt:lpstr>Developing the Selection Sort Algorithm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Activity Diagram  High Level View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Cs 1400</dc:subject>
  <dc:creator>Roger deBry</dc:creator>
  <cp:lastModifiedBy>Roger deBry</cp:lastModifiedBy>
  <cp:revision>111</cp:revision>
  <dcterms:created xsi:type="dcterms:W3CDTF">2002-02-07T16:18:27Z</dcterms:created>
  <dcterms:modified xsi:type="dcterms:W3CDTF">2020-12-02T16:59:35Z</dcterms:modified>
</cp:coreProperties>
</file>