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316" r:id="rId3"/>
    <p:sldId id="289" r:id="rId4"/>
    <p:sldId id="290" r:id="rId5"/>
    <p:sldId id="377" r:id="rId6"/>
    <p:sldId id="291" r:id="rId7"/>
    <p:sldId id="292" r:id="rId8"/>
    <p:sldId id="359" r:id="rId9"/>
    <p:sldId id="293" r:id="rId10"/>
    <p:sldId id="382" r:id="rId11"/>
    <p:sldId id="347" r:id="rId12"/>
    <p:sldId id="295" r:id="rId13"/>
    <p:sldId id="348" r:id="rId14"/>
    <p:sldId id="311" r:id="rId15"/>
    <p:sldId id="312" r:id="rId16"/>
    <p:sldId id="313" r:id="rId17"/>
    <p:sldId id="378" r:id="rId18"/>
    <p:sldId id="349" r:id="rId19"/>
    <p:sldId id="381" r:id="rId20"/>
    <p:sldId id="319" r:id="rId21"/>
    <p:sldId id="320" r:id="rId22"/>
    <p:sldId id="321" r:id="rId23"/>
    <p:sldId id="322" r:id="rId24"/>
    <p:sldId id="326" r:id="rId25"/>
    <p:sldId id="327" r:id="rId26"/>
    <p:sldId id="328" r:id="rId27"/>
    <p:sldId id="344" r:id="rId28"/>
    <p:sldId id="362" r:id="rId29"/>
    <p:sldId id="345" r:id="rId30"/>
    <p:sldId id="383" r:id="rId31"/>
    <p:sldId id="424" r:id="rId32"/>
    <p:sldId id="387" r:id="rId33"/>
    <p:sldId id="426" r:id="rId34"/>
    <p:sldId id="427" r:id="rId35"/>
    <p:sldId id="428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25" r:id="rId56"/>
    <p:sldId id="408" r:id="rId57"/>
    <p:sldId id="409" r:id="rId58"/>
    <p:sldId id="410" r:id="rId59"/>
    <p:sldId id="411" r:id="rId60"/>
    <p:sldId id="417" r:id="rId61"/>
    <p:sldId id="418" r:id="rId62"/>
    <p:sldId id="419" r:id="rId63"/>
    <p:sldId id="420" r:id="rId64"/>
    <p:sldId id="431" r:id="rId65"/>
    <p:sldId id="429" r:id="rId66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CCFF"/>
    <a:srgbClr val="003399"/>
    <a:srgbClr val="CC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0" autoAdjust="0"/>
  </p:normalViewPr>
  <p:slideViewPr>
    <p:cSldViewPr snapToGrid="0">
      <p:cViewPr varScale="1">
        <p:scale>
          <a:sx n="76" d="100"/>
          <a:sy n="76" d="100"/>
        </p:scale>
        <p:origin x="8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4A73D3DA-D009-4905-90AD-BDE4E01BC3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7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3CD0F-EED4-400E-A58B-770B391B2B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FF43A-8B3B-4094-9E36-23F5A6F46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35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17819-D9CB-4987-842F-52785D71E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6F96B-1E2D-44F3-AD8D-3395FBF966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2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592AD-670B-431B-97E3-CC501B61F4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CF283-FF48-4F5D-A735-8E99D79B1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0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03934-BEAC-4F3B-BD09-A1FC593393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5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52087-8CF3-4BD7-96C9-68672E4A02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DDE7E-ABFD-413F-97DC-BB2F6475C6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8F7EC-562D-44E9-B07D-2121CD0301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51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9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24665" y="2582944"/>
            <a:ext cx="2643401" cy="153704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800" dirty="0" smtClean="0">
                <a:latin typeface="Comic Sans MS" pitchFamily="66" charset="0"/>
              </a:rPr>
              <a:t>CIT-260</a:t>
            </a:r>
            <a:br>
              <a:rPr lang="en-US" sz="4800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Week 8</a:t>
            </a:r>
            <a:endParaRPr lang="en-US" sz="48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744" y="2743199"/>
            <a:ext cx="5354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The attributes of an object are stored in the 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data fields (data members) defined in the class.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The behaviors of an object are defined by the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methods </a:t>
            </a:r>
            <a:r>
              <a:rPr lang="en-US" sz="1800" dirty="0" smtClean="0">
                <a:latin typeface="Comic Sans MS" panose="030F0702030302020204" pitchFamily="66" charset="0"/>
              </a:rPr>
              <a:t>in the class. 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085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6929" y="2745643"/>
            <a:ext cx="5189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 class is said to be an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abstraction</a:t>
            </a:r>
            <a:r>
              <a:rPr lang="en-US" sz="2000" dirty="0">
                <a:latin typeface="Comic Sans MS" pitchFamily="66" charset="0"/>
              </a:rPr>
              <a:t> of the</a:t>
            </a:r>
          </a:p>
          <a:p>
            <a:r>
              <a:rPr lang="en-US" sz="2000" dirty="0">
                <a:latin typeface="Comic Sans MS" pitchFamily="66" charset="0"/>
              </a:rPr>
              <a:t>real world object that </a:t>
            </a:r>
            <a:r>
              <a:rPr lang="en-US" sz="2000" dirty="0" smtClean="0">
                <a:latin typeface="Comic Sans MS" pitchFamily="66" charset="0"/>
              </a:rPr>
              <a:t>it is modeling</a:t>
            </a:r>
            <a:r>
              <a:rPr lang="en-US" sz="20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0002" y="533400"/>
            <a:ext cx="2534926" cy="4187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Encapsulation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4479402" y="1981200"/>
            <a:ext cx="2438400" cy="3505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896758" y="1623848"/>
            <a:ext cx="15808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  object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860402" y="2362200"/>
            <a:ext cx="1752600" cy="990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latin typeface="Tahoma" pitchFamily="34" charset="0"/>
              </a:rPr>
              <a:t>a</a:t>
            </a:r>
            <a:r>
              <a:rPr lang="en-US" sz="1600" dirty="0" smtClean="0">
                <a:latin typeface="Tahoma" pitchFamily="34" charset="0"/>
              </a:rPr>
              <a:t>dd</a:t>
            </a:r>
            <a:r>
              <a:rPr lang="en-US" sz="1600" dirty="0">
                <a:latin typeface="Tahoma" pitchFamily="34" charset="0"/>
              </a:rPr>
              <a:t>( )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6602" y="4191000"/>
            <a:ext cx="1676400" cy="990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 err="1">
                <a:latin typeface="Tahoma" pitchFamily="34" charset="0"/>
              </a:rPr>
              <a:t>theValue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844152" y="2667000"/>
            <a:ext cx="1492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/>
              <a:t>calling method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3488802" y="2667000"/>
            <a:ext cx="1371600" cy="381000"/>
          </a:xfrm>
          <a:prstGeom prst="leftRightArrow">
            <a:avLst>
              <a:gd name="adj1" fmla="val 50000"/>
              <a:gd name="adj2" fmla="val 72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5546202" y="3276600"/>
            <a:ext cx="381000" cy="914400"/>
          </a:xfrm>
          <a:prstGeom prst="upDown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725707" y="3200400"/>
            <a:ext cx="263145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ic Sans MS" pitchFamily="66" charset="0"/>
              </a:rPr>
              <a:t>we should not allow code</a:t>
            </a:r>
          </a:p>
          <a:p>
            <a:pPr algn="l"/>
            <a:r>
              <a:rPr lang="en-US" sz="1600" dirty="0">
                <a:latin typeface="Comic Sans MS" pitchFamily="66" charset="0"/>
              </a:rPr>
              <a:t>outside of the object to reach in and change the data directly. Instead, we call methods in the</a:t>
            </a:r>
          </a:p>
          <a:p>
            <a:pPr algn="l"/>
            <a:r>
              <a:rPr lang="en-US" sz="1600" dirty="0">
                <a:latin typeface="Comic Sans MS" pitchFamily="66" charset="0"/>
              </a:rPr>
              <a:t>object to do it for us.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040038" y="4363134"/>
            <a:ext cx="2914580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member data is declared </a:t>
            </a:r>
          </a:p>
          <a:p>
            <a:r>
              <a:rPr lang="en-US" sz="1800" dirty="0">
                <a:latin typeface="Comic Sans MS" pitchFamily="66" charset="0"/>
              </a:rPr>
              <a:t>as private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7040038" y="2534334"/>
            <a:ext cx="2525050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member methods are </a:t>
            </a:r>
          </a:p>
          <a:p>
            <a:r>
              <a:rPr lang="en-US" sz="1800" dirty="0">
                <a:latin typeface="Comic Sans MS" pitchFamily="66" charset="0"/>
              </a:rPr>
              <a:t>declared as public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622908" y="5946913"/>
            <a:ext cx="5083443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public and private are called access modifiers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1010" y="2700835"/>
            <a:ext cx="5791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</a:rPr>
              <a:t>We use a UML </a:t>
            </a:r>
            <a:r>
              <a:rPr lang="en-US" sz="2000" b="1" dirty="0">
                <a:latin typeface="Comic Sans MS" pitchFamily="66" charset="0"/>
              </a:rPr>
              <a:t>Class Diagram </a:t>
            </a:r>
            <a:r>
              <a:rPr lang="en-US" sz="2000" dirty="0">
                <a:latin typeface="Comic Sans MS" pitchFamily="66" charset="0"/>
              </a:rPr>
              <a:t>to </a:t>
            </a:r>
            <a:r>
              <a:rPr lang="en-US" sz="2000" dirty="0" smtClean="0">
                <a:latin typeface="Comic Sans MS" pitchFamily="66" charset="0"/>
              </a:rPr>
              <a:t>document the</a:t>
            </a:r>
            <a:endParaRPr lang="en-US" sz="2000" dirty="0">
              <a:latin typeface="Comic Sans MS" pitchFamily="66" charset="0"/>
            </a:endParaRPr>
          </a:p>
          <a:p>
            <a:pPr algn="l"/>
            <a:r>
              <a:rPr lang="en-US" sz="2000" dirty="0" smtClean="0">
                <a:latin typeface="Comic Sans MS" pitchFamily="66" charset="0"/>
              </a:rPr>
              <a:t>data </a:t>
            </a:r>
            <a:r>
              <a:rPr lang="en-US" sz="2000" dirty="0">
                <a:latin typeface="Comic Sans MS" pitchFamily="66" charset="0"/>
              </a:rPr>
              <a:t>and methods contained </a:t>
            </a:r>
            <a:r>
              <a:rPr lang="en-US" sz="2000" dirty="0" smtClean="0">
                <a:latin typeface="Comic Sans MS" pitchFamily="66" charset="0"/>
              </a:rPr>
              <a:t>in our classes.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/>
          <p:cNvSpPr>
            <a:spLocks noChangeArrowheads="1"/>
          </p:cNvSpPr>
          <p:nvPr/>
        </p:nvSpPr>
        <p:spPr bwMode="auto">
          <a:xfrm>
            <a:off x="7040208" y="1567064"/>
            <a:ext cx="2971800" cy="3886200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AutoShape 5"/>
          <p:cNvSpPr>
            <a:spLocks noChangeArrowheads="1"/>
          </p:cNvSpPr>
          <p:nvPr/>
        </p:nvSpPr>
        <p:spPr bwMode="auto">
          <a:xfrm>
            <a:off x="6964008" y="1490864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7982301" y="1598595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</a:t>
            </a:r>
          </a:p>
        </p:txBody>
      </p:sp>
      <p:sp>
        <p:nvSpPr>
          <p:cNvPr id="30725" name="Line 8"/>
          <p:cNvSpPr>
            <a:spLocks noChangeShapeType="1"/>
          </p:cNvSpPr>
          <p:nvPr/>
        </p:nvSpPr>
        <p:spPr bwMode="auto">
          <a:xfrm>
            <a:off x="6964008" y="2024264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1776249" y="875590"/>
            <a:ext cx="4027064" cy="286232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A UML </a:t>
            </a:r>
            <a:r>
              <a:rPr lang="en-US" sz="1800" b="1" i="1" dirty="0">
                <a:latin typeface="Comic Sans MS" pitchFamily="66" charset="0"/>
              </a:rPr>
              <a:t>class diagram</a:t>
            </a:r>
            <a:r>
              <a:rPr lang="en-US" sz="1800" dirty="0">
                <a:latin typeface="Comic Sans MS" pitchFamily="66" charset="0"/>
              </a:rPr>
              <a:t> is used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to describe a class in a very precise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way.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A class diagram is a rectangle.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At the top of the rectangle is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class name. A line separates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class name from the rest of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diagram.</a:t>
            </a:r>
          </a:p>
        </p:txBody>
      </p:sp>
      <p:sp>
        <p:nvSpPr>
          <p:cNvPr id="30727" name="Line 10"/>
          <p:cNvSpPr>
            <a:spLocks noChangeShapeType="1"/>
          </p:cNvSpPr>
          <p:nvPr/>
        </p:nvSpPr>
        <p:spPr bwMode="auto">
          <a:xfrm flipV="1">
            <a:off x="5665076" y="1736035"/>
            <a:ext cx="2166959" cy="10281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03358" y="4461067"/>
            <a:ext cx="328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7344189" y="1143000"/>
            <a:ext cx="2971800" cy="3886200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7267989" y="1066800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311856" y="1171136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7267989" y="16002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7267989" y="24384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625341" y="1818290"/>
            <a:ext cx="186160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- </a:t>
            </a:r>
            <a:r>
              <a:rPr lang="en-US" sz="1600" dirty="0" err="1">
                <a:latin typeface="Tahoma" pitchFamily="34" charset="0"/>
              </a:rPr>
              <a:t>counterValue</a:t>
            </a:r>
            <a:r>
              <a:rPr lang="en-US" sz="1600" dirty="0">
                <a:latin typeface="Tahoma" pitchFamily="34" charset="0"/>
              </a:rPr>
              <a:t>: </a:t>
            </a:r>
            <a:r>
              <a:rPr lang="en-US" sz="1600" dirty="0" err="1">
                <a:latin typeface="Tahoma" pitchFamily="34" charset="0"/>
              </a:rPr>
              <a:t>int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758950" y="1671639"/>
            <a:ext cx="3794629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Following the class name we write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the data members of the class. A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line separates the data members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from the rest of the diagram.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6589986" y="2081048"/>
            <a:ext cx="1114097" cy="1145628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260515" y="3216713"/>
            <a:ext cx="1736725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access modifier: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+ public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- private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362989" y="5184775"/>
            <a:ext cx="1963738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data member name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6222124" y="2107843"/>
            <a:ext cx="1986012" cy="3052737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012403" y="5703888"/>
            <a:ext cx="10890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data type</a:t>
            </a: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V="1">
            <a:off x="7572790" y="2156844"/>
            <a:ext cx="1637069" cy="3634356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06717" y="3322748"/>
            <a:ext cx="4231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private </a:t>
            </a:r>
            <a:r>
              <a:rPr lang="en-US" sz="1800" dirty="0" err="1">
                <a:solidFill>
                  <a:schemeClr val="accent3"/>
                </a:solidFill>
              </a:rPr>
              <a:t>int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counterValue</a:t>
            </a:r>
            <a:r>
              <a:rPr lang="en-US" sz="1800" dirty="0">
                <a:solidFill>
                  <a:schemeClr val="accent3"/>
                </a:solidFill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7267989" y="1066800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/>
              <a:t>+ </a:t>
            </a:r>
            <a:r>
              <a:rPr lang="en-US" sz="1600" dirty="0" smtClean="0"/>
              <a:t>add</a:t>
            </a:r>
            <a:r>
              <a:rPr lang="en-US" sz="1600" dirty="0"/>
              <a:t>( ): void</a:t>
            </a:r>
          </a:p>
        </p:txBody>
      </p:sp>
      <p:sp>
        <p:nvSpPr>
          <p:cNvPr id="33796" name="Text Box 9"/>
          <p:cNvSpPr txBox="1">
            <a:spLocks noChangeArrowheads="1"/>
          </p:cNvSpPr>
          <p:nvPr/>
        </p:nvSpPr>
        <p:spPr bwMode="auto">
          <a:xfrm>
            <a:off x="1751528" y="1170212"/>
            <a:ext cx="3605474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Following the data members, we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write the member methods.</a:t>
            </a:r>
          </a:p>
        </p:txBody>
      </p:sp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4928131" y="4013516"/>
            <a:ext cx="1676400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access modifier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  + public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  - private</a:t>
            </a:r>
          </a:p>
        </p:txBody>
      </p:sp>
      <p:sp>
        <p:nvSpPr>
          <p:cNvPr id="33798" name="Line 11"/>
          <p:cNvSpPr>
            <a:spLocks noChangeShapeType="1"/>
          </p:cNvSpPr>
          <p:nvPr/>
        </p:nvSpPr>
        <p:spPr bwMode="auto">
          <a:xfrm flipV="1">
            <a:off x="6475194" y="3009901"/>
            <a:ext cx="1644048" cy="1056399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6061131" y="5018909"/>
            <a:ext cx="1443037" cy="3381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method name</a:t>
            </a:r>
          </a:p>
        </p:txBody>
      </p:sp>
      <p:sp>
        <p:nvSpPr>
          <p:cNvPr id="33800" name="Line 13"/>
          <p:cNvSpPr>
            <a:spLocks noChangeShapeType="1"/>
          </p:cNvSpPr>
          <p:nvPr/>
        </p:nvSpPr>
        <p:spPr bwMode="auto">
          <a:xfrm flipV="1">
            <a:off x="7052442" y="3175931"/>
            <a:ext cx="1439369" cy="1725121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14"/>
          <p:cNvSpPr>
            <a:spLocks noChangeShapeType="1"/>
          </p:cNvSpPr>
          <p:nvPr/>
        </p:nvSpPr>
        <p:spPr bwMode="auto">
          <a:xfrm flipV="1">
            <a:off x="8184330" y="3175930"/>
            <a:ext cx="589223" cy="2351087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5"/>
          <p:cNvSpPr txBox="1">
            <a:spLocks noChangeArrowheads="1"/>
          </p:cNvSpPr>
          <p:nvPr/>
        </p:nvSpPr>
        <p:spPr bwMode="auto">
          <a:xfrm>
            <a:off x="7456268" y="5614496"/>
            <a:ext cx="1282700" cy="3397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parameters</a:t>
            </a:r>
          </a:p>
        </p:txBody>
      </p:sp>
      <p:sp>
        <p:nvSpPr>
          <p:cNvPr id="33803" name="Text Box 16"/>
          <p:cNvSpPr txBox="1">
            <a:spLocks noChangeArrowheads="1"/>
          </p:cNvSpPr>
          <p:nvPr/>
        </p:nvSpPr>
        <p:spPr bwMode="auto">
          <a:xfrm>
            <a:off x="8491812" y="5270336"/>
            <a:ext cx="1281113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return type</a:t>
            </a:r>
          </a:p>
        </p:txBody>
      </p:sp>
      <p:sp>
        <p:nvSpPr>
          <p:cNvPr id="33804" name="Line 17"/>
          <p:cNvSpPr>
            <a:spLocks noChangeShapeType="1"/>
          </p:cNvSpPr>
          <p:nvPr/>
        </p:nvSpPr>
        <p:spPr bwMode="auto">
          <a:xfrm flipH="1" flipV="1">
            <a:off x="9132368" y="3175931"/>
            <a:ext cx="67633" cy="2005671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9223" y="2712971"/>
            <a:ext cx="394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private </a:t>
            </a:r>
            <a:r>
              <a:rPr lang="en-US" sz="1800" dirty="0" err="1">
                <a:solidFill>
                  <a:schemeClr val="accent3"/>
                </a:solidFill>
              </a:rPr>
              <a:t>int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counterValue</a:t>
            </a:r>
            <a:r>
              <a:rPr lang="en-US" sz="1800" dirty="0">
                <a:solidFill>
                  <a:schemeClr val="accent3"/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void </a:t>
            </a:r>
            <a:r>
              <a:rPr lang="en-US" sz="1800" dirty="0" smtClean="0">
                <a:solidFill>
                  <a:schemeClr val="accent3"/>
                </a:solidFill>
              </a:rPr>
              <a:t>add</a:t>
            </a:r>
            <a:r>
              <a:rPr lang="en-US" sz="1800" dirty="0">
                <a:solidFill>
                  <a:schemeClr val="accent3"/>
                </a:solidFill>
              </a:rPr>
              <a:t>( ){ }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204521" y="1170211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7267989" y="16002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267989" y="2335064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707320" y="1818290"/>
            <a:ext cx="179748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 err="1">
                <a:latin typeface="Tahoma" pitchFamily="34" charset="0"/>
              </a:rPr>
              <a:t>counterValue</a:t>
            </a:r>
            <a:r>
              <a:rPr lang="en-US" sz="1600" dirty="0">
                <a:latin typeface="Tahoma" pitchFamily="34" charset="0"/>
              </a:rPr>
              <a:t>: </a:t>
            </a:r>
            <a:r>
              <a:rPr lang="en-US" sz="1600" dirty="0" err="1">
                <a:latin typeface="Tahoma" pitchFamily="34" charset="0"/>
              </a:rPr>
              <a:t>int</a:t>
            </a:r>
            <a:endParaRPr lang="en-US" sz="1600" dirty="0">
              <a:latin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7267989" y="1066800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dirty="0"/>
              <a:t>     + </a:t>
            </a:r>
            <a:r>
              <a:rPr lang="en-US" sz="1600" dirty="0" smtClean="0"/>
              <a:t>add</a:t>
            </a:r>
            <a:r>
              <a:rPr lang="en-US" sz="1600" dirty="0"/>
              <a:t>( ): void</a:t>
            </a:r>
          </a:p>
          <a:p>
            <a:pPr algn="l"/>
            <a:r>
              <a:rPr lang="en-US" sz="1600" dirty="0"/>
              <a:t>     + </a:t>
            </a:r>
            <a:r>
              <a:rPr lang="en-US" sz="1600" dirty="0" smtClean="0"/>
              <a:t>subtract</a:t>
            </a:r>
            <a:r>
              <a:rPr lang="en-US" sz="1600" dirty="0"/>
              <a:t>: void</a:t>
            </a:r>
          </a:p>
          <a:p>
            <a:pPr algn="l"/>
            <a:r>
              <a:rPr lang="en-US" sz="1600" dirty="0"/>
              <a:t>     + </a:t>
            </a:r>
            <a:r>
              <a:rPr lang="en-US" sz="1600" dirty="0" smtClean="0"/>
              <a:t>reset</a:t>
            </a:r>
            <a:r>
              <a:rPr lang="en-US" sz="1600" dirty="0"/>
              <a:t>( ): void</a:t>
            </a:r>
          </a:p>
          <a:p>
            <a:pPr algn="l"/>
            <a:r>
              <a:rPr lang="en-US" sz="1600" dirty="0"/>
              <a:t>     + </a:t>
            </a:r>
            <a:r>
              <a:rPr lang="en-US" sz="1600" dirty="0" err="1" smtClean="0"/>
              <a:t>getValue</a:t>
            </a:r>
            <a:r>
              <a:rPr lang="en-US" sz="1600" dirty="0"/>
              <a:t>( ): </a:t>
            </a:r>
            <a:r>
              <a:rPr lang="en-US" sz="1600" dirty="0" err="1"/>
              <a:t>int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3796" name="Text Box 9"/>
          <p:cNvSpPr txBox="1">
            <a:spLocks noChangeArrowheads="1"/>
          </p:cNvSpPr>
          <p:nvPr/>
        </p:nvSpPr>
        <p:spPr bwMode="auto">
          <a:xfrm>
            <a:off x="1769980" y="1818290"/>
            <a:ext cx="449834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Comic Sans MS" pitchFamily="66" charset="0"/>
              </a:rPr>
              <a:t>Adding the remaining methods, we have: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4184" y="2644676"/>
            <a:ext cx="3944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private </a:t>
            </a:r>
            <a:r>
              <a:rPr lang="en-US" sz="1800" dirty="0" err="1">
                <a:solidFill>
                  <a:schemeClr val="accent3"/>
                </a:solidFill>
              </a:rPr>
              <a:t>int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counterValue</a:t>
            </a:r>
            <a:r>
              <a:rPr lang="en-US" sz="1800" dirty="0">
                <a:solidFill>
                  <a:schemeClr val="accent3"/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void </a:t>
            </a:r>
            <a:r>
              <a:rPr lang="en-US" sz="1800" dirty="0" smtClean="0">
                <a:solidFill>
                  <a:schemeClr val="accent3"/>
                </a:solidFill>
              </a:rPr>
              <a:t>add</a:t>
            </a:r>
            <a:r>
              <a:rPr lang="en-US" sz="1800" dirty="0">
                <a:solidFill>
                  <a:schemeClr val="accent3"/>
                </a:solidFill>
              </a:rPr>
              <a:t>( ){ }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void </a:t>
            </a:r>
            <a:r>
              <a:rPr lang="en-US" sz="1800" dirty="0" smtClean="0">
                <a:solidFill>
                  <a:schemeClr val="accent3"/>
                </a:solidFill>
              </a:rPr>
              <a:t>subtract</a:t>
            </a:r>
            <a:r>
              <a:rPr lang="en-US" sz="1800" dirty="0">
                <a:solidFill>
                  <a:schemeClr val="accent3"/>
                </a:solidFill>
              </a:rPr>
              <a:t>( ) { }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void </a:t>
            </a:r>
            <a:r>
              <a:rPr lang="en-US" sz="1800" dirty="0" smtClean="0">
                <a:solidFill>
                  <a:schemeClr val="accent3"/>
                </a:solidFill>
              </a:rPr>
              <a:t>reset</a:t>
            </a:r>
            <a:r>
              <a:rPr lang="en-US" sz="1800" dirty="0">
                <a:solidFill>
                  <a:schemeClr val="accent3"/>
                </a:solidFill>
              </a:rPr>
              <a:t>( ) { }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</a:t>
            </a:r>
            <a:r>
              <a:rPr lang="en-US" sz="1800" dirty="0" err="1">
                <a:solidFill>
                  <a:schemeClr val="accent3"/>
                </a:solidFill>
              </a:rPr>
              <a:t>int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</a:rPr>
              <a:t>getValue</a:t>
            </a:r>
            <a:r>
              <a:rPr lang="en-US" sz="1800" dirty="0">
                <a:solidFill>
                  <a:schemeClr val="accent3"/>
                </a:solidFill>
              </a:rPr>
              <a:t>( ) { }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304888" y="1182494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7267989" y="16002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267989" y="2335064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707320" y="1818290"/>
            <a:ext cx="179748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 err="1">
                <a:latin typeface="Tahoma" pitchFamily="34" charset="0"/>
              </a:rPr>
              <a:t>counterValue</a:t>
            </a:r>
            <a:r>
              <a:rPr lang="en-US" sz="1600" dirty="0">
                <a:latin typeface="Tahoma" pitchFamily="34" charset="0"/>
              </a:rPr>
              <a:t>: </a:t>
            </a:r>
            <a:r>
              <a:rPr lang="en-US" sz="1600" dirty="0" err="1">
                <a:latin typeface="Tahoma" pitchFamily="34" charset="0"/>
              </a:rPr>
              <a:t>int</a:t>
            </a:r>
            <a:endParaRPr lang="en-US" sz="1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47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863" y="2553421"/>
            <a:ext cx="5240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It is important that class diagrams be drawn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precisely and that they conform to the form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shown in these examples. 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When you submit a class </a:t>
            </a:r>
            <a:r>
              <a:rPr lang="en-US" sz="1800" dirty="0" smtClean="0">
                <a:latin typeface="Comic Sans MS" pitchFamily="66" charset="0"/>
              </a:rPr>
              <a:t>diagram as part of an 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assignment, the preferred </a:t>
            </a:r>
            <a:r>
              <a:rPr lang="en-US" sz="1800" dirty="0">
                <a:latin typeface="Comic Sans MS" pitchFamily="66" charset="0"/>
              </a:rPr>
              <a:t>file format is pdf.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095" y="2694783"/>
            <a:ext cx="5035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The ability to create good models of the real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world objects in our programs takes a lot of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practice and a long time to develop.  </a:t>
            </a:r>
          </a:p>
        </p:txBody>
      </p:sp>
    </p:spTree>
    <p:extLst>
      <p:ext uri="{BB962C8B-B14F-4D97-AF65-F5344CB8AC3E}">
        <p14:creationId xmlns:p14="http://schemas.microsoft.com/office/powerpoint/2010/main" val="1188433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692400" y="1230198"/>
            <a:ext cx="1881433" cy="57626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692400" y="1961562"/>
            <a:ext cx="72056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Comic Sans MS" pitchFamily="66" charset="0"/>
              </a:rPr>
              <a:t>At the completion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057524" y="2601324"/>
            <a:ext cx="5904180" cy="14773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Design classes for use in a </a:t>
            </a:r>
            <a:r>
              <a:rPr lang="en-US" sz="1800" dirty="0" smtClean="0">
                <a:latin typeface="Comic Sans MS" pitchFamily="66" charset="0"/>
              </a:rPr>
              <a:t>Java program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Explain the difference between a class and an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Explain what </a:t>
            </a:r>
            <a:r>
              <a:rPr lang="en-US" sz="1800" dirty="0" smtClean="0">
                <a:latin typeface="Comic Sans MS" pitchFamily="66" charset="0"/>
              </a:rPr>
              <a:t>class attributes </a:t>
            </a:r>
            <a:r>
              <a:rPr lang="en-US" sz="1800" dirty="0">
                <a:latin typeface="Comic Sans MS" pitchFamily="66" charset="0"/>
              </a:rPr>
              <a:t>and behaviors are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Explain the terms encapsulation and data hiding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Create accurate class diagrams using UML </a:t>
            </a: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269022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296009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322997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351096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381734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57524" y="4007849"/>
            <a:ext cx="5750292" cy="175432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Comic Sans MS" pitchFamily="66" charset="0"/>
              </a:rPr>
              <a:t>Correctly </a:t>
            </a:r>
            <a:r>
              <a:rPr lang="en-US" sz="1800" dirty="0">
                <a:latin typeface="Comic Sans MS" pitchFamily="66" charset="0"/>
              </a:rPr>
              <a:t>declare instance member data in a class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Correctly write instance member methods in a class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Correctly create objects (</a:t>
            </a:r>
            <a:r>
              <a:rPr lang="en-US" sz="1800" dirty="0" smtClean="0">
                <a:latin typeface="Comic Sans MS" pitchFamily="66" charset="0"/>
              </a:rPr>
              <a:t>instances </a:t>
            </a:r>
            <a:r>
              <a:rPr lang="en-US" sz="1800" dirty="0">
                <a:latin typeface="Comic Sans MS" pitchFamily="66" charset="0"/>
              </a:rPr>
              <a:t>of a class)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Correctly send messages to objects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Correctly write and use constructors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Explain the use of static data and static methods</a:t>
            </a:r>
          </a:p>
        </p:txBody>
      </p:sp>
      <p:pic>
        <p:nvPicPr>
          <p:cNvPr id="11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409674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436662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463649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491748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522401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943" y="549917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4631452" y="2610060"/>
            <a:ext cx="2713892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Practice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2514600" y="2133600"/>
            <a:ext cx="7196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Design a class that represents “Integer” objects.</a:t>
            </a: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05200" y="3276601"/>
            <a:ext cx="51498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What are the data members of the class?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14600" y="2133600"/>
            <a:ext cx="7196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Design a class that represents “Integer” objects.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505201" y="3276601"/>
            <a:ext cx="5886548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Comic Sans MS" pitchFamily="66" charset="0"/>
              </a:rPr>
              <a:t>  Suppose </a:t>
            </a:r>
            <a:r>
              <a:rPr lang="en-US" sz="1800" dirty="0">
                <a:latin typeface="Comic Sans MS" pitchFamily="66" charset="0"/>
              </a:rPr>
              <a:t>we want methods to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set </a:t>
            </a:r>
            <a:r>
              <a:rPr lang="en-US" sz="1800" dirty="0">
                <a:latin typeface="Comic Sans MS" pitchFamily="66" charset="0"/>
              </a:rPr>
              <a:t>the integer value in the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retrieve </a:t>
            </a:r>
            <a:r>
              <a:rPr lang="en-US" sz="1800" dirty="0">
                <a:latin typeface="Comic Sans MS" pitchFamily="66" charset="0"/>
              </a:rPr>
              <a:t>the integer value in the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retrieve </a:t>
            </a:r>
            <a:r>
              <a:rPr lang="en-US" sz="1800" dirty="0">
                <a:latin typeface="Comic Sans MS" pitchFamily="66" charset="0"/>
              </a:rPr>
              <a:t>the reciprocal of the value in the object</a:t>
            </a:r>
          </a:p>
        </p:txBody>
      </p:sp>
      <p:pic>
        <p:nvPicPr>
          <p:cNvPr id="38916" name="Picture 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6555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94021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21486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3799587" y="872364"/>
            <a:ext cx="4731463" cy="7278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39939" name="AutoShape 5"/>
          <p:cNvSpPr>
            <a:spLocks noChangeArrowheads="1"/>
          </p:cNvSpPr>
          <p:nvPr/>
        </p:nvSpPr>
        <p:spPr bwMode="auto">
          <a:xfrm>
            <a:off x="4191000" y="1981200"/>
            <a:ext cx="4114800" cy="457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6"/>
          <p:cNvSpPr>
            <a:spLocks noChangeShapeType="1"/>
          </p:cNvSpPr>
          <p:nvPr/>
        </p:nvSpPr>
        <p:spPr bwMode="auto">
          <a:xfrm>
            <a:off x="4191000" y="25908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5638801" y="2057400"/>
            <a:ext cx="11334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Integer</a:t>
            </a:r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>
            <a:off x="4191000" y="35814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730764" y="2258453"/>
            <a:ext cx="6026009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Design a class that represents “</a:t>
            </a:r>
            <a:r>
              <a:rPr lang="en-US" sz="1800" dirty="0" err="1">
                <a:latin typeface="Comic Sans MS" pitchFamily="66" charset="0"/>
              </a:rPr>
              <a:t>StudentInfo</a:t>
            </a:r>
            <a:r>
              <a:rPr lang="en-US" sz="1800" dirty="0">
                <a:latin typeface="Comic Sans MS" pitchFamily="66" charset="0"/>
              </a:rPr>
              <a:t>” objects.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You could use an object of this class to hold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student information you print out at the beginning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of each of your programming projects.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730764" y="3799115"/>
            <a:ext cx="4698722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What are the data members of the class?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775042" y="2133601"/>
            <a:ext cx="6678430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Design a class that represents “</a:t>
            </a:r>
            <a:r>
              <a:rPr lang="en-US" sz="2000" dirty="0" err="1">
                <a:latin typeface="Comic Sans MS" pitchFamily="66" charset="0"/>
              </a:rPr>
              <a:t>StudentInfo</a:t>
            </a:r>
            <a:r>
              <a:rPr lang="en-US" sz="2000" dirty="0">
                <a:latin typeface="Comic Sans MS" pitchFamily="66" charset="0"/>
              </a:rPr>
              <a:t>” objects.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78499" y="2894763"/>
            <a:ext cx="7127272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Suppose we want methods to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set the name, course, and section values in the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retrieve the name, course and section values from the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output the data </a:t>
            </a:r>
            <a:r>
              <a:rPr lang="en-US" sz="1800" dirty="0" smtClean="0">
                <a:latin typeface="Comic Sans MS" pitchFamily="66" charset="0"/>
              </a:rPr>
              <a:t>stored in </a:t>
            </a:r>
            <a:r>
              <a:rPr lang="en-US" sz="1800" dirty="0">
                <a:latin typeface="Comic Sans MS" pitchFamily="66" charset="0"/>
              </a:rPr>
              <a:t>the student object</a:t>
            </a:r>
          </a:p>
        </p:txBody>
      </p:sp>
      <p:pic>
        <p:nvPicPr>
          <p:cNvPr id="44036" name="Picture 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0899" y="327367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0899" y="353827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159" y="380813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7867" y="694994"/>
            <a:ext cx="4802265" cy="64113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3258208" y="1576552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V="1">
            <a:off x="3258207" y="2596055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165833" y="1920637"/>
            <a:ext cx="1891865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/>
              <a:t>StudentInfo</a:t>
            </a:r>
            <a:endParaRPr lang="en-US" b="1" dirty="0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279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2026" y="4938714"/>
            <a:ext cx="3057525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4224339" y="925514"/>
            <a:ext cx="51667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Design a class that represents a </a:t>
            </a:r>
            <a:r>
              <a:rPr lang="en-US" sz="1800" b="1" dirty="0">
                <a:latin typeface="Comic Sans MS" pitchFamily="66" charset="0"/>
              </a:rPr>
              <a:t>car</a:t>
            </a:r>
            <a:r>
              <a:rPr lang="en-US" sz="18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The important attributes of a </a:t>
            </a:r>
            <a:r>
              <a:rPr lang="en-US" sz="1800" b="1" dirty="0">
                <a:latin typeface="Comic Sans MS" pitchFamily="66" charset="0"/>
              </a:rPr>
              <a:t>car</a:t>
            </a:r>
            <a:r>
              <a:rPr lang="en-US" sz="1800" dirty="0">
                <a:latin typeface="Comic Sans MS" pitchFamily="66" charset="0"/>
              </a:rPr>
              <a:t> for this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application are how much gas it has in its tank,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and what kind of mileage (mpg) it gets.</a:t>
            </a:r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2717800" y="2678113"/>
            <a:ext cx="72491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We need member methods (behaviors) that provide the following:</a:t>
            </a:r>
          </a:p>
          <a:p>
            <a:pPr algn="l">
              <a:buFontTx/>
              <a:buChar char="-"/>
            </a:pPr>
            <a:r>
              <a:rPr lang="en-US" sz="1800" dirty="0">
                <a:latin typeface="Comic Sans MS" pitchFamily="66" charset="0"/>
              </a:rPr>
              <a:t> Create a </a:t>
            </a:r>
            <a:r>
              <a:rPr lang="en-US" sz="1800" b="1" dirty="0">
                <a:latin typeface="Comic Sans MS" pitchFamily="66" charset="0"/>
              </a:rPr>
              <a:t>Car</a:t>
            </a:r>
            <a:r>
              <a:rPr lang="en-US" sz="1800" dirty="0">
                <a:latin typeface="Comic Sans MS" pitchFamily="66" charset="0"/>
              </a:rPr>
              <a:t> object with a given mpg rating</a:t>
            </a:r>
          </a:p>
          <a:p>
            <a:pPr algn="l">
              <a:buFontTx/>
              <a:buChar char="-"/>
            </a:pPr>
            <a:r>
              <a:rPr lang="en-US" sz="1800" dirty="0">
                <a:latin typeface="Comic Sans MS" pitchFamily="66" charset="0"/>
              </a:rPr>
              <a:t> add </a:t>
            </a:r>
            <a:r>
              <a:rPr lang="en-US" sz="1800" i="1" dirty="0">
                <a:latin typeface="Comic Sans MS" pitchFamily="66" charset="0"/>
              </a:rPr>
              <a:t>n</a:t>
            </a:r>
            <a:r>
              <a:rPr lang="en-US" sz="1800" dirty="0">
                <a:latin typeface="Comic Sans MS" pitchFamily="66" charset="0"/>
              </a:rPr>
              <a:t> gallons of gas to the tank</a:t>
            </a:r>
          </a:p>
          <a:p>
            <a:pPr algn="l">
              <a:buFontTx/>
              <a:buChar char="-"/>
            </a:pPr>
            <a:r>
              <a:rPr lang="en-US" sz="1800" dirty="0">
                <a:latin typeface="Comic Sans MS" pitchFamily="66" charset="0"/>
              </a:rPr>
              <a:t> drive the </a:t>
            </a:r>
            <a:r>
              <a:rPr lang="en-US" sz="1800" b="1" dirty="0">
                <a:latin typeface="Comic Sans MS" pitchFamily="66" charset="0"/>
              </a:rPr>
              <a:t>car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i="1" dirty="0">
                <a:latin typeface="Comic Sans MS" pitchFamily="66" charset="0"/>
              </a:rPr>
              <a:t>y</a:t>
            </a:r>
            <a:r>
              <a:rPr lang="en-US" sz="1800" dirty="0">
                <a:latin typeface="Comic Sans MS" pitchFamily="66" charset="0"/>
              </a:rPr>
              <a:t> miles</a:t>
            </a:r>
          </a:p>
          <a:p>
            <a:pPr algn="l">
              <a:buFontTx/>
              <a:buChar char="-"/>
            </a:pPr>
            <a:r>
              <a:rPr lang="en-US" sz="1800" dirty="0">
                <a:latin typeface="Comic Sans MS" pitchFamily="66" charset="0"/>
              </a:rPr>
              <a:t> report on how much gas is in the tank</a:t>
            </a:r>
          </a:p>
          <a:p>
            <a:pPr algn="l">
              <a:buFontTx/>
              <a:buChar char="-"/>
            </a:pP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258208" y="1576552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258207" y="2596055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0688" y="2057401"/>
            <a:ext cx="699230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279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208" y="656896"/>
            <a:ext cx="4803649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Create the UML class diagram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Documents and Settings\faculty\Local Settings\Temporary Internet Files\Content.IE5\ATUL6LIO\MCj039748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0139" y="4962525"/>
            <a:ext cx="1709737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3481389" y="729092"/>
            <a:ext cx="71151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</a:rPr>
              <a:t>Design a class that represents a student.  The 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important properties of a student for this application 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are the student’s name, and the scores for two quizzes 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(10 pts possible on each) and two exams (100 pts possible 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on each).</a:t>
            </a: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2933701" y="2718230"/>
            <a:ext cx="648126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</a:rPr>
              <a:t>We need member methods that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Create a student object – set all scores to zero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Save the score for quiz 1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Save the score for quiz 2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Save the score for exam 1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Save the score for exam 2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Calculates the student’s percent of points  possible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67640" y="1921297"/>
            <a:ext cx="2183091" cy="5522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KEY CONCEPT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979041" y="2511856"/>
            <a:ext cx="47820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Comic Sans MS" pitchFamily="66" charset="0"/>
              </a:rPr>
              <a:t>In object oriented programming an </a:t>
            </a:r>
            <a:r>
              <a:rPr lang="en-US" sz="1800" dirty="0">
                <a:latin typeface="Comic Sans MS" pitchFamily="66" charset="0"/>
              </a:rPr>
              <a:t>object </a:t>
            </a:r>
            <a:endParaRPr lang="en-US" sz="1800" dirty="0" smtClean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most often </a:t>
            </a:r>
            <a:r>
              <a:rPr lang="en-US" sz="1800" dirty="0">
                <a:latin typeface="Comic Sans MS" pitchFamily="66" charset="0"/>
              </a:rPr>
              <a:t>models things in the real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3355" y="5462095"/>
            <a:ext cx="136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 counter</a:t>
            </a:r>
          </a:p>
        </p:txBody>
      </p:sp>
      <p:pic>
        <p:nvPicPr>
          <p:cNvPr id="10242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48" y="3453219"/>
            <a:ext cx="2660313" cy="17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258208" y="1576552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258207" y="2596055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24427" y="1902766"/>
            <a:ext cx="1329210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279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208" y="656896"/>
            <a:ext cx="4803649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Create the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67572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293" y="2418303"/>
            <a:ext cx="6860511" cy="1456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Writing the code to define a class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2006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743201" y="1897127"/>
            <a:ext cx="3268717" cy="3378258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43339" y="1973327"/>
            <a:ext cx="631825" cy="3381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Book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20965" y="2640008"/>
            <a:ext cx="1503938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title: string</a:t>
            </a:r>
          </a:p>
          <a:p>
            <a:pPr algn="l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price: </a:t>
            </a:r>
            <a:r>
              <a:rPr lang="en-US" sz="1600" dirty="0" smtClean="0">
                <a:solidFill>
                  <a:schemeClr val="bg1"/>
                </a:solidFill>
                <a:latin typeface="Tahoma" pitchFamily="34" charset="0"/>
              </a:rPr>
              <a:t>double</a:t>
            </a:r>
            <a:endParaRPr lang="en-US" sz="16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2852739" y="3570899"/>
            <a:ext cx="240322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+ Book( )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Book(:string, :</a:t>
            </a:r>
            <a:r>
              <a:rPr lang="en-US" sz="1600" dirty="0" smtClean="0">
                <a:solidFill>
                  <a:schemeClr val="bg1"/>
                </a:solidFill>
              </a:rPr>
              <a:t>double)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</a:rPr>
              <a:t>etTitle</a:t>
            </a:r>
            <a:r>
              <a:rPr lang="en-US" sz="1600" dirty="0">
                <a:solidFill>
                  <a:schemeClr val="bg1"/>
                </a:solidFill>
              </a:rPr>
              <a:t>( ): string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 err="1" smtClean="0">
                <a:solidFill>
                  <a:schemeClr val="bg1"/>
                </a:solidFill>
              </a:rPr>
              <a:t>etTitle</a:t>
            </a:r>
            <a:r>
              <a:rPr lang="en-US" sz="1600" dirty="0">
                <a:solidFill>
                  <a:schemeClr val="bg1"/>
                </a:solidFill>
              </a:rPr>
              <a:t>(:string): void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</a:rPr>
              <a:t>etPrice</a:t>
            </a:r>
            <a:r>
              <a:rPr lang="en-US" sz="1600" dirty="0">
                <a:solidFill>
                  <a:schemeClr val="bg1"/>
                </a:solidFill>
              </a:rPr>
              <a:t>( ): double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 err="1" smtClean="0">
                <a:solidFill>
                  <a:schemeClr val="bg1"/>
                </a:solidFill>
              </a:rPr>
              <a:t>etPrice</a:t>
            </a:r>
            <a:r>
              <a:rPr lang="en-US" sz="1600" dirty="0">
                <a:solidFill>
                  <a:schemeClr val="bg1"/>
                </a:solidFill>
              </a:rPr>
              <a:t>(:double): </a:t>
            </a:r>
            <a:r>
              <a:rPr lang="en-US" sz="1600" dirty="0" smtClean="0">
                <a:solidFill>
                  <a:schemeClr val="bg1"/>
                </a:solidFill>
              </a:rPr>
              <a:t>void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3342" y="2977793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Consider </a:t>
            </a:r>
            <a:r>
              <a:rPr lang="en-US" sz="2000" dirty="0" smtClean="0">
                <a:latin typeface="Comic Sans MS" pitchFamily="66" charset="0"/>
              </a:rPr>
              <a:t>this </a:t>
            </a:r>
            <a:r>
              <a:rPr lang="en-US" sz="2000" dirty="0">
                <a:latin typeface="Comic Sans MS" pitchFamily="66" charset="0"/>
              </a:rPr>
              <a:t>UML class</a:t>
            </a:r>
          </a:p>
          <a:p>
            <a:r>
              <a:rPr lang="en-US" sz="2000" dirty="0">
                <a:latin typeface="Comic Sans MS" pitchFamily="66" charset="0"/>
              </a:rPr>
              <a:t>d</a:t>
            </a:r>
            <a:r>
              <a:rPr lang="en-US" sz="2000" dirty="0" smtClean="0">
                <a:latin typeface="Comic Sans MS" pitchFamily="66" charset="0"/>
              </a:rPr>
              <a:t>iagram </a:t>
            </a:r>
            <a:r>
              <a:rPr lang="en-US" sz="2000" dirty="0">
                <a:latin typeface="Comic Sans MS" pitchFamily="66" charset="0"/>
              </a:rPr>
              <a:t>for a Book Class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764222" y="2364838"/>
            <a:ext cx="3258207" cy="2102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753711" y="3478934"/>
            <a:ext cx="3247697" cy="1588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726968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4955" y="1517301"/>
            <a:ext cx="6037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ADDING A CLASS TO AN EXISTING PROJECT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794" y="2672253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(1) Click on New-&gt;Java Class</a:t>
            </a:r>
            <a:endParaRPr lang="en-US" sz="1800" dirty="0">
              <a:solidFill>
                <a:srgbClr val="CCEC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2150485"/>
            <a:ext cx="6067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1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52" y="3064168"/>
            <a:ext cx="4943475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991" y="2783871"/>
            <a:ext cx="407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(2) When the new Class dialog opens</a:t>
            </a:r>
          </a:p>
          <a:p>
            <a:r>
              <a:rPr lang="en-US" sz="1800" dirty="0">
                <a:solidFill>
                  <a:srgbClr val="CCECFF"/>
                </a:solidFill>
                <a:latin typeface="Comic Sans MS" panose="030F0702030302020204" pitchFamily="66" charset="0"/>
              </a:rPr>
              <a:t>t</a:t>
            </a:r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ype the name of your class.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27455" y="3522535"/>
            <a:ext cx="1688123" cy="341644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81878" y="4306109"/>
            <a:ext cx="3389977" cy="307455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2732" y="4121443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(3) Click on OK</a:t>
            </a:r>
            <a:endParaRPr lang="en-US" sz="1800" dirty="0">
              <a:solidFill>
                <a:srgbClr val="CCEC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6329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058" y="2453553"/>
            <a:ext cx="7800975" cy="3419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240" y="3074795"/>
            <a:ext cx="3068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The file for your new class</a:t>
            </a:r>
          </a:p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opens in the source code</a:t>
            </a:r>
          </a:p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editor</a:t>
            </a:r>
            <a:endParaRPr lang="en-US" sz="1800" dirty="0">
              <a:solidFill>
                <a:srgbClr val="CCECFF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498" y="713433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Click on the tabs to move from</a:t>
            </a:r>
          </a:p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one source code file to the other.</a:t>
            </a:r>
            <a:endParaRPr lang="en-US" sz="1800" dirty="0">
              <a:solidFill>
                <a:srgbClr val="CCEC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31912" y="1436914"/>
            <a:ext cx="2193433" cy="2083246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72105" y="1359764"/>
            <a:ext cx="3677240" cy="2034600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9556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945" y="1779482"/>
            <a:ext cx="3299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To start a class definition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7560" y="3675733"/>
            <a:ext cx="144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1628" y="2798984"/>
            <a:ext cx="2101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keyword “class”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H="1">
            <a:off x="4663647" y="3172103"/>
            <a:ext cx="620110" cy="52551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385093" y="2667915"/>
            <a:ext cx="3150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class name we have chosen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6397856" y="3045978"/>
            <a:ext cx="651641" cy="62011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701532" y="4053413"/>
            <a:ext cx="2460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 set of curly braces …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body of the class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will go in between them.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 flipV="1">
            <a:off x="6663791" y="3898699"/>
            <a:ext cx="1037741" cy="57021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0" idx="1"/>
          </p:cNvCxnSpPr>
          <p:nvPr/>
        </p:nvCxnSpPr>
        <p:spPr bwMode="auto">
          <a:xfrm flipH="1">
            <a:off x="5426587" y="4468912"/>
            <a:ext cx="2274945" cy="47788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929998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508" y="95644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DATA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6194" y="2806262"/>
            <a:ext cx="26100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0909" y="2307811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Member data is “private”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6421824" y="2552281"/>
            <a:ext cx="953666" cy="87409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159991" y="5386860"/>
            <a:ext cx="291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Indent each line inside the block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5050223" y="4587767"/>
            <a:ext cx="1387362" cy="1051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90592" y="445638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data type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6616264" y="4062249"/>
            <a:ext cx="620111" cy="210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418400" y="4335518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variable name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7725103" y="3762705"/>
            <a:ext cx="972210" cy="4992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523371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508" y="95644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DATA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6194" y="2806263"/>
            <a:ext cx="2610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0339" y="4722957"/>
            <a:ext cx="5328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We call data members of a class </a:t>
            </a:r>
            <a:r>
              <a:rPr lang="en-US" sz="1800" b="1" i="1" dirty="0" smtClean="0">
                <a:solidFill>
                  <a:srgbClr val="FFFF00"/>
                </a:solidFill>
                <a:latin typeface="Comic Sans MS" pitchFamily="66" charset="0"/>
              </a:rPr>
              <a:t>Instance Data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because each </a:t>
            </a:r>
            <a:r>
              <a:rPr lang="en-US" sz="1800" b="1" i="1" dirty="0">
                <a:latin typeface="Comic Sans MS" pitchFamily="66" charset="0"/>
              </a:rPr>
              <a:t>instance</a:t>
            </a:r>
            <a:r>
              <a:rPr lang="en-US" sz="1800" dirty="0">
                <a:latin typeface="Comic Sans MS" pitchFamily="66" charset="0"/>
              </a:rPr>
              <a:t> (object) of the class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will contain its own unique copy of this data.</a:t>
            </a:r>
          </a:p>
        </p:txBody>
      </p:sp>
    </p:spTree>
    <p:extLst>
      <p:ext uri="{BB962C8B-B14F-4D97-AF65-F5344CB8AC3E}">
        <p14:creationId xmlns:p14="http://schemas.microsoft.com/office/powerpoint/2010/main" val="300146098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508" y="95644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DATA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6261" y="2705779"/>
            <a:ext cx="2747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private double price;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211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565" y="867266"/>
            <a:ext cx="5916105" cy="59313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Real world objects have </a:t>
            </a:r>
            <a:r>
              <a:rPr lang="en-US" sz="2000" u="sng" dirty="0">
                <a:latin typeface="Comic Sans MS" pitchFamily="66" charset="0"/>
              </a:rPr>
              <a:t>attributes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795798" y="2194347"/>
            <a:ext cx="39405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An object’s attributes describe its</a:t>
            </a:r>
          </a:p>
          <a:p>
            <a:r>
              <a:rPr lang="en-US" sz="1800" dirty="0">
                <a:latin typeface="Comic Sans MS" pitchFamily="66" charset="0"/>
              </a:rPr>
              <a:t>“state of being”</a:t>
            </a:r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3087892" y="2880147"/>
            <a:ext cx="5392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depending upon the application, some attributes </a:t>
            </a:r>
          </a:p>
          <a:p>
            <a:r>
              <a:rPr lang="en-US" sz="1800" dirty="0">
                <a:latin typeface="Comic Sans MS" pitchFamily="66" charset="0"/>
              </a:rPr>
              <a:t>are more important than others</a:t>
            </a:r>
          </a:p>
        </p:txBody>
      </p:sp>
      <p:sp>
        <p:nvSpPr>
          <p:cNvPr id="15366" name="TextBox 24"/>
          <p:cNvSpPr txBox="1">
            <a:spLocks noChangeArrowheads="1"/>
          </p:cNvSpPr>
          <p:nvPr/>
        </p:nvSpPr>
        <p:spPr bwMode="auto">
          <a:xfrm rot="1014948">
            <a:off x="5170700" y="5569146"/>
            <a:ext cx="724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value</a:t>
            </a:r>
          </a:p>
        </p:txBody>
      </p:sp>
      <p:sp>
        <p:nvSpPr>
          <p:cNvPr id="15367" name="TextBox 25"/>
          <p:cNvSpPr txBox="1">
            <a:spLocks noChangeArrowheads="1"/>
          </p:cNvSpPr>
          <p:nvPr/>
        </p:nvSpPr>
        <p:spPr bwMode="auto">
          <a:xfrm rot="-1263137">
            <a:off x="6872109" y="4131625"/>
            <a:ext cx="1420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size</a:t>
            </a:r>
          </a:p>
        </p:txBody>
      </p:sp>
      <p:sp>
        <p:nvSpPr>
          <p:cNvPr id="15368" name="TextBox 26"/>
          <p:cNvSpPr txBox="1">
            <a:spLocks noChangeArrowheads="1"/>
          </p:cNvSpPr>
          <p:nvPr/>
        </p:nvSpPr>
        <p:spPr bwMode="auto">
          <a:xfrm>
            <a:off x="3473693" y="4302486"/>
            <a:ext cx="720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color</a:t>
            </a:r>
          </a:p>
        </p:txBody>
      </p:sp>
      <p:pic>
        <p:nvPicPr>
          <p:cNvPr id="12290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62" y="3708323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3644" y="982412"/>
            <a:ext cx="42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METHODS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4140" y="2054622"/>
            <a:ext cx="3648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private double price;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public void </a:t>
            </a:r>
            <a:r>
              <a:rPr lang="en-US" sz="1800" dirty="0" err="1">
                <a:latin typeface="Comic Sans MS" pitchFamily="66" charset="0"/>
              </a:rPr>
              <a:t>s</a:t>
            </a:r>
            <a:r>
              <a:rPr lang="en-US" sz="1800" dirty="0" err="1" smtClean="0">
                <a:latin typeface="Comic Sans MS" pitchFamily="66" charset="0"/>
              </a:rPr>
              <a:t>etTitle</a:t>
            </a:r>
            <a:r>
              <a:rPr lang="en-US" sz="1800" dirty="0">
                <a:latin typeface="Comic Sans MS" pitchFamily="66" charset="0"/>
              </a:rPr>
              <a:t>( string t)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{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}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0016" y="2354316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Member methods are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usually public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204140" y="2764220"/>
            <a:ext cx="403756" cy="77245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925960" y="5470942"/>
            <a:ext cx="1292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return type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4883704" y="4443340"/>
            <a:ext cx="1387362" cy="1051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083871" y="4666593"/>
            <a:ext cx="144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method name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6195850" y="4303987"/>
            <a:ext cx="620111" cy="210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539281" y="4263929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parameters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7536576" y="3838685"/>
            <a:ext cx="972210" cy="4992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8046596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811" y="903889"/>
            <a:ext cx="42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METHODS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0598" y="2139838"/>
            <a:ext cx="38026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public void </a:t>
            </a:r>
            <a:r>
              <a:rPr lang="en-US" sz="1800" dirty="0" err="1" smtClean="0">
                <a:latin typeface="Comic Sans MS" pitchFamily="66" charset="0"/>
              </a:rPr>
              <a:t>setTitle</a:t>
            </a:r>
            <a:r>
              <a:rPr lang="en-US" sz="1800" dirty="0">
                <a:latin typeface="Comic Sans MS" pitchFamily="66" charset="0"/>
              </a:rPr>
              <a:t>( string t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. . 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}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9445" y="3552541"/>
            <a:ext cx="1774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body of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method goes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between these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curly braces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76801" y="3986497"/>
            <a:ext cx="3754948" cy="766373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991405" y="3727467"/>
            <a:ext cx="640344" cy="241299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6358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6898" y="924910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“</a:t>
            </a:r>
            <a:r>
              <a:rPr lang="en-US" dirty="0" err="1">
                <a:latin typeface="Comic Sans MS" pitchFamily="66" charset="0"/>
              </a:rPr>
              <a:t>Getter”Methods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2849" y="1832829"/>
            <a:ext cx="333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. . 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public string  </a:t>
            </a:r>
            <a:r>
              <a:rPr lang="en-US" sz="1800" dirty="0" err="1" smtClean="0">
                <a:latin typeface="Comic Sans MS" pitchFamily="66" charset="0"/>
              </a:rPr>
              <a:t>getTitle</a:t>
            </a:r>
            <a:r>
              <a:rPr lang="en-US" sz="1800" dirty="0">
                <a:latin typeface="Comic Sans MS" pitchFamily="66" charset="0"/>
              </a:rPr>
              <a:t>( 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return title;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}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5346" y="5136922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getters always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return something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5014959" y="4639637"/>
            <a:ext cx="946674" cy="1076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141028" y="1594852"/>
            <a:ext cx="2688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they are usually named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“get” plus the name of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instance variable they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will return the value of.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6440493" y="2434550"/>
            <a:ext cx="978946" cy="57015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753743" y="4675715"/>
            <a:ext cx="1731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getters take no 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parameters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6613156" y="4078915"/>
            <a:ext cx="1011219" cy="5378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017934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6898" y="924910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“</a:t>
            </a:r>
            <a:r>
              <a:rPr lang="en-US" dirty="0" err="1">
                <a:latin typeface="Comic Sans MS" pitchFamily="66" charset="0"/>
              </a:rPr>
              <a:t>Setter”Methods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2098" y="1870842"/>
            <a:ext cx="39196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class </a:t>
            </a:r>
            <a:r>
              <a:rPr lang="en-US" sz="1800" dirty="0" smtClean="0">
                <a:solidFill>
                  <a:srgbClr val="FFC000"/>
                </a:solidFill>
                <a:latin typeface="Comic Sans MS" pitchFamily="66" charset="0"/>
              </a:rPr>
              <a:t>Book {</a:t>
            </a:r>
            <a:endParaRPr lang="en-US" sz="1800" dirty="0">
              <a:solidFill>
                <a:srgbClr val="FFC000"/>
              </a:solidFill>
              <a:latin typeface="Comic Sans MS" pitchFamily="66" charset="0"/>
            </a:endParaRPr>
          </a:p>
          <a:p>
            <a:pPr algn="l"/>
            <a:endParaRPr lang="en-US" sz="1800" dirty="0">
              <a:solidFill>
                <a:srgbClr val="FFC000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     . . .</a:t>
            </a:r>
          </a:p>
          <a:p>
            <a:pPr algn="l"/>
            <a:endParaRPr lang="en-US" sz="1800" dirty="0">
              <a:solidFill>
                <a:srgbClr val="FFC000"/>
              </a:solidFill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public void  </a:t>
            </a:r>
            <a:r>
              <a:rPr lang="en-US" sz="1800" dirty="0" err="1">
                <a:latin typeface="Comic Sans MS" pitchFamily="66" charset="0"/>
              </a:rPr>
              <a:t>s</a:t>
            </a:r>
            <a:r>
              <a:rPr lang="en-US" sz="1800" dirty="0" err="1" smtClean="0">
                <a:latin typeface="Comic Sans MS" pitchFamily="66" charset="0"/>
              </a:rPr>
              <a:t>etTitle</a:t>
            </a:r>
            <a:r>
              <a:rPr lang="en-US" sz="1800" dirty="0" smtClean="0">
                <a:latin typeface="Comic Sans MS" pitchFamily="66" charset="0"/>
              </a:rPr>
              <a:t>(String </a:t>
            </a:r>
            <a:r>
              <a:rPr lang="en-US" sz="1800" dirty="0">
                <a:latin typeface="Comic Sans MS" pitchFamily="66" charset="0"/>
              </a:rPr>
              <a:t>t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title = t;</a:t>
            </a:r>
          </a:p>
          <a:p>
            <a:pPr algn="l"/>
            <a:endParaRPr lang="en-US" sz="1800" dirty="0">
              <a:solidFill>
                <a:srgbClr val="FFC000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     }</a:t>
            </a:r>
          </a:p>
          <a:p>
            <a:pPr algn="l"/>
            <a:endParaRPr lang="en-US" sz="1800" dirty="0">
              <a:solidFill>
                <a:srgbClr val="FFC000"/>
              </a:solidFill>
              <a:latin typeface="Comic Sans MS" pitchFamily="66" charset="0"/>
            </a:endParaRPr>
          </a:p>
          <a:p>
            <a:pPr algn="l"/>
            <a:endParaRPr lang="en-US" sz="1800" dirty="0">
              <a:solidFill>
                <a:srgbClr val="FFC000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rgbClr val="FFC00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4617" y="2117326"/>
            <a:ext cx="1677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setters never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return anything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131679" y="2672070"/>
            <a:ext cx="1320400" cy="63792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159154" y="1594852"/>
            <a:ext cx="2678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they are usually named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“set” plus the name of the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instance variable they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will return the value of.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rot="5400000">
            <a:off x="6464716" y="2417024"/>
            <a:ext cx="978946" cy="57015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551537" y="4755375"/>
            <a:ext cx="2061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setters always take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 parameter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V="1">
            <a:off x="7253129" y="3781870"/>
            <a:ext cx="964972" cy="706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885051" y="5597717"/>
            <a:ext cx="304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The value of the parameter is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stored in an instance variable.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5169489" y="4745867"/>
            <a:ext cx="1282263" cy="31531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632672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416" y="914400"/>
            <a:ext cx="501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Don’t forget the method prologue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1124" y="1900642"/>
            <a:ext cx="518443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   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/**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    * </a:t>
            </a:r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the </a:t>
            </a:r>
            <a:r>
              <a:rPr lang="en-US" sz="1800" dirty="0" err="1">
                <a:solidFill>
                  <a:srgbClr val="92D050"/>
                </a:solidFill>
                <a:latin typeface="Comic Sans MS" pitchFamily="66" charset="0"/>
              </a:rPr>
              <a:t>setTitle</a:t>
            </a:r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method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   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* Purpose</a:t>
            </a:r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” to set the title of a book object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   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* @</a:t>
            </a:r>
            <a:r>
              <a:rPr lang="en-US" sz="1800" dirty="0" err="1" smtClean="0">
                <a:solidFill>
                  <a:srgbClr val="92D050"/>
                </a:solidFill>
                <a:latin typeface="Comic Sans MS" pitchFamily="66" charset="0"/>
              </a:rPr>
              <a:t>param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  </a:t>
            </a:r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the title to set, as a string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   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* @return void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     */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public void  </a:t>
            </a:r>
            <a:r>
              <a:rPr lang="en-US" sz="1800" dirty="0" err="1" smtClean="0">
                <a:latin typeface="Comic Sans MS" pitchFamily="66" charset="0"/>
              </a:rPr>
              <a:t>setTitle</a:t>
            </a:r>
            <a:r>
              <a:rPr lang="en-US" sz="1800" dirty="0" smtClean="0">
                <a:latin typeface="Comic Sans MS" pitchFamily="66" charset="0"/>
              </a:rPr>
              <a:t>(String </a:t>
            </a:r>
            <a:r>
              <a:rPr lang="en-US" sz="1800" dirty="0">
                <a:latin typeface="Comic Sans MS" pitchFamily="66" charset="0"/>
              </a:rPr>
              <a:t>t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title = t;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}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3937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953" y="2914369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388420137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914290" y="1058918"/>
            <a:ext cx="2133600" cy="24384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8196865" y="1233543"/>
            <a:ext cx="150874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Class Book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    private string title;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    private double price;</a:t>
            </a:r>
          </a:p>
          <a:p>
            <a:pPr algn="l"/>
            <a:endParaRPr lang="en-US" sz="1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    . . .</a:t>
            </a:r>
          </a:p>
          <a:p>
            <a:pPr algn="l"/>
            <a:endParaRPr lang="en-US" sz="1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066690" y="635877"/>
            <a:ext cx="1842172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Class definition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852278" y="1695207"/>
            <a:ext cx="3671197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Book </a:t>
            </a:r>
            <a:r>
              <a:rPr lang="en-US" sz="2000" dirty="0" err="1">
                <a:latin typeface="Comic Sans MS" pitchFamily="66" charset="0"/>
              </a:rPr>
              <a:t>nextBook</a:t>
            </a:r>
            <a:r>
              <a:rPr lang="en-US" sz="2000" dirty="0">
                <a:latin typeface="Comic Sans MS" pitchFamily="66" charset="0"/>
              </a:rPr>
              <a:t> = new Book( );</a:t>
            </a:r>
          </a:p>
        </p:txBody>
      </p:sp>
      <p:sp>
        <p:nvSpPr>
          <p:cNvPr id="27655" name="Text Box 13"/>
          <p:cNvSpPr txBox="1">
            <a:spLocks noChangeArrowheads="1"/>
          </p:cNvSpPr>
          <p:nvPr/>
        </p:nvSpPr>
        <p:spPr bwMode="auto">
          <a:xfrm>
            <a:off x="2711225" y="2592368"/>
            <a:ext cx="4115229" cy="34163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this statement takes the Book class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definition and uses it to create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the object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nextBook</a:t>
            </a:r>
            <a:r>
              <a:rPr lang="en-US" sz="1800" dirty="0" smtClean="0">
                <a:latin typeface="Comic Sans MS" pitchFamily="66" charset="0"/>
              </a:rPr>
              <a:t>. 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When creating the object, storage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is allocated for each of the data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members defined in the class.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Each data member is initialized to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a standard default value</a:t>
            </a:r>
            <a:r>
              <a:rPr lang="en-US" sz="1800" dirty="0" smtClean="0">
                <a:latin typeface="Comic Sans MS" pitchFamily="66" charset="0"/>
              </a:rPr>
              <a:t>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Note that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nextBook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is a </a:t>
            </a:r>
            <a:r>
              <a:rPr lang="en-US" sz="1800" dirty="0" smtClean="0">
                <a:solidFill>
                  <a:srgbClr val="FFC000"/>
                </a:solidFill>
                <a:latin typeface="Comic Sans MS" pitchFamily="66" charset="0"/>
              </a:rPr>
              <a:t>reference</a:t>
            </a:r>
          </a:p>
          <a:p>
            <a:pPr algn="l"/>
            <a:r>
              <a:rPr lang="en-US" sz="1800" dirty="0" smtClean="0">
                <a:solidFill>
                  <a:srgbClr val="FFC000"/>
                </a:solidFill>
                <a:latin typeface="Comic Sans MS" pitchFamily="66" charset="0"/>
              </a:rPr>
              <a:t>variable</a:t>
            </a:r>
            <a:r>
              <a:rPr lang="en-US" sz="1800" dirty="0" smtClean="0">
                <a:latin typeface="Comic Sans MS" pitchFamily="66" charset="0"/>
              </a:rPr>
              <a:t>. It “points” to the object.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27657" name="Picture 5" descr="C:\Documents and Settings\faculty\Local Settings\Temporary Internet Files\Content.IE5\ATUL6LIO\MCj043981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4898" y="3804253"/>
            <a:ext cx="2509837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TextBox 15"/>
          <p:cNvSpPr txBox="1">
            <a:spLocks noChangeArrowheads="1"/>
          </p:cNvSpPr>
          <p:nvPr/>
        </p:nvSpPr>
        <p:spPr bwMode="auto">
          <a:xfrm rot="-1409113">
            <a:off x="8250021" y="4485195"/>
            <a:ext cx="6687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title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price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Striped Right Arrow 20"/>
          <p:cNvSpPr/>
          <p:nvPr/>
        </p:nvSpPr>
        <p:spPr bwMode="auto">
          <a:xfrm rot="7001296">
            <a:off x="7783450" y="2974969"/>
            <a:ext cx="1494992" cy="743788"/>
          </a:xfrm>
          <a:prstGeom prst="stripedRightArrow">
            <a:avLst>
              <a:gd name="adj1" fmla="val 63082"/>
              <a:gd name="adj2" fmla="val 51927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0" name="TextBox 21"/>
          <p:cNvSpPr txBox="1">
            <a:spLocks noChangeArrowheads="1"/>
          </p:cNvSpPr>
          <p:nvPr/>
        </p:nvSpPr>
        <p:spPr bwMode="auto">
          <a:xfrm>
            <a:off x="8077201" y="6008688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nextBook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27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6898" y="2848304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Sending Messages to Objects</a:t>
            </a:r>
          </a:p>
        </p:txBody>
      </p:sp>
    </p:spTree>
    <p:extLst>
      <p:ext uri="{BB962C8B-B14F-4D97-AF65-F5344CB8AC3E}">
        <p14:creationId xmlns:p14="http://schemas.microsoft.com/office/powerpoint/2010/main" val="108927944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302728" y="1563415"/>
            <a:ext cx="506741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nextBook.setTitle</a:t>
            </a:r>
            <a:r>
              <a:rPr lang="en-US" sz="2000" dirty="0" smtClean="0">
                <a:latin typeface="Comic Sans MS" pitchFamily="66" charset="0"/>
              </a:rPr>
              <a:t>(“Java for </a:t>
            </a:r>
            <a:r>
              <a:rPr lang="en-US" sz="2000" dirty="0">
                <a:latin typeface="Comic Sans MS" pitchFamily="66" charset="0"/>
              </a:rPr>
              <a:t>Everyone” );</a:t>
            </a:r>
          </a:p>
        </p:txBody>
      </p:sp>
      <p:pic>
        <p:nvPicPr>
          <p:cNvPr id="28681" name="Picture 5" descr="C:\Documents and Settings\faculty\Local Settings\Temporary Internet Files\Content.IE5\ATUL6LIO\MCj043981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525" y="2994957"/>
            <a:ext cx="2509837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5"/>
          <p:cNvSpPr txBox="1">
            <a:spLocks noChangeArrowheads="1"/>
          </p:cNvSpPr>
          <p:nvPr/>
        </p:nvSpPr>
        <p:spPr bwMode="auto">
          <a:xfrm rot="-1409113">
            <a:off x="7829607" y="3665388"/>
            <a:ext cx="6687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title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price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Striped Right Arrow 20"/>
          <p:cNvSpPr/>
          <p:nvPr/>
        </p:nvSpPr>
        <p:spPr bwMode="auto">
          <a:xfrm rot="2956823">
            <a:off x="6464038" y="2348177"/>
            <a:ext cx="1518747" cy="654555"/>
          </a:xfrm>
          <a:prstGeom prst="stripedRightArrow">
            <a:avLst>
              <a:gd name="adj1" fmla="val 63082"/>
              <a:gd name="adj2" fmla="val 51927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84" name="TextBox 11"/>
          <p:cNvSpPr txBox="1">
            <a:spLocks noChangeArrowheads="1"/>
          </p:cNvSpPr>
          <p:nvPr/>
        </p:nvSpPr>
        <p:spPr bwMode="auto">
          <a:xfrm rot="2938280">
            <a:off x="6771286" y="2430557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message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7814442" y="5336026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nextBook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7468" y="2690649"/>
            <a:ext cx="811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object</a:t>
            </a: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name</a:t>
            </a:r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 bwMode="auto">
          <a:xfrm flipV="1">
            <a:off x="2673188" y="2017988"/>
            <a:ext cx="27970" cy="67266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38805" y="2863298"/>
            <a:ext cx="24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</a:rPr>
              <a:t>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3190394" y="2375339"/>
            <a:ext cx="756744" cy="4204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014406" y="2617077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method </a:t>
            </a:r>
            <a:endParaRPr lang="en-US" sz="1600" dirty="0">
              <a:solidFill>
                <a:srgbClr val="FFC000"/>
              </a:solidFill>
              <a:latin typeface="Comic Sans MS" pitchFamily="66" charset="0"/>
            </a:endParaRPr>
          </a:p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name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 bwMode="auto">
          <a:xfrm flipH="1" flipV="1">
            <a:off x="4225159" y="1996966"/>
            <a:ext cx="268706" cy="62011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408185" y="1177158"/>
            <a:ext cx="1282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381161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225754" y="4703330"/>
            <a:ext cx="2186151" cy="1169275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3522534" y="4856010"/>
            <a:ext cx="18606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void </a:t>
            </a:r>
            <a:r>
              <a:rPr lang="en-US" sz="1400" dirty="0" err="1" smtClean="0">
                <a:solidFill>
                  <a:schemeClr val="bg1"/>
                </a:solidFill>
                <a:latin typeface="Tahoma" pitchFamily="34" charset="0"/>
              </a:rPr>
              <a:t>setTitle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</a:rPr>
              <a:t>(string </a:t>
            </a:r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t)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     title = t;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80413" y="1392720"/>
            <a:ext cx="5067413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nextBook.setTitle</a:t>
            </a:r>
            <a:r>
              <a:rPr lang="en-US" sz="2000" dirty="0" smtClean="0">
                <a:latin typeface="Comic Sans MS" pitchFamily="66" charset="0"/>
              </a:rPr>
              <a:t>(“Java for </a:t>
            </a:r>
            <a:r>
              <a:rPr lang="en-US" sz="2000" dirty="0">
                <a:latin typeface="Comic Sans MS" pitchFamily="66" charset="0"/>
              </a:rPr>
              <a:t>Everyone” );</a:t>
            </a:r>
          </a:p>
        </p:txBody>
      </p:sp>
      <p:sp>
        <p:nvSpPr>
          <p:cNvPr id="28679" name="Text Box 13"/>
          <p:cNvSpPr txBox="1">
            <a:spLocks noChangeArrowheads="1"/>
          </p:cNvSpPr>
          <p:nvPr/>
        </p:nvSpPr>
        <p:spPr bwMode="auto">
          <a:xfrm>
            <a:off x="2532993" y="2414752"/>
            <a:ext cx="4477508" cy="230832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This statement </a:t>
            </a:r>
            <a:r>
              <a:rPr lang="en-US" sz="1800" dirty="0" smtClean="0">
                <a:latin typeface="Comic Sans MS" pitchFamily="66" charset="0"/>
              </a:rPr>
              <a:t>sends </a:t>
            </a:r>
            <a:r>
              <a:rPr lang="en-US" sz="1800" dirty="0">
                <a:latin typeface="Comic Sans MS" pitchFamily="66" charset="0"/>
              </a:rPr>
              <a:t>the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en-US" sz="1800" dirty="0" smtClean="0">
                <a:latin typeface="Comic Sans MS" pitchFamily="66" charset="0"/>
              </a:rPr>
              <a:t> 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message to the object named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nextBook</a:t>
            </a:r>
            <a:r>
              <a:rPr lang="en-US" sz="1800" dirty="0">
                <a:latin typeface="Comic Sans MS" pitchFamily="66" charset="0"/>
              </a:rPr>
              <a:t>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As the method executes, the value of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the parameter t is stored in the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instance variable </a:t>
            </a:r>
            <a:r>
              <a:rPr lang="en-US" sz="1800" i="1" dirty="0" smtClean="0">
                <a:latin typeface="Century Schoolbook" panose="02040604050505020304" pitchFamily="18" charset="0"/>
              </a:rPr>
              <a:t>title</a:t>
            </a:r>
            <a:r>
              <a:rPr lang="en-US" sz="1800" dirty="0" smtClean="0">
                <a:latin typeface="Comic Sans MS" pitchFamily="66" charset="0"/>
              </a:rPr>
              <a:t> in the object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named </a:t>
            </a:r>
            <a:r>
              <a:rPr lang="en-US" sz="1800" i="1" dirty="0" err="1" smtClean="0">
                <a:latin typeface="Century Schoolbook" panose="02040604050505020304" pitchFamily="18" charset="0"/>
              </a:rPr>
              <a:t>nextbook</a:t>
            </a:r>
            <a:r>
              <a:rPr lang="en-US" sz="1800" dirty="0" smtClean="0">
                <a:latin typeface="Comic Sans MS" pitchFamily="66" charset="0"/>
              </a:rPr>
              <a:t>.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</p:txBody>
      </p:sp>
      <p:pic>
        <p:nvPicPr>
          <p:cNvPr id="28681" name="Picture 5" descr="C:\Documents and Settings\faculty\Local Settings\Temporary Internet Files\Content.IE5\ATUL6LIO\MCj043981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525" y="2994957"/>
            <a:ext cx="2509837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5"/>
          <p:cNvSpPr txBox="1">
            <a:spLocks noChangeArrowheads="1"/>
          </p:cNvSpPr>
          <p:nvPr/>
        </p:nvSpPr>
        <p:spPr bwMode="auto">
          <a:xfrm rot="-1409113">
            <a:off x="7827586" y="3578882"/>
            <a:ext cx="6687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title 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price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Striped Right Arrow 20"/>
          <p:cNvSpPr/>
          <p:nvPr/>
        </p:nvSpPr>
        <p:spPr bwMode="auto">
          <a:xfrm rot="2956823">
            <a:off x="6464038" y="2348177"/>
            <a:ext cx="1518747" cy="654555"/>
          </a:xfrm>
          <a:prstGeom prst="stripedRightArrow">
            <a:avLst>
              <a:gd name="adj1" fmla="val 63082"/>
              <a:gd name="adj2" fmla="val 51927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84" name="TextBox 11"/>
          <p:cNvSpPr txBox="1">
            <a:spLocks noChangeArrowheads="1"/>
          </p:cNvSpPr>
          <p:nvPr/>
        </p:nvSpPr>
        <p:spPr bwMode="auto">
          <a:xfrm rot="2938280">
            <a:off x="6771286" y="2430557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message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7814442" y="5336026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nextBook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74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4446" y="1145900"/>
            <a:ext cx="67826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An object’s attributes describe its</a:t>
            </a:r>
          </a:p>
          <a:p>
            <a:r>
              <a:rPr lang="en-US" sz="1800" dirty="0">
                <a:latin typeface="Comic Sans MS" pitchFamily="66" charset="0"/>
              </a:rPr>
              <a:t>“state of being</a:t>
            </a:r>
            <a:r>
              <a:rPr lang="en-US" sz="1800" dirty="0" smtClean="0">
                <a:latin typeface="Comic Sans MS" pitchFamily="66" charset="0"/>
              </a:rPr>
              <a:t>”. 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4256928" y="2045384"/>
            <a:ext cx="4498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For our application, we are interested </a:t>
            </a:r>
            <a:r>
              <a:rPr lang="en-US" sz="1800" dirty="0" smtClean="0">
                <a:latin typeface="Comic Sans MS" pitchFamily="66" charset="0"/>
              </a:rPr>
              <a:t>in</a:t>
            </a:r>
          </a:p>
          <a:p>
            <a:r>
              <a:rPr lang="en-US" sz="1800" dirty="0" smtClean="0">
                <a:latin typeface="Comic Sans MS" pitchFamily="66" charset="0"/>
              </a:rPr>
              <a:t>the value stored in the counter.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5366" name="TextBox 24"/>
          <p:cNvSpPr txBox="1">
            <a:spLocks noChangeArrowheads="1"/>
          </p:cNvSpPr>
          <p:nvPr/>
        </p:nvSpPr>
        <p:spPr bwMode="auto">
          <a:xfrm>
            <a:off x="6173317" y="5108864"/>
            <a:ext cx="6655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value</a:t>
            </a:r>
          </a:p>
        </p:txBody>
      </p:sp>
      <p:pic>
        <p:nvPicPr>
          <p:cNvPr id="12290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49" y="3102728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6470729" y="4095990"/>
            <a:ext cx="0" cy="1012874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7597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752600"/>
            <a:ext cx="2444262" cy="65900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smtClean="0">
                <a:latin typeface="Comic Sans MS" pitchFamily="66" charset="0"/>
              </a:rPr>
              <a:t>Constructors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057400" y="2574281"/>
            <a:ext cx="7427033" cy="2031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Creating objects with un-initialized member data can be dangerous.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If you try to use an un-initialized instance variable in a program, 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IntelliJ will tell you that you have an error.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Constructors provide us with a handy way to initialize member data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when an object is created.</a:t>
            </a:r>
          </a:p>
        </p:txBody>
      </p:sp>
    </p:spTree>
    <p:extLst>
      <p:ext uri="{BB962C8B-B14F-4D97-AF65-F5344CB8AC3E}">
        <p14:creationId xmlns:p14="http://schemas.microsoft.com/office/powerpoint/2010/main" val="2828164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4015992" y="2747388"/>
            <a:ext cx="4834978" cy="92333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Important Note: Constructors don’t create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objects! They are used to </a:t>
            </a:r>
            <a:r>
              <a:rPr lang="en-US" sz="1800" b="1" dirty="0">
                <a:latin typeface="Comic Sans MS" pitchFamily="66" charset="0"/>
              </a:rPr>
              <a:t>initialize</a:t>
            </a:r>
            <a:r>
              <a:rPr lang="en-US" sz="1800" dirty="0">
                <a:latin typeface="Comic Sans MS" pitchFamily="66" charset="0"/>
              </a:rPr>
              <a:t> data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in an object.</a:t>
            </a:r>
          </a:p>
        </p:txBody>
      </p:sp>
    </p:spTree>
    <p:extLst>
      <p:ext uri="{BB962C8B-B14F-4D97-AF65-F5344CB8AC3E}">
        <p14:creationId xmlns:p14="http://schemas.microsoft.com/office/powerpoint/2010/main" val="107687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828800"/>
            <a:ext cx="4387780" cy="6832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Constructor Definition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218174" y="2776921"/>
            <a:ext cx="6192721" cy="14773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A constructor is a member method of a class, but it has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two unique qualities: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* It must have the same name as the class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* It has no return type ( not even void)</a:t>
            </a:r>
          </a:p>
        </p:txBody>
      </p:sp>
    </p:spTree>
    <p:extLst>
      <p:ext uri="{BB962C8B-B14F-4D97-AF65-F5344CB8AC3E}">
        <p14:creationId xmlns:p14="http://schemas.microsoft.com/office/powerpoint/2010/main" val="4025384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5105566" y="4593023"/>
            <a:ext cx="4556055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is the constructor for the Book class.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Notice that it has the same name as the class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and has no return type.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 flipH="1" flipV="1">
            <a:off x="5466303" y="4059533"/>
            <a:ext cx="892456" cy="554507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721401" y="2406610"/>
            <a:ext cx="332655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    . . .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}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36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6118459" y="1512811"/>
            <a:ext cx="2667718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In a default (</a:t>
            </a:r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no-</a:t>
            </a:r>
            <a:r>
              <a:rPr lang="en-US" sz="1600" dirty="0" err="1" smtClean="0">
                <a:solidFill>
                  <a:srgbClr val="FFC000"/>
                </a:solidFill>
                <a:latin typeface="Comic Sans MS" pitchFamily="66" charset="0"/>
              </a:rPr>
              <a:t>arg</a:t>
            </a:r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) </a:t>
            </a:r>
            <a:endParaRPr lang="en-US" sz="1600" dirty="0">
              <a:solidFill>
                <a:srgbClr val="FFC000"/>
              </a:solidFill>
              <a:latin typeface="Comic Sans MS" pitchFamily="66" charset="0"/>
            </a:endParaRP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constructor, </a:t>
            </a:r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set values to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reasonable default values.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 flipH="1">
            <a:off x="5817995" y="2343808"/>
            <a:ext cx="1875576" cy="1635339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911049" y="2211072"/>
            <a:ext cx="332655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title = “none”;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price = 0.0;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rating = 0;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}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540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4565" y="1999622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METHOD OVERLOADING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5308" y="2813539"/>
            <a:ext cx="5694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We say that a method is overloaded when we have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two or more methods with the same name, but with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different signatures.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9166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6492929" y="3342290"/>
            <a:ext cx="320953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Constructors can be overloaded</a:t>
            </a: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730525" y="945955"/>
            <a:ext cx="466506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title = “none”;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price = 0;0;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             }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Book(string t, double </a:t>
            </a:r>
            <a:r>
              <a:rPr lang="en-US" sz="1800" dirty="0" err="1" smtClean="0">
                <a:latin typeface="Comic Sans MS" pitchFamily="66" charset="0"/>
              </a:rPr>
              <a:t>pr</a:t>
            </a:r>
            <a:r>
              <a:rPr lang="en-US" sz="1800" dirty="0" smtClean="0">
                <a:latin typeface="Comic Sans MS" pitchFamily="66" charset="0"/>
              </a:rPr>
              <a:t> 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title = t;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price = pr;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             }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5355771" y="2552281"/>
            <a:ext cx="1045029" cy="96868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5536489" y="3520969"/>
            <a:ext cx="864311" cy="75674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6906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7930665" y="2931433"/>
            <a:ext cx="3169457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This constructor stores values </a:t>
            </a:r>
          </a:p>
          <a:p>
            <a:pPr algn="l"/>
            <a:r>
              <a:rPr lang="en-US" sz="1600" dirty="0">
                <a:solidFill>
                  <a:srgbClr val="FFC000"/>
                </a:solidFill>
                <a:latin typeface="Comic Sans MS" pitchFamily="66" charset="0"/>
              </a:rPr>
              <a:t>that are passed as parameters</a:t>
            </a: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3709209" y="1037763"/>
            <a:ext cx="5182829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title = “none”;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price = 0;0;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             }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Book(string </a:t>
            </a:r>
            <a:r>
              <a:rPr lang="en-US" sz="1800" dirty="0" smtClean="0">
                <a:latin typeface="Comic Sans MS" pitchFamily="66" charset="0"/>
              </a:rPr>
              <a:t>title, </a:t>
            </a:r>
            <a:r>
              <a:rPr lang="en-US" sz="1800" dirty="0">
                <a:latin typeface="Comic Sans MS" pitchFamily="66" charset="0"/>
              </a:rPr>
              <a:t>double </a:t>
            </a:r>
            <a:r>
              <a:rPr lang="en-US" sz="1800" dirty="0" smtClean="0">
                <a:latin typeface="Comic Sans MS" pitchFamily="66" charset="0"/>
              </a:rPr>
              <a:t>price </a:t>
            </a:r>
            <a:r>
              <a:rPr lang="en-US" sz="1800" dirty="0">
                <a:latin typeface="Comic Sans MS" pitchFamily="66" charset="0"/>
              </a:rPr>
              <a:t>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{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</a:t>
            </a:r>
            <a:r>
              <a:rPr lang="en-US" sz="1800" dirty="0" err="1" smtClean="0">
                <a:latin typeface="Comic Sans MS" pitchFamily="66" charset="0"/>
              </a:rPr>
              <a:t>this.title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= </a:t>
            </a:r>
            <a:r>
              <a:rPr lang="en-US" sz="1800" dirty="0" smtClean="0">
                <a:latin typeface="Comic Sans MS" pitchFamily="66" charset="0"/>
              </a:rPr>
              <a:t>title;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</a:t>
            </a:r>
            <a:r>
              <a:rPr lang="en-US" sz="1800" dirty="0" smtClean="0">
                <a:latin typeface="Comic Sans MS" pitchFamily="66" charset="0"/>
              </a:rPr>
              <a:t>this. </a:t>
            </a:r>
            <a:r>
              <a:rPr lang="en-US" sz="1800" dirty="0">
                <a:latin typeface="Comic Sans MS" pitchFamily="66" charset="0"/>
              </a:rPr>
              <a:t>price = </a:t>
            </a:r>
            <a:r>
              <a:rPr lang="en-US" sz="1800" dirty="0" smtClean="0">
                <a:latin typeface="Comic Sans MS" pitchFamily="66" charset="0"/>
              </a:rPr>
              <a:t>price;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              }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7523475" y="3516208"/>
            <a:ext cx="814381" cy="7070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51112" y="4550511"/>
            <a:ext cx="3480440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The keyword this refers to this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object, so </a:t>
            </a:r>
            <a:r>
              <a:rPr lang="en-US" sz="1600" dirty="0" err="1" smtClean="0">
                <a:solidFill>
                  <a:srgbClr val="FFC000"/>
                </a:solidFill>
                <a:latin typeface="Comic Sans MS" pitchFamily="66" charset="0"/>
              </a:rPr>
              <a:t>this.title</a:t>
            </a:r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 refers to the</a:t>
            </a:r>
          </a:p>
          <a:p>
            <a:pPr algn="l"/>
            <a:r>
              <a:rPr lang="en-US" sz="1600" dirty="0" smtClean="0">
                <a:solidFill>
                  <a:srgbClr val="FFC000"/>
                </a:solidFill>
                <a:latin typeface="Comic Sans MS" pitchFamily="66" charset="0"/>
              </a:rPr>
              <a:t>variable title in this object.</a:t>
            </a:r>
            <a:endParaRPr lang="en-US" sz="16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893127" y="5098473"/>
            <a:ext cx="1074643" cy="15057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7788651" y="4966009"/>
            <a:ext cx="3034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name title here refers to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the parameter passed to the</a:t>
            </a:r>
          </a:p>
          <a:p>
            <a:r>
              <a:rPr lang="en-US" sz="160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constructor</a:t>
            </a:r>
            <a:endParaRPr lang="en-US" sz="1600" dirty="0">
              <a:solidFill>
                <a:srgbClr val="FFC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783813" y="5098473"/>
            <a:ext cx="1004838" cy="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3458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2705" y="2627587"/>
            <a:ext cx="54072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</a:rPr>
              <a:t>You do not have to write a constructor if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you are happy with the default values that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the compiler uses. The compiler builds a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default constructor for you.</a:t>
            </a:r>
          </a:p>
        </p:txBody>
      </p:sp>
    </p:spTree>
    <p:extLst>
      <p:ext uri="{BB962C8B-B14F-4D97-AF65-F5344CB8AC3E}">
        <p14:creationId xmlns:p14="http://schemas.microsoft.com/office/powerpoint/2010/main" val="404584439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394" y="2701159"/>
            <a:ext cx="6462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</a:rPr>
              <a:t>However … if you write a parameterized constructor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you should also write your own default constructor.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the compiler won’t create one for you.</a:t>
            </a:r>
          </a:p>
        </p:txBody>
      </p:sp>
    </p:spTree>
    <p:extLst>
      <p:ext uri="{BB962C8B-B14F-4D97-AF65-F5344CB8AC3E}">
        <p14:creationId xmlns:p14="http://schemas.microsoft.com/office/powerpoint/2010/main" val="2532988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2" y="609601"/>
            <a:ext cx="4885440" cy="76551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An object also has </a:t>
            </a:r>
            <a:r>
              <a:rPr lang="en-US" sz="2000" u="sng" dirty="0" smtClean="0">
                <a:latin typeface="Comic Sans MS" pitchFamily="66" charset="0"/>
              </a:rPr>
              <a:t>behaviors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70316" y="1893411"/>
            <a:ext cx="55851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behaviors define how you interact with the object</a:t>
            </a:r>
          </a:p>
        </p:txBody>
      </p:sp>
      <p:sp>
        <p:nvSpPr>
          <p:cNvPr id="17413" name="TextBox 11"/>
          <p:cNvSpPr txBox="1">
            <a:spLocks noChangeArrowheads="1"/>
          </p:cNvSpPr>
          <p:nvPr/>
        </p:nvSpPr>
        <p:spPr bwMode="auto">
          <a:xfrm>
            <a:off x="2627857" y="5466544"/>
            <a:ext cx="25090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Get the current value</a:t>
            </a:r>
          </a:p>
          <a:p>
            <a:r>
              <a:rPr lang="en-US" sz="1800" dirty="0">
                <a:latin typeface="Comic Sans MS" pitchFamily="66" charset="0"/>
              </a:rPr>
              <a:t>of the counter</a:t>
            </a:r>
          </a:p>
        </p:txBody>
      </p:sp>
      <p:sp>
        <p:nvSpPr>
          <p:cNvPr id="17414" name="TextBox 12"/>
          <p:cNvSpPr txBox="1">
            <a:spLocks noChangeArrowheads="1"/>
          </p:cNvSpPr>
          <p:nvPr/>
        </p:nvSpPr>
        <p:spPr bwMode="auto">
          <a:xfrm>
            <a:off x="7540232" y="2949971"/>
            <a:ext cx="193549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Subtract one from</a:t>
            </a:r>
          </a:p>
          <a:p>
            <a:r>
              <a:rPr lang="en-US" sz="1800" dirty="0">
                <a:latin typeface="Comic Sans MS" pitchFamily="66" charset="0"/>
              </a:rPr>
              <a:t>The counter</a:t>
            </a:r>
          </a:p>
        </p:txBody>
      </p:sp>
      <p:sp>
        <p:nvSpPr>
          <p:cNvPr id="17415" name="TextBox 13"/>
          <p:cNvSpPr txBox="1">
            <a:spLocks noChangeArrowheads="1"/>
          </p:cNvSpPr>
          <p:nvPr/>
        </p:nvSpPr>
        <p:spPr bwMode="auto">
          <a:xfrm>
            <a:off x="2064477" y="2886416"/>
            <a:ext cx="2696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Add one to the counter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73251" y="5482964"/>
            <a:ext cx="2137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Reset the counter</a:t>
            </a:r>
          </a:p>
          <a:p>
            <a:r>
              <a:rPr lang="en-US" sz="1800" dirty="0">
                <a:latin typeface="Comic Sans MS" pitchFamily="66" charset="0"/>
              </a:rPr>
              <a:t>To zero</a:t>
            </a:r>
          </a:p>
        </p:txBody>
      </p:sp>
      <p:pic>
        <p:nvPicPr>
          <p:cNvPr id="9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58" y="3510359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2" y="609601"/>
            <a:ext cx="3564652" cy="67397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Static Data Members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819401" y="1916114"/>
            <a:ext cx="6442789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Normally, each object of a class keeps its own copy of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data members defined in the class.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209800" y="3048000"/>
            <a:ext cx="2499787" cy="14773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Tahoma" pitchFamily="34" charset="0"/>
              </a:rPr>
              <a:t>class Book</a:t>
            </a:r>
          </a:p>
          <a:p>
            <a:pPr algn="l"/>
            <a:r>
              <a:rPr lang="en-US" sz="1800" dirty="0">
                <a:latin typeface="Tahoma" pitchFamily="34" charset="0"/>
              </a:rPr>
              <a:t>{</a:t>
            </a:r>
          </a:p>
          <a:p>
            <a:pPr algn="l"/>
            <a:r>
              <a:rPr lang="en-US" sz="1800" dirty="0">
                <a:latin typeface="Tahoma" pitchFamily="34" charset="0"/>
              </a:rPr>
              <a:t>   private double price;</a:t>
            </a:r>
          </a:p>
          <a:p>
            <a:pPr algn="l"/>
            <a:r>
              <a:rPr lang="en-US" sz="1800" dirty="0">
                <a:latin typeface="Tahoma" pitchFamily="34" charset="0"/>
              </a:rPr>
              <a:t>   …</a:t>
            </a:r>
          </a:p>
          <a:p>
            <a:pPr algn="l"/>
            <a:r>
              <a:rPr lang="en-US" sz="1800" dirty="0">
                <a:latin typeface="Tahoma" pitchFamily="34" charset="0"/>
              </a:rPr>
              <a:t>}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3190434" y="5775811"/>
            <a:ext cx="79380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book1</a:t>
            </a:r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4038600" y="5410200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8"/>
          <p:cNvSpPr>
            <a:spLocks noChangeArrowheads="1"/>
          </p:cNvSpPr>
          <p:nvPr/>
        </p:nvSpPr>
        <p:spPr bwMode="auto">
          <a:xfrm>
            <a:off x="5181600" y="5791200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4637689" y="5846380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48147" name="Text Box 20"/>
          <p:cNvSpPr txBox="1">
            <a:spLocks noChangeArrowheads="1"/>
          </p:cNvSpPr>
          <p:nvPr/>
        </p:nvSpPr>
        <p:spPr bwMode="auto">
          <a:xfrm>
            <a:off x="5181601" y="5791200"/>
            <a:ext cx="808235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$75.95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240158" y="3637159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book2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7070835" y="3250325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213835" y="3631325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669924" y="3686505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8213836" y="3631325"/>
            <a:ext cx="808235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$85.00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724535" y="5275826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book3</a:t>
            </a:r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7585841" y="4931979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8728841" y="5312979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8184930" y="5368159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8728841" y="5312979"/>
            <a:ext cx="806246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$64.50</a:t>
            </a:r>
          </a:p>
        </p:txBody>
      </p:sp>
    </p:spTree>
    <p:extLst>
      <p:ext uri="{BB962C8B-B14F-4D97-AF65-F5344CB8AC3E}">
        <p14:creationId xmlns:p14="http://schemas.microsoft.com/office/powerpoint/2010/main" val="995450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3946" y="591646"/>
            <a:ext cx="3352799" cy="5136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Static Data Members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787869" y="1632335"/>
            <a:ext cx="6349815" cy="92333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When a data member is declared as 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static</a:t>
            </a:r>
            <a:r>
              <a:rPr lang="en-US" sz="1800" dirty="0">
                <a:latin typeface="Comic Sans MS" pitchFamily="66" charset="0"/>
              </a:rPr>
              <a:t>, there is only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one copy of the variable, and it is shared by all </a:t>
            </a:r>
            <a:r>
              <a:rPr lang="en-US" sz="1800" dirty="0" smtClean="0">
                <a:latin typeface="Comic Sans MS" pitchFamily="66" charset="0"/>
              </a:rPr>
              <a:t>instances 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of the </a:t>
            </a:r>
            <a:r>
              <a:rPr lang="en-US" sz="1800" dirty="0">
                <a:latin typeface="Comic Sans MS" pitchFamily="66" charset="0"/>
              </a:rPr>
              <a:t>class</a:t>
            </a:r>
            <a:r>
              <a:rPr lang="en-US" sz="1800" dirty="0" smtClean="0">
                <a:latin typeface="Comic Sans MS" pitchFamily="66" charset="0"/>
              </a:rPr>
              <a:t>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209801" y="3048000"/>
            <a:ext cx="3433889" cy="163121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Tahoma" pitchFamily="34" charset="0"/>
              </a:rPr>
              <a:t>class Book</a:t>
            </a:r>
          </a:p>
          <a:p>
            <a:pPr algn="l"/>
            <a:r>
              <a:rPr lang="en-US" sz="2000" dirty="0">
                <a:latin typeface="Tahoma" pitchFamily="34" charset="0"/>
              </a:rPr>
              <a:t>{</a:t>
            </a:r>
          </a:p>
          <a:p>
            <a:pPr algn="l"/>
            <a:r>
              <a:rPr lang="en-US" sz="2000" dirty="0">
                <a:latin typeface="Tahoma" pitchFamily="34" charset="0"/>
              </a:rPr>
              <a:t>   private static double price;</a:t>
            </a:r>
          </a:p>
          <a:p>
            <a:pPr algn="l"/>
            <a:r>
              <a:rPr lang="en-US" sz="2000" dirty="0">
                <a:latin typeface="Tahoma" pitchFamily="34" charset="0"/>
              </a:rPr>
              <a:t>   …</a:t>
            </a:r>
          </a:p>
          <a:p>
            <a:pPr algn="l"/>
            <a:r>
              <a:rPr lang="en-US" sz="2000" dirty="0">
                <a:latin typeface="Tahoma" pitchFamily="34" charset="0"/>
              </a:rPr>
              <a:t>}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3008587" y="5785944"/>
            <a:ext cx="79380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book1</a:t>
            </a:r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4038600" y="5410200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4637689" y="5846380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040822" y="3626069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book2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7070835" y="3250325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669924" y="3686505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555828" y="5307723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book3</a:t>
            </a:r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7585841" y="4931979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8184930" y="5368159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3338" y="4382813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4856356" y="4417406"/>
            <a:ext cx="62068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Tahoma" pitchFamily="34" charset="0"/>
              </a:rPr>
              <a:t>price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5423338" y="4382813"/>
            <a:ext cx="806246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$64.50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4829503" y="5071243"/>
            <a:ext cx="977462" cy="5675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0"/>
            <a:endCxn id="30" idx="3"/>
          </p:cNvCxnSpPr>
          <p:nvPr/>
        </p:nvCxnSpPr>
        <p:spPr bwMode="auto">
          <a:xfrm rot="16200000" flipV="1">
            <a:off x="7030334" y="3956920"/>
            <a:ext cx="794845" cy="20276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3" idx="2"/>
          </p:cNvCxnSpPr>
          <p:nvPr/>
        </p:nvCxnSpPr>
        <p:spPr bwMode="auto">
          <a:xfrm rot="5400000">
            <a:off x="6943517" y="3494360"/>
            <a:ext cx="513904" cy="145219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83877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09600"/>
            <a:ext cx="3835957" cy="66654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Static Member Methods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868805" y="1972826"/>
            <a:ext cx="6840334" cy="34163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Member methods of a class can also be declared as static.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A static method can be invoked without an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of the class ever having been created.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As a result, static methods cannot do anything </a:t>
            </a:r>
            <a:r>
              <a:rPr lang="en-US" sz="1800" dirty="0" smtClean="0">
                <a:latin typeface="Comic Sans MS" pitchFamily="66" charset="0"/>
              </a:rPr>
              <a:t>that depends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on </a:t>
            </a:r>
            <a:r>
              <a:rPr lang="en-US" sz="1800" dirty="0">
                <a:latin typeface="Comic Sans MS" pitchFamily="66" charset="0"/>
              </a:rPr>
              <a:t>there being a calling object. In particular, a </a:t>
            </a:r>
            <a:r>
              <a:rPr lang="en-US" sz="1800" dirty="0" smtClean="0">
                <a:latin typeface="Comic Sans MS" pitchFamily="66" charset="0"/>
              </a:rPr>
              <a:t>static method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cannot </a:t>
            </a:r>
            <a:r>
              <a:rPr lang="en-US" sz="1800" dirty="0">
                <a:latin typeface="Comic Sans MS" pitchFamily="66" charset="0"/>
              </a:rPr>
              <a:t>use non-static member data.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Static member functions are invoked using the class name: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               </a:t>
            </a:r>
            <a:r>
              <a:rPr lang="en-US" sz="1800" dirty="0" err="1" smtClean="0"/>
              <a:t>Book.setPrice</a:t>
            </a:r>
            <a:r>
              <a:rPr lang="en-US" sz="1800" dirty="0" smtClean="0"/>
              <a:t> </a:t>
            </a:r>
            <a:r>
              <a:rPr lang="en-US" sz="1800" dirty="0"/>
              <a:t>(54.00);</a:t>
            </a:r>
          </a:p>
        </p:txBody>
      </p:sp>
    </p:spTree>
    <p:extLst>
      <p:ext uri="{BB962C8B-B14F-4D97-AF65-F5344CB8AC3E}">
        <p14:creationId xmlns:p14="http://schemas.microsoft.com/office/powerpoint/2010/main" val="86210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3414" y="2773463"/>
            <a:ext cx="4839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Now you can see why the method </a:t>
            </a:r>
            <a:r>
              <a:rPr lang="en-US" sz="1800" dirty="0" smtClean="0">
                <a:latin typeface="Comic Sans MS" pitchFamily="66" charset="0"/>
              </a:rPr>
              <a:t>main</a:t>
            </a:r>
            <a:r>
              <a:rPr lang="en-US" sz="1800" dirty="0">
                <a:latin typeface="Comic Sans MS" pitchFamily="66" charset="0"/>
              </a:rPr>
              <a:t>( 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is declared as static. We can invoke </a:t>
            </a:r>
            <a:r>
              <a:rPr lang="en-US" sz="1800" dirty="0" smtClean="0">
                <a:latin typeface="Comic Sans MS" pitchFamily="66" charset="0"/>
              </a:rPr>
              <a:t>main</a:t>
            </a:r>
            <a:r>
              <a:rPr lang="en-US" sz="1800" dirty="0">
                <a:latin typeface="Comic Sans MS" pitchFamily="66" charset="0"/>
              </a:rPr>
              <a:t>( 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without ever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3753988693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537BBE-0B15-4D25-8A23-FF1C8A0ABA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4386" y="1238054"/>
            <a:ext cx="3144625" cy="514546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latin typeface="Comic Sans MS" panose="030F0702030302020204" pitchFamily="66" charset="0"/>
              </a:rPr>
              <a:t>Scope of Variables</a:t>
            </a:r>
            <a:endParaRPr lang="en-US" altLang="en-US" sz="2000" dirty="0" smtClean="0">
              <a:latin typeface="Comic Sans MS" panose="030F0702030302020204" pitchFamily="66" charset="0"/>
              <a:hlinkClick r:id="rId2" action="ppaction://program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1521" y="1857079"/>
            <a:ext cx="7772400" cy="219408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The scope of instance and static variables is the entire class. They can be declared anywhere inside a class.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The scope of a local variable starts from its declaration and continues to the end of the block that contains the variable. A local variable must be initialized explicitly before it can be used.</a:t>
            </a:r>
          </a:p>
        </p:txBody>
      </p:sp>
    </p:spTree>
    <p:extLst>
      <p:ext uri="{BB962C8B-B14F-4D97-AF65-F5344CB8AC3E}">
        <p14:creationId xmlns:p14="http://schemas.microsoft.com/office/powerpoint/2010/main" val="1555640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1868" y="164793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Practice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2671" y="2924070"/>
            <a:ext cx="7369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Write a program that defines a Book class as described in this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set of slides. In the main( ) method of your program, create a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Book object and use the setters in the Book class to store some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values in the object. Then use the getters to get and display these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values.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283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9697" y="974554"/>
            <a:ext cx="6165429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An Object’s Attributes and Behaviors Should Work Together</a:t>
            </a: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862437" y="4992235"/>
            <a:ext cx="2529859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this is called 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cohesion</a:t>
            </a:r>
          </a:p>
        </p:txBody>
      </p:sp>
      <p:pic>
        <p:nvPicPr>
          <p:cNvPr id="5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53" y="2719233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5892" y="3690590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This object has strong cohesion, because</a:t>
            </a:r>
          </a:p>
          <a:p>
            <a:r>
              <a:rPr lang="en-US" sz="1800" dirty="0">
                <a:latin typeface="Comic Sans MS" pitchFamily="66" charset="0"/>
              </a:rPr>
              <a:t>all of the operations work on the single</a:t>
            </a:r>
          </a:p>
          <a:p>
            <a:r>
              <a:rPr lang="en-US" sz="1800" dirty="0">
                <a:latin typeface="Comic Sans MS" pitchFamily="66" charset="0"/>
              </a:rPr>
              <a:t>data value in the counter, </a:t>
            </a:r>
            <a:r>
              <a:rPr lang="en-US" sz="1800" dirty="0" smtClean="0">
                <a:latin typeface="Comic Sans MS" pitchFamily="66" charset="0"/>
              </a:rPr>
              <a:t>its </a:t>
            </a:r>
            <a:r>
              <a:rPr lang="en-US" sz="1800" dirty="0">
                <a:latin typeface="Comic Sans MS" pitchFamily="66" charset="0"/>
              </a:rPr>
              <a:t>value.</a:t>
            </a:r>
          </a:p>
        </p:txBody>
      </p:sp>
      <p:pic>
        <p:nvPicPr>
          <p:cNvPr id="6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73" y="1541027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53722" y="1449666"/>
            <a:ext cx="41232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 </a:t>
            </a:r>
            <a:r>
              <a:rPr lang="en-US" sz="1800" dirty="0" smtClean="0">
                <a:latin typeface="Comic Sans MS" pitchFamily="66" charset="0"/>
              </a:rPr>
              <a:t>class </a:t>
            </a:r>
            <a:r>
              <a:rPr lang="en-US" sz="1800" dirty="0">
                <a:latin typeface="Comic Sans MS" pitchFamily="66" charset="0"/>
              </a:rPr>
              <a:t>is a blueprint that a program</a:t>
            </a:r>
          </a:p>
          <a:p>
            <a:r>
              <a:rPr lang="en-US" sz="1800" dirty="0">
                <a:latin typeface="Comic Sans MS" pitchFamily="66" charset="0"/>
              </a:rPr>
              <a:t>uses when it creates an object.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784180" y="2413537"/>
            <a:ext cx="4092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A class reserves no space in memory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617925" y="3100409"/>
            <a:ext cx="46762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When an object is created from the class</a:t>
            </a:r>
          </a:p>
          <a:p>
            <a:r>
              <a:rPr lang="en-US" sz="1800" dirty="0">
                <a:latin typeface="Comic Sans MS" pitchFamily="66" charset="0"/>
              </a:rPr>
              <a:t>blueprint, memory is reserved to hold the</a:t>
            </a:r>
          </a:p>
          <a:p>
            <a:r>
              <a:rPr lang="en-US" sz="1800" dirty="0">
                <a:latin typeface="Comic Sans MS" pitchFamily="66" charset="0"/>
              </a:rPr>
              <a:t>object’s attributes.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371062" y="4305053"/>
            <a:ext cx="5654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An object is </a:t>
            </a:r>
            <a:r>
              <a:rPr lang="en-US" sz="1800" dirty="0" smtClean="0">
                <a:latin typeface="Comic Sans MS" pitchFamily="66" charset="0"/>
              </a:rPr>
              <a:t>also known </a:t>
            </a:r>
            <a:r>
              <a:rPr lang="en-US" sz="1800" dirty="0">
                <a:latin typeface="Comic Sans MS" pitchFamily="66" charset="0"/>
              </a:rPr>
              <a:t>as an instance of the class.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964173" y="5028151"/>
            <a:ext cx="44678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Each object has </a:t>
            </a:r>
            <a:r>
              <a:rPr lang="en-US" sz="1800" dirty="0" smtClean="0">
                <a:latin typeface="Comic Sans MS" pitchFamily="66" charset="0"/>
              </a:rPr>
              <a:t>its </a:t>
            </a:r>
            <a:r>
              <a:rPr lang="en-US" sz="1800" dirty="0">
                <a:latin typeface="Comic Sans MS" pitchFamily="66" charset="0"/>
              </a:rPr>
              <a:t>own space for data.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0" grpId="0"/>
      <p:bldP spid="91141" grpId="0"/>
      <p:bldP spid="911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1637</TotalTime>
  <Words>2350</Words>
  <Application>Microsoft Office PowerPoint</Application>
  <PresentationFormat>Widescreen</PresentationFormat>
  <Paragraphs>560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Century Schoolbook</vt:lpstr>
      <vt:lpstr>Comic Sans MS</vt:lpstr>
      <vt:lpstr>Tahoma</vt:lpstr>
      <vt:lpstr>Times New Roman</vt:lpstr>
      <vt:lpstr>Celestial</vt:lpstr>
      <vt:lpstr>CIT-260 Week 8</vt:lpstr>
      <vt:lpstr>Objectives</vt:lpstr>
      <vt:lpstr>KEY CONCEPT</vt:lpstr>
      <vt:lpstr>Real world objects have attributes</vt:lpstr>
      <vt:lpstr>PowerPoint Presentation</vt:lpstr>
      <vt:lpstr>An object also has behaviors</vt:lpstr>
      <vt:lpstr>An Object’s Attributes and Behaviors Should Work Together</vt:lpstr>
      <vt:lpstr>PowerPoint Presentation</vt:lpstr>
      <vt:lpstr>PowerPoint Presentation</vt:lpstr>
      <vt:lpstr>PowerPoint Presentation</vt:lpstr>
      <vt:lpstr>PowerPoint Presentation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Create the UML class diagram</vt:lpstr>
      <vt:lpstr>PowerPoint Presentation</vt:lpstr>
      <vt:lpstr>PowerPoint Presentation</vt:lpstr>
      <vt:lpstr>Create the UML class diagram</vt:lpstr>
      <vt:lpstr>PowerPoint Presentation</vt:lpstr>
      <vt:lpstr>Create the UML class diagram</vt:lpstr>
      <vt:lpstr>PowerPoint Presentation</vt:lpstr>
      <vt:lpstr>Create the UML class diagram</vt:lpstr>
      <vt:lpstr>Writing the code to define a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Data Members</vt:lpstr>
      <vt:lpstr>Static Data Members</vt:lpstr>
      <vt:lpstr>Static Member Methods</vt:lpstr>
      <vt:lpstr>PowerPoint Presentation</vt:lpstr>
      <vt:lpstr>Scope of Variables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UVSC</dc:creator>
  <cp:lastModifiedBy>Roger deBry</cp:lastModifiedBy>
  <cp:revision>129</cp:revision>
  <dcterms:created xsi:type="dcterms:W3CDTF">2002-01-04T18:01:26Z</dcterms:created>
  <dcterms:modified xsi:type="dcterms:W3CDTF">2020-12-03T13:57:35Z</dcterms:modified>
</cp:coreProperties>
</file>