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26" r:id="rId3"/>
    <p:sldId id="387" r:id="rId4"/>
    <p:sldId id="388" r:id="rId5"/>
    <p:sldId id="389" r:id="rId6"/>
    <p:sldId id="390" r:id="rId7"/>
    <p:sldId id="344" r:id="rId8"/>
    <p:sldId id="386" r:id="rId9"/>
    <p:sldId id="392" r:id="rId10"/>
    <p:sldId id="394" r:id="rId11"/>
    <p:sldId id="397" r:id="rId12"/>
    <p:sldId id="395" r:id="rId13"/>
    <p:sldId id="396" r:id="rId14"/>
    <p:sldId id="398" r:id="rId15"/>
    <p:sldId id="399" r:id="rId16"/>
    <p:sldId id="400" r:id="rId17"/>
    <p:sldId id="391" r:id="rId18"/>
    <p:sldId id="345" r:id="rId19"/>
    <p:sldId id="346" r:id="rId20"/>
    <p:sldId id="378" r:id="rId21"/>
    <p:sldId id="379" r:id="rId22"/>
    <p:sldId id="380" r:id="rId23"/>
    <p:sldId id="381" r:id="rId24"/>
    <p:sldId id="383" r:id="rId25"/>
    <p:sldId id="382" r:id="rId26"/>
    <p:sldId id="401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99FF"/>
    <a:srgbClr val="CCECFF"/>
    <a:srgbClr val="008000"/>
    <a:srgbClr val="0000FF"/>
    <a:srgbClr val="FF3399"/>
    <a:srgbClr val="CC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7" autoAdjust="0"/>
    <p:restoredTop sz="94639" autoAdjust="0"/>
  </p:normalViewPr>
  <p:slideViewPr>
    <p:cSldViewPr snapToGrid="0">
      <p:cViewPr varScale="1">
        <p:scale>
          <a:sx n="75" d="100"/>
          <a:sy n="75" d="100"/>
        </p:scale>
        <p:origin x="21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CA9F9206-C6D4-40AD-BC79-102EA9678A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4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5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7C999-49D5-4EEB-9ACA-DD1245EBE0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136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B5152-4147-4FE7-9916-8E274E03F3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243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8C0D0-2ACD-4258-91D8-67B16A0FBC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15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69CA3-261A-4FD2-A7CC-56AE84DE9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82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54499-33A1-4C47-9ED0-D22AA03FC8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54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63F4C-D13D-4A16-89A3-5DF46FB239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63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44886-F0D6-4E85-B7A3-6BAA00E18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1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C509D-D138-4399-91F5-6D95189513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74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362F3-86E9-42F9-9BAE-A7B8588CB0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71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522AD-E9C3-428E-ACD5-AA9BB995A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0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909222" y="2624040"/>
            <a:ext cx="2355702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CIT-260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Week 9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27" y="2025366"/>
            <a:ext cx="2830396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STRONG Cohesion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006" y="2545237"/>
            <a:ext cx="6473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Have you ever played the game “Which of these does not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belong”? In good class design, it should be clear that all of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methods and the data in the class belong, and work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together to support the purpose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16409323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88" y="1404593"/>
            <a:ext cx="3905053" cy="4821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Which does not belong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213" y="2592372"/>
            <a:ext cx="47179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class </a:t>
            </a:r>
            <a:r>
              <a:rPr lang="en-US" dirty="0" err="1">
                <a:latin typeface="Comic Sans MS" panose="030F0702030302020204" pitchFamily="66" charset="0"/>
              </a:rPr>
              <a:t>S</a:t>
            </a:r>
            <a:r>
              <a:rPr lang="en-US" dirty="0" err="1" smtClean="0">
                <a:latin typeface="Comic Sans MS" panose="030F0702030302020204" pitchFamily="66" charset="0"/>
              </a:rPr>
              <a:t>tudentRoster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public </a:t>
            </a:r>
            <a:r>
              <a:rPr lang="en-US" dirty="0" err="1" smtClean="0">
                <a:latin typeface="Comic Sans MS" panose="030F0702030302020204" pitchFamily="66" charset="0"/>
              </a:rPr>
              <a:t>addStudent</a:t>
            </a:r>
            <a:r>
              <a:rPr lang="en-US" dirty="0" smtClean="0">
                <a:latin typeface="Comic Sans MS" panose="030F0702030302020204" pitchFamily="66" charset="0"/>
              </a:rPr>
              <a:t>(Student s) { … }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public </a:t>
            </a:r>
            <a:r>
              <a:rPr lang="en-US" dirty="0" err="1" smtClean="0">
                <a:latin typeface="Comic Sans MS" panose="030F0702030302020204" pitchFamily="66" charset="0"/>
              </a:rPr>
              <a:t>deleteStudent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 err="1" smtClean="0">
                <a:latin typeface="Comic Sans MS" panose="030F0702030302020204" pitchFamily="66" charset="0"/>
              </a:rPr>
              <a:t>infex</a:t>
            </a:r>
            <a:r>
              <a:rPr lang="en-US" dirty="0" smtClean="0">
                <a:latin typeface="Comic Sans MS" panose="030F0702030302020204" pitchFamily="66" charset="0"/>
              </a:rPr>
              <a:t> n) { … }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public </a:t>
            </a:r>
            <a:r>
              <a:rPr lang="en-US" dirty="0" err="1" smtClean="0">
                <a:latin typeface="Comic Sans MS" panose="030F0702030302020204" pitchFamily="66" charset="0"/>
              </a:rPr>
              <a:t>getStudent</a:t>
            </a:r>
            <a:r>
              <a:rPr lang="en-US" dirty="0" smtClean="0">
                <a:latin typeface="Comic Sans MS" panose="030F0702030302020204" pitchFamily="66" charset="0"/>
              </a:rPr>
              <a:t>(index n) { … }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public </a:t>
            </a:r>
            <a:r>
              <a:rPr lang="en-US" dirty="0" err="1" smtClean="0">
                <a:latin typeface="Comic Sans MS" panose="030F0702030302020204" pitchFamily="66" charset="0"/>
              </a:rPr>
              <a:t>addFacultyMember</a:t>
            </a:r>
            <a:r>
              <a:rPr lang="en-US" dirty="0" smtClean="0">
                <a:latin typeface="Comic Sans MS" panose="030F0702030302020204" pitchFamily="66" charset="0"/>
              </a:rPr>
              <a:t>(String s) { … }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. . .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68808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27" y="2025366"/>
            <a:ext cx="2830396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WEAK COUPLING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006" y="2545237"/>
            <a:ext cx="69285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Coupling is defined as a measure of how strongly one class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is connected to, has knowledge of, or relies on other classes.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good class design we look for weak coupling – one class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should have few or no dependencies on other classes in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program. When there is strong coupling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* A change in one class forces changes in others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* It is more difficult to understand a type in isolation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* It is harder to reuse because it depends on others</a:t>
            </a:r>
          </a:p>
        </p:txBody>
      </p:sp>
    </p:spTree>
    <p:extLst>
      <p:ext uri="{BB962C8B-B14F-4D97-AF65-F5344CB8AC3E}">
        <p14:creationId xmlns:p14="http://schemas.microsoft.com/office/powerpoint/2010/main" val="12538439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27" y="2025366"/>
            <a:ext cx="2830396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Consistency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006" y="2545237"/>
            <a:ext cx="7106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Follow standard Java programming style and naming conventions.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Choose informative names for methods and data fields. Similar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methods should be set up with similar patterns (names, return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types, and parameters).</a:t>
            </a:r>
          </a:p>
        </p:txBody>
      </p:sp>
    </p:spTree>
    <p:extLst>
      <p:ext uri="{BB962C8B-B14F-4D97-AF65-F5344CB8AC3E}">
        <p14:creationId xmlns:p14="http://schemas.microsoft.com/office/powerpoint/2010/main" val="153728980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639" y="1271221"/>
            <a:ext cx="2830396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CLARITY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7018" y="1791092"/>
            <a:ext cx="69830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 class should have a clear reason for existing. 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You should design a class so that it imposes no restrictions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on how the class is used. It should be possible for a user of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your class to set the properties of an instance of your class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any order and with an combination of values, or call methods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any order.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You should not define a data member of a class that can be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derived from other data members. For example, in a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Rectangle class with data members for height and width,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do not add a data member for area. It can be derived from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height and width.</a:t>
            </a:r>
          </a:p>
        </p:txBody>
      </p:sp>
    </p:spTree>
    <p:extLst>
      <p:ext uri="{BB962C8B-B14F-4D97-AF65-F5344CB8AC3E}">
        <p14:creationId xmlns:p14="http://schemas.microsoft.com/office/powerpoint/2010/main" val="141934512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115" y="1989056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CLEAR SEPARATION OF INTERFACE AND IMPLEMENTATION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2115" y="2620652"/>
            <a:ext cx="8074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Make all data members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Create an interface of public methods for accessing/manipulating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Ensure that all actions leave the object in a valid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Getters should always return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Setters should never return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10085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479" y="2212157"/>
            <a:ext cx="5611304" cy="14562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CLASS RELATIONSHIPS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7979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580" y="892414"/>
            <a:ext cx="3386578" cy="48390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Class Relationships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5732" y="1481614"/>
            <a:ext cx="7847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 real world applications, it is possible to have many different classes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a program, with complicated class relationships. As an example,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consider this class diagram for a banking application: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26" y="2681943"/>
            <a:ext cx="703043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54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3488" y="2817312"/>
            <a:ext cx="6112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 this section we will look at three class relationships: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Association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* Aggregation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* Composition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169" y="395042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9386" y="343321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169" y="453365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8420" y="2111605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ASSOCIATION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8420" y="2658359"/>
            <a:ext cx="6896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If two classes are somehow linked together, we say that the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classes have an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association</a:t>
            </a:r>
            <a:r>
              <a:rPr lang="en-US" dirty="0" smtClean="0">
                <a:latin typeface="Comic Sans MS" panose="030F0702030302020204" pitchFamily="66" charset="0"/>
              </a:rPr>
              <a:t> relationship. This is the most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general kind of relationship. As an example, consider the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relationship between students and teachers. A student can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have many teachers, and a teacher can have many students.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There is no ownership between the objects and each has its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own lifecycle. All can be created and destroyed independently.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138363" y="100965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027364" y="2341564"/>
            <a:ext cx="6364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At the end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160713" y="2851150"/>
            <a:ext cx="792556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Describe the object model of programming.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Correctly </a:t>
            </a:r>
            <a:r>
              <a:rPr lang="en-US" dirty="0" smtClean="0">
                <a:latin typeface="Comic Sans MS" pitchFamily="66" charset="0"/>
              </a:rPr>
              <a:t>use the terms encapsulation, abstraction and interface.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Explain the terms simplicity, cohesion, coupling, consistency and clarity.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Demonstrate good class design.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Define the class relationships: association, aggregation, and composition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Correctly use aggregation and composition in class design.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29337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32099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34766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37528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40100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43053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9646" y="1205879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ASSOCIATION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646" y="1762060"/>
            <a:ext cx="7654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 a class diagram, association is shown as a straight line between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two classes. There may be an optional label that describes the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relationship. Each class in the relationship may specify a multiplicity;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that is, how many objects of the class are involved in the relationship.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5299" y="3685880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2574" y="382768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Course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0372" y="3685880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7647" y="3827687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Faculty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stCxn id="3" idx="3"/>
            <a:endCxn id="6" idx="1"/>
          </p:cNvCxnSpPr>
          <p:nvPr/>
        </p:nvCxnSpPr>
        <p:spPr>
          <a:xfrm>
            <a:off x="3318235" y="3996965"/>
            <a:ext cx="16021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5776" y="3719965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teaches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8614" y="4620689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a faculty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member teaches a course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0916" y="3685879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48191" y="382768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Course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45989" y="3685879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53264" y="382768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Faculty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Connector 18"/>
          <p:cNvCxnSpPr>
            <a:stCxn id="15" idx="3"/>
            <a:endCxn id="17" idx="1"/>
          </p:cNvCxnSpPr>
          <p:nvPr/>
        </p:nvCxnSpPr>
        <p:spPr>
          <a:xfrm>
            <a:off x="7843852" y="3996964"/>
            <a:ext cx="16021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91396" y="37199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teaches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4231" y="4620688"/>
            <a:ext cx="3385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a course is only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taught by one faculty member, but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 faculty member may teach 0, 1, 2, or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3 courses.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95339" y="3693675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1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9342" y="371996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0..3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789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9646" y="1205879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ASSOCIATION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646" y="1762060"/>
            <a:ext cx="754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The * symbol in an association means an unlimited number of objects.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9009" y="3228680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6284" y="3370487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Student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0124" y="3228680"/>
            <a:ext cx="1132559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7400" y="3370487"/>
            <a:ext cx="8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Course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stCxn id="3" idx="3"/>
            <a:endCxn id="6" idx="1"/>
          </p:cNvCxnSpPr>
          <p:nvPr/>
        </p:nvCxnSpPr>
        <p:spPr>
          <a:xfrm>
            <a:off x="4771945" y="3539765"/>
            <a:ext cx="22481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60461" y="3262765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takes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4130" y="4037443"/>
            <a:ext cx="2991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a student 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may take any number of courses,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but a course must have between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15 and 35 students.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5760" y="32212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15..35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6515" y="332693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*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38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6542" y="2239549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ASSOCIATION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6542" y="3027937"/>
            <a:ext cx="7122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Association may be implemented in many different ways, but if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an object of one class somehow references an object of another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class, there is an association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3644638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8298" y="1723979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AGGREGATION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8298" y="2270733"/>
            <a:ext cx="6861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Aggregation</a:t>
            </a:r>
            <a:r>
              <a:rPr lang="en-US" dirty="0" smtClean="0">
                <a:latin typeface="Comic Sans MS" panose="030F0702030302020204" pitchFamily="66" charset="0"/>
              </a:rPr>
              <a:t> is a special form of association, where all objects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have their own lifecycle, but there is ownership. When an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object belongs to an object of another class, it cannot belong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to any other objects. Aggregation is a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has-a</a:t>
            </a:r>
            <a:r>
              <a:rPr lang="en-US" dirty="0" smtClean="0">
                <a:latin typeface="Comic Sans MS" panose="030F0702030302020204" pitchFamily="66" charset="0"/>
              </a:rPr>
              <a:t> relationship.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3814" y="3815089"/>
            <a:ext cx="1402580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7258" y="3956896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Department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1098" y="3815089"/>
            <a:ext cx="1132559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16473" y="3956896"/>
            <a:ext cx="102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Teacher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341582" y="4126173"/>
            <a:ext cx="151951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5104" y="4623852"/>
            <a:ext cx="3145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a teacher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belongs to a department. If the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department is deleted, the teacher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still exists.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 rot="2775761">
            <a:off x="4996304" y="3983134"/>
            <a:ext cx="286078" cy="286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22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481" y="1306536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AGGREGATION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481" y="1853290"/>
            <a:ext cx="6896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Aggregation</a:t>
            </a:r>
            <a:r>
              <a:rPr lang="en-US" dirty="0" smtClean="0">
                <a:latin typeface="Comic Sans MS" panose="030F0702030302020204" pitchFamily="66" charset="0"/>
              </a:rPr>
              <a:t> is a usually implemented by adding a field in the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owner class that contains a reference to the owned class. In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this example the Department class has an array of references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to Teacher objects.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099" y="3478696"/>
            <a:ext cx="3087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public class Teacher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   . . .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}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</a:rPr>
              <a:t>public class Department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  private Teacher[ ] teachers;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  . . .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7085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8298" y="1723979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COMPOSITION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8298" y="2270733"/>
            <a:ext cx="7114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Composition</a:t>
            </a:r>
            <a:r>
              <a:rPr lang="en-US" dirty="0" smtClean="0">
                <a:latin typeface="Comic Sans MS" panose="030F0702030302020204" pitchFamily="66" charset="0"/>
              </a:rPr>
              <a:t> is a stronger form of aggregation, where all objects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have the same lifecycle. When the containing objects is deleted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contained object also gets deleted.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3814" y="3815089"/>
            <a:ext cx="1402580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831" y="395689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Person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1098" y="3815089"/>
            <a:ext cx="1132559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95985" y="3956896"/>
            <a:ext cx="76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Heart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341582" y="4126173"/>
            <a:ext cx="151951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916" y="4688951"/>
            <a:ext cx="32512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a person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has a heart. If the person is deleted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the heart object is also deleted.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 rot="2775761">
            <a:off x="4996304" y="3983134"/>
            <a:ext cx="286078" cy="2860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8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8298" y="172397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INHERITANCE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8298" y="2270733"/>
            <a:ext cx="7922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Inheritance</a:t>
            </a:r>
            <a:r>
              <a:rPr lang="en-US" dirty="0" smtClean="0">
                <a:latin typeface="Comic Sans MS" panose="030F0702030302020204" pitchFamily="66" charset="0"/>
              </a:rPr>
              <a:t> relationships exist when one class is derived from another.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We will talk more about inheritance next week. Inheritance is an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is-a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relationship.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3814" y="3815089"/>
            <a:ext cx="1402580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831" y="395689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Vehicle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1098" y="3815089"/>
            <a:ext cx="1132559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95985" y="3956896"/>
            <a:ext cx="76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Car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>
          <a:xfrm>
            <a:off x="4916394" y="4126174"/>
            <a:ext cx="1944704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916" y="4688951"/>
            <a:ext cx="298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the Car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class is derived from the Vehicle 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class. A car is-a vehicle.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23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161" y="2809187"/>
            <a:ext cx="5134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THINKING IN OBJECTS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8572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6881" y="1364179"/>
            <a:ext cx="94884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Dr. Alan Kay, sometimes known as the father of object-oriented programming,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described these characteristics of object-oriented programing when discussing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Smalltalk, the first successful object-oriented programming language.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omic Sans MS" panose="030F0702030302020204" pitchFamily="66" charset="0"/>
              </a:rPr>
              <a:t>Everything </a:t>
            </a:r>
            <a:r>
              <a:rPr lang="en-US" dirty="0">
                <a:latin typeface="Comic Sans MS" panose="030F0702030302020204" pitchFamily="66" charset="0"/>
              </a:rPr>
              <a:t>is an object. Think of an object as a fancy variable; it </a:t>
            </a:r>
            <a:r>
              <a:rPr lang="en-US" dirty="0" smtClean="0">
                <a:latin typeface="Comic Sans MS" panose="030F0702030302020204" pitchFamily="66" charset="0"/>
              </a:rPr>
              <a:t>stores data, but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you </a:t>
            </a:r>
            <a:r>
              <a:rPr lang="en-US" dirty="0">
                <a:latin typeface="Comic Sans MS" panose="030F0702030302020204" pitchFamily="66" charset="0"/>
              </a:rPr>
              <a:t>can “make requests” </a:t>
            </a:r>
            <a:r>
              <a:rPr lang="en-US" dirty="0" smtClean="0">
                <a:latin typeface="Comic Sans MS" panose="030F0702030302020204" pitchFamily="66" charset="0"/>
              </a:rPr>
              <a:t>of </a:t>
            </a:r>
            <a:r>
              <a:rPr lang="en-US" dirty="0">
                <a:latin typeface="Comic Sans MS" panose="030F0702030302020204" pitchFamily="66" charset="0"/>
              </a:rPr>
              <a:t>that object, asking </a:t>
            </a:r>
            <a:r>
              <a:rPr lang="en-US" dirty="0" smtClean="0">
                <a:latin typeface="Comic Sans MS" panose="030F0702030302020204" pitchFamily="66" charset="0"/>
              </a:rPr>
              <a:t>it to </a:t>
            </a:r>
            <a:r>
              <a:rPr lang="en-US" dirty="0">
                <a:latin typeface="Comic Sans MS" panose="030F0702030302020204" pitchFamily="66" charset="0"/>
              </a:rPr>
              <a:t>perform operations on itself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. A program is a bunch of objects telling each other what to do by </a:t>
            </a:r>
            <a:r>
              <a:rPr lang="en-US" dirty="0" smtClean="0">
                <a:latin typeface="Comic Sans MS" panose="030F0702030302020204" pitchFamily="66" charset="0"/>
              </a:rPr>
              <a:t>sending </a:t>
            </a:r>
            <a:r>
              <a:rPr lang="en-US" dirty="0">
                <a:latin typeface="Comic Sans MS" panose="030F0702030302020204" pitchFamily="66" charset="0"/>
              </a:rPr>
              <a:t>messages.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   More </a:t>
            </a:r>
            <a:r>
              <a:rPr lang="en-US" dirty="0">
                <a:latin typeface="Comic Sans MS" panose="030F0702030302020204" pitchFamily="66" charset="0"/>
              </a:rPr>
              <a:t>concretely, you can think of a </a:t>
            </a:r>
            <a:r>
              <a:rPr lang="en-US" dirty="0" smtClean="0">
                <a:latin typeface="Comic Sans MS" panose="030F0702030302020204" pitchFamily="66" charset="0"/>
              </a:rPr>
              <a:t>message </a:t>
            </a:r>
            <a:r>
              <a:rPr lang="en-US" dirty="0">
                <a:latin typeface="Comic Sans MS" panose="030F0702030302020204" pitchFamily="66" charset="0"/>
              </a:rPr>
              <a:t>as a request to call a method that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belongs </a:t>
            </a:r>
            <a:r>
              <a:rPr lang="en-US" dirty="0">
                <a:latin typeface="Comic Sans MS" panose="030F0702030302020204" pitchFamily="66" charset="0"/>
              </a:rPr>
              <a:t>to a particular object. 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. Each object has its own memory made up of other </a:t>
            </a:r>
            <a:r>
              <a:rPr lang="en-US" dirty="0" smtClean="0">
                <a:latin typeface="Comic Sans MS" panose="030F0702030302020204" pitchFamily="66" charset="0"/>
              </a:rPr>
              <a:t>objects. </a:t>
            </a:r>
            <a:r>
              <a:rPr lang="en-US" dirty="0">
                <a:latin typeface="Comic Sans MS" panose="030F0702030302020204" pitchFamily="66" charset="0"/>
              </a:rPr>
              <a:t>Put another way, you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create </a:t>
            </a:r>
            <a:r>
              <a:rPr lang="en-US" dirty="0">
                <a:latin typeface="Comic Sans MS" panose="030F0702030302020204" pitchFamily="66" charset="0"/>
              </a:rPr>
              <a:t>a new kind of object by making a package containing existing objects.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Thus</a:t>
            </a:r>
            <a:r>
              <a:rPr lang="en-US" dirty="0">
                <a:latin typeface="Comic Sans MS" panose="030F0702030302020204" pitchFamily="66" charset="0"/>
              </a:rPr>
              <a:t>, you can build complexity into a program while hiding it behind the simplicity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of </a:t>
            </a:r>
            <a:r>
              <a:rPr lang="en-US" dirty="0">
                <a:latin typeface="Comic Sans MS" panose="030F0702030302020204" pitchFamily="66" charset="0"/>
              </a:rPr>
              <a:t>objects. 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5729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2178" y="2450969"/>
            <a:ext cx="8103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Objects model things in the real world. All objects, while being unique,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are a part of a class of objects that have characteristics and behaviors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common. For example, sparrows, robins, and pigeons are all of the type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bird. In Java, we use the notion of a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class</a:t>
            </a:r>
            <a:r>
              <a:rPr lang="en-US" dirty="0" smtClean="0">
                <a:latin typeface="Comic Sans MS" panose="030F0702030302020204" pitchFamily="66" charset="0"/>
              </a:rPr>
              <a:t> to represent a type. Then we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use classes to create objects. We often think about a class as a blueprint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to create an object.</a:t>
            </a:r>
          </a:p>
        </p:txBody>
      </p:sp>
    </p:spTree>
    <p:extLst>
      <p:ext uri="{BB962C8B-B14F-4D97-AF65-F5344CB8AC3E}">
        <p14:creationId xmlns:p14="http://schemas.microsoft.com/office/powerpoint/2010/main" val="196649603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4091" y="2526384"/>
            <a:ext cx="7612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Once a class is defined, you can make as many objects of that class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as you need, and then your program manipulates these objects as if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they are the elements in the problem you are trying to solve.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The requests you can make of an object are defined by its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230481119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814" y="1886359"/>
            <a:ext cx="60212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Comic Sans MS" pitchFamily="66" charset="0"/>
              </a:rPr>
              <a:t>CLASS ABSTRACTION AND ENCAPSULATION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3814" y="2587446"/>
            <a:ext cx="7693132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Remember that a class usually models some thing from the real world.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We say that the class is an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abstraction</a:t>
            </a:r>
            <a:r>
              <a:rPr lang="en-US" dirty="0" smtClean="0">
                <a:latin typeface="Comic Sans MS" pitchFamily="66" charset="0"/>
              </a:rPr>
              <a:t> of the thing that it models 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because it only presents to us the essential things required to allow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the class to do its work, without having to understand the details of 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how the class is implemented. The details of the implementation are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hidden from the user of the class. This is known as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encapsulation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840" y="2774179"/>
            <a:ext cx="6122709" cy="60297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Class Design Guidelines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3097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27" y="2025366"/>
            <a:ext cx="1765168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Simplicity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006" y="2545237"/>
            <a:ext cx="69060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 class should be a model of just one thing. For example,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do not define a class that represents a student and a teacher.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When designing a class, add only the number of member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methods and data members that are required for the objects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of the class to do their work. Beginning students often put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everything they can think of into a class, but this just makes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class complicated and the code difficult to work with. </a:t>
            </a:r>
          </a:p>
        </p:txBody>
      </p:sp>
    </p:spTree>
    <p:extLst>
      <p:ext uri="{BB962C8B-B14F-4D97-AF65-F5344CB8AC3E}">
        <p14:creationId xmlns:p14="http://schemas.microsoft.com/office/powerpoint/2010/main" val="1371184556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3008</TotalTime>
  <Words>1480</Words>
  <Application>Microsoft Office PowerPoint</Application>
  <PresentationFormat>Widescreen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Celestial</vt:lpstr>
      <vt:lpstr>CIT-260 Week 9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Design Guidelines</vt:lpstr>
      <vt:lpstr>Simplicity</vt:lpstr>
      <vt:lpstr>STRONG Cohesion</vt:lpstr>
      <vt:lpstr>Which does not belong</vt:lpstr>
      <vt:lpstr>WEAK COUPLING</vt:lpstr>
      <vt:lpstr>Consistency</vt:lpstr>
      <vt:lpstr>CLARITY</vt:lpstr>
      <vt:lpstr>PowerPoint Presentation</vt:lpstr>
      <vt:lpstr>CLASS RELATIONSHIPS</vt:lpstr>
      <vt:lpstr>Class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- Loops</dc:title>
  <dc:subject>CS 1400</dc:subject>
  <dc:creator>Roger deBry</dc:creator>
  <cp:lastModifiedBy>Roger deBry</cp:lastModifiedBy>
  <cp:revision>143</cp:revision>
  <dcterms:created xsi:type="dcterms:W3CDTF">2002-01-10T19:04:10Z</dcterms:created>
  <dcterms:modified xsi:type="dcterms:W3CDTF">2018-12-04T15:30:53Z</dcterms:modified>
</cp:coreProperties>
</file>