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23"/>
  </p:notesMasterIdLst>
  <p:sldIdLst>
    <p:sldId id="256" r:id="rId2"/>
    <p:sldId id="296" r:id="rId3"/>
    <p:sldId id="401" r:id="rId4"/>
    <p:sldId id="418" r:id="rId5"/>
    <p:sldId id="419" r:id="rId6"/>
    <p:sldId id="420" r:id="rId7"/>
    <p:sldId id="421" r:id="rId8"/>
    <p:sldId id="422" r:id="rId9"/>
    <p:sldId id="423" r:id="rId10"/>
    <p:sldId id="404" r:id="rId11"/>
    <p:sldId id="424" r:id="rId12"/>
    <p:sldId id="425" r:id="rId13"/>
    <p:sldId id="430" r:id="rId14"/>
    <p:sldId id="429" r:id="rId15"/>
    <p:sldId id="431" r:id="rId16"/>
    <p:sldId id="434" r:id="rId17"/>
    <p:sldId id="435" r:id="rId18"/>
    <p:sldId id="436" r:id="rId19"/>
    <p:sldId id="402" r:id="rId20"/>
    <p:sldId id="427" r:id="rId21"/>
    <p:sldId id="428" r:id="rId22"/>
  </p:sldIdLst>
  <p:sldSz cx="12192000" cy="6858000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8E0F295-E5EF-4498-ACBA-A837D7E011DC}">
          <p14:sldIdLst>
            <p14:sldId id="256"/>
            <p14:sldId id="296"/>
            <p14:sldId id="401"/>
            <p14:sldId id="418"/>
            <p14:sldId id="419"/>
            <p14:sldId id="420"/>
            <p14:sldId id="421"/>
            <p14:sldId id="422"/>
            <p14:sldId id="423"/>
            <p14:sldId id="404"/>
            <p14:sldId id="424"/>
            <p14:sldId id="425"/>
            <p14:sldId id="430"/>
            <p14:sldId id="429"/>
            <p14:sldId id="431"/>
            <p14:sldId id="434"/>
            <p14:sldId id="435"/>
            <p14:sldId id="436"/>
            <p14:sldId id="402"/>
            <p14:sldId id="427"/>
            <p14:sldId id="42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008000"/>
    <a:srgbClr val="990000"/>
    <a:srgbClr val="CC3300"/>
    <a:srgbClr val="CC00CC"/>
    <a:srgbClr val="CC6600"/>
    <a:srgbClr val="4500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04" autoAdjust="0"/>
    <p:restoredTop sz="94660"/>
  </p:normalViewPr>
  <p:slideViewPr>
    <p:cSldViewPr>
      <p:cViewPr varScale="1">
        <p:scale>
          <a:sx n="157" d="100"/>
          <a:sy n="157" d="100"/>
        </p:scale>
        <p:origin x="168" y="40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63F54-5B8A-4831-877C-0D25B04119AB}" type="datetimeFigureOut">
              <a:rPr lang="en-US" smtClean="0"/>
              <a:t>7/2/21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73575"/>
            <a:ext cx="548640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273F0C-6F1F-45B5-9C16-F0F213EC8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57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pPr lvl="1">
              <a:defRPr/>
            </a:pPr>
            <a:fld id="{D8054D87-D5DD-4B03-AB29-B53F792928D8}" type="slidenum">
              <a:rPr lang="en-US" smtClean="0"/>
              <a:pPr lvl="1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32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A797B52C-0EBF-47F7-A27D-56BEEF8893BE}" type="slidenum">
              <a:rPr lang="en-US" smtClean="0"/>
              <a:pPr lvl="1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22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A797B52C-0EBF-47F7-A27D-56BEEF8893BE}" type="slidenum">
              <a:rPr lang="en-US" smtClean="0"/>
              <a:pPr lvl="1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21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A797B52C-0EBF-47F7-A27D-56BEEF8893BE}" type="slidenum">
              <a:rPr lang="en-US" smtClean="0"/>
              <a:pPr lvl="1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65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A797B52C-0EBF-47F7-A27D-56BEEF8893BE}" type="slidenum">
              <a:rPr lang="en-US" smtClean="0"/>
              <a:pPr lvl="1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285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A797B52C-0EBF-47F7-A27D-56BEEF8893BE}" type="slidenum">
              <a:rPr lang="en-US" smtClean="0"/>
              <a:pPr lvl="1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1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A797B52C-0EBF-47F7-A27D-56BEEF8893BE}" type="slidenum">
              <a:rPr lang="en-US" smtClean="0"/>
              <a:pPr lvl="1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460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0F0F3D83-1CD2-4E8F-AD27-494787526E6E}" type="slidenum">
              <a:rPr lang="en-US" smtClean="0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5338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EAA77526-6459-46E0-9931-EC436B8A32EA}" type="slidenum">
              <a:rPr lang="en-US" smtClean="0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86711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23FDABCC-DAC4-4246-9C7E-39BFD96572A2}" type="slidenum">
              <a:rPr lang="en-US" smtClean="0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8636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655A0F94-D058-4426-84A0-A50054D90558}" type="slidenum">
              <a:rPr lang="en-US" smtClean="0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5792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33A1A9AD-981E-43C7-A009-169CD26790F9}" type="slidenum">
              <a:rPr lang="en-US" smtClean="0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12556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56708AA8-EA7E-4D94-B6BF-0F4FCCDE49EA}" type="slidenum">
              <a:rPr lang="en-US" smtClean="0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48435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2074F5A4-5554-4AE2-8BE7-31984B867B1C}" type="slidenum">
              <a:rPr lang="en-US" smtClean="0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88287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5E553D6A-A6AD-4F1A-B8D8-8B5AE10457BA}" type="slidenum">
              <a:rPr lang="en-US" smtClean="0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80946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D8FA2853-5787-41EF-A546-8447C2CBE7C2}" type="slidenum">
              <a:rPr lang="en-US" smtClean="0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39108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B196FF79-5112-4DE7-92AA-D7180995D48D}" type="slidenum">
              <a:rPr lang="en-US" smtClean="0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91504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1">
              <a:defRPr/>
            </a:pPr>
            <a:fld id="{A797B52C-0EBF-47F7-A27D-56BEEF8893BE}" type="slidenum">
              <a:rPr lang="en-US" smtClean="0"/>
              <a:pPr lvl="1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628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48200" y="2819400"/>
            <a:ext cx="4191000" cy="1143000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en-US" dirty="0">
                <a:latin typeface="Comic Sans MS" pitchFamily="66" charset="0"/>
              </a:rPr>
              <a:t>CIT-260</a:t>
            </a:r>
            <a:br>
              <a:rPr lang="en-US" dirty="0">
                <a:latin typeface="Comic Sans MS" pitchFamily="66" charset="0"/>
              </a:rPr>
            </a:br>
            <a:r>
              <a:rPr lang="en-US" dirty="0">
                <a:latin typeface="Comic Sans MS" pitchFamily="66" charset="0"/>
              </a:rPr>
              <a:t>Week 12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57401" y="1963344"/>
            <a:ext cx="2785708" cy="3294455"/>
          </a:xfrm>
          <a:prstGeom prst="rect">
            <a:avLst/>
          </a:prstGeom>
          <a:solidFill>
            <a:srgbClr val="45008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TextBox 1"/>
          <p:cNvSpPr txBox="1"/>
          <p:nvPr/>
        </p:nvSpPr>
        <p:spPr>
          <a:xfrm>
            <a:off x="3063754" y="1986383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cs typeface="Times New Roman" panose="02020603050405020304" pitchFamily="18" charset="0"/>
              </a:rPr>
              <a:t>Pet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67000" y="2463225"/>
            <a:ext cx="16995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- name: String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- weight: String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3732" y="3173548"/>
            <a:ext cx="270298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+ Pet( )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+ Pet(:String, :String)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+ </a:t>
            </a:r>
            <a:r>
              <a:rPr lang="en-US" sz="1600" dirty="0" err="1">
                <a:latin typeface="Comic Sans MS" panose="030F0702030302020204" pitchFamily="66" charset="0"/>
              </a:rPr>
              <a:t>setName</a:t>
            </a:r>
            <a:r>
              <a:rPr lang="en-US" sz="1600" dirty="0">
                <a:latin typeface="Comic Sans MS" panose="030F0702030302020204" pitchFamily="66" charset="0"/>
              </a:rPr>
              <a:t>(:String): void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+ </a:t>
            </a:r>
            <a:r>
              <a:rPr lang="en-US" sz="1600" dirty="0" err="1">
                <a:latin typeface="Comic Sans MS" panose="030F0702030302020204" pitchFamily="66" charset="0"/>
              </a:rPr>
              <a:t>setWeight</a:t>
            </a:r>
            <a:r>
              <a:rPr lang="en-US" sz="1600" dirty="0">
                <a:latin typeface="Comic Sans MS" panose="030F0702030302020204" pitchFamily="66" charset="0"/>
              </a:rPr>
              <a:t>(:double): void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+ </a:t>
            </a:r>
            <a:r>
              <a:rPr lang="en-US" sz="1600" dirty="0" err="1">
                <a:latin typeface="Comic Sans MS" panose="030F0702030302020204" pitchFamily="66" charset="0"/>
              </a:rPr>
              <a:t>getName</a:t>
            </a:r>
            <a:r>
              <a:rPr lang="en-US" sz="1600" dirty="0">
                <a:latin typeface="Comic Sans MS" panose="030F0702030302020204" pitchFamily="66" charset="0"/>
              </a:rPr>
              <a:t>( ): String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+ </a:t>
            </a:r>
            <a:r>
              <a:rPr lang="en-US" sz="1600" dirty="0" err="1">
                <a:latin typeface="Comic Sans MS" panose="030F0702030302020204" pitchFamily="66" charset="0"/>
              </a:rPr>
              <a:t>getWeight</a:t>
            </a:r>
            <a:r>
              <a:rPr lang="en-US" sz="1600" dirty="0">
                <a:latin typeface="Comic Sans MS" panose="030F0702030302020204" pitchFamily="66" charset="0"/>
              </a:rPr>
              <a:t>( ): double</a:t>
            </a:r>
          </a:p>
          <a:p>
            <a:r>
              <a:rPr lang="en-US" sz="1800" dirty="0">
                <a:cs typeface="Times New Roman" panose="02020603050405020304" pitchFamily="18" charset="0"/>
              </a:rPr>
              <a:t>+ </a:t>
            </a:r>
            <a:r>
              <a:rPr lang="en-US" sz="1800" dirty="0" err="1">
                <a:cs typeface="Times New Roman" panose="02020603050405020304" pitchFamily="18" charset="0"/>
              </a:rPr>
              <a:t>toString</a:t>
            </a:r>
            <a:r>
              <a:rPr lang="en-US" sz="1800" dirty="0">
                <a:cs typeface="Times New Roman" panose="02020603050405020304" pitchFamily="18" charset="0"/>
              </a:rPr>
              <a:t>( ): String</a:t>
            </a:r>
          </a:p>
          <a:p>
            <a:r>
              <a:rPr lang="en-US" sz="1800" i="1" dirty="0">
                <a:cs typeface="Times New Roman" panose="02020603050405020304" pitchFamily="18" charset="0"/>
              </a:rPr>
              <a:t>+ </a:t>
            </a:r>
            <a:r>
              <a:rPr lang="en-US" sz="1800" i="1" dirty="0" err="1">
                <a:cs typeface="Times New Roman" panose="02020603050405020304" pitchFamily="18" charset="0"/>
              </a:rPr>
              <a:t>calcFood</a:t>
            </a:r>
            <a:r>
              <a:rPr lang="en-US" sz="1800" i="1" dirty="0">
                <a:cs typeface="Times New Roman" panose="02020603050405020304" pitchFamily="18" charset="0"/>
              </a:rPr>
              <a:t>( ): double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057400" y="2409532"/>
            <a:ext cx="2785708" cy="154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057400" y="3048000"/>
            <a:ext cx="27857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254930" y="693929"/>
            <a:ext cx="3327011" cy="2680567"/>
          </a:xfrm>
          <a:prstGeom prst="rect">
            <a:avLst/>
          </a:prstGeom>
          <a:solidFill>
            <a:srgbClr val="45008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" name="TextBox 13"/>
          <p:cNvSpPr txBox="1"/>
          <p:nvPr/>
        </p:nvSpPr>
        <p:spPr>
          <a:xfrm>
            <a:off x="7397557" y="672159"/>
            <a:ext cx="510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Cat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78502" y="1160734"/>
            <a:ext cx="2371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- </a:t>
            </a:r>
            <a:r>
              <a:rPr lang="en-US" sz="1600" dirty="0" err="1">
                <a:latin typeface="Comic Sans MS" panose="030F0702030302020204" pitchFamily="66" charset="0"/>
              </a:rPr>
              <a:t>catchesMice</a:t>
            </a:r>
            <a:r>
              <a:rPr lang="en-US" sz="1600" dirty="0">
                <a:latin typeface="Comic Sans MS" panose="030F0702030302020204" pitchFamily="66" charset="0"/>
              </a:rPr>
              <a:t>: </a:t>
            </a:r>
            <a:r>
              <a:rPr lang="en-US" sz="1600" dirty="0" err="1">
                <a:latin typeface="Comic Sans MS" panose="030F0702030302020204" pitchFamily="66" charset="0"/>
              </a:rPr>
              <a:t>boolean</a:t>
            </a:r>
            <a:endParaRPr lang="en-US" sz="1600" dirty="0">
              <a:latin typeface="Comic Sans MS" panose="030F0702030302020204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31131" y="1817427"/>
            <a:ext cx="33153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+ Cat( )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+ Cat(:String, :double, :</a:t>
            </a:r>
            <a:r>
              <a:rPr lang="en-US" sz="1600" dirty="0" err="1">
                <a:latin typeface="Comic Sans MS" panose="030F0702030302020204" pitchFamily="66" charset="0"/>
              </a:rPr>
              <a:t>boolean</a:t>
            </a:r>
            <a:r>
              <a:rPr lang="en-US" sz="1600" dirty="0">
                <a:latin typeface="Comic Sans MS" panose="030F0702030302020204" pitchFamily="66" charset="0"/>
              </a:rPr>
              <a:t>)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+ </a:t>
            </a:r>
            <a:r>
              <a:rPr lang="en-US" sz="1600" dirty="0" err="1">
                <a:latin typeface="Comic Sans MS" panose="030F0702030302020204" pitchFamily="66" charset="0"/>
              </a:rPr>
              <a:t>getCatchesMice</a:t>
            </a:r>
            <a:r>
              <a:rPr lang="en-US" sz="1600" dirty="0">
                <a:latin typeface="Comic Sans MS" panose="030F0702030302020204" pitchFamily="66" charset="0"/>
              </a:rPr>
              <a:t>( ): Boolean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+ </a:t>
            </a:r>
            <a:r>
              <a:rPr lang="en-US" sz="1600" dirty="0" err="1">
                <a:latin typeface="Comic Sans MS" panose="030F0702030302020204" pitchFamily="66" charset="0"/>
              </a:rPr>
              <a:t>setCatchesMice</a:t>
            </a:r>
            <a:r>
              <a:rPr lang="en-US" sz="1600" dirty="0">
                <a:latin typeface="Comic Sans MS" panose="030F0702030302020204" pitchFamily="66" charset="0"/>
              </a:rPr>
              <a:t>(:Boolean): void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+ </a:t>
            </a:r>
            <a:r>
              <a:rPr lang="en-US" sz="1600" dirty="0" err="1">
                <a:latin typeface="Comic Sans MS" panose="030F0702030302020204" pitchFamily="66" charset="0"/>
              </a:rPr>
              <a:t>toString</a:t>
            </a:r>
            <a:r>
              <a:rPr lang="en-US" sz="1600" dirty="0">
                <a:latin typeface="Comic Sans MS" panose="030F0702030302020204" pitchFamily="66" charset="0"/>
              </a:rPr>
              <a:t>( ): String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+ </a:t>
            </a:r>
            <a:r>
              <a:rPr lang="en-US" sz="1600" dirty="0" err="1">
                <a:latin typeface="Comic Sans MS" panose="030F0702030302020204" pitchFamily="66" charset="0"/>
              </a:rPr>
              <a:t>calcFood</a:t>
            </a:r>
            <a:r>
              <a:rPr lang="en-US" sz="1600" dirty="0">
                <a:latin typeface="Comic Sans MS" panose="030F0702030302020204" pitchFamily="66" charset="0"/>
              </a:rPr>
              <a:t>( ): double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6254931" y="1068891"/>
            <a:ext cx="3327010" cy="227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254931" y="1676400"/>
            <a:ext cx="3327010" cy="154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5" idx="3"/>
          </p:cNvCxnSpPr>
          <p:nvPr/>
        </p:nvCxnSpPr>
        <p:spPr>
          <a:xfrm flipH="1">
            <a:off x="4843109" y="2177511"/>
            <a:ext cx="1411822" cy="143306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251140" y="3771228"/>
            <a:ext cx="3327011" cy="2693158"/>
          </a:xfrm>
          <a:prstGeom prst="rect">
            <a:avLst/>
          </a:prstGeom>
          <a:solidFill>
            <a:srgbClr val="45008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1" name="TextBox 20"/>
          <p:cNvSpPr txBox="1"/>
          <p:nvPr/>
        </p:nvSpPr>
        <p:spPr>
          <a:xfrm>
            <a:off x="7393767" y="3749458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Dog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574712" y="4238033"/>
            <a:ext cx="16995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- </a:t>
            </a:r>
            <a:r>
              <a:rPr lang="en-US" sz="1600" dirty="0" err="1">
                <a:latin typeface="Comic Sans MS" panose="030F0702030302020204" pitchFamily="66" charset="0"/>
              </a:rPr>
              <a:t>numTricks</a:t>
            </a:r>
            <a:r>
              <a:rPr lang="en-US" sz="1600" dirty="0">
                <a:latin typeface="Comic Sans MS" panose="030F0702030302020204" pitchFamily="66" charset="0"/>
              </a:rPr>
              <a:t>: </a:t>
            </a:r>
            <a:r>
              <a:rPr lang="en-US" sz="1600" dirty="0" err="1">
                <a:latin typeface="Comic Sans MS" panose="030F0702030302020204" pitchFamily="66" charset="0"/>
              </a:rPr>
              <a:t>int</a:t>
            </a:r>
            <a:endParaRPr lang="en-US" sz="1600" dirty="0">
              <a:latin typeface="Comic Sans MS" panose="030F0702030302020204" pitchFamily="66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27341" y="4894726"/>
            <a:ext cx="27751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+ Dog( )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+ Dog(:String, :double, :int)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+ </a:t>
            </a:r>
            <a:r>
              <a:rPr lang="en-US" sz="1600" dirty="0" err="1">
                <a:latin typeface="Comic Sans MS" panose="030F0702030302020204" pitchFamily="66" charset="0"/>
              </a:rPr>
              <a:t>getNumTricks</a:t>
            </a:r>
            <a:r>
              <a:rPr lang="en-US" sz="1600" dirty="0">
                <a:latin typeface="Comic Sans MS" panose="030F0702030302020204" pitchFamily="66" charset="0"/>
              </a:rPr>
              <a:t>( ): </a:t>
            </a:r>
            <a:r>
              <a:rPr lang="en-US" sz="1600" dirty="0" err="1">
                <a:latin typeface="Comic Sans MS" panose="030F0702030302020204" pitchFamily="66" charset="0"/>
              </a:rPr>
              <a:t>int</a:t>
            </a:r>
            <a:endParaRPr lang="en-US" sz="1600" dirty="0">
              <a:latin typeface="Comic Sans MS" panose="030F0702030302020204" pitchFamily="66" charset="0"/>
            </a:endParaRPr>
          </a:p>
          <a:p>
            <a:r>
              <a:rPr lang="en-US" sz="1600" dirty="0">
                <a:latin typeface="Comic Sans MS" panose="030F0702030302020204" pitchFamily="66" charset="0"/>
              </a:rPr>
              <a:t>+ </a:t>
            </a:r>
            <a:r>
              <a:rPr lang="en-US" sz="1600" dirty="0" err="1">
                <a:latin typeface="Comic Sans MS" panose="030F0702030302020204" pitchFamily="66" charset="0"/>
              </a:rPr>
              <a:t>setNumTricks</a:t>
            </a:r>
            <a:r>
              <a:rPr lang="en-US" sz="1600" dirty="0">
                <a:latin typeface="Comic Sans MS" panose="030F0702030302020204" pitchFamily="66" charset="0"/>
              </a:rPr>
              <a:t>(:</a:t>
            </a:r>
            <a:r>
              <a:rPr lang="en-US" sz="1600" dirty="0" err="1">
                <a:latin typeface="Comic Sans MS" panose="030F0702030302020204" pitchFamily="66" charset="0"/>
              </a:rPr>
              <a:t>int</a:t>
            </a:r>
            <a:r>
              <a:rPr lang="en-US" sz="1600" dirty="0">
                <a:latin typeface="Comic Sans MS" panose="030F0702030302020204" pitchFamily="66" charset="0"/>
              </a:rPr>
              <a:t>): void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+ </a:t>
            </a:r>
            <a:r>
              <a:rPr lang="en-US" sz="1600" dirty="0" err="1">
                <a:latin typeface="Comic Sans MS" panose="030F0702030302020204" pitchFamily="66" charset="0"/>
              </a:rPr>
              <a:t>toString</a:t>
            </a:r>
            <a:r>
              <a:rPr lang="en-US" sz="1600" dirty="0">
                <a:latin typeface="Comic Sans MS" panose="030F0702030302020204" pitchFamily="66" charset="0"/>
              </a:rPr>
              <a:t>( )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+ </a:t>
            </a:r>
            <a:r>
              <a:rPr lang="en-US" sz="1600" dirty="0" err="1">
                <a:latin typeface="Comic Sans MS" panose="030F0702030302020204" pitchFamily="66" charset="0"/>
              </a:rPr>
              <a:t>calcFood</a:t>
            </a:r>
            <a:r>
              <a:rPr lang="en-US" sz="1600" dirty="0">
                <a:latin typeface="Comic Sans MS" panose="030F0702030302020204" pitchFamily="66" charset="0"/>
              </a:rPr>
              <a:t>( ): double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6251141" y="4146190"/>
            <a:ext cx="3327010" cy="227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6251141" y="4753699"/>
            <a:ext cx="3327010" cy="154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4843108" y="3588257"/>
            <a:ext cx="1408032" cy="95562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34224" y="892903"/>
            <a:ext cx="38090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Abstract classes and abstract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methods are italicized,</a:t>
            </a:r>
          </a:p>
        </p:txBody>
      </p:sp>
    </p:spTree>
    <p:extLst>
      <p:ext uri="{BB962C8B-B14F-4D97-AF65-F5344CB8AC3E}">
        <p14:creationId xmlns:p14="http://schemas.microsoft.com/office/powerpoint/2010/main" val="190402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0" y="1676400"/>
            <a:ext cx="45352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DECLARING AN ABSTRACT CLASS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86200" y="3276600"/>
            <a:ext cx="25396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public abstract class Pet {</a:t>
            </a: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0" y="2295087"/>
            <a:ext cx="22621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the keyword abstract</a:t>
            </a:r>
          </a:p>
          <a:p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denotes this as an</a:t>
            </a:r>
          </a:p>
          <a:p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abstract class.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886200" y="2743200"/>
            <a:ext cx="762000" cy="609600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41574" y="3721893"/>
            <a:ext cx="35333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the body of the class will contain</a:t>
            </a:r>
          </a:p>
          <a:p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those attributes and methods that</a:t>
            </a:r>
          </a:p>
          <a:p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are common to both Cats and Dogs.</a:t>
            </a:r>
          </a:p>
        </p:txBody>
      </p:sp>
    </p:spTree>
    <p:extLst>
      <p:ext uri="{BB962C8B-B14F-4D97-AF65-F5344CB8AC3E}">
        <p14:creationId xmlns:p14="http://schemas.microsoft.com/office/powerpoint/2010/main" val="3687124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0" y="1676400"/>
            <a:ext cx="4844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DECLARING AN ABSTRACT METHOD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86200" y="2438400"/>
            <a:ext cx="36704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public abstract class Pet {</a:t>
            </a:r>
          </a:p>
          <a:p>
            <a:r>
              <a:rPr lang="en-US" sz="1800" dirty="0">
                <a:latin typeface="+mn-lt"/>
              </a:rPr>
              <a:t> . . .</a:t>
            </a:r>
          </a:p>
          <a:p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     public abstract double </a:t>
            </a:r>
            <a:r>
              <a:rPr lang="en-US" sz="1800" dirty="0" err="1">
                <a:latin typeface="+mn-lt"/>
              </a:rPr>
              <a:t>calcFood</a:t>
            </a:r>
            <a:r>
              <a:rPr lang="en-US" sz="1800" dirty="0">
                <a:latin typeface="+mn-lt"/>
              </a:rPr>
              <a:t>( );</a:t>
            </a:r>
          </a:p>
          <a:p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36767" y="3810000"/>
            <a:ext cx="26356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Note that the </a:t>
            </a:r>
            <a:r>
              <a:rPr lang="en-US" sz="1600" dirty="0" err="1">
                <a:solidFill>
                  <a:srgbClr val="FFC000"/>
                </a:solidFill>
                <a:latin typeface="Comic Sans MS" panose="030F0702030302020204" pitchFamily="66" charset="0"/>
              </a:rPr>
              <a:t>calcFood</a:t>
            </a:r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( )</a:t>
            </a:r>
          </a:p>
          <a:p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method has no body.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5400" y="2667000"/>
            <a:ext cx="23054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The keyword abstract</a:t>
            </a:r>
          </a:p>
          <a:p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marks this method as</a:t>
            </a:r>
          </a:p>
          <a:p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abstract.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657600" y="2971800"/>
            <a:ext cx="1524000" cy="343763"/>
          </a:xfrm>
          <a:prstGeom prst="straightConnector1">
            <a:avLst/>
          </a:prstGeom>
          <a:ln w="222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020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14800" y="2971800"/>
            <a:ext cx="47564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Summary of How Polymorphism Works</a:t>
            </a:r>
          </a:p>
        </p:txBody>
      </p:sp>
    </p:spTree>
    <p:extLst>
      <p:ext uri="{BB962C8B-B14F-4D97-AF65-F5344CB8AC3E}">
        <p14:creationId xmlns:p14="http://schemas.microsoft.com/office/powerpoint/2010/main" val="1423792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19399" y="4277423"/>
            <a:ext cx="2815240" cy="369332"/>
          </a:xfrm>
          <a:prstGeom prst="rect">
            <a:avLst/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38600" y="1375771"/>
            <a:ext cx="4366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Pet </a:t>
            </a:r>
            <a:r>
              <a:rPr lang="en-US" sz="2000" dirty="0" err="1">
                <a:latin typeface="+mn-lt"/>
              </a:rPr>
              <a:t>myPet</a:t>
            </a:r>
            <a:r>
              <a:rPr lang="en-US" sz="2000" dirty="0">
                <a:latin typeface="+mn-lt"/>
              </a:rPr>
              <a:t> = new Cat(“Fluffy”, 5.3, true);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11583" y="2010770"/>
            <a:ext cx="62568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mic Sans MS" panose="030F0702030302020204" pitchFamily="66" charset="0"/>
              </a:rPr>
              <a:t>The data-type of </a:t>
            </a:r>
            <a:r>
              <a:rPr lang="en-US" sz="1800" dirty="0" err="1">
                <a:latin typeface="Comic Sans MS" panose="030F0702030302020204" pitchFamily="66" charset="0"/>
              </a:rPr>
              <a:t>myPet</a:t>
            </a:r>
            <a:r>
              <a:rPr lang="en-US" sz="1800" dirty="0">
                <a:latin typeface="Comic Sans MS" panose="030F0702030302020204" pitchFamily="66" charset="0"/>
              </a:rPr>
              <a:t> is a reference to a Pet object,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but this statement has created a Cat object, and stored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the reference to the Cat object in </a:t>
            </a:r>
            <a:r>
              <a:rPr lang="en-US" sz="1800" dirty="0" err="1">
                <a:latin typeface="Comic Sans MS" panose="030F0702030302020204" pitchFamily="66" charset="0"/>
              </a:rPr>
              <a:t>myPet</a:t>
            </a:r>
            <a:r>
              <a:rPr lang="en-US" sz="1800" dirty="0">
                <a:latin typeface="Comic Sans MS" panose="030F0702030302020204" pitchFamily="66" charset="0"/>
              </a:rPr>
              <a:t>. This works,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because a Cat </a:t>
            </a:r>
            <a:r>
              <a:rPr lang="en-US" sz="1800" dirty="0">
                <a:solidFill>
                  <a:srgbClr val="92D050"/>
                </a:solidFill>
                <a:latin typeface="Comic Sans MS" panose="030F0702030302020204" pitchFamily="66" charset="0"/>
              </a:rPr>
              <a:t>is-a</a:t>
            </a:r>
            <a:r>
              <a:rPr lang="en-US" sz="1800" dirty="0">
                <a:latin typeface="Comic Sans MS" panose="030F0702030302020204" pitchFamily="66" charset="0"/>
              </a:rPr>
              <a:t> Pet.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781800" y="3530152"/>
            <a:ext cx="2286000" cy="228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48594" y="909276"/>
            <a:ext cx="47500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Suppose that you write the statement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05000" y="4273042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mic Sans MS" panose="030F0702030302020204" pitchFamily="66" charset="0"/>
              </a:rPr>
              <a:t>myPet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94531" y="3635483"/>
            <a:ext cx="590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Cat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572000" y="4419600"/>
            <a:ext cx="2743200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341613" y="4305300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19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19399" y="4277423"/>
            <a:ext cx="2815240" cy="369332"/>
          </a:xfrm>
          <a:prstGeom prst="rect">
            <a:avLst/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38600" y="1375771"/>
            <a:ext cx="4366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Pet </a:t>
            </a:r>
            <a:r>
              <a:rPr lang="en-US" sz="2000" dirty="0" err="1">
                <a:latin typeface="+mn-lt"/>
              </a:rPr>
              <a:t>myPet</a:t>
            </a:r>
            <a:r>
              <a:rPr lang="en-US" sz="2000" dirty="0">
                <a:latin typeface="+mn-lt"/>
              </a:rPr>
              <a:t> = new Cat(“Fluffy”, 5.3, true);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11583" y="2010770"/>
            <a:ext cx="62568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mic Sans MS" panose="030F0702030302020204" pitchFamily="66" charset="0"/>
              </a:rPr>
              <a:t>The data-type of </a:t>
            </a:r>
            <a:r>
              <a:rPr lang="en-US" sz="1800" dirty="0" err="1">
                <a:latin typeface="Comic Sans MS" panose="030F0702030302020204" pitchFamily="66" charset="0"/>
              </a:rPr>
              <a:t>myPet</a:t>
            </a:r>
            <a:r>
              <a:rPr lang="en-US" sz="1800" dirty="0">
                <a:latin typeface="Comic Sans MS" panose="030F0702030302020204" pitchFamily="66" charset="0"/>
              </a:rPr>
              <a:t> is a reference to a Pet object,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but this statement has created a Cat object, and stored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the reference to the Cat object in </a:t>
            </a:r>
            <a:r>
              <a:rPr lang="en-US" sz="1800" dirty="0" err="1">
                <a:latin typeface="Comic Sans MS" panose="030F0702030302020204" pitchFamily="66" charset="0"/>
              </a:rPr>
              <a:t>myPet</a:t>
            </a:r>
            <a:r>
              <a:rPr lang="en-US" sz="1800" dirty="0">
                <a:latin typeface="Comic Sans MS" panose="030F0702030302020204" pitchFamily="66" charset="0"/>
              </a:rPr>
              <a:t>. This works,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because a Cat </a:t>
            </a:r>
            <a:r>
              <a:rPr lang="en-US" sz="1800" dirty="0">
                <a:solidFill>
                  <a:srgbClr val="92D050"/>
                </a:solidFill>
                <a:latin typeface="Comic Sans MS" panose="030F0702030302020204" pitchFamily="66" charset="0"/>
              </a:rPr>
              <a:t>is-a</a:t>
            </a:r>
            <a:r>
              <a:rPr lang="en-US" sz="1800" dirty="0">
                <a:latin typeface="Comic Sans MS" panose="030F0702030302020204" pitchFamily="66" charset="0"/>
              </a:rPr>
              <a:t> Pat.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781800" y="3530152"/>
            <a:ext cx="2286000" cy="228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48594" y="909276"/>
            <a:ext cx="47500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Suppose that you write the statement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05000" y="4273042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mic Sans MS" panose="030F0702030302020204" pitchFamily="66" charset="0"/>
              </a:rPr>
              <a:t>myPet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94531" y="3635483"/>
            <a:ext cx="590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Cat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572000" y="4419600"/>
            <a:ext cx="2303031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341613" y="4305300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936000" y="4109751"/>
            <a:ext cx="21387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mic Sans MS" panose="030F0702030302020204" pitchFamily="66" charset="0"/>
              </a:rPr>
              <a:t>name: “Fluffy”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weight: 5.3</a:t>
            </a:r>
          </a:p>
          <a:p>
            <a:endParaRPr lang="en-US" sz="1800" dirty="0">
              <a:latin typeface="Comic Sans MS" panose="030F0702030302020204" pitchFamily="66" charset="0"/>
            </a:endParaRPr>
          </a:p>
          <a:p>
            <a:r>
              <a:rPr lang="en-US" sz="1800" dirty="0" err="1">
                <a:latin typeface="Comic Sans MS" panose="030F0702030302020204" pitchFamily="66" charset="0"/>
              </a:rPr>
              <a:t>catchesMice</a:t>
            </a:r>
            <a:r>
              <a:rPr lang="en-US" sz="1800" dirty="0">
                <a:latin typeface="Comic Sans MS" panose="030F0702030302020204" pitchFamily="66" charset="0"/>
              </a:rPr>
              <a:t>: true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9220200" y="4035593"/>
            <a:ext cx="152400" cy="637559"/>
          </a:xfrm>
          <a:prstGeom prst="rightBrace">
            <a:avLst/>
          </a:prstGeom>
          <a:ln w="222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422116" y="3991638"/>
            <a:ext cx="13035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declared in </a:t>
            </a:r>
          </a:p>
          <a:p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Pet class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135696" y="4953098"/>
            <a:ext cx="21563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declared in Cat class</a:t>
            </a:r>
          </a:p>
        </p:txBody>
      </p:sp>
    </p:spTree>
    <p:extLst>
      <p:ext uri="{BB962C8B-B14F-4D97-AF65-F5344CB8AC3E}">
        <p14:creationId xmlns:p14="http://schemas.microsoft.com/office/powerpoint/2010/main" val="2343505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4599" y="5014471"/>
            <a:ext cx="2815240" cy="369332"/>
          </a:xfrm>
          <a:prstGeom prst="rect">
            <a:avLst/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57003" y="607854"/>
            <a:ext cx="61847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mic Sans MS" panose="030F0702030302020204" pitchFamily="66" charset="0"/>
              </a:rPr>
              <a:t>Because </a:t>
            </a:r>
            <a:r>
              <a:rPr lang="en-US" sz="1800" dirty="0" err="1">
                <a:latin typeface="Comic Sans MS" panose="030F0702030302020204" pitchFamily="66" charset="0"/>
              </a:rPr>
              <a:t>myPet</a:t>
            </a:r>
            <a:r>
              <a:rPr lang="en-US" sz="1800" dirty="0">
                <a:latin typeface="Comic Sans MS" panose="030F0702030302020204" pitchFamily="66" charset="0"/>
              </a:rPr>
              <a:t> is a Pet reference, you can invoke any of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these Pet methods:</a:t>
            </a:r>
          </a:p>
          <a:p>
            <a:endParaRPr lang="en-US" sz="1800" dirty="0">
              <a:latin typeface="Comic Sans MS" panose="030F0702030302020204" pitchFamily="66" charset="0"/>
            </a:endParaRPr>
          </a:p>
          <a:p>
            <a:r>
              <a:rPr lang="en-US" sz="1800" dirty="0">
                <a:latin typeface="Comic Sans MS" panose="030F0702030302020204" pitchFamily="66" charset="0"/>
              </a:rPr>
              <a:t>   - </a:t>
            </a:r>
            <a:r>
              <a:rPr lang="en-US" sz="1800" dirty="0" err="1">
                <a:latin typeface="Comic Sans MS" panose="030F0702030302020204" pitchFamily="66" charset="0"/>
              </a:rPr>
              <a:t>getName</a:t>
            </a:r>
            <a:r>
              <a:rPr lang="en-US" sz="1800" dirty="0">
                <a:latin typeface="Comic Sans MS" panose="030F0702030302020204" pitchFamily="66" charset="0"/>
              </a:rPr>
              <a:t>( )         - </a:t>
            </a:r>
            <a:r>
              <a:rPr lang="en-US" sz="1800" dirty="0" err="1">
                <a:latin typeface="Comic Sans MS" panose="030F0702030302020204" pitchFamily="66" charset="0"/>
              </a:rPr>
              <a:t>setName</a:t>
            </a:r>
            <a:r>
              <a:rPr lang="en-US" sz="1800" dirty="0">
                <a:latin typeface="Comic Sans MS" panose="030F0702030302020204" pitchFamily="66" charset="0"/>
              </a:rPr>
              <a:t>( )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   - </a:t>
            </a:r>
            <a:r>
              <a:rPr lang="en-US" sz="1800" dirty="0" err="1">
                <a:latin typeface="Comic Sans MS" panose="030F0702030302020204" pitchFamily="66" charset="0"/>
              </a:rPr>
              <a:t>getWeight</a:t>
            </a:r>
            <a:r>
              <a:rPr lang="en-US" sz="1800" dirty="0">
                <a:latin typeface="Comic Sans MS" panose="030F0702030302020204" pitchFamily="66" charset="0"/>
              </a:rPr>
              <a:t>( )      - </a:t>
            </a:r>
            <a:r>
              <a:rPr lang="en-US" sz="1800" dirty="0" err="1">
                <a:latin typeface="Comic Sans MS" panose="030F0702030302020204" pitchFamily="66" charset="0"/>
              </a:rPr>
              <a:t>setWeight</a:t>
            </a:r>
            <a:r>
              <a:rPr lang="en-US" sz="1800" dirty="0">
                <a:latin typeface="Comic Sans MS" panose="030F0702030302020204" pitchFamily="66" charset="0"/>
              </a:rPr>
              <a:t>( 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477000" y="4267200"/>
            <a:ext cx="2286000" cy="228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00200" y="5010090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mic Sans MS" panose="030F0702030302020204" pitchFamily="66" charset="0"/>
              </a:rPr>
              <a:t>myPet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89731" y="4372531"/>
            <a:ext cx="590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Cat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267200" y="5156648"/>
            <a:ext cx="2303031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036813" y="5042348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631200" y="4846799"/>
            <a:ext cx="21387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mic Sans MS" panose="030F0702030302020204" pitchFamily="66" charset="0"/>
              </a:rPr>
              <a:t>name: “Fluffy”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weight: 5.3</a:t>
            </a:r>
          </a:p>
          <a:p>
            <a:endParaRPr lang="en-US" sz="1800" dirty="0">
              <a:latin typeface="Comic Sans MS" panose="030F0702030302020204" pitchFamily="66" charset="0"/>
            </a:endParaRPr>
          </a:p>
          <a:p>
            <a:r>
              <a:rPr lang="en-US" sz="1800" dirty="0" err="1">
                <a:latin typeface="Comic Sans MS" panose="030F0702030302020204" pitchFamily="66" charset="0"/>
              </a:rPr>
              <a:t>catchesMice</a:t>
            </a:r>
            <a:r>
              <a:rPr lang="en-US" sz="1800" dirty="0">
                <a:latin typeface="Comic Sans MS" panose="030F0702030302020204" pitchFamily="66" charset="0"/>
              </a:rPr>
              <a:t>: true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8915400" y="4772641"/>
            <a:ext cx="152400" cy="637559"/>
          </a:xfrm>
          <a:prstGeom prst="rightBrace">
            <a:avLst/>
          </a:prstGeom>
          <a:ln w="222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117316" y="4728686"/>
            <a:ext cx="13035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declared in </a:t>
            </a:r>
          </a:p>
          <a:p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Pet class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830896" y="5690146"/>
            <a:ext cx="21563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declared in Cat class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14494" y="2726766"/>
            <a:ext cx="34772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mic Sans MS" panose="030F0702030302020204" pitchFamily="66" charset="0"/>
              </a:rPr>
              <a:t>For example,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    </a:t>
            </a:r>
            <a:r>
              <a:rPr lang="en-US" sz="1800" dirty="0" err="1">
                <a:latin typeface="+mn-lt"/>
              </a:rPr>
              <a:t>myPet.getName</a:t>
            </a:r>
            <a:r>
              <a:rPr lang="en-US" sz="1800" dirty="0">
                <a:latin typeface="+mn-lt"/>
              </a:rPr>
              <a:t>( ); </a:t>
            </a:r>
          </a:p>
          <a:p>
            <a:endParaRPr lang="en-US" sz="1800" dirty="0">
              <a:latin typeface="+mn-lt"/>
            </a:endParaRPr>
          </a:p>
          <a:p>
            <a:r>
              <a:rPr lang="en-US" sz="1800" dirty="0">
                <a:latin typeface="Comic Sans MS" panose="030F0702030302020204" pitchFamily="66" charset="0"/>
              </a:rPr>
              <a:t>will return the String “Fluffy”.</a:t>
            </a:r>
          </a:p>
        </p:txBody>
      </p:sp>
    </p:spTree>
    <p:extLst>
      <p:ext uri="{BB962C8B-B14F-4D97-AF65-F5344CB8AC3E}">
        <p14:creationId xmlns:p14="http://schemas.microsoft.com/office/powerpoint/2010/main" val="2869800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4599" y="5014471"/>
            <a:ext cx="2815240" cy="369332"/>
          </a:xfrm>
          <a:prstGeom prst="rect">
            <a:avLst/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57003" y="607854"/>
            <a:ext cx="656942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mic Sans MS" panose="030F0702030302020204" pitchFamily="66" charset="0"/>
              </a:rPr>
              <a:t>Because </a:t>
            </a:r>
            <a:r>
              <a:rPr lang="en-US" sz="1800" dirty="0" err="1">
                <a:latin typeface="Comic Sans MS" panose="030F0702030302020204" pitchFamily="66" charset="0"/>
              </a:rPr>
              <a:t>myPet</a:t>
            </a:r>
            <a:r>
              <a:rPr lang="en-US" sz="1800" dirty="0">
                <a:latin typeface="Comic Sans MS" panose="030F0702030302020204" pitchFamily="66" charset="0"/>
              </a:rPr>
              <a:t> points to a Cat object polymorphism will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let you call any of these Pet methods, which are overridden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in the Cat class. The method called is the one from the Cat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class.</a:t>
            </a:r>
          </a:p>
          <a:p>
            <a:endParaRPr lang="en-US" sz="1800" dirty="0">
              <a:latin typeface="Comic Sans MS" panose="030F0702030302020204" pitchFamily="66" charset="0"/>
            </a:endParaRPr>
          </a:p>
          <a:p>
            <a:r>
              <a:rPr lang="en-US" sz="1800" dirty="0">
                <a:latin typeface="Comic Sans MS" panose="030F0702030302020204" pitchFamily="66" charset="0"/>
              </a:rPr>
              <a:t> - </a:t>
            </a:r>
            <a:r>
              <a:rPr lang="en-US" sz="1800" dirty="0" err="1">
                <a:latin typeface="Comic Sans MS" panose="030F0702030302020204" pitchFamily="66" charset="0"/>
              </a:rPr>
              <a:t>toString</a:t>
            </a:r>
            <a:r>
              <a:rPr lang="en-US" sz="1800" dirty="0">
                <a:latin typeface="Comic Sans MS" panose="030F0702030302020204" pitchFamily="66" charset="0"/>
              </a:rPr>
              <a:t>( )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 - </a:t>
            </a:r>
            <a:r>
              <a:rPr lang="en-US" sz="1800" dirty="0" err="1">
                <a:latin typeface="Comic Sans MS" panose="030F0702030302020204" pitchFamily="66" charset="0"/>
              </a:rPr>
              <a:t>calcFood</a:t>
            </a:r>
            <a:r>
              <a:rPr lang="en-US" sz="1800" dirty="0">
                <a:latin typeface="Comic Sans MS" panose="030F0702030302020204" pitchFamily="66" charset="0"/>
              </a:rPr>
              <a:t>( ):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477000" y="4267200"/>
            <a:ext cx="2286000" cy="228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00200" y="5010090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mic Sans MS" panose="030F0702030302020204" pitchFamily="66" charset="0"/>
              </a:rPr>
              <a:t>myPet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89731" y="4372531"/>
            <a:ext cx="590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Cat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267200" y="5156648"/>
            <a:ext cx="2303031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036813" y="5042348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631200" y="4846799"/>
            <a:ext cx="21387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mic Sans MS" panose="030F0702030302020204" pitchFamily="66" charset="0"/>
              </a:rPr>
              <a:t>name: “Fluffy”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weight: 5.3</a:t>
            </a:r>
          </a:p>
          <a:p>
            <a:endParaRPr lang="en-US" sz="1800" dirty="0">
              <a:latin typeface="Comic Sans MS" panose="030F0702030302020204" pitchFamily="66" charset="0"/>
            </a:endParaRPr>
          </a:p>
          <a:p>
            <a:r>
              <a:rPr lang="en-US" sz="1800" dirty="0" err="1">
                <a:latin typeface="Comic Sans MS" panose="030F0702030302020204" pitchFamily="66" charset="0"/>
              </a:rPr>
              <a:t>catchesMice</a:t>
            </a:r>
            <a:r>
              <a:rPr lang="en-US" sz="1800" dirty="0">
                <a:latin typeface="Comic Sans MS" panose="030F0702030302020204" pitchFamily="66" charset="0"/>
              </a:rPr>
              <a:t>: true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8915400" y="4772641"/>
            <a:ext cx="152400" cy="637559"/>
          </a:xfrm>
          <a:prstGeom prst="rightBrace">
            <a:avLst/>
          </a:prstGeom>
          <a:ln w="222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117316" y="4728686"/>
            <a:ext cx="13035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declared in </a:t>
            </a:r>
          </a:p>
          <a:p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Pet class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830896" y="5690146"/>
            <a:ext cx="21563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declared in Cat class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52800" y="2893525"/>
            <a:ext cx="215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mic Sans MS" panose="030F0702030302020204" pitchFamily="66" charset="0"/>
              </a:rPr>
              <a:t>For example,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    </a:t>
            </a:r>
            <a:r>
              <a:rPr lang="en-US" sz="1800" dirty="0" err="1">
                <a:latin typeface="+mn-lt"/>
              </a:rPr>
              <a:t>myPet.toString</a:t>
            </a:r>
            <a:r>
              <a:rPr lang="en-US" sz="1800" dirty="0">
                <a:latin typeface="+mn-lt"/>
              </a:rPr>
              <a:t>( ); </a:t>
            </a:r>
          </a:p>
        </p:txBody>
      </p:sp>
    </p:spTree>
    <p:extLst>
      <p:ext uri="{BB962C8B-B14F-4D97-AF65-F5344CB8AC3E}">
        <p14:creationId xmlns:p14="http://schemas.microsoft.com/office/powerpoint/2010/main" val="2401812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4599" y="5014471"/>
            <a:ext cx="2815240" cy="369332"/>
          </a:xfrm>
          <a:prstGeom prst="rect">
            <a:avLst/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27132" y="1011697"/>
            <a:ext cx="66479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mic Sans MS" panose="030F0702030302020204" pitchFamily="66" charset="0"/>
              </a:rPr>
              <a:t>If you want to invoke one of the methods that are unique to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the Cat class, you have to cast the reference </a:t>
            </a:r>
            <a:r>
              <a:rPr lang="en-US" sz="1800" dirty="0" err="1">
                <a:latin typeface="Comic Sans MS" panose="030F0702030302020204" pitchFamily="66" charset="0"/>
              </a:rPr>
              <a:t>myPet</a:t>
            </a:r>
            <a:r>
              <a:rPr lang="en-US" sz="1800" dirty="0">
                <a:latin typeface="Comic Sans MS" panose="030F0702030302020204" pitchFamily="66" charset="0"/>
              </a:rPr>
              <a:t> to a 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Cat reference.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477000" y="4267200"/>
            <a:ext cx="2286000" cy="228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00200" y="5010090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mic Sans MS" panose="030F0702030302020204" pitchFamily="66" charset="0"/>
              </a:rPr>
              <a:t>myPet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89731" y="4372531"/>
            <a:ext cx="590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Cat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267200" y="5156648"/>
            <a:ext cx="2303031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036813" y="5042348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631200" y="4846799"/>
            <a:ext cx="21387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mic Sans MS" panose="030F0702030302020204" pitchFamily="66" charset="0"/>
              </a:rPr>
              <a:t>name: “Fluffy”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weight: 5.3</a:t>
            </a:r>
          </a:p>
          <a:p>
            <a:endParaRPr lang="en-US" sz="1800" dirty="0">
              <a:latin typeface="Comic Sans MS" panose="030F0702030302020204" pitchFamily="66" charset="0"/>
            </a:endParaRPr>
          </a:p>
          <a:p>
            <a:r>
              <a:rPr lang="en-US" sz="1800" dirty="0" err="1">
                <a:latin typeface="Comic Sans MS" panose="030F0702030302020204" pitchFamily="66" charset="0"/>
              </a:rPr>
              <a:t>catchesMice</a:t>
            </a:r>
            <a:r>
              <a:rPr lang="en-US" sz="1800" dirty="0">
                <a:latin typeface="Comic Sans MS" panose="030F0702030302020204" pitchFamily="66" charset="0"/>
              </a:rPr>
              <a:t>: true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8915400" y="4772641"/>
            <a:ext cx="152400" cy="637559"/>
          </a:xfrm>
          <a:prstGeom prst="rightBrace">
            <a:avLst/>
          </a:prstGeom>
          <a:ln w="222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117316" y="4728686"/>
            <a:ext cx="13035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declared in </a:t>
            </a:r>
          </a:p>
          <a:p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Pet class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830896" y="5690146"/>
            <a:ext cx="21563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declared in Cat class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81400" y="2451516"/>
            <a:ext cx="45431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mic Sans MS" panose="030F0702030302020204" pitchFamily="66" charset="0"/>
              </a:rPr>
              <a:t>For example,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    </a:t>
            </a:r>
            <a:r>
              <a:rPr lang="en-US" sz="1800" dirty="0">
                <a:latin typeface="+mn-lt"/>
              </a:rPr>
              <a:t>if(</a:t>
            </a:r>
            <a:r>
              <a:rPr lang="en-US" sz="1800" dirty="0" err="1">
                <a:latin typeface="+mn-lt"/>
              </a:rPr>
              <a:t>myPet.instanceOf</a:t>
            </a:r>
            <a:r>
              <a:rPr lang="en-US" sz="1800" dirty="0">
                <a:latin typeface="+mn-lt"/>
              </a:rPr>
              <a:t>(Cat) ) {</a:t>
            </a:r>
          </a:p>
          <a:p>
            <a:r>
              <a:rPr lang="en-US" sz="1800" dirty="0">
                <a:latin typeface="+mn-lt"/>
              </a:rPr>
              <a:t>         Cat c = (Cat)</a:t>
            </a:r>
            <a:r>
              <a:rPr lang="en-US" sz="1800" dirty="0" err="1">
                <a:latin typeface="+mn-lt"/>
              </a:rPr>
              <a:t>myPet</a:t>
            </a:r>
            <a:r>
              <a:rPr lang="en-US" sz="1800" dirty="0">
                <a:latin typeface="+mn-lt"/>
              </a:rPr>
              <a:t>;</a:t>
            </a:r>
          </a:p>
          <a:p>
            <a:r>
              <a:rPr lang="en-US" sz="1800" dirty="0">
                <a:latin typeface="+mn-lt"/>
              </a:rPr>
              <a:t>          </a:t>
            </a:r>
            <a:r>
              <a:rPr lang="en-US" sz="1800" dirty="0" err="1">
                <a:latin typeface="+mn-lt"/>
              </a:rPr>
              <a:t>System.out.println</a:t>
            </a:r>
            <a:r>
              <a:rPr lang="en-US" sz="1800" dirty="0">
                <a:latin typeface="+mn-lt"/>
              </a:rPr>
              <a:t>(</a:t>
            </a:r>
            <a:r>
              <a:rPr lang="en-US" sz="1800" dirty="0" err="1">
                <a:latin typeface="+mn-lt"/>
              </a:rPr>
              <a:t>c.getCatchesMice</a:t>
            </a:r>
            <a:r>
              <a:rPr lang="en-US" sz="1800" dirty="0">
                <a:latin typeface="+mn-lt"/>
              </a:rPr>
              <a:t>(  ));</a:t>
            </a:r>
          </a:p>
          <a:p>
            <a:r>
              <a:rPr lang="en-US" sz="1800" dirty="0">
                <a:latin typeface="+mn-lt"/>
              </a:rPr>
              <a:t>   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89731" y="2214400"/>
            <a:ext cx="3183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we have to test to see if </a:t>
            </a:r>
          </a:p>
          <a:p>
            <a:r>
              <a:rPr lang="en-US" sz="1600" dirty="0" err="1">
                <a:solidFill>
                  <a:srgbClr val="FFC000"/>
                </a:solidFill>
                <a:latin typeface="Comic Sans MS" panose="030F0702030302020204" pitchFamily="66" charset="0"/>
              </a:rPr>
              <a:t>myPet</a:t>
            </a:r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 references a Cat object.</a:t>
            </a:r>
          </a:p>
        </p:txBody>
      </p:sp>
      <p:cxnSp>
        <p:nvCxnSpPr>
          <p:cNvPr id="16" name="Straight Arrow Connector 15"/>
          <p:cNvCxnSpPr>
            <a:stCxn id="5" idx="1"/>
          </p:cNvCxnSpPr>
          <p:nvPr/>
        </p:nvCxnSpPr>
        <p:spPr>
          <a:xfrm flipH="1">
            <a:off x="6631201" y="2506788"/>
            <a:ext cx="658530" cy="278641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66800" y="2959347"/>
            <a:ext cx="19960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then we can cast it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200400" y="3190180"/>
            <a:ext cx="836413" cy="0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949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53000" y="914400"/>
            <a:ext cx="1502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Interfaces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90800" y="1828800"/>
            <a:ext cx="8153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An Interface is similar to a class in Java, but an interface contains no data elements. Instead it is simply a list of abstract methods. </a:t>
            </a:r>
          </a:p>
          <a:p>
            <a:endParaRPr lang="en-US" sz="2000" dirty="0">
              <a:latin typeface="Comic Sans MS" panose="030F0702030302020204" pitchFamily="66" charset="0"/>
            </a:endParaRPr>
          </a:p>
          <a:p>
            <a:r>
              <a:rPr lang="en-US" sz="2000" dirty="0">
                <a:latin typeface="Comic Sans MS" panose="030F0702030302020204" pitchFamily="66" charset="0"/>
              </a:rPr>
              <a:t>The idea is that an interface defines a common set of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behaviors for a set of classes that implement the interface.</a:t>
            </a:r>
          </a:p>
          <a:p>
            <a:endParaRPr lang="en-US" sz="2000" dirty="0">
              <a:latin typeface="Comic Sans MS" panose="030F0702030302020204" pitchFamily="66" charset="0"/>
            </a:endParaRPr>
          </a:p>
          <a:p>
            <a:r>
              <a:rPr lang="en-US" sz="2000" dirty="0">
                <a:latin typeface="Comic Sans MS" panose="030F0702030302020204" pitchFamily="66" charset="0"/>
              </a:rPr>
              <a:t>Any class that implements an interface must override the methods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in the interface to define the specific way that the class implements those methods.</a:t>
            </a:r>
          </a:p>
        </p:txBody>
      </p:sp>
    </p:spTree>
    <p:extLst>
      <p:ext uri="{BB962C8B-B14F-4D97-AF65-F5344CB8AC3E}">
        <p14:creationId xmlns:p14="http://schemas.microsoft.com/office/powerpoint/2010/main" val="2884135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438400" y="2013164"/>
            <a:ext cx="2057399" cy="6096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000" dirty="0">
                <a:latin typeface="Comic Sans MS" pitchFamily="66" charset="0"/>
              </a:rPr>
              <a:t>Objectives</a:t>
            </a:r>
          </a:p>
        </p:txBody>
      </p:sp>
      <p:sp>
        <p:nvSpPr>
          <p:cNvPr id="15363" name="Text Box 5"/>
          <p:cNvSpPr txBox="1">
            <a:spLocks noChangeArrowheads="1"/>
          </p:cNvSpPr>
          <p:nvPr/>
        </p:nvSpPr>
        <p:spPr bwMode="auto">
          <a:xfrm>
            <a:off x="2727325" y="3217864"/>
            <a:ext cx="184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endParaRPr lang="en-US" sz="2000">
              <a:latin typeface="Comic Sans MS" pitchFamily="66" charset="0"/>
            </a:endParaRPr>
          </a:p>
        </p:txBody>
      </p:sp>
      <p:sp>
        <p:nvSpPr>
          <p:cNvPr id="15364" name="Text Box 6"/>
          <p:cNvSpPr txBox="1">
            <a:spLocks noChangeArrowheads="1"/>
          </p:cNvSpPr>
          <p:nvPr/>
        </p:nvSpPr>
        <p:spPr bwMode="auto">
          <a:xfrm>
            <a:off x="2726585" y="2743200"/>
            <a:ext cx="7824578" cy="258532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mic Sans MS" pitchFamily="66" charset="0"/>
              </a:rPr>
              <a:t>After completing this topic, students should be able to:</a:t>
            </a:r>
          </a:p>
          <a:p>
            <a:endParaRPr lang="en-US" sz="1800" dirty="0">
              <a:latin typeface="Comic Sans MS" pitchFamily="66" charset="0"/>
            </a:endParaRPr>
          </a:p>
          <a:p>
            <a:r>
              <a:rPr lang="en-US" sz="1800" dirty="0">
                <a:latin typeface="Comic Sans MS" pitchFamily="66" charset="0"/>
              </a:rPr>
              <a:t>Explain what an abstract class is, and how they are used</a:t>
            </a:r>
          </a:p>
          <a:p>
            <a:r>
              <a:rPr lang="en-US" sz="1800" dirty="0">
                <a:latin typeface="Comic Sans MS" pitchFamily="66" charset="0"/>
              </a:rPr>
              <a:t>Correctly design and use an abstract class</a:t>
            </a:r>
          </a:p>
          <a:p>
            <a:r>
              <a:rPr lang="en-US" sz="1800" dirty="0">
                <a:latin typeface="Comic Sans MS" pitchFamily="66" charset="0"/>
              </a:rPr>
              <a:t>Correctly design and use an abstract method in a class</a:t>
            </a:r>
          </a:p>
          <a:p>
            <a:r>
              <a:rPr lang="en-US" sz="1800" dirty="0">
                <a:latin typeface="Comic Sans MS" pitchFamily="66" charset="0"/>
              </a:rPr>
              <a:t>Explain what an Interface is, and how it differs from an abstract class</a:t>
            </a:r>
          </a:p>
          <a:p>
            <a:r>
              <a:rPr lang="en-US" sz="1800" dirty="0">
                <a:latin typeface="Comic Sans MS" pitchFamily="66" charset="0"/>
              </a:rPr>
              <a:t>        - Show that you can use the Comparable and </a:t>
            </a:r>
            <a:r>
              <a:rPr lang="en-US" sz="1800" dirty="0" err="1">
                <a:latin typeface="Comic Sans MS" pitchFamily="66" charset="0"/>
              </a:rPr>
              <a:t>Cloneable</a:t>
            </a:r>
            <a:r>
              <a:rPr lang="en-US" sz="1800" dirty="0">
                <a:latin typeface="Comic Sans MS" pitchFamily="66" charset="0"/>
              </a:rPr>
              <a:t> interfaces</a:t>
            </a:r>
          </a:p>
          <a:p>
            <a:r>
              <a:rPr lang="en-US" sz="1800" dirty="0">
                <a:latin typeface="Comic Sans MS" pitchFamily="66" charset="0"/>
              </a:rPr>
              <a:t> </a:t>
            </a:r>
          </a:p>
          <a:p>
            <a:endParaRPr lang="en-US" sz="1800" dirty="0">
              <a:latin typeface="Comic Sans MS" pitchFamily="66" charset="0"/>
            </a:endParaRPr>
          </a:p>
        </p:txBody>
      </p:sp>
      <p:pic>
        <p:nvPicPr>
          <p:cNvPr id="5" name="Picture 7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36085" y="3384406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36085" y="3652215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36085" y="3940611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36085" y="422499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1676400"/>
            <a:ext cx="883286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mic Sans MS" panose="030F0702030302020204" pitchFamily="66" charset="0"/>
              </a:rPr>
              <a:t>The Java language includes a number of built-in Interfaces.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In this lesson we will only briefly mention two:</a:t>
            </a:r>
          </a:p>
          <a:p>
            <a:endParaRPr lang="en-US" sz="1800" dirty="0">
              <a:latin typeface="Comic Sans MS" panose="030F0702030302020204" pitchFamily="66" charset="0"/>
            </a:endParaRPr>
          </a:p>
          <a:p>
            <a:r>
              <a:rPr lang="en-US" sz="1800" dirty="0">
                <a:latin typeface="Comic Sans MS" panose="030F0702030302020204" pitchFamily="66" charset="0"/>
              </a:rPr>
              <a:t>   The Comparable Interface: Provides a common interface for comparing two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   two objects. When you implement the Comparable interface, you have to fill 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   in the details of the </a:t>
            </a:r>
            <a:r>
              <a:rPr lang="en-US" sz="1800" dirty="0" err="1">
                <a:latin typeface="Comic Sans MS" panose="030F0702030302020204" pitchFamily="66" charset="0"/>
              </a:rPr>
              <a:t>compareTo</a:t>
            </a:r>
            <a:r>
              <a:rPr lang="en-US" sz="1800" dirty="0">
                <a:latin typeface="Comic Sans MS" panose="030F0702030302020204" pitchFamily="66" charset="0"/>
              </a:rPr>
              <a:t>( ) method. The </a:t>
            </a:r>
            <a:r>
              <a:rPr lang="en-US" sz="1800" dirty="0" err="1">
                <a:latin typeface="Comic Sans MS" panose="030F0702030302020204" pitchFamily="66" charset="0"/>
              </a:rPr>
              <a:t>compareTo</a:t>
            </a:r>
            <a:r>
              <a:rPr lang="en-US" sz="1800" dirty="0">
                <a:latin typeface="Comic Sans MS" panose="030F0702030302020204" pitchFamily="66" charset="0"/>
              </a:rPr>
              <a:t>( ) method returns:</a:t>
            </a:r>
          </a:p>
          <a:p>
            <a:endParaRPr lang="en-US" sz="1800" dirty="0">
              <a:latin typeface="Comic Sans MS" panose="030F0702030302020204" pitchFamily="66" charset="0"/>
            </a:endParaRPr>
          </a:p>
          <a:p>
            <a:r>
              <a:rPr lang="en-US" sz="1800" dirty="0">
                <a:latin typeface="Comic Sans MS" panose="030F0702030302020204" pitchFamily="66" charset="0"/>
              </a:rPr>
              <a:t>    * a positive integer if the current object is greater then the specified object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    * a negative integer if the current object is less than the specified object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    * a zero if the current object is equal to the specified object.</a:t>
            </a:r>
          </a:p>
          <a:p>
            <a:endParaRPr lang="en-US" sz="1800" dirty="0">
              <a:latin typeface="Comic Sans MS" panose="030F0702030302020204" pitchFamily="66" charset="0"/>
            </a:endParaRPr>
          </a:p>
          <a:p>
            <a:r>
              <a:rPr lang="en-US" sz="1800" dirty="0">
                <a:latin typeface="Comic Sans MS" panose="030F0702030302020204" pitchFamily="66" charset="0"/>
              </a:rPr>
              <a:t>You have to define what greater than, less than, and equals mean for your class.</a:t>
            </a:r>
          </a:p>
        </p:txBody>
      </p:sp>
    </p:spTree>
    <p:extLst>
      <p:ext uri="{BB962C8B-B14F-4D97-AF65-F5344CB8AC3E}">
        <p14:creationId xmlns:p14="http://schemas.microsoft.com/office/powerpoint/2010/main" val="38956932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8400" y="2209800"/>
            <a:ext cx="751519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mic Sans MS" panose="030F0702030302020204" pitchFamily="66" charset="0"/>
              </a:rPr>
              <a:t>The </a:t>
            </a:r>
            <a:r>
              <a:rPr lang="en-US" sz="1800" dirty="0" err="1">
                <a:latin typeface="Comic Sans MS" panose="030F0702030302020204" pitchFamily="66" charset="0"/>
              </a:rPr>
              <a:t>Cloneable</a:t>
            </a:r>
            <a:r>
              <a:rPr lang="en-US" sz="1800" dirty="0">
                <a:latin typeface="Comic Sans MS" panose="030F0702030302020204" pitchFamily="66" charset="0"/>
              </a:rPr>
              <a:t> interface is empty. It contains no abstract methods.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An empty interface is called a Marker interface. It simply serves to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denote that any class implementing the interface can be cloned.</a:t>
            </a:r>
          </a:p>
          <a:p>
            <a:endParaRPr lang="en-US" sz="1800" dirty="0">
              <a:latin typeface="Comic Sans MS" panose="030F0702030302020204" pitchFamily="66" charset="0"/>
            </a:endParaRPr>
          </a:p>
          <a:p>
            <a:r>
              <a:rPr lang="en-US" sz="1800" dirty="0">
                <a:latin typeface="Comic Sans MS" panose="030F0702030302020204" pitchFamily="66" charset="0"/>
              </a:rPr>
              <a:t>Objects are cloned by calling the clone( ) method defined in the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Object class.</a:t>
            </a:r>
          </a:p>
        </p:txBody>
      </p:sp>
    </p:spTree>
    <p:extLst>
      <p:ext uri="{BB962C8B-B14F-4D97-AF65-F5344CB8AC3E}">
        <p14:creationId xmlns:p14="http://schemas.microsoft.com/office/powerpoint/2010/main" val="933000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0" y="2514600"/>
            <a:ext cx="71224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mic Sans MS" panose="030F0702030302020204" pitchFamily="66" charset="0"/>
              </a:rPr>
              <a:t>In an inheritance hierarchy, classes become more specific and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concrete as you move down through each generation of child 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classes. As you move up through child generations towards 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the first parent class, classes become more generalized 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and more abstract. Sometimes a parent class is so abstract 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that it does not make sense to create an instances of that class.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0" y="1600200"/>
            <a:ext cx="28184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ABSTRACT CLASSES</a:t>
            </a:r>
          </a:p>
        </p:txBody>
      </p:sp>
    </p:spTree>
    <p:extLst>
      <p:ext uri="{BB962C8B-B14F-4D97-AF65-F5344CB8AC3E}">
        <p14:creationId xmlns:p14="http://schemas.microsoft.com/office/powerpoint/2010/main" val="3805089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83241" y="1523577"/>
            <a:ext cx="1371600" cy="107333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007692" y="501135"/>
            <a:ext cx="24208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Pet Store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79539" y="1530108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Pet</a:t>
            </a:r>
          </a:p>
        </p:txBody>
      </p:sp>
      <p:sp>
        <p:nvSpPr>
          <p:cNvPr id="6" name="Rectangle 5"/>
          <p:cNvSpPr/>
          <p:nvPr/>
        </p:nvSpPr>
        <p:spPr>
          <a:xfrm>
            <a:off x="2116241" y="3153380"/>
            <a:ext cx="1371600" cy="107333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69982" y="3200400"/>
            <a:ext cx="1141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Mammal</a:t>
            </a:r>
          </a:p>
        </p:txBody>
      </p:sp>
      <p:sp>
        <p:nvSpPr>
          <p:cNvPr id="8" name="Rectangle 7"/>
          <p:cNvSpPr/>
          <p:nvPr/>
        </p:nvSpPr>
        <p:spPr>
          <a:xfrm>
            <a:off x="3812177" y="3156646"/>
            <a:ext cx="1371600" cy="107333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090423" y="3200400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Bird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08113" y="3136839"/>
            <a:ext cx="1371600" cy="107333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797865" y="3200400"/>
            <a:ext cx="684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Fish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256478" y="3120539"/>
            <a:ext cx="1371600" cy="107333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404980" y="3123865"/>
            <a:ext cx="102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Reptile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33651" y="4840530"/>
            <a:ext cx="1371600" cy="107333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784332" y="4973820"/>
            <a:ext cx="639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Dog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129587" y="4843796"/>
            <a:ext cx="1371600" cy="107333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567251" y="4977086"/>
            <a:ext cx="590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Cat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915136" y="2819400"/>
            <a:ext cx="5009664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7924800" y="2819400"/>
            <a:ext cx="17478" cy="30113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0" idx="0"/>
          </p:cNvCxnSpPr>
          <p:nvPr/>
        </p:nvCxnSpPr>
        <p:spPr>
          <a:xfrm flipH="1">
            <a:off x="6193913" y="2835700"/>
            <a:ext cx="17478" cy="30113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4463026" y="2852000"/>
            <a:ext cx="17478" cy="30113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889485" y="2856238"/>
            <a:ext cx="17478" cy="30113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5" idx="2"/>
          </p:cNvCxnSpPr>
          <p:nvPr/>
        </p:nvCxnSpPr>
        <p:spPr>
          <a:xfrm>
            <a:off x="5469041" y="2596908"/>
            <a:ext cx="0" cy="22249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889840" y="4495800"/>
            <a:ext cx="1922337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6" idx="2"/>
          </p:cNvCxnSpPr>
          <p:nvPr/>
        </p:nvCxnSpPr>
        <p:spPr>
          <a:xfrm>
            <a:off x="2802041" y="4226711"/>
            <a:ext cx="0" cy="2690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89920" y="4495800"/>
            <a:ext cx="6421" cy="34473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8966" y="4495799"/>
            <a:ext cx="6421" cy="34473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914400" y="2057400"/>
            <a:ext cx="16907" cy="373380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16200000">
            <a:off x="-1775695" y="3755023"/>
            <a:ext cx="4767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classes become more general and more abstract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9221395" y="1884303"/>
            <a:ext cx="37609" cy="418956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 rot="16200000">
            <a:off x="7157146" y="3755023"/>
            <a:ext cx="4833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classes become more specific and more concrete</a:t>
            </a:r>
          </a:p>
        </p:txBody>
      </p:sp>
    </p:spTree>
    <p:extLst>
      <p:ext uri="{BB962C8B-B14F-4D97-AF65-F5344CB8AC3E}">
        <p14:creationId xmlns:p14="http://schemas.microsoft.com/office/powerpoint/2010/main" val="4101112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0" y="2362200"/>
            <a:ext cx="623920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The owner of the pet store likes the changes you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have made, but now wants you to add some code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that will help him better manage the food he buys 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to feed the dogs and cats in his store.</a:t>
            </a:r>
          </a:p>
          <a:p>
            <a:endParaRPr lang="en-US" sz="2000" dirty="0">
              <a:latin typeface="Comic Sans MS" panose="030F0702030302020204" pitchFamily="66" charset="0"/>
            </a:endParaRPr>
          </a:p>
          <a:p>
            <a:r>
              <a:rPr lang="en-US" sz="2000" dirty="0">
                <a:latin typeface="Comic Sans MS" panose="030F0702030302020204" pitchFamily="66" charset="0"/>
              </a:rPr>
              <a:t>The problem is that the formula to calculate how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much food a dog needs is much different then the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formula for how much food a cat needs.</a:t>
            </a:r>
          </a:p>
        </p:txBody>
      </p:sp>
    </p:spTree>
    <p:extLst>
      <p:ext uri="{BB962C8B-B14F-4D97-AF65-F5344CB8AC3E}">
        <p14:creationId xmlns:p14="http://schemas.microsoft.com/office/powerpoint/2010/main" val="2265183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29000" y="1066800"/>
            <a:ext cx="5078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CALCULATING FOOD REQUIREMENTS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6800" y="3048000"/>
            <a:ext cx="42867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mic Sans MS" panose="030F0702030302020204" pitchFamily="66" charset="0"/>
              </a:rPr>
              <a:t>A young cat needs to be fed about 3%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of its body weight each day. A cup of 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cat food weighs a quarter of a pound.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33989" y="3048000"/>
            <a:ext cx="46955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mic Sans MS" panose="030F0702030302020204" pitchFamily="66" charset="0"/>
              </a:rPr>
              <a:t>The amount of food a young dog needs is 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based on its Resting Energy Requirement.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RER for an average dog is computed as</a:t>
            </a:r>
          </a:p>
          <a:p>
            <a:endParaRPr lang="en-US" sz="1800" dirty="0">
              <a:latin typeface="Comic Sans MS" panose="030F0702030302020204" pitchFamily="66" charset="0"/>
            </a:endParaRPr>
          </a:p>
          <a:p>
            <a:r>
              <a:rPr lang="en-US" sz="1800" dirty="0">
                <a:latin typeface="Comic Sans MS" panose="030F0702030302020204" pitchFamily="66" charset="0"/>
              </a:rPr>
              <a:t>RER = 70 * (weight in kg)</a:t>
            </a:r>
          </a:p>
          <a:p>
            <a:endParaRPr lang="en-US" sz="1800" dirty="0">
              <a:latin typeface="Comic Sans MS" panose="030F0702030302020204" pitchFamily="66" charset="0"/>
            </a:endParaRPr>
          </a:p>
          <a:p>
            <a:r>
              <a:rPr lang="en-US" sz="1800" dirty="0">
                <a:latin typeface="Comic Sans MS" panose="030F0702030302020204" pitchFamily="66" charset="0"/>
              </a:rPr>
              <a:t>A dog needs 2 x RER calories per day, and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1 cup of dog food provides 345 calories.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43652" y="3980947"/>
            <a:ext cx="412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mic Sans MS" panose="030F0702030302020204" pitchFamily="66" charset="0"/>
              </a:rPr>
              <a:t>.75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53144" y="2438400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mic Sans MS" panose="030F0702030302020204" pitchFamily="66" charset="0"/>
              </a:rPr>
              <a:t>Cat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46398" y="243840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mic Sans MS" panose="030F0702030302020204" pitchFamily="66" charset="0"/>
              </a:rPr>
              <a:t>Dog</a:t>
            </a:r>
          </a:p>
        </p:txBody>
      </p:sp>
    </p:spTree>
    <p:extLst>
      <p:ext uri="{BB962C8B-B14F-4D97-AF65-F5344CB8AC3E}">
        <p14:creationId xmlns:p14="http://schemas.microsoft.com/office/powerpoint/2010/main" val="1110624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8400" y="2209800"/>
            <a:ext cx="645561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mic Sans MS" panose="030F0702030302020204" pitchFamily="66" charset="0"/>
              </a:rPr>
              <a:t>We will add a </a:t>
            </a:r>
            <a:r>
              <a:rPr lang="en-US" sz="1800" dirty="0" err="1">
                <a:latin typeface="Comic Sans MS" panose="030F0702030302020204" pitchFamily="66" charset="0"/>
              </a:rPr>
              <a:t>calcFood</a:t>
            </a:r>
            <a:r>
              <a:rPr lang="en-US" sz="1800" dirty="0">
                <a:latin typeface="Comic Sans MS" panose="030F0702030302020204" pitchFamily="66" charset="0"/>
              </a:rPr>
              <a:t>( ) method to the Dog class and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to the Cat class. In order to allow polymorphism to work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on this method, we will also need to add a </a:t>
            </a:r>
            <a:r>
              <a:rPr lang="en-US" sz="1800" dirty="0" err="1">
                <a:latin typeface="Comic Sans MS" panose="030F0702030302020204" pitchFamily="66" charset="0"/>
              </a:rPr>
              <a:t>calcFood</a:t>
            </a:r>
            <a:r>
              <a:rPr lang="en-US" sz="1800" dirty="0">
                <a:latin typeface="Comic Sans MS" panose="030F0702030302020204" pitchFamily="66" charset="0"/>
              </a:rPr>
              <a:t>( )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method in the Pet class.</a:t>
            </a:r>
          </a:p>
          <a:p>
            <a:endParaRPr lang="en-US" sz="1800" dirty="0">
              <a:latin typeface="Comic Sans MS" panose="030F0702030302020204" pitchFamily="66" charset="0"/>
            </a:endParaRPr>
          </a:p>
          <a:p>
            <a:r>
              <a:rPr lang="en-US" sz="1800" dirty="0">
                <a:latin typeface="Comic Sans MS" panose="030F0702030302020204" pitchFamily="66" charset="0"/>
              </a:rPr>
              <a:t>You cannot calculate the amount of food a pet eats unless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you know whether it is a dog or a cat. So, it does not make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sense to ever create just a Pet object. </a:t>
            </a:r>
          </a:p>
        </p:txBody>
      </p:sp>
    </p:spTree>
    <p:extLst>
      <p:ext uri="{BB962C8B-B14F-4D97-AF65-F5344CB8AC3E}">
        <p14:creationId xmlns:p14="http://schemas.microsoft.com/office/powerpoint/2010/main" val="1645446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00291" y="1447800"/>
            <a:ext cx="28184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ABSTRACT CLASSES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15827" y="2133600"/>
            <a:ext cx="686598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mic Sans MS" panose="030F0702030302020204" pitchFamily="66" charset="0"/>
              </a:rPr>
              <a:t>When a class becomes so generalized that we would never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create an instance of that class, we can create an Abstract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class. Java will not allow you to create instances of an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abstract class. </a:t>
            </a:r>
          </a:p>
          <a:p>
            <a:endParaRPr lang="en-US" sz="1800" dirty="0">
              <a:latin typeface="Comic Sans MS" panose="030F0702030302020204" pitchFamily="66" charset="0"/>
            </a:endParaRPr>
          </a:p>
          <a:p>
            <a:r>
              <a:rPr lang="en-US" sz="1800" dirty="0">
                <a:latin typeface="Comic Sans MS" panose="030F0702030302020204" pitchFamily="66" charset="0"/>
              </a:rPr>
              <a:t>In our example, the Pet class contains all of the information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common to dogs and cats. The formulas for calculating the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amount of food a dog eats or that a cat eats are different, so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in the Pet class we can’t write down any formula to use. 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Therefore we mark the </a:t>
            </a:r>
            <a:r>
              <a:rPr lang="en-US" sz="1800" dirty="0" err="1">
                <a:latin typeface="Comic Sans MS" panose="030F0702030302020204" pitchFamily="66" charset="0"/>
              </a:rPr>
              <a:t>calcFood</a:t>
            </a:r>
            <a:r>
              <a:rPr lang="en-US" sz="1800" dirty="0">
                <a:latin typeface="Comic Sans MS" panose="030F0702030302020204" pitchFamily="66" charset="0"/>
              </a:rPr>
              <a:t>( ) method in the Pet class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as abstract and omit any body for the method.</a:t>
            </a:r>
          </a:p>
        </p:txBody>
      </p:sp>
    </p:spTree>
    <p:extLst>
      <p:ext uri="{BB962C8B-B14F-4D97-AF65-F5344CB8AC3E}">
        <p14:creationId xmlns:p14="http://schemas.microsoft.com/office/powerpoint/2010/main" val="2711678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3780" y="2362200"/>
            <a:ext cx="2967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ABSTRACT METHODS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74163" y="3048000"/>
            <a:ext cx="81083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mic Sans MS" panose="030F0702030302020204" pitchFamily="66" charset="0"/>
              </a:rPr>
              <a:t>An abstract method contains no body. However, having an abstract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method is useful because it tells Java that you must calculate the amount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of food any pet eats, by overriding this abstract method in each child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class.</a:t>
            </a:r>
          </a:p>
        </p:txBody>
      </p:sp>
    </p:spTree>
    <p:extLst>
      <p:ext uri="{BB962C8B-B14F-4D97-AF65-F5344CB8AC3E}">
        <p14:creationId xmlns:p14="http://schemas.microsoft.com/office/powerpoint/2010/main" val="13705326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5729</TotalTime>
  <Words>1435</Words>
  <Application>Microsoft Macintosh PowerPoint</Application>
  <PresentationFormat>Widescreen</PresentationFormat>
  <Paragraphs>234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Comic Sans MS</vt:lpstr>
      <vt:lpstr>Times New Roman</vt:lpstr>
      <vt:lpstr>Celestial</vt:lpstr>
      <vt:lpstr>CIT-260 Week 12</vt:lpstr>
      <vt:lpstr>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UVSC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</dc:title>
  <dc:creator>UVSC</dc:creator>
  <cp:lastModifiedBy>Croasmun, Jim</cp:lastModifiedBy>
  <cp:revision>165</cp:revision>
  <dcterms:created xsi:type="dcterms:W3CDTF">2002-02-14T16:20:32Z</dcterms:created>
  <dcterms:modified xsi:type="dcterms:W3CDTF">2021-07-02T21:17:03Z</dcterms:modified>
</cp:coreProperties>
</file>