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handoutMasterIdLst>
    <p:handoutMasterId r:id="rId66"/>
  </p:handoutMasterIdLst>
  <p:sldIdLst>
    <p:sldId id="256" r:id="rId2"/>
    <p:sldId id="300" r:id="rId3"/>
    <p:sldId id="257" r:id="rId4"/>
    <p:sldId id="258" r:id="rId5"/>
    <p:sldId id="259" r:id="rId6"/>
    <p:sldId id="260" r:id="rId7"/>
    <p:sldId id="261" r:id="rId8"/>
    <p:sldId id="333" r:id="rId9"/>
    <p:sldId id="262" r:id="rId10"/>
    <p:sldId id="263" r:id="rId11"/>
    <p:sldId id="317" r:id="rId12"/>
    <p:sldId id="264" r:id="rId13"/>
    <p:sldId id="265" r:id="rId14"/>
    <p:sldId id="266" r:id="rId15"/>
    <p:sldId id="269" r:id="rId16"/>
    <p:sldId id="336" r:id="rId17"/>
    <p:sldId id="324" r:id="rId18"/>
    <p:sldId id="339" r:id="rId19"/>
    <p:sldId id="341" r:id="rId20"/>
    <p:sldId id="390" r:id="rId21"/>
    <p:sldId id="340" r:id="rId22"/>
    <p:sldId id="271" r:id="rId23"/>
    <p:sldId id="272" r:id="rId24"/>
    <p:sldId id="344" r:id="rId25"/>
    <p:sldId id="343" r:id="rId26"/>
    <p:sldId id="342" r:id="rId27"/>
    <p:sldId id="326" r:id="rId28"/>
    <p:sldId id="274" r:id="rId29"/>
    <p:sldId id="283" r:id="rId30"/>
    <p:sldId id="284" r:id="rId31"/>
    <p:sldId id="345" r:id="rId32"/>
    <p:sldId id="346" r:id="rId33"/>
    <p:sldId id="347" r:id="rId34"/>
    <p:sldId id="348" r:id="rId35"/>
    <p:sldId id="349" r:id="rId36"/>
    <p:sldId id="350" r:id="rId37"/>
    <p:sldId id="354" r:id="rId38"/>
    <p:sldId id="356" r:id="rId39"/>
    <p:sldId id="358" r:id="rId40"/>
    <p:sldId id="360" r:id="rId41"/>
    <p:sldId id="392" r:id="rId42"/>
    <p:sldId id="399" r:id="rId43"/>
    <p:sldId id="391" r:id="rId44"/>
    <p:sldId id="365" r:id="rId45"/>
    <p:sldId id="366" r:id="rId46"/>
    <p:sldId id="397" r:id="rId47"/>
    <p:sldId id="371" r:id="rId48"/>
    <p:sldId id="367" r:id="rId49"/>
    <p:sldId id="368" r:id="rId50"/>
    <p:sldId id="398" r:id="rId51"/>
    <p:sldId id="374" r:id="rId52"/>
    <p:sldId id="393" r:id="rId53"/>
    <p:sldId id="394" r:id="rId54"/>
    <p:sldId id="395" r:id="rId55"/>
    <p:sldId id="396" r:id="rId56"/>
    <p:sldId id="376" r:id="rId57"/>
    <p:sldId id="377" r:id="rId58"/>
    <p:sldId id="378" r:id="rId59"/>
    <p:sldId id="379" r:id="rId60"/>
    <p:sldId id="386" r:id="rId61"/>
    <p:sldId id="387" r:id="rId62"/>
    <p:sldId id="388" r:id="rId63"/>
    <p:sldId id="389" r:id="rId64"/>
    <p:sldId id="385" r:id="rId65"/>
  </p:sldIdLst>
  <p:sldSz cx="12192000" cy="6858000"/>
  <p:notesSz cx="6858000" cy="9144000"/>
  <p:defaultTextStyle>
    <a:defPPr>
      <a:defRPr lang="en-US"/>
    </a:defPPr>
    <a:lvl1pPr algn="l" rtl="0" fontAlgn="base">
      <a:spcBef>
        <a:spcPct val="0"/>
      </a:spcBef>
      <a:spcAft>
        <a:spcPct val="0"/>
      </a:spcAft>
      <a:defRPr sz="2400" kern="1200">
        <a:solidFill>
          <a:schemeClr val="tx1"/>
        </a:solidFill>
        <a:latin typeface="Comic Sans MS" pitchFamily="66" charset="0"/>
        <a:ea typeface="+mn-ea"/>
        <a:cs typeface="+mn-cs"/>
      </a:defRPr>
    </a:lvl1pPr>
    <a:lvl2pPr marL="457200" algn="l" rtl="0" fontAlgn="base">
      <a:spcBef>
        <a:spcPct val="0"/>
      </a:spcBef>
      <a:spcAft>
        <a:spcPct val="0"/>
      </a:spcAft>
      <a:defRPr sz="2400" kern="1200">
        <a:solidFill>
          <a:schemeClr val="tx1"/>
        </a:solidFill>
        <a:latin typeface="Comic Sans MS" pitchFamily="66" charset="0"/>
        <a:ea typeface="+mn-ea"/>
        <a:cs typeface="+mn-cs"/>
      </a:defRPr>
    </a:lvl2pPr>
    <a:lvl3pPr marL="914400" algn="l" rtl="0" fontAlgn="base">
      <a:spcBef>
        <a:spcPct val="0"/>
      </a:spcBef>
      <a:spcAft>
        <a:spcPct val="0"/>
      </a:spcAft>
      <a:defRPr sz="2400" kern="1200">
        <a:solidFill>
          <a:schemeClr val="tx1"/>
        </a:solidFill>
        <a:latin typeface="Comic Sans MS" pitchFamily="66" charset="0"/>
        <a:ea typeface="+mn-ea"/>
        <a:cs typeface="+mn-cs"/>
      </a:defRPr>
    </a:lvl3pPr>
    <a:lvl4pPr marL="1371600" algn="l" rtl="0" fontAlgn="base">
      <a:spcBef>
        <a:spcPct val="0"/>
      </a:spcBef>
      <a:spcAft>
        <a:spcPct val="0"/>
      </a:spcAft>
      <a:defRPr sz="2400" kern="1200">
        <a:solidFill>
          <a:schemeClr val="tx1"/>
        </a:solidFill>
        <a:latin typeface="Comic Sans MS" pitchFamily="66" charset="0"/>
        <a:ea typeface="+mn-ea"/>
        <a:cs typeface="+mn-cs"/>
      </a:defRPr>
    </a:lvl4pPr>
    <a:lvl5pPr marL="1828800" algn="l" rtl="0" fontAlgn="base">
      <a:spcBef>
        <a:spcPct val="0"/>
      </a:spcBef>
      <a:spcAft>
        <a:spcPct val="0"/>
      </a:spcAft>
      <a:defRPr sz="2400" kern="1200">
        <a:solidFill>
          <a:schemeClr val="tx1"/>
        </a:solidFill>
        <a:latin typeface="Comic Sans MS" pitchFamily="66" charset="0"/>
        <a:ea typeface="+mn-ea"/>
        <a:cs typeface="+mn-cs"/>
      </a:defRPr>
    </a:lvl5pPr>
    <a:lvl6pPr marL="2286000" algn="l" defTabSz="914400" rtl="0" eaLnBrk="1" latinLnBrk="0" hangingPunct="1">
      <a:defRPr sz="2400" kern="1200">
        <a:solidFill>
          <a:schemeClr val="tx1"/>
        </a:solidFill>
        <a:latin typeface="Comic Sans MS" pitchFamily="66" charset="0"/>
        <a:ea typeface="+mn-ea"/>
        <a:cs typeface="+mn-cs"/>
      </a:defRPr>
    </a:lvl6pPr>
    <a:lvl7pPr marL="2743200" algn="l" defTabSz="914400" rtl="0" eaLnBrk="1" latinLnBrk="0" hangingPunct="1">
      <a:defRPr sz="2400" kern="1200">
        <a:solidFill>
          <a:schemeClr val="tx1"/>
        </a:solidFill>
        <a:latin typeface="Comic Sans MS" pitchFamily="66" charset="0"/>
        <a:ea typeface="+mn-ea"/>
        <a:cs typeface="+mn-cs"/>
      </a:defRPr>
    </a:lvl7pPr>
    <a:lvl8pPr marL="3200400" algn="l" defTabSz="914400" rtl="0" eaLnBrk="1" latinLnBrk="0" hangingPunct="1">
      <a:defRPr sz="2400" kern="1200">
        <a:solidFill>
          <a:schemeClr val="tx1"/>
        </a:solidFill>
        <a:latin typeface="Comic Sans MS" pitchFamily="66" charset="0"/>
        <a:ea typeface="+mn-ea"/>
        <a:cs typeface="+mn-cs"/>
      </a:defRPr>
    </a:lvl8pPr>
    <a:lvl9pPr marL="3657600" algn="l" defTabSz="914400" rtl="0" eaLnBrk="1" latinLnBrk="0" hangingPunct="1">
      <a:defRPr sz="2400" kern="1200">
        <a:solidFill>
          <a:schemeClr val="tx1"/>
        </a:solidFill>
        <a:latin typeface="Comic Sans MS" pitchFamily="66"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CC"/>
    <a:srgbClr val="CCECFF"/>
    <a:srgbClr val="660066"/>
    <a:srgbClr val="3E003E"/>
    <a:srgbClr val="0000FF"/>
    <a:srgbClr val="33CC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82" y="16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213368E-D1C7-4A4C-8274-6D0A9368FC65}" type="datetimeFigureOut">
              <a:rPr lang="en-US" smtClean="0"/>
              <a:pPr/>
              <a:t>12/3/2020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088A70D-EBA0-49E5-AFA1-4AA4F39BEF3E}" type="slidenum">
              <a:rPr lang="en-US" smtClean="0"/>
              <a:pPr/>
              <a:t>‹#›</a:t>
            </a:fld>
            <a:endParaRPr lang="en-US"/>
          </a:p>
        </p:txBody>
      </p:sp>
    </p:spTree>
    <p:extLst>
      <p:ext uri="{BB962C8B-B14F-4D97-AF65-F5344CB8AC3E}">
        <p14:creationId xmlns:p14="http://schemas.microsoft.com/office/powerpoint/2010/main" val="41221127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AF8DD645-B9B4-46EE-B031-35C24A448A04}" type="datetimeFigureOut">
              <a:rPr lang="en-US" smtClean="0"/>
              <a:t>12/3/2020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r>
              <a:rPr lang="en-US" smtClean="0"/>
              <a:t>
              </a:t>
            </a:r>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335168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59E700-EF95-463F-B75A-2CDEC15C5A37}" type="datetimeFigureOut">
              <a:rPr lang="en-US" smtClean="0"/>
              <a:t>12/3/2020</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03159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7C6CC6-9B37-4318-8876-62F2332BE330}" type="datetimeFigureOut">
              <a:rPr lang="en-US" smtClean="0"/>
              <a:t>12/3/2020</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675328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1C7781-F104-4BD5-BC26-3DB2DD695986}" type="datetimeFigureOut">
              <a:rPr lang="en-US" smtClean="0"/>
              <a:t>12/3/2020</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62445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BB9AD0-4BAD-48BB-B06C-62CAB66B1652}" type="datetimeFigureOut">
              <a:rPr lang="en-US" smtClean="0"/>
              <a:t>12/3/2020</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7196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E61780-2E25-4081-A2D9-4C0805256F67}" type="datetimeFigureOut">
              <a:rPr lang="en-US" smtClean="0"/>
              <a:t>12/3/2020</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277279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E61780-2E25-4081-A2D9-4C0805256F67}" type="datetimeFigureOut">
              <a:rPr lang="en-US" smtClean="0"/>
              <a:t>12/3/2020</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3981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1580A0-ED6C-4884-9FFE-87471827F59A}" type="datetimeFigureOut">
              <a:rPr lang="en-US" smtClean="0"/>
              <a:t>12/3/2020</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39200426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474D98-3273-47CE-B312-A00AAFA2779F}" type="datetimeFigureOut">
              <a:rPr lang="en-US" smtClean="0"/>
              <a:t>12/3/2020</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6136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5125" name="Rectangle 5"/>
          <p:cNvSpPr>
            <a:spLocks noGrp="1" noChangeArrowheads="1"/>
          </p:cNvSpPr>
          <p:nvPr>
            <p:ph type="ctrTitle" sz="quarter"/>
          </p:nvPr>
        </p:nvSpPr>
        <p:spPr>
          <a:xfrm>
            <a:off x="1725084" y="762000"/>
            <a:ext cx="10363200" cy="1143000"/>
          </a:xfrm>
        </p:spPr>
        <p:txBody>
          <a:bodyPr anchor="b"/>
          <a:lstStyle>
            <a:lvl1pPr>
              <a:defRPr/>
            </a:lvl1pPr>
          </a:lstStyle>
          <a:p>
            <a:r>
              <a:rPr lang="en-US"/>
              <a:t>Click to edit Master title style</a:t>
            </a:r>
          </a:p>
        </p:txBody>
      </p:sp>
    </p:spTree>
    <p:extLst>
      <p:ext uri="{BB962C8B-B14F-4D97-AF65-F5344CB8AC3E}">
        <p14:creationId xmlns:p14="http://schemas.microsoft.com/office/powerpoint/2010/main" val="21680004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910168" y="609600"/>
            <a:ext cx="10773833"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910167" y="1981200"/>
            <a:ext cx="508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193367" y="1981200"/>
            <a:ext cx="508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910167" y="4114800"/>
            <a:ext cx="508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6193367" y="4114800"/>
            <a:ext cx="508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64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6993E9-CEF0-47B7-AEA6-AFACC79966BA}" type="datetimeFigureOut">
              <a:rPr lang="en-US" smtClean="0"/>
              <a:t>12/3/2020</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8633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434F47-3A99-4701-A7D9-FE6C4D9DA92E}" type="datetimeFigureOut">
              <a:rPr lang="en-US" smtClean="0"/>
              <a:t>12/3/2020</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4511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9E62588-EC5C-453B-A942-AA1C7EFEEF33}" type="datetimeFigureOut">
              <a:rPr lang="en-US" smtClean="0"/>
              <a:t>12/3/2020</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387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2D5D575-BDA5-4AAF-81DC-5D38C213A391}" type="datetimeFigureOut">
              <a:rPr lang="en-US" smtClean="0"/>
              <a:t>12/3/2020</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1528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F9C5B0-21BA-48EA-B067-5E37072B4F18}" type="datetimeFigureOut">
              <a:rPr lang="en-US" smtClean="0"/>
              <a:t>12/3/2020</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8556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9CB959AD-49F4-478E-A013-BE606CDD1B41}" type="datetimeFigureOut">
              <a:rPr lang="en-US" smtClean="0"/>
              <a:t>12/3/2020</a:t>
            </a:fld>
            <a:endParaRPr lang="en-US" dirty="0"/>
          </a:p>
        </p:txBody>
      </p:sp>
      <p:sp>
        <p:nvSpPr>
          <p:cNvPr id="3" name="Footer Placeholder 2"/>
          <p:cNvSpPr>
            <a:spLocks noGrp="1"/>
          </p:cNvSpPr>
          <p:nvPr>
            <p:ph type="ftr" sz="quarter" idx="11"/>
          </p:nvPr>
        </p:nvSpPr>
        <p:spPr/>
        <p:txBody>
          <a:bodyPr/>
          <a:lstStyle/>
          <a:p>
            <a:r>
              <a:rPr lang="en-US" smtClean="0"/>
              <a: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8803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55E8D2-BCEE-4D3D-AE6D-93BD204BAD0C}" type="datetimeFigureOut">
              <a:rPr lang="en-US" smtClean="0"/>
              <a:t>12/3/2020</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53284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BF110E-D48F-4A61-BE6D-11D38A61FE05}" type="datetimeFigureOut">
              <a:rPr lang="en-US" smtClean="0"/>
              <a:t>12/3/2020</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2125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FE61780-2E25-4081-A2D9-4C0805256F67}" type="datetimeFigureOut">
              <a:rPr lang="en-US" smtClean="0"/>
              <a:t>12/3/2020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smtClean="0"/>
              <a:t>
              </a:t>
            </a:r>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7656684"/>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 id="2147483780" r:id="rId18"/>
    <p:sldLayoutId id="2147483781" r:id="rId19"/>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sz="quarter"/>
          </p:nvPr>
        </p:nvSpPr>
        <p:spPr>
          <a:xfrm>
            <a:off x="2794001" y="2120900"/>
            <a:ext cx="6710363" cy="1143000"/>
          </a:xfrm>
        </p:spPr>
        <p:txBody>
          <a:bodyPr>
            <a:normAutofit/>
          </a:bodyPr>
          <a:lstStyle/>
          <a:p>
            <a:pPr algn="ctr" eaLnBrk="1" hangingPunct="1">
              <a:defRPr/>
            </a:pPr>
            <a:r>
              <a:rPr lang="en-US" sz="3200" dirty="0" smtClean="0">
                <a:latin typeface="Comic Sans MS" pitchFamily="66" charset="0"/>
              </a:rPr>
              <a:t>Exceptions and File I/O</a:t>
            </a:r>
            <a:endParaRPr lang="en-US" sz="3200" dirty="0">
              <a:latin typeface="Comic Sans MS" pitchFamily="66"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6" name="Rectangle 4"/>
          <p:cNvSpPr>
            <a:spLocks noGrp="1" noChangeArrowheads="1"/>
          </p:cNvSpPr>
          <p:nvPr>
            <p:ph type="title"/>
          </p:nvPr>
        </p:nvSpPr>
        <p:spPr>
          <a:xfrm>
            <a:off x="4167156" y="2455748"/>
            <a:ext cx="3876675" cy="1143000"/>
          </a:xfrm>
        </p:spPr>
        <p:txBody>
          <a:bodyPr>
            <a:normAutofit/>
          </a:bodyPr>
          <a:lstStyle/>
          <a:p>
            <a:pPr eaLnBrk="1" hangingPunct="1">
              <a:defRPr/>
            </a:pPr>
            <a:r>
              <a:rPr lang="en-US" sz="3200" dirty="0" smtClean="0">
                <a:solidFill>
                  <a:schemeClr val="tx1"/>
                </a:solidFill>
                <a:latin typeface="Comic Sans MS" pitchFamily="66" charset="0"/>
              </a:rPr>
              <a:t>CODE Example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33134" y="1989979"/>
            <a:ext cx="7239482" cy="1477328"/>
          </a:xfrm>
          <a:prstGeom prst="rect">
            <a:avLst/>
          </a:prstGeom>
          <a:noFill/>
        </p:spPr>
        <p:txBody>
          <a:bodyPr wrap="none" rtlCol="0">
            <a:spAutoFit/>
          </a:bodyPr>
          <a:lstStyle/>
          <a:p>
            <a:r>
              <a:rPr lang="en-US" sz="1800" dirty="0" smtClean="0"/>
              <a:t>If you attempt to access an element of an array at some </a:t>
            </a:r>
            <a:r>
              <a:rPr lang="en-US" sz="1800" smtClean="0"/>
              <a:t>index </a:t>
            </a:r>
            <a:r>
              <a:rPr lang="en-US" sz="1800" i="1" smtClean="0">
                <a:latin typeface="Times New Roman" panose="02020603050405020304" pitchFamily="18" charset="0"/>
                <a:cs typeface="Times New Roman" panose="02020603050405020304" pitchFamily="18" charset="0"/>
              </a:rPr>
              <a:t>n</a:t>
            </a:r>
            <a:r>
              <a:rPr lang="en-US" sz="1800" smtClean="0"/>
              <a:t>,</a:t>
            </a:r>
            <a:endParaRPr lang="en-US" sz="1800" dirty="0" smtClean="0"/>
          </a:p>
          <a:p>
            <a:r>
              <a:rPr lang="en-US" sz="1800" dirty="0" smtClean="0"/>
              <a:t>and the array only </a:t>
            </a:r>
            <a:r>
              <a:rPr lang="en-US" sz="1800" smtClean="0"/>
              <a:t>contains fewer than </a:t>
            </a:r>
            <a:r>
              <a:rPr lang="en-US" sz="1800" i="1" smtClean="0">
                <a:latin typeface="Times New Roman" panose="02020603050405020304" pitchFamily="18" charset="0"/>
                <a:cs typeface="Times New Roman" panose="02020603050405020304" pitchFamily="18" charset="0"/>
              </a:rPr>
              <a:t>n</a:t>
            </a:r>
            <a:r>
              <a:rPr lang="en-US" sz="1800" smtClean="0"/>
              <a:t> values, your program will</a:t>
            </a:r>
          </a:p>
          <a:p>
            <a:r>
              <a:rPr lang="en-US" sz="1800" smtClean="0"/>
              <a:t>terminate </a:t>
            </a:r>
            <a:r>
              <a:rPr lang="en-US" sz="1800" smtClean="0"/>
              <a:t>and </a:t>
            </a:r>
            <a:r>
              <a:rPr lang="en-US" sz="1800" dirty="0" smtClean="0"/>
              <a:t>display this </a:t>
            </a:r>
            <a:r>
              <a:rPr lang="en-US" sz="1800"/>
              <a:t>error </a:t>
            </a:r>
            <a:r>
              <a:rPr lang="en-US" sz="1800" smtClean="0"/>
              <a:t>message something like this</a:t>
            </a:r>
            <a:r>
              <a:rPr lang="en-US" sz="1800" smtClean="0"/>
              <a:t>:</a:t>
            </a:r>
            <a:endParaRPr lang="en-US" sz="1800" dirty="0" smtClean="0"/>
          </a:p>
          <a:p>
            <a:endParaRPr lang="en-US" sz="1800" dirty="0"/>
          </a:p>
          <a:p>
            <a:r>
              <a:rPr lang="en-US" sz="1800" i="1" dirty="0" smtClean="0">
                <a:solidFill>
                  <a:srgbClr val="FFC000"/>
                </a:solidFill>
                <a:latin typeface="Cambria" panose="02040503050406030204" pitchFamily="18" charset="0"/>
                <a:ea typeface="Cambria" panose="02040503050406030204" pitchFamily="18" charset="0"/>
              </a:rPr>
              <a:t>     Exception </a:t>
            </a:r>
            <a:r>
              <a:rPr lang="en-US" sz="1800" i="1" dirty="0">
                <a:solidFill>
                  <a:srgbClr val="FFC000"/>
                </a:solidFill>
                <a:latin typeface="Cambria" panose="02040503050406030204" pitchFamily="18" charset="0"/>
                <a:ea typeface="Cambria" panose="02040503050406030204" pitchFamily="18" charset="0"/>
              </a:rPr>
              <a:t>in thread "main</a:t>
            </a:r>
            <a:r>
              <a:rPr lang="en-US" sz="1800" i="1">
                <a:solidFill>
                  <a:srgbClr val="FFC000"/>
                </a:solidFill>
                <a:latin typeface="Cambria" panose="02040503050406030204" pitchFamily="18" charset="0"/>
                <a:ea typeface="Cambria" panose="02040503050406030204" pitchFamily="18" charset="0"/>
              </a:rPr>
              <a:t>" </a:t>
            </a:r>
            <a:r>
              <a:rPr lang="en-US" sz="1800" i="1" smtClean="0">
                <a:solidFill>
                  <a:srgbClr val="FFC000"/>
                </a:solidFill>
                <a:latin typeface="Cambria" panose="02040503050406030204" pitchFamily="18" charset="0"/>
                <a:ea typeface="Cambria" panose="02040503050406030204" pitchFamily="18" charset="0"/>
              </a:rPr>
              <a:t>Array</a:t>
            </a:r>
            <a:r>
              <a:rPr lang="en-US" sz="1800" i="1" smtClean="0">
                <a:solidFill>
                  <a:srgbClr val="FFC000"/>
                </a:solidFill>
                <a:latin typeface="Cambria" panose="02040503050406030204" pitchFamily="18" charset="0"/>
                <a:ea typeface="Cambria" panose="02040503050406030204" pitchFamily="18" charset="0"/>
              </a:rPr>
              <a:t>IndexOutOfBoundsException</a:t>
            </a:r>
            <a:endParaRPr lang="en-US" sz="1800" i="1" dirty="0" smtClean="0">
              <a:solidFill>
                <a:srgbClr val="FFC0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ext Box 4"/>
          <p:cNvSpPr txBox="1">
            <a:spLocks noChangeArrowheads="1"/>
          </p:cNvSpPr>
          <p:nvPr/>
        </p:nvSpPr>
        <p:spPr bwMode="auto">
          <a:xfrm>
            <a:off x="2295931" y="2492122"/>
            <a:ext cx="7198061" cy="2800767"/>
          </a:xfrm>
          <a:prstGeom prst="rect">
            <a:avLst/>
          </a:prstGeom>
          <a:noFill/>
          <a:ln w="12700">
            <a:noFill/>
            <a:miter lim="800000"/>
            <a:headEnd type="none" w="sm" len="sm"/>
            <a:tailEnd type="none" w="sm" len="sm"/>
          </a:ln>
        </p:spPr>
        <p:txBody>
          <a:bodyPr wrap="none">
            <a:spAutoFit/>
          </a:bodyPr>
          <a:lstStyle/>
          <a:p>
            <a:r>
              <a:rPr lang="en-US" sz="1600" dirty="0">
                <a:latin typeface="Calibri" panose="020F0502020204030204" pitchFamily="34" charset="0"/>
                <a:cs typeface="Calibri" panose="020F0502020204030204" pitchFamily="34" charset="0"/>
              </a:rPr>
              <a:t> public static void main(String[] </a:t>
            </a:r>
            <a:r>
              <a:rPr lang="en-US" sz="1600" dirty="0" err="1">
                <a:latin typeface="Calibri" panose="020F0502020204030204" pitchFamily="34" charset="0"/>
                <a:cs typeface="Calibri" panose="020F0502020204030204" pitchFamily="34" charset="0"/>
              </a:rPr>
              <a:t>args</a:t>
            </a:r>
            <a:r>
              <a:rPr lang="en-US" sz="1600" dirty="0">
                <a:latin typeface="Calibri" panose="020F0502020204030204" pitchFamily="34" charset="0"/>
                <a:cs typeface="Calibri" panose="020F0502020204030204" pitchFamily="34" charset="0"/>
              </a:rPr>
              <a:t>) {</a:t>
            </a:r>
          </a:p>
          <a:p>
            <a:r>
              <a:rPr lang="en-US" sz="1600" dirty="0">
                <a:latin typeface="Calibri" panose="020F0502020204030204" pitchFamily="34" charset="0"/>
                <a:cs typeface="Calibri" panose="020F0502020204030204" pitchFamily="34" charset="0"/>
              </a:rPr>
              <a:t>        Scanner keyboard = new Scanner(System.in</a:t>
            </a:r>
            <a:r>
              <a:rPr lang="en-US" sz="1600" dirty="0" smtClean="0">
                <a:latin typeface="Calibri" panose="020F0502020204030204" pitchFamily="34" charset="0"/>
                <a:cs typeface="Calibri" panose="020F0502020204030204" pitchFamily="34" charset="0"/>
              </a:rPr>
              <a:t>);</a:t>
            </a:r>
          </a:p>
          <a:p>
            <a:r>
              <a:rPr lang="en-US" sz="1600" dirty="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int</a:t>
            </a:r>
            <a:r>
              <a:rPr lang="en-US" sz="1600" dirty="0" smtClean="0">
                <a:latin typeface="Calibri" panose="020F0502020204030204" pitchFamily="34" charset="0"/>
                <a:cs typeface="Calibri" panose="020F0502020204030204" pitchFamily="34" charset="0"/>
              </a:rPr>
              <a:t>[ ] numbers </a:t>
            </a:r>
            <a:r>
              <a:rPr lang="en-US" sz="1600" smtClean="0">
                <a:latin typeface="Calibri" panose="020F0502020204030204" pitchFamily="34" charset="0"/>
                <a:cs typeface="Calibri" panose="020F0502020204030204" pitchFamily="34" charset="0"/>
              </a:rPr>
              <a:t>= {4, 7, 3, 12};</a:t>
            </a:r>
          </a:p>
          <a:p>
            <a:r>
              <a:rPr lang="en-US" sz="1600">
                <a:latin typeface="Calibri" panose="020F0502020204030204" pitchFamily="34" charset="0"/>
                <a:cs typeface="Calibri" panose="020F0502020204030204" pitchFamily="34" charset="0"/>
              </a:rPr>
              <a:t> </a:t>
            </a:r>
            <a:r>
              <a:rPr lang="en-US" sz="1600" smtClean="0">
                <a:latin typeface="Calibri" panose="020F0502020204030204" pitchFamily="34" charset="0"/>
                <a:cs typeface="Calibri" panose="020F0502020204030204" pitchFamily="34" charset="0"/>
              </a:rPr>
              <a:t>       int index = 0;</a:t>
            </a:r>
            <a:endParaRPr lang="en-US" sz="1600" dirty="0">
              <a:latin typeface="Calibri" panose="020F0502020204030204" pitchFamily="34" charset="0"/>
              <a:cs typeface="Calibri" panose="020F0502020204030204" pitchFamily="34" charset="0"/>
            </a:endParaRPr>
          </a:p>
          <a:p>
            <a:endParaRPr lang="en-US" sz="1600" smtClean="0">
              <a:latin typeface="Calibri" panose="020F0502020204030204" pitchFamily="34" charset="0"/>
              <a:cs typeface="Calibri" panose="020F0502020204030204" pitchFamily="34" charset="0"/>
            </a:endParaRPr>
          </a:p>
          <a:p>
            <a:r>
              <a:rPr lang="en-US" sz="1600">
                <a:latin typeface="Calibri" panose="020F0502020204030204" pitchFamily="34" charset="0"/>
                <a:cs typeface="Calibri" panose="020F0502020204030204" pitchFamily="34" charset="0"/>
              </a:rPr>
              <a:t> </a:t>
            </a:r>
            <a:r>
              <a:rPr lang="en-US" sz="1600" smtClean="0">
                <a:latin typeface="Calibri" panose="020F0502020204030204" pitchFamily="34" charset="0"/>
                <a:cs typeface="Calibri" panose="020F0502020204030204" pitchFamily="34" charset="0"/>
              </a:rPr>
              <a:t>       </a:t>
            </a:r>
            <a:r>
              <a:rPr lang="en-US" sz="1600" smtClean="0">
                <a:latin typeface="Calibri" panose="020F0502020204030204" pitchFamily="34" charset="0"/>
                <a:cs typeface="Calibri" panose="020F0502020204030204" pitchFamily="34" charset="0"/>
              </a:rPr>
              <a:t>System.out.println</a:t>
            </a:r>
            <a:r>
              <a:rPr lang="en-US" sz="1600" dirty="0">
                <a:latin typeface="Calibri" panose="020F0502020204030204" pitchFamily="34" charset="0"/>
                <a:cs typeface="Calibri" panose="020F0502020204030204" pitchFamily="34" charset="0"/>
              </a:rPr>
              <a:t>("Give me an index and I'll show you what number is there.");</a:t>
            </a:r>
          </a:p>
          <a:p>
            <a:r>
              <a:rPr lang="en-US" sz="1600" smtClean="0">
                <a:latin typeface="Calibri" panose="020F0502020204030204" pitchFamily="34" charset="0"/>
                <a:cs typeface="Calibri" panose="020F0502020204030204" pitchFamily="34" charset="0"/>
              </a:rPr>
              <a:t>       index= </a:t>
            </a:r>
            <a:r>
              <a:rPr lang="en-US" sz="1600" err="1">
                <a:latin typeface="Calibri" panose="020F0502020204030204" pitchFamily="34" charset="0"/>
                <a:cs typeface="Calibri" panose="020F0502020204030204" pitchFamily="34" charset="0"/>
              </a:rPr>
              <a:t>keyboard.nextInt</a:t>
            </a:r>
            <a:r>
              <a:rPr lang="en-US" sz="1600" smtClean="0">
                <a:latin typeface="Calibri" panose="020F0502020204030204" pitchFamily="34" charset="0"/>
                <a:cs typeface="Calibri" panose="020F0502020204030204" pitchFamily="34" charset="0"/>
              </a:rPr>
              <a:t>();</a:t>
            </a:r>
          </a:p>
          <a:p>
            <a:r>
              <a:rPr lang="en-US" sz="1600">
                <a:latin typeface="Calibri" panose="020F0502020204030204" pitchFamily="34" charset="0"/>
                <a:cs typeface="Calibri" panose="020F0502020204030204" pitchFamily="34" charset="0"/>
              </a:rPr>
              <a:t> </a:t>
            </a:r>
            <a:r>
              <a:rPr lang="en-US" sz="1600" smtClean="0">
                <a:latin typeface="Calibri" panose="020F0502020204030204" pitchFamily="34" charset="0"/>
                <a:cs typeface="Calibri" panose="020F0502020204030204" pitchFamily="34" charset="0"/>
              </a:rPr>
              <a:t>      int chosen = number[index];</a:t>
            </a:r>
            <a:endParaRPr lang="en-US" sz="1600" dirty="0">
              <a:latin typeface="Calibri" panose="020F0502020204030204" pitchFamily="34" charset="0"/>
              <a:cs typeface="Calibri" panose="020F0502020204030204" pitchFamily="34" charset="0"/>
            </a:endParaRPr>
          </a:p>
          <a:p>
            <a:r>
              <a:rPr lang="en-US" sz="1600" smtClean="0">
                <a:latin typeface="Calibri" panose="020F0502020204030204" pitchFamily="34" charset="0"/>
                <a:cs typeface="Calibri" panose="020F0502020204030204" pitchFamily="34" charset="0"/>
              </a:rPr>
              <a:t>      System.out.format</a:t>
            </a:r>
            <a:r>
              <a:rPr lang="en-US" sz="1600" dirty="0">
                <a:latin typeface="Calibri" panose="020F0502020204030204" pitchFamily="34" charset="0"/>
                <a:cs typeface="Calibri" panose="020F0502020204030204" pitchFamily="34" charset="0"/>
              </a:rPr>
              <a:t>("The </a:t>
            </a:r>
            <a:r>
              <a:rPr lang="en-US" sz="1600">
                <a:latin typeface="Calibri" panose="020F0502020204030204" pitchFamily="34" charset="0"/>
                <a:cs typeface="Calibri" panose="020F0502020204030204" pitchFamily="34" charset="0"/>
              </a:rPr>
              <a:t>value </a:t>
            </a:r>
            <a:r>
              <a:rPr lang="en-US" sz="1600" smtClean="0">
                <a:latin typeface="Calibri" panose="020F0502020204030204" pitchFamily="34" charset="0"/>
                <a:cs typeface="Calibri" panose="020F0502020204030204" pitchFamily="34" charset="0"/>
              </a:rPr>
              <a:t>you chose is %d.%</a:t>
            </a:r>
            <a:r>
              <a:rPr lang="en-US" sz="1600" dirty="0" err="1">
                <a:latin typeface="Calibri" panose="020F0502020204030204" pitchFamily="34" charset="0"/>
                <a:cs typeface="Calibri" panose="020F0502020204030204" pitchFamily="34" charset="0"/>
              </a:rPr>
              <a:t>n</a:t>
            </a:r>
            <a:r>
              <a:rPr lang="en-US" sz="1600">
                <a:latin typeface="Calibri" panose="020F0502020204030204" pitchFamily="34" charset="0"/>
                <a:cs typeface="Calibri" panose="020F0502020204030204" pitchFamily="34" charset="0"/>
              </a:rPr>
              <a:t>", </a:t>
            </a:r>
            <a:r>
              <a:rPr lang="en-US" sz="1600" smtClean="0">
                <a:latin typeface="Calibri" panose="020F0502020204030204" pitchFamily="34" charset="0"/>
                <a:cs typeface="Calibri" panose="020F0502020204030204" pitchFamily="34" charset="0"/>
              </a:rPr>
              <a:t>chosen);</a:t>
            </a:r>
            <a:endParaRPr lang="en-US" sz="1600" dirty="0">
              <a:latin typeface="Calibri" panose="020F0502020204030204" pitchFamily="34" charset="0"/>
              <a:cs typeface="Calibri" panose="020F0502020204030204" pitchFamily="34" charset="0"/>
            </a:endParaRPr>
          </a:p>
          <a:p>
            <a:r>
              <a:rPr lang="en-US" sz="1600" smtClean="0">
                <a:latin typeface="Calibri" panose="020F0502020204030204" pitchFamily="34" charset="0"/>
                <a:cs typeface="Calibri" panose="020F0502020204030204" pitchFamily="34" charset="0"/>
              </a:rPr>
              <a:t>      System.out.println(“Goodbye …”);</a:t>
            </a:r>
          </a:p>
          <a:p>
            <a:r>
              <a:rPr lang="en-US" sz="1600" smtClean="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a:t>
            </a:r>
          </a:p>
        </p:txBody>
      </p:sp>
      <p:sp>
        <p:nvSpPr>
          <p:cNvPr id="7" name="TextBox 6"/>
          <p:cNvSpPr txBox="1"/>
          <p:nvPr/>
        </p:nvSpPr>
        <p:spPr>
          <a:xfrm>
            <a:off x="3195377" y="983552"/>
            <a:ext cx="4876656" cy="400110"/>
          </a:xfrm>
          <a:prstGeom prst="rect">
            <a:avLst/>
          </a:prstGeom>
          <a:noFill/>
        </p:spPr>
        <p:txBody>
          <a:bodyPr wrap="none" rtlCol="0">
            <a:spAutoFit/>
          </a:bodyPr>
          <a:lstStyle/>
          <a:p>
            <a:r>
              <a:rPr lang="en-US" sz="2000" smtClean="0"/>
              <a:t>So </a:t>
            </a:r>
            <a:r>
              <a:rPr lang="en-US" sz="2000" dirty="0"/>
              <a:t>suppose main( ) contains this code …</a:t>
            </a:r>
          </a:p>
        </p:txBody>
      </p:sp>
      <p:sp>
        <p:nvSpPr>
          <p:cNvPr id="8" name="TextBox 7"/>
          <p:cNvSpPr txBox="1"/>
          <p:nvPr/>
        </p:nvSpPr>
        <p:spPr>
          <a:xfrm>
            <a:off x="7494355" y="1414904"/>
            <a:ext cx="2771913" cy="1077218"/>
          </a:xfrm>
          <a:prstGeom prst="rect">
            <a:avLst/>
          </a:prstGeom>
          <a:noFill/>
        </p:spPr>
        <p:txBody>
          <a:bodyPr wrap="none" rtlCol="0">
            <a:spAutoFit/>
          </a:bodyPr>
          <a:lstStyle/>
          <a:p>
            <a:r>
              <a:rPr lang="en-US" sz="1600" dirty="0">
                <a:solidFill>
                  <a:srgbClr val="FFC000"/>
                </a:solidFill>
              </a:rPr>
              <a:t>What happens when the</a:t>
            </a:r>
          </a:p>
          <a:p>
            <a:r>
              <a:rPr lang="en-US" sz="1600" dirty="0">
                <a:solidFill>
                  <a:srgbClr val="FFC000"/>
                </a:solidFill>
              </a:rPr>
              <a:t>user enters an index of </a:t>
            </a:r>
            <a:r>
              <a:rPr lang="en-US" sz="1600" dirty="0" smtClean="0">
                <a:solidFill>
                  <a:srgbClr val="FFC000"/>
                </a:solidFill>
              </a:rPr>
              <a:t>12</a:t>
            </a:r>
            <a:endParaRPr lang="en-US" sz="1600" dirty="0">
              <a:solidFill>
                <a:srgbClr val="FFC000"/>
              </a:solidFill>
            </a:endParaRPr>
          </a:p>
          <a:p>
            <a:r>
              <a:rPr lang="en-US" sz="1600" dirty="0">
                <a:solidFill>
                  <a:srgbClr val="FFC000"/>
                </a:solidFill>
              </a:rPr>
              <a:t>and the </a:t>
            </a:r>
            <a:r>
              <a:rPr lang="en-US" sz="1600" dirty="0" smtClean="0">
                <a:solidFill>
                  <a:srgbClr val="FFC000"/>
                </a:solidFill>
              </a:rPr>
              <a:t>array </a:t>
            </a:r>
            <a:r>
              <a:rPr lang="en-US" sz="1600" dirty="0">
                <a:solidFill>
                  <a:srgbClr val="FFC000"/>
                </a:solidFill>
              </a:rPr>
              <a:t>only contains</a:t>
            </a:r>
          </a:p>
          <a:p>
            <a:r>
              <a:rPr lang="en-US" sz="1600" smtClean="0">
                <a:solidFill>
                  <a:srgbClr val="FFC000"/>
                </a:solidFill>
              </a:rPr>
              <a:t>4 </a:t>
            </a:r>
            <a:r>
              <a:rPr lang="en-US" sz="1600" dirty="0" smtClean="0">
                <a:solidFill>
                  <a:srgbClr val="FFC000"/>
                </a:solidFill>
              </a:rPr>
              <a:t>elements?</a:t>
            </a:r>
            <a:endParaRPr lang="en-US" sz="1600" dirty="0">
              <a:solidFill>
                <a:srgbClr val="FFC000"/>
              </a:solidFill>
            </a:endParaRPr>
          </a:p>
        </p:txBody>
      </p:sp>
      <p:cxnSp>
        <p:nvCxnSpPr>
          <p:cNvPr id="10" name="Straight Arrow Connector 9"/>
          <p:cNvCxnSpPr/>
          <p:nvPr/>
        </p:nvCxnSpPr>
        <p:spPr bwMode="auto">
          <a:xfrm flipH="1">
            <a:off x="7335297" y="2460880"/>
            <a:ext cx="602902" cy="1308514"/>
          </a:xfrm>
          <a:prstGeom prst="straightConnector1">
            <a:avLst/>
          </a:prstGeom>
          <a:solidFill>
            <a:schemeClr val="accent1"/>
          </a:solidFill>
          <a:ln w="25400" cap="flat" cmpd="sng" algn="ctr">
            <a:solidFill>
              <a:srgbClr val="FFC000"/>
            </a:solidFill>
            <a:prstDash val="solid"/>
            <a:round/>
            <a:headEnd type="none" w="sm" len="sm"/>
            <a:tailEnd type="none"/>
          </a:ln>
          <a:effectLst/>
        </p:spPr>
      </p:cxnSp>
      <p:cxnSp>
        <p:nvCxnSpPr>
          <p:cNvPr id="4" name="Straight Arrow Connector 3"/>
          <p:cNvCxnSpPr/>
          <p:nvPr/>
        </p:nvCxnSpPr>
        <p:spPr bwMode="auto">
          <a:xfrm flipH="1">
            <a:off x="5071959" y="4157020"/>
            <a:ext cx="2018040" cy="9627"/>
          </a:xfrm>
          <a:prstGeom prst="straightConnector1">
            <a:avLst/>
          </a:prstGeom>
          <a:solidFill>
            <a:schemeClr val="accent1"/>
          </a:solidFill>
          <a:ln w="25400" cap="flat" cmpd="sng" algn="ctr">
            <a:solidFill>
              <a:srgbClr val="FFC000"/>
            </a:solidFill>
            <a:prstDash val="solid"/>
            <a:round/>
            <a:headEnd type="none" w="sm" len="sm"/>
            <a:tailEnd type="triangle"/>
          </a:ln>
          <a:effectLst/>
        </p:spPr>
      </p:cxnSp>
      <p:cxnSp>
        <p:nvCxnSpPr>
          <p:cNvPr id="5" name="Straight Connector 4"/>
          <p:cNvCxnSpPr/>
          <p:nvPr/>
        </p:nvCxnSpPr>
        <p:spPr>
          <a:xfrm flipH="1">
            <a:off x="7089999" y="4029389"/>
            <a:ext cx="94572" cy="137258"/>
          </a:xfrm>
          <a:prstGeom prst="line">
            <a:avLst/>
          </a:prstGeom>
          <a:ln w="25400">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72195" y="2826074"/>
            <a:ext cx="5682967" cy="707886"/>
          </a:xfrm>
          <a:prstGeom prst="rect">
            <a:avLst/>
          </a:prstGeom>
          <a:noFill/>
        </p:spPr>
        <p:txBody>
          <a:bodyPr wrap="none" rtlCol="0">
            <a:spAutoFit/>
          </a:bodyPr>
          <a:lstStyle/>
          <a:p>
            <a:pPr algn="ctr"/>
            <a:r>
              <a:rPr lang="en-US" sz="2000" dirty="0" smtClean="0"/>
              <a:t>Your program will terminate with an</a:t>
            </a:r>
          </a:p>
          <a:p>
            <a:pPr algn="ctr"/>
            <a:r>
              <a:rPr lang="en-US" sz="2000" smtClean="0"/>
              <a:t>uncaught </a:t>
            </a:r>
            <a:r>
              <a:rPr lang="en-US" sz="2000" smtClean="0"/>
              <a:t>Array</a:t>
            </a:r>
            <a:r>
              <a:rPr lang="en-US" sz="2000" smtClean="0"/>
              <a:t>IndexOutOfBounds </a:t>
            </a:r>
            <a:r>
              <a:rPr lang="en-US" sz="2000" dirty="0" smtClean="0"/>
              <a:t>exception.</a:t>
            </a:r>
            <a:endParaRPr lang="en-US" sz="2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4"/>
          <p:cNvSpPr txBox="1">
            <a:spLocks noChangeArrowheads="1"/>
          </p:cNvSpPr>
          <p:nvPr/>
        </p:nvSpPr>
        <p:spPr bwMode="auto">
          <a:xfrm>
            <a:off x="2820815" y="2121318"/>
            <a:ext cx="6907660" cy="2308324"/>
          </a:xfrm>
          <a:prstGeom prst="rect">
            <a:avLst/>
          </a:prstGeom>
          <a:noFill/>
          <a:ln w="12700">
            <a:noFill/>
            <a:miter lim="800000"/>
            <a:headEnd type="none" w="sm" len="sm"/>
            <a:tailEnd type="none" w="sm" len="sm"/>
          </a:ln>
        </p:spPr>
        <p:txBody>
          <a:bodyPr wrap="none">
            <a:spAutoFit/>
          </a:bodyPr>
          <a:lstStyle/>
          <a:p>
            <a:r>
              <a:rPr lang="en-US" sz="1800" dirty="0"/>
              <a:t>We will do </a:t>
            </a:r>
            <a:r>
              <a:rPr lang="en-US" sz="1800" dirty="0" smtClean="0"/>
              <a:t>two </a:t>
            </a:r>
            <a:r>
              <a:rPr lang="en-US" sz="1800" dirty="0"/>
              <a:t>things to fix this problem.</a:t>
            </a:r>
          </a:p>
          <a:p>
            <a:endParaRPr lang="en-US" sz="1800" dirty="0"/>
          </a:p>
          <a:p>
            <a:pPr marL="342900" indent="-342900">
              <a:buAutoNum type="arabicPeriod"/>
            </a:pPr>
            <a:r>
              <a:rPr lang="en-US" sz="1800" dirty="0" smtClean="0"/>
              <a:t>In </a:t>
            </a:r>
            <a:r>
              <a:rPr lang="en-US" sz="1800" i="1" dirty="0"/>
              <a:t>main( ),</a:t>
            </a:r>
            <a:r>
              <a:rPr lang="en-US" sz="1800" dirty="0"/>
              <a:t> we will put the </a:t>
            </a:r>
            <a:r>
              <a:rPr lang="en-US" sz="1800" dirty="0" smtClean="0"/>
              <a:t>line of code that calls the </a:t>
            </a:r>
            <a:r>
              <a:rPr lang="en-US" sz="1800" i="1" dirty="0" smtClean="0"/>
              <a:t>get( </a:t>
            </a:r>
            <a:r>
              <a:rPr lang="en-US" sz="1800" i="1" dirty="0"/>
              <a:t>)</a:t>
            </a:r>
            <a:r>
              <a:rPr lang="en-US" sz="1800" dirty="0"/>
              <a:t>  </a:t>
            </a:r>
            <a:endParaRPr lang="en-US" sz="1800" dirty="0" smtClean="0"/>
          </a:p>
          <a:p>
            <a:r>
              <a:rPr lang="en-US" sz="1800" dirty="0"/>
              <a:t> </a:t>
            </a:r>
            <a:r>
              <a:rPr lang="en-US" sz="1800" dirty="0" smtClean="0"/>
              <a:t>    method in </a:t>
            </a:r>
            <a:r>
              <a:rPr lang="en-US" sz="1800" dirty="0"/>
              <a:t>a </a:t>
            </a:r>
            <a:r>
              <a:rPr lang="en-US" sz="1800" b="1" u="sng" dirty="0"/>
              <a:t>try block</a:t>
            </a:r>
            <a:r>
              <a:rPr lang="en-US" sz="1800" dirty="0" smtClean="0"/>
              <a:t>. Include any code you want to skip</a:t>
            </a:r>
          </a:p>
          <a:p>
            <a:r>
              <a:rPr lang="en-US" sz="1800" dirty="0"/>
              <a:t> </a:t>
            </a:r>
            <a:r>
              <a:rPr lang="en-US" sz="1800" dirty="0" smtClean="0"/>
              <a:t>    when an exception occurs in the try block.</a:t>
            </a:r>
            <a:endParaRPr lang="en-US" sz="1800" dirty="0"/>
          </a:p>
          <a:p>
            <a:endParaRPr lang="en-US" sz="1800" dirty="0"/>
          </a:p>
          <a:p>
            <a:r>
              <a:rPr lang="en-US" sz="1800" dirty="0" smtClean="0"/>
              <a:t>2. </a:t>
            </a:r>
            <a:r>
              <a:rPr lang="en-US" sz="1800" dirty="0"/>
              <a:t>We will write a </a:t>
            </a:r>
            <a:r>
              <a:rPr lang="en-US" sz="1800" b="1" u="sng" dirty="0"/>
              <a:t>catch block</a:t>
            </a:r>
            <a:r>
              <a:rPr lang="en-US" sz="1800" dirty="0"/>
              <a:t> in </a:t>
            </a:r>
            <a:r>
              <a:rPr lang="en-US" sz="1800" i="1" dirty="0"/>
              <a:t>main( )</a:t>
            </a:r>
            <a:r>
              <a:rPr lang="en-US" sz="1800" dirty="0"/>
              <a:t> to handle the </a:t>
            </a:r>
          </a:p>
          <a:p>
            <a:r>
              <a:rPr lang="en-US" sz="1800" dirty="0"/>
              <a:t>    exception.</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Text Box 6"/>
          <p:cNvSpPr txBox="1">
            <a:spLocks noChangeArrowheads="1"/>
          </p:cNvSpPr>
          <p:nvPr/>
        </p:nvSpPr>
        <p:spPr bwMode="auto">
          <a:xfrm>
            <a:off x="2731375" y="683740"/>
            <a:ext cx="3414717" cy="1169551"/>
          </a:xfrm>
          <a:prstGeom prst="rect">
            <a:avLst/>
          </a:prstGeom>
          <a:noFill/>
          <a:ln w="12700">
            <a:noFill/>
            <a:miter lim="800000"/>
            <a:headEnd type="none" w="sm" len="sm"/>
            <a:tailEnd type="none" w="sm" len="sm"/>
          </a:ln>
        </p:spPr>
        <p:txBody>
          <a:bodyPr wrap="none">
            <a:spAutoFit/>
          </a:bodyPr>
          <a:lstStyle/>
          <a:p>
            <a:r>
              <a:rPr lang="en-US" sz="1400" dirty="0">
                <a:solidFill>
                  <a:srgbClr val="FFC000"/>
                </a:solidFill>
              </a:rPr>
              <a:t>Place any code where you expect that</a:t>
            </a:r>
          </a:p>
          <a:p>
            <a:r>
              <a:rPr lang="en-US" sz="1400" dirty="0">
                <a:solidFill>
                  <a:srgbClr val="FFC000"/>
                </a:solidFill>
              </a:rPr>
              <a:t>an exception may occur inside of a </a:t>
            </a:r>
            <a:r>
              <a:rPr lang="en-US" sz="1400" b="1" u="sng" dirty="0">
                <a:solidFill>
                  <a:srgbClr val="FFC000"/>
                </a:solidFill>
              </a:rPr>
              <a:t>try</a:t>
            </a:r>
          </a:p>
          <a:p>
            <a:r>
              <a:rPr lang="en-US" sz="1400" b="1" u="sng" dirty="0">
                <a:solidFill>
                  <a:srgbClr val="FFC000"/>
                </a:solidFill>
              </a:rPr>
              <a:t>block</a:t>
            </a:r>
            <a:r>
              <a:rPr lang="en-US" sz="1400" dirty="0">
                <a:solidFill>
                  <a:srgbClr val="FFC000"/>
                </a:solidFill>
              </a:rPr>
              <a:t>. Also include in the try block </a:t>
            </a:r>
            <a:r>
              <a:rPr lang="en-US" sz="1400" b="1" dirty="0">
                <a:solidFill>
                  <a:srgbClr val="FFC000"/>
                </a:solidFill>
              </a:rPr>
              <a:t>any</a:t>
            </a:r>
          </a:p>
          <a:p>
            <a:r>
              <a:rPr lang="en-US" sz="1400" b="1" dirty="0">
                <a:solidFill>
                  <a:srgbClr val="FFC000"/>
                </a:solidFill>
              </a:rPr>
              <a:t>statements you want skipped</a:t>
            </a:r>
            <a:r>
              <a:rPr lang="en-US" sz="1400" dirty="0">
                <a:solidFill>
                  <a:srgbClr val="FFC000"/>
                </a:solidFill>
              </a:rPr>
              <a:t>, should</a:t>
            </a:r>
          </a:p>
          <a:p>
            <a:r>
              <a:rPr lang="en-US" sz="1400" dirty="0">
                <a:solidFill>
                  <a:srgbClr val="FFC000"/>
                </a:solidFill>
              </a:rPr>
              <a:t>an exception occur.</a:t>
            </a:r>
          </a:p>
        </p:txBody>
      </p:sp>
      <p:sp>
        <p:nvSpPr>
          <p:cNvPr id="16389" name="Line 9"/>
          <p:cNvSpPr>
            <a:spLocks noChangeShapeType="1"/>
          </p:cNvSpPr>
          <p:nvPr/>
        </p:nvSpPr>
        <p:spPr bwMode="auto">
          <a:xfrm flipH="1">
            <a:off x="2441749" y="1738364"/>
            <a:ext cx="2210638" cy="2602524"/>
          </a:xfrm>
          <a:prstGeom prst="line">
            <a:avLst/>
          </a:prstGeom>
          <a:noFill/>
          <a:ln w="25400">
            <a:solidFill>
              <a:srgbClr val="FFC000"/>
            </a:solidFill>
            <a:round/>
            <a:headEnd type="none" w="sm" len="sm"/>
            <a:tailEnd type="triangle" w="med" len="med"/>
          </a:ln>
        </p:spPr>
        <p:txBody>
          <a:bodyPr/>
          <a:lstStyle/>
          <a:p>
            <a:endParaRPr lang="en-US"/>
          </a:p>
        </p:txBody>
      </p:sp>
      <p:sp>
        <p:nvSpPr>
          <p:cNvPr id="16390" name="Text Box 10"/>
          <p:cNvSpPr txBox="1">
            <a:spLocks noChangeArrowheads="1"/>
          </p:cNvSpPr>
          <p:nvPr/>
        </p:nvSpPr>
        <p:spPr bwMode="auto">
          <a:xfrm>
            <a:off x="8048706" y="5091551"/>
            <a:ext cx="3260829" cy="954107"/>
          </a:xfrm>
          <a:prstGeom prst="rect">
            <a:avLst/>
          </a:prstGeom>
          <a:noFill/>
          <a:ln w="12700">
            <a:noFill/>
            <a:miter lim="800000"/>
            <a:headEnd type="none" w="sm" len="sm"/>
            <a:tailEnd type="none" w="sm" len="sm"/>
          </a:ln>
        </p:spPr>
        <p:txBody>
          <a:bodyPr wrap="none">
            <a:spAutoFit/>
          </a:bodyPr>
          <a:lstStyle/>
          <a:p>
            <a:r>
              <a:rPr lang="en-US" sz="1400" dirty="0" smtClean="0">
                <a:solidFill>
                  <a:srgbClr val="FFC000"/>
                </a:solidFill>
              </a:rPr>
              <a:t>If no exception occurs, execution </a:t>
            </a:r>
          </a:p>
          <a:p>
            <a:r>
              <a:rPr lang="en-US" sz="1400" dirty="0" smtClean="0">
                <a:solidFill>
                  <a:srgbClr val="FFC000"/>
                </a:solidFill>
              </a:rPr>
              <a:t>will skip the catch block and proceed</a:t>
            </a:r>
          </a:p>
          <a:p>
            <a:r>
              <a:rPr lang="en-US" sz="1400" dirty="0" smtClean="0">
                <a:solidFill>
                  <a:srgbClr val="FFC000"/>
                </a:solidFill>
              </a:rPr>
              <a:t>to the first statement following the</a:t>
            </a:r>
          </a:p>
          <a:p>
            <a:r>
              <a:rPr lang="en-US" sz="1400" dirty="0" smtClean="0">
                <a:solidFill>
                  <a:srgbClr val="FFC000"/>
                </a:solidFill>
              </a:rPr>
              <a:t>catch block.</a:t>
            </a:r>
            <a:endParaRPr lang="en-US" sz="1400" dirty="0">
              <a:solidFill>
                <a:srgbClr val="FFC000"/>
              </a:solidFill>
            </a:endParaRPr>
          </a:p>
        </p:txBody>
      </p:sp>
      <p:sp>
        <p:nvSpPr>
          <p:cNvPr id="16391" name="Line 11"/>
          <p:cNvSpPr>
            <a:spLocks noChangeShapeType="1"/>
          </p:cNvSpPr>
          <p:nvPr/>
        </p:nvSpPr>
        <p:spPr bwMode="auto">
          <a:xfrm flipH="1">
            <a:off x="5707464" y="5215095"/>
            <a:ext cx="2341242" cy="20096"/>
          </a:xfrm>
          <a:prstGeom prst="line">
            <a:avLst/>
          </a:prstGeom>
          <a:noFill/>
          <a:ln w="25400">
            <a:solidFill>
              <a:srgbClr val="FFC000"/>
            </a:solidFill>
            <a:round/>
            <a:headEnd type="none" w="sm" len="sm"/>
            <a:tailEnd type="triangle" w="med" len="med"/>
          </a:ln>
        </p:spPr>
        <p:txBody>
          <a:bodyPr/>
          <a:lstStyle/>
          <a:p>
            <a:endParaRPr lang="en-US"/>
          </a:p>
        </p:txBody>
      </p:sp>
      <p:sp>
        <p:nvSpPr>
          <p:cNvPr id="7" name="Text Box 4"/>
          <p:cNvSpPr txBox="1">
            <a:spLocks noChangeArrowheads="1"/>
          </p:cNvSpPr>
          <p:nvPr/>
        </p:nvSpPr>
        <p:spPr bwMode="auto">
          <a:xfrm>
            <a:off x="1598764" y="2112124"/>
            <a:ext cx="7151573" cy="4278094"/>
          </a:xfrm>
          <a:prstGeom prst="rect">
            <a:avLst/>
          </a:prstGeom>
          <a:noFill/>
          <a:ln w="12700">
            <a:noFill/>
            <a:miter lim="800000"/>
            <a:headEnd type="none" w="sm" len="sm"/>
            <a:tailEnd type="none" w="sm" len="sm"/>
          </a:ln>
        </p:spPr>
        <p:txBody>
          <a:bodyPr wrap="none">
            <a:spAutoFit/>
          </a:bodyPr>
          <a:lstStyle/>
          <a:p>
            <a:r>
              <a:rPr lang="en-US" sz="1600" dirty="0">
                <a:latin typeface="Calibri" panose="020F0502020204030204" pitchFamily="34" charset="0"/>
                <a:cs typeface="Calibri" panose="020F0502020204030204" pitchFamily="34" charset="0"/>
              </a:rPr>
              <a:t> public static void main(String[] </a:t>
            </a:r>
            <a:r>
              <a:rPr lang="en-US" sz="1600" dirty="0" err="1">
                <a:latin typeface="Calibri" panose="020F0502020204030204" pitchFamily="34" charset="0"/>
                <a:cs typeface="Calibri" panose="020F0502020204030204" pitchFamily="34" charset="0"/>
              </a:rPr>
              <a:t>args</a:t>
            </a:r>
            <a:r>
              <a:rPr lang="en-US" sz="1600" dirty="0">
                <a:latin typeface="Calibri" panose="020F0502020204030204" pitchFamily="34" charset="0"/>
                <a:cs typeface="Calibri" panose="020F0502020204030204" pitchFamily="34" charset="0"/>
              </a:rPr>
              <a:t>) {</a:t>
            </a:r>
          </a:p>
          <a:p>
            <a:r>
              <a:rPr lang="en-US" sz="1600" dirty="0">
                <a:latin typeface="Calibri" panose="020F0502020204030204" pitchFamily="34" charset="0"/>
                <a:cs typeface="Calibri" panose="020F0502020204030204" pitchFamily="34" charset="0"/>
              </a:rPr>
              <a:t>        Scanner keyboard = new Scanner(System.in</a:t>
            </a:r>
            <a:r>
              <a:rPr lang="en-US" sz="1600" dirty="0" smtClean="0">
                <a:latin typeface="Calibri" panose="020F0502020204030204" pitchFamily="34" charset="0"/>
                <a:cs typeface="Calibri" panose="020F0502020204030204" pitchFamily="34" charset="0"/>
              </a:rPr>
              <a:t>);</a:t>
            </a:r>
          </a:p>
          <a:p>
            <a:r>
              <a:rPr lang="en-US" sz="1600" dirty="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int</a:t>
            </a:r>
            <a:r>
              <a:rPr lang="en-US" sz="1600" dirty="0" smtClean="0">
                <a:latin typeface="Calibri" panose="020F0502020204030204" pitchFamily="34" charset="0"/>
                <a:cs typeface="Calibri" panose="020F0502020204030204" pitchFamily="34" charset="0"/>
              </a:rPr>
              <a:t>[ ] numbers </a:t>
            </a:r>
            <a:r>
              <a:rPr lang="en-US" sz="1600" smtClean="0">
                <a:latin typeface="Calibri" panose="020F0502020204030204" pitchFamily="34" charset="0"/>
                <a:cs typeface="Calibri" panose="020F0502020204030204" pitchFamily="34" charset="0"/>
              </a:rPr>
              <a:t>= {4, 7, 3, 12};</a:t>
            </a:r>
          </a:p>
          <a:p>
            <a:r>
              <a:rPr lang="en-US" sz="1600">
                <a:latin typeface="Calibri" panose="020F0502020204030204" pitchFamily="34" charset="0"/>
                <a:cs typeface="Calibri" panose="020F0502020204030204" pitchFamily="34" charset="0"/>
              </a:rPr>
              <a:t> </a:t>
            </a:r>
            <a:r>
              <a:rPr lang="en-US" sz="1600" smtClean="0">
                <a:latin typeface="Calibri" panose="020F0502020204030204" pitchFamily="34" charset="0"/>
                <a:cs typeface="Calibri" panose="020F0502020204030204" pitchFamily="34" charset="0"/>
              </a:rPr>
              <a:t>       int index = 0;</a:t>
            </a:r>
            <a:endParaRPr lang="en-US" sz="1600" dirty="0">
              <a:latin typeface="Calibri" panose="020F0502020204030204" pitchFamily="34" charset="0"/>
              <a:cs typeface="Calibri" panose="020F0502020204030204" pitchFamily="34" charset="0"/>
            </a:endParaRPr>
          </a:p>
          <a:p>
            <a:r>
              <a:rPr lang="en-US" sz="1600" smtClean="0">
                <a:latin typeface="Calibri" panose="020F0502020204030204" pitchFamily="34" charset="0"/>
                <a:cs typeface="Calibri" panose="020F0502020204030204" pitchFamily="34" charset="0"/>
              </a:rPr>
              <a:t>       </a:t>
            </a:r>
          </a:p>
          <a:p>
            <a:r>
              <a:rPr lang="en-US" sz="1600">
                <a:latin typeface="Calibri" panose="020F0502020204030204" pitchFamily="34" charset="0"/>
                <a:cs typeface="Calibri" panose="020F0502020204030204" pitchFamily="34" charset="0"/>
              </a:rPr>
              <a:t> </a:t>
            </a:r>
            <a:r>
              <a:rPr lang="en-US" sz="1600" smtClean="0">
                <a:latin typeface="Calibri" panose="020F0502020204030204" pitchFamily="34" charset="0"/>
                <a:cs typeface="Calibri" panose="020F0502020204030204" pitchFamily="34" charset="0"/>
              </a:rPr>
              <a:t>      </a:t>
            </a:r>
            <a:r>
              <a:rPr lang="en-US" sz="1600" smtClean="0">
                <a:latin typeface="Calibri" panose="020F0502020204030204" pitchFamily="34" charset="0"/>
                <a:cs typeface="Calibri" panose="020F0502020204030204" pitchFamily="34" charset="0"/>
              </a:rPr>
              <a:t>System.out.println</a:t>
            </a:r>
            <a:r>
              <a:rPr lang="en-US" sz="1600" dirty="0">
                <a:latin typeface="Calibri" panose="020F0502020204030204" pitchFamily="34" charset="0"/>
                <a:cs typeface="Calibri" panose="020F0502020204030204" pitchFamily="34" charset="0"/>
              </a:rPr>
              <a:t>("Give me an index and I'll show you what number is there.");</a:t>
            </a:r>
          </a:p>
          <a:p>
            <a:r>
              <a:rPr lang="en-US" sz="1600" smtClean="0">
                <a:latin typeface="Calibri" panose="020F0502020204030204" pitchFamily="34" charset="0"/>
                <a:cs typeface="Calibri" panose="020F0502020204030204" pitchFamily="34" charset="0"/>
              </a:rPr>
              <a:t>       index= </a:t>
            </a:r>
            <a:r>
              <a:rPr lang="en-US" sz="1600" err="1">
                <a:latin typeface="Calibri" panose="020F0502020204030204" pitchFamily="34" charset="0"/>
                <a:cs typeface="Calibri" panose="020F0502020204030204" pitchFamily="34" charset="0"/>
              </a:rPr>
              <a:t>keyboard.nextInt</a:t>
            </a:r>
            <a:r>
              <a:rPr lang="en-US" sz="1600" smtClean="0">
                <a:latin typeface="Calibri" panose="020F0502020204030204" pitchFamily="34" charset="0"/>
                <a:cs typeface="Calibri" panose="020F0502020204030204" pitchFamily="34" charset="0"/>
              </a:rPr>
              <a:t>();</a:t>
            </a:r>
          </a:p>
          <a:p>
            <a:endParaRPr lang="en-US" sz="1600">
              <a:latin typeface="Calibri" panose="020F0502020204030204" pitchFamily="34" charset="0"/>
              <a:cs typeface="Calibri" panose="020F0502020204030204" pitchFamily="34" charset="0"/>
            </a:endParaRPr>
          </a:p>
          <a:p>
            <a:r>
              <a:rPr lang="en-US" sz="1600" smtClean="0">
                <a:latin typeface="Calibri" panose="020F0502020204030204" pitchFamily="34" charset="0"/>
                <a:cs typeface="Calibri" panose="020F0502020204030204" pitchFamily="34" charset="0"/>
              </a:rPr>
              <a:t>       try {</a:t>
            </a:r>
          </a:p>
          <a:p>
            <a:r>
              <a:rPr lang="en-US" sz="1600">
                <a:latin typeface="Calibri" panose="020F0502020204030204" pitchFamily="34" charset="0"/>
                <a:cs typeface="Calibri" panose="020F0502020204030204" pitchFamily="34" charset="0"/>
              </a:rPr>
              <a:t> </a:t>
            </a:r>
            <a:r>
              <a:rPr lang="en-US" sz="1600" smtClean="0">
                <a:latin typeface="Calibri" panose="020F0502020204030204" pitchFamily="34" charset="0"/>
                <a:cs typeface="Calibri" panose="020F0502020204030204" pitchFamily="34" charset="0"/>
              </a:rPr>
              <a:t>           int chosen = numbers[index];</a:t>
            </a:r>
            <a:endParaRPr lang="en-US" sz="1600" dirty="0">
              <a:latin typeface="Calibri" panose="020F0502020204030204" pitchFamily="34" charset="0"/>
              <a:cs typeface="Calibri" panose="020F0502020204030204" pitchFamily="34" charset="0"/>
            </a:endParaRPr>
          </a:p>
          <a:p>
            <a:r>
              <a:rPr lang="en-US" sz="1600" smtClean="0">
                <a:latin typeface="Calibri" panose="020F0502020204030204" pitchFamily="34" charset="0"/>
                <a:cs typeface="Calibri" panose="020F0502020204030204" pitchFamily="34" charset="0"/>
              </a:rPr>
              <a:t>            System.out.format</a:t>
            </a:r>
            <a:r>
              <a:rPr lang="en-US" sz="1600" dirty="0">
                <a:latin typeface="Calibri" panose="020F0502020204030204" pitchFamily="34" charset="0"/>
                <a:cs typeface="Calibri" panose="020F0502020204030204" pitchFamily="34" charset="0"/>
              </a:rPr>
              <a:t>("The </a:t>
            </a:r>
            <a:r>
              <a:rPr lang="en-US" sz="1600">
                <a:latin typeface="Calibri" panose="020F0502020204030204" pitchFamily="34" charset="0"/>
                <a:cs typeface="Calibri" panose="020F0502020204030204" pitchFamily="34" charset="0"/>
              </a:rPr>
              <a:t>value </a:t>
            </a:r>
            <a:r>
              <a:rPr lang="en-US" sz="1600" smtClean="0">
                <a:latin typeface="Calibri" panose="020F0502020204030204" pitchFamily="34" charset="0"/>
                <a:cs typeface="Calibri" panose="020F0502020204030204" pitchFamily="34" charset="0"/>
              </a:rPr>
              <a:t>you chose is %d.%</a:t>
            </a:r>
            <a:r>
              <a:rPr lang="en-US" sz="1600" dirty="0" err="1">
                <a:latin typeface="Calibri" panose="020F0502020204030204" pitchFamily="34" charset="0"/>
                <a:cs typeface="Calibri" panose="020F0502020204030204" pitchFamily="34" charset="0"/>
              </a:rPr>
              <a:t>n</a:t>
            </a:r>
            <a:r>
              <a:rPr lang="en-US" sz="1600">
                <a:latin typeface="Calibri" panose="020F0502020204030204" pitchFamily="34" charset="0"/>
                <a:cs typeface="Calibri" panose="020F0502020204030204" pitchFamily="34" charset="0"/>
              </a:rPr>
              <a:t>", </a:t>
            </a:r>
            <a:r>
              <a:rPr lang="en-US" sz="1600" smtClean="0">
                <a:latin typeface="Calibri" panose="020F0502020204030204" pitchFamily="34" charset="0"/>
                <a:cs typeface="Calibri" panose="020F0502020204030204" pitchFamily="34" charset="0"/>
              </a:rPr>
              <a:t>numbers[index]</a:t>
            </a:r>
            <a:r>
              <a:rPr lang="en-US" sz="1600" smtClean="0">
                <a:latin typeface="Calibri" panose="020F0502020204030204" pitchFamily="34" charset="0"/>
                <a:cs typeface="Calibri" panose="020F0502020204030204" pitchFamily="34" charset="0"/>
              </a:rPr>
              <a:t>;</a:t>
            </a:r>
          </a:p>
          <a:p>
            <a:r>
              <a:rPr lang="en-US" sz="1600">
                <a:latin typeface="Calibri" panose="020F0502020204030204" pitchFamily="34" charset="0"/>
                <a:cs typeface="Calibri" panose="020F0502020204030204" pitchFamily="34" charset="0"/>
              </a:rPr>
              <a:t> </a:t>
            </a:r>
            <a:r>
              <a:rPr lang="en-US" sz="1600" smtClean="0">
                <a:latin typeface="Calibri" panose="020F0502020204030204" pitchFamily="34" charset="0"/>
                <a:cs typeface="Calibri" panose="020F0502020204030204" pitchFamily="34" charset="0"/>
              </a:rPr>
              <a:t>     }</a:t>
            </a:r>
          </a:p>
          <a:p>
            <a:r>
              <a:rPr lang="en-US" sz="1600">
                <a:latin typeface="Calibri" panose="020F0502020204030204" pitchFamily="34" charset="0"/>
                <a:cs typeface="Calibri" panose="020F0502020204030204" pitchFamily="34" charset="0"/>
              </a:rPr>
              <a:t> </a:t>
            </a:r>
            <a:r>
              <a:rPr lang="en-US" sz="1600" smtClean="0">
                <a:latin typeface="Calibri" panose="020F0502020204030204" pitchFamily="34" charset="0"/>
                <a:cs typeface="Calibri" panose="020F0502020204030204" pitchFamily="34" charset="0"/>
              </a:rPr>
              <a:t>     catch (ArrayIndexOutOfBoundsException e) {</a:t>
            </a:r>
          </a:p>
          <a:p>
            <a:r>
              <a:rPr lang="en-US" sz="1600">
                <a:latin typeface="Calibri" panose="020F0502020204030204" pitchFamily="34" charset="0"/>
                <a:cs typeface="Calibri" panose="020F0502020204030204" pitchFamily="34" charset="0"/>
              </a:rPr>
              <a:t> </a:t>
            </a:r>
            <a:r>
              <a:rPr lang="en-US" sz="1600" smtClean="0">
                <a:latin typeface="Calibri" panose="020F0502020204030204" pitchFamily="34" charset="0"/>
                <a:cs typeface="Calibri" panose="020F0502020204030204" pitchFamily="34" charset="0"/>
              </a:rPr>
              <a:t>         System.out.println(“Error: your index is too big.”);</a:t>
            </a:r>
          </a:p>
          <a:p>
            <a:r>
              <a:rPr lang="en-US" sz="1600">
                <a:latin typeface="Calibri" panose="020F0502020204030204" pitchFamily="34" charset="0"/>
                <a:cs typeface="Calibri" panose="020F0502020204030204" pitchFamily="34" charset="0"/>
              </a:rPr>
              <a:t> </a:t>
            </a:r>
            <a:r>
              <a:rPr lang="en-US" sz="1600" smtClean="0">
                <a:latin typeface="Calibri" panose="020F0502020204030204" pitchFamily="34" charset="0"/>
                <a:cs typeface="Calibri" panose="020F0502020204030204" pitchFamily="34" charset="0"/>
              </a:rPr>
              <a:t>     }</a:t>
            </a:r>
            <a:endParaRPr lang="en-US" sz="1600" dirty="0">
              <a:latin typeface="Calibri" panose="020F0502020204030204" pitchFamily="34" charset="0"/>
              <a:cs typeface="Calibri" panose="020F0502020204030204" pitchFamily="34" charset="0"/>
            </a:endParaRPr>
          </a:p>
          <a:p>
            <a:r>
              <a:rPr lang="en-US" sz="1600" smtClean="0">
                <a:latin typeface="Calibri" panose="020F0502020204030204" pitchFamily="34" charset="0"/>
                <a:cs typeface="Calibri" panose="020F0502020204030204" pitchFamily="34" charset="0"/>
              </a:rPr>
              <a:t>      System.out.println(“Goodbye …”);</a:t>
            </a:r>
          </a:p>
          <a:p>
            <a:r>
              <a:rPr lang="en-US" sz="1600" smtClean="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a:t>
            </a:r>
          </a:p>
        </p:txBody>
      </p:sp>
      <p:sp>
        <p:nvSpPr>
          <p:cNvPr id="2" name="TextBox 1"/>
          <p:cNvSpPr txBox="1"/>
          <p:nvPr/>
        </p:nvSpPr>
        <p:spPr>
          <a:xfrm>
            <a:off x="7335273" y="1830097"/>
            <a:ext cx="4107215" cy="830997"/>
          </a:xfrm>
          <a:prstGeom prst="rect">
            <a:avLst/>
          </a:prstGeom>
          <a:noFill/>
        </p:spPr>
        <p:txBody>
          <a:bodyPr wrap="none" rtlCol="0">
            <a:spAutoFit/>
          </a:bodyPr>
          <a:lstStyle/>
          <a:p>
            <a:r>
              <a:rPr lang="en-US" sz="1600" smtClean="0">
                <a:solidFill>
                  <a:srgbClr val="FFC000"/>
                </a:solidFill>
              </a:rPr>
              <a:t>If an exception occurs, execution stops</a:t>
            </a:r>
          </a:p>
          <a:p>
            <a:r>
              <a:rPr lang="en-US" sz="1600" smtClean="0">
                <a:solidFill>
                  <a:srgbClr val="FFC000"/>
                </a:solidFill>
              </a:rPr>
              <a:t>here and control immediately goes to the</a:t>
            </a:r>
          </a:p>
          <a:p>
            <a:r>
              <a:rPr lang="en-US" sz="1600" smtClean="0">
                <a:solidFill>
                  <a:srgbClr val="FFC000"/>
                </a:solidFill>
              </a:rPr>
              <a:t>catch block: </a:t>
            </a:r>
            <a:endParaRPr lang="en-US" sz="1600">
              <a:solidFill>
                <a:srgbClr val="FFC000"/>
              </a:solidFill>
            </a:endParaRPr>
          </a:p>
        </p:txBody>
      </p:sp>
      <p:cxnSp>
        <p:nvCxnSpPr>
          <p:cNvPr id="4" name="Straight Arrow Connector 3"/>
          <p:cNvCxnSpPr/>
          <p:nvPr/>
        </p:nvCxnSpPr>
        <p:spPr>
          <a:xfrm flipH="1">
            <a:off x="4220308" y="2252801"/>
            <a:ext cx="3054699" cy="2088087"/>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Line 11"/>
          <p:cNvSpPr>
            <a:spLocks noChangeShapeType="1"/>
          </p:cNvSpPr>
          <p:nvPr/>
        </p:nvSpPr>
        <p:spPr bwMode="auto">
          <a:xfrm flipH="1">
            <a:off x="5858189" y="4270549"/>
            <a:ext cx="3094892" cy="100484"/>
          </a:xfrm>
          <a:prstGeom prst="line">
            <a:avLst/>
          </a:prstGeom>
          <a:noFill/>
          <a:ln w="25400">
            <a:solidFill>
              <a:srgbClr val="FFC000"/>
            </a:solidFill>
            <a:round/>
            <a:headEnd type="none" w="sm" len="sm"/>
            <a:tailEnd type="triangle" w="med" len="med"/>
          </a:ln>
        </p:spPr>
        <p:txBody>
          <a:bodyPr/>
          <a:lstStyle/>
          <a:p>
            <a:endParaRPr lang="en-US"/>
          </a:p>
        </p:txBody>
      </p:sp>
      <p:sp>
        <p:nvSpPr>
          <p:cNvPr id="9" name="Text Box 10"/>
          <p:cNvSpPr txBox="1">
            <a:spLocks noChangeArrowheads="1"/>
          </p:cNvSpPr>
          <p:nvPr/>
        </p:nvSpPr>
        <p:spPr bwMode="auto">
          <a:xfrm>
            <a:off x="5014946" y="5316224"/>
            <a:ext cx="2839239" cy="954107"/>
          </a:xfrm>
          <a:prstGeom prst="rect">
            <a:avLst/>
          </a:prstGeom>
          <a:noFill/>
          <a:ln w="12700">
            <a:noFill/>
            <a:miter lim="800000"/>
            <a:headEnd type="none" w="sm" len="sm"/>
            <a:tailEnd type="none" w="sm" len="sm"/>
          </a:ln>
        </p:spPr>
        <p:txBody>
          <a:bodyPr wrap="none">
            <a:spAutoFit/>
          </a:bodyPr>
          <a:lstStyle/>
          <a:p>
            <a:r>
              <a:rPr lang="en-US" sz="1400" dirty="0">
                <a:solidFill>
                  <a:srgbClr val="FFC000"/>
                </a:solidFill>
              </a:rPr>
              <a:t>After the catch </a:t>
            </a:r>
            <a:r>
              <a:rPr lang="en-US" sz="1400" dirty="0" smtClean="0">
                <a:solidFill>
                  <a:srgbClr val="FFC000"/>
                </a:solidFill>
              </a:rPr>
              <a:t>block </a:t>
            </a:r>
            <a:r>
              <a:rPr lang="en-US" sz="1400" dirty="0">
                <a:solidFill>
                  <a:srgbClr val="FFC000"/>
                </a:solidFill>
              </a:rPr>
              <a:t>executes</a:t>
            </a:r>
          </a:p>
          <a:p>
            <a:r>
              <a:rPr lang="en-US" sz="1400" dirty="0">
                <a:solidFill>
                  <a:srgbClr val="FFC000"/>
                </a:solidFill>
              </a:rPr>
              <a:t>control proceeds to the</a:t>
            </a:r>
          </a:p>
          <a:p>
            <a:r>
              <a:rPr lang="en-US" sz="1400" dirty="0">
                <a:solidFill>
                  <a:srgbClr val="FFC000"/>
                </a:solidFill>
              </a:rPr>
              <a:t>first statement </a:t>
            </a:r>
            <a:r>
              <a:rPr lang="en-US" sz="1400" u="sng" dirty="0">
                <a:solidFill>
                  <a:srgbClr val="FFC000"/>
                </a:solidFill>
              </a:rPr>
              <a:t>after</a:t>
            </a:r>
            <a:r>
              <a:rPr lang="en-US" sz="1400" dirty="0">
                <a:solidFill>
                  <a:srgbClr val="FFC000"/>
                </a:solidFill>
              </a:rPr>
              <a:t> the</a:t>
            </a:r>
          </a:p>
          <a:p>
            <a:r>
              <a:rPr lang="en-US" sz="1400" dirty="0">
                <a:solidFill>
                  <a:srgbClr val="FFC000"/>
                </a:solidFill>
              </a:rPr>
              <a:t>catch block.</a:t>
            </a:r>
          </a:p>
        </p:txBody>
      </p:sp>
      <p:sp>
        <p:nvSpPr>
          <p:cNvPr id="10" name="Line 11"/>
          <p:cNvSpPr>
            <a:spLocks noChangeShapeType="1"/>
          </p:cNvSpPr>
          <p:nvPr/>
        </p:nvSpPr>
        <p:spPr bwMode="auto">
          <a:xfrm flipH="1" flipV="1">
            <a:off x="4909103" y="5181176"/>
            <a:ext cx="1275254" cy="76201"/>
          </a:xfrm>
          <a:prstGeom prst="line">
            <a:avLst/>
          </a:prstGeom>
          <a:noFill/>
          <a:ln w="25400">
            <a:solidFill>
              <a:srgbClr val="FFC000"/>
            </a:solidFill>
            <a:round/>
            <a:headEnd type="none" w="sm" len="sm"/>
            <a:tailEnd type="triangle" w="med" len="med"/>
          </a:ln>
        </p:spPr>
        <p:txBody>
          <a:bodyPr/>
          <a:lstStyle/>
          <a:p>
            <a:endParaRPr lang="en-US"/>
          </a:p>
        </p:txBody>
      </p:sp>
      <p:sp>
        <p:nvSpPr>
          <p:cNvPr id="7" name="Text Box 6"/>
          <p:cNvSpPr txBox="1">
            <a:spLocks noChangeArrowheads="1"/>
          </p:cNvSpPr>
          <p:nvPr/>
        </p:nvSpPr>
        <p:spPr bwMode="auto">
          <a:xfrm>
            <a:off x="8867628" y="4111207"/>
            <a:ext cx="3859212" cy="1600438"/>
          </a:xfrm>
          <a:prstGeom prst="rect">
            <a:avLst/>
          </a:prstGeom>
          <a:noFill/>
          <a:ln w="12700">
            <a:noFill/>
            <a:miter lim="800000"/>
            <a:headEnd type="none" w="sm" len="sm"/>
            <a:tailEnd type="none" w="sm" len="sm"/>
          </a:ln>
        </p:spPr>
        <p:txBody>
          <a:bodyPr wrap="square">
            <a:spAutoFit/>
          </a:bodyPr>
          <a:lstStyle/>
          <a:p>
            <a:r>
              <a:rPr lang="en-US" sz="1400" dirty="0">
                <a:solidFill>
                  <a:srgbClr val="FFC000"/>
                </a:solidFill>
              </a:rPr>
              <a:t>The catch block must immediately</a:t>
            </a:r>
          </a:p>
          <a:p>
            <a:r>
              <a:rPr lang="en-US" sz="1400" dirty="0">
                <a:solidFill>
                  <a:srgbClr val="FFC000"/>
                </a:solidFill>
              </a:rPr>
              <a:t>follow the try block. If an</a:t>
            </a:r>
          </a:p>
          <a:p>
            <a:r>
              <a:rPr lang="en-US" sz="1400" dirty="0">
                <a:solidFill>
                  <a:srgbClr val="FFC000"/>
                </a:solidFill>
              </a:rPr>
              <a:t>exception of the type given as</a:t>
            </a:r>
            <a:br>
              <a:rPr lang="en-US" sz="1400" dirty="0">
                <a:solidFill>
                  <a:srgbClr val="FFC000"/>
                </a:solidFill>
              </a:rPr>
            </a:br>
            <a:r>
              <a:rPr lang="en-US" sz="1400" dirty="0">
                <a:solidFill>
                  <a:srgbClr val="FFC000"/>
                </a:solidFill>
              </a:rPr>
              <a:t>a parameter is received by the </a:t>
            </a:r>
          </a:p>
          <a:p>
            <a:r>
              <a:rPr lang="en-US" sz="1400" dirty="0">
                <a:solidFill>
                  <a:srgbClr val="FFC000"/>
                </a:solidFill>
              </a:rPr>
              <a:t>calling method, then this catch</a:t>
            </a:r>
          </a:p>
          <a:p>
            <a:r>
              <a:rPr lang="en-US" sz="1400" dirty="0">
                <a:solidFill>
                  <a:srgbClr val="FFC000"/>
                </a:solidFill>
              </a:rPr>
              <a:t>block is executed. Otherwise,</a:t>
            </a:r>
          </a:p>
          <a:p>
            <a:r>
              <a:rPr lang="en-US" sz="1400" dirty="0">
                <a:solidFill>
                  <a:srgbClr val="FFC000"/>
                </a:solidFill>
              </a:rPr>
              <a:t>it is not.</a:t>
            </a:r>
          </a:p>
        </p:txBody>
      </p:sp>
      <p:sp>
        <p:nvSpPr>
          <p:cNvPr id="12" name="Text Box 4"/>
          <p:cNvSpPr txBox="1">
            <a:spLocks noChangeArrowheads="1"/>
          </p:cNvSpPr>
          <p:nvPr/>
        </p:nvSpPr>
        <p:spPr bwMode="auto">
          <a:xfrm>
            <a:off x="1648529" y="1321932"/>
            <a:ext cx="7151573" cy="4278094"/>
          </a:xfrm>
          <a:prstGeom prst="rect">
            <a:avLst/>
          </a:prstGeom>
          <a:noFill/>
          <a:ln w="12700">
            <a:noFill/>
            <a:miter lim="800000"/>
            <a:headEnd type="none" w="sm" len="sm"/>
            <a:tailEnd type="none" w="sm" len="sm"/>
          </a:ln>
        </p:spPr>
        <p:txBody>
          <a:bodyPr wrap="none">
            <a:spAutoFit/>
          </a:bodyPr>
          <a:lstStyle/>
          <a:p>
            <a:r>
              <a:rPr lang="en-US" sz="1600" dirty="0">
                <a:latin typeface="Calibri" panose="020F0502020204030204" pitchFamily="34" charset="0"/>
                <a:cs typeface="Calibri" panose="020F0502020204030204" pitchFamily="34" charset="0"/>
              </a:rPr>
              <a:t> public static void main(String[] </a:t>
            </a:r>
            <a:r>
              <a:rPr lang="en-US" sz="1600" dirty="0" err="1">
                <a:latin typeface="Calibri" panose="020F0502020204030204" pitchFamily="34" charset="0"/>
                <a:cs typeface="Calibri" panose="020F0502020204030204" pitchFamily="34" charset="0"/>
              </a:rPr>
              <a:t>args</a:t>
            </a:r>
            <a:r>
              <a:rPr lang="en-US" sz="1600" dirty="0">
                <a:latin typeface="Calibri" panose="020F0502020204030204" pitchFamily="34" charset="0"/>
                <a:cs typeface="Calibri" panose="020F0502020204030204" pitchFamily="34" charset="0"/>
              </a:rPr>
              <a:t>) {</a:t>
            </a:r>
          </a:p>
          <a:p>
            <a:r>
              <a:rPr lang="en-US" sz="1600" dirty="0">
                <a:latin typeface="Calibri" panose="020F0502020204030204" pitchFamily="34" charset="0"/>
                <a:cs typeface="Calibri" panose="020F0502020204030204" pitchFamily="34" charset="0"/>
              </a:rPr>
              <a:t>        Scanner keyboard = new Scanner(System.in</a:t>
            </a:r>
            <a:r>
              <a:rPr lang="en-US" sz="1600" dirty="0" smtClean="0">
                <a:latin typeface="Calibri" panose="020F0502020204030204" pitchFamily="34" charset="0"/>
                <a:cs typeface="Calibri" panose="020F0502020204030204" pitchFamily="34" charset="0"/>
              </a:rPr>
              <a:t>);</a:t>
            </a:r>
          </a:p>
          <a:p>
            <a:r>
              <a:rPr lang="en-US" sz="1600" dirty="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       </a:t>
            </a:r>
            <a:r>
              <a:rPr lang="en-US" sz="1600" dirty="0" err="1" smtClean="0">
                <a:latin typeface="Calibri" panose="020F0502020204030204" pitchFamily="34" charset="0"/>
                <a:cs typeface="Calibri" panose="020F0502020204030204" pitchFamily="34" charset="0"/>
              </a:rPr>
              <a:t>int</a:t>
            </a:r>
            <a:r>
              <a:rPr lang="en-US" sz="1600" dirty="0" smtClean="0">
                <a:latin typeface="Calibri" panose="020F0502020204030204" pitchFamily="34" charset="0"/>
                <a:cs typeface="Calibri" panose="020F0502020204030204" pitchFamily="34" charset="0"/>
              </a:rPr>
              <a:t>[ ] numbers </a:t>
            </a:r>
            <a:r>
              <a:rPr lang="en-US" sz="1600" smtClean="0">
                <a:latin typeface="Calibri" panose="020F0502020204030204" pitchFamily="34" charset="0"/>
                <a:cs typeface="Calibri" panose="020F0502020204030204" pitchFamily="34" charset="0"/>
              </a:rPr>
              <a:t>= {4, 7, 3, 12};</a:t>
            </a:r>
          </a:p>
          <a:p>
            <a:r>
              <a:rPr lang="en-US" sz="1600">
                <a:latin typeface="Calibri" panose="020F0502020204030204" pitchFamily="34" charset="0"/>
                <a:cs typeface="Calibri" panose="020F0502020204030204" pitchFamily="34" charset="0"/>
              </a:rPr>
              <a:t> </a:t>
            </a:r>
            <a:r>
              <a:rPr lang="en-US" sz="1600" smtClean="0">
                <a:latin typeface="Calibri" panose="020F0502020204030204" pitchFamily="34" charset="0"/>
                <a:cs typeface="Calibri" panose="020F0502020204030204" pitchFamily="34" charset="0"/>
              </a:rPr>
              <a:t>       int index = 0;</a:t>
            </a:r>
            <a:endParaRPr lang="en-US" sz="1600" dirty="0">
              <a:latin typeface="Calibri" panose="020F0502020204030204" pitchFamily="34" charset="0"/>
              <a:cs typeface="Calibri" panose="020F0502020204030204" pitchFamily="34" charset="0"/>
            </a:endParaRPr>
          </a:p>
          <a:p>
            <a:r>
              <a:rPr lang="en-US" sz="1600" smtClean="0">
                <a:latin typeface="Calibri" panose="020F0502020204030204" pitchFamily="34" charset="0"/>
                <a:cs typeface="Calibri" panose="020F0502020204030204" pitchFamily="34" charset="0"/>
              </a:rPr>
              <a:t>       </a:t>
            </a:r>
          </a:p>
          <a:p>
            <a:r>
              <a:rPr lang="en-US" sz="1600">
                <a:latin typeface="Calibri" panose="020F0502020204030204" pitchFamily="34" charset="0"/>
                <a:cs typeface="Calibri" panose="020F0502020204030204" pitchFamily="34" charset="0"/>
              </a:rPr>
              <a:t> </a:t>
            </a:r>
            <a:r>
              <a:rPr lang="en-US" sz="1600" smtClean="0">
                <a:latin typeface="Calibri" panose="020F0502020204030204" pitchFamily="34" charset="0"/>
                <a:cs typeface="Calibri" panose="020F0502020204030204" pitchFamily="34" charset="0"/>
              </a:rPr>
              <a:t>      </a:t>
            </a:r>
            <a:r>
              <a:rPr lang="en-US" sz="1600" smtClean="0">
                <a:latin typeface="Calibri" panose="020F0502020204030204" pitchFamily="34" charset="0"/>
                <a:cs typeface="Calibri" panose="020F0502020204030204" pitchFamily="34" charset="0"/>
              </a:rPr>
              <a:t>System.out.println</a:t>
            </a:r>
            <a:r>
              <a:rPr lang="en-US" sz="1600" dirty="0">
                <a:latin typeface="Calibri" panose="020F0502020204030204" pitchFamily="34" charset="0"/>
                <a:cs typeface="Calibri" panose="020F0502020204030204" pitchFamily="34" charset="0"/>
              </a:rPr>
              <a:t>("Give me an index and I'll show you what number is there.");</a:t>
            </a:r>
          </a:p>
          <a:p>
            <a:r>
              <a:rPr lang="en-US" sz="1600" smtClean="0">
                <a:latin typeface="Calibri" panose="020F0502020204030204" pitchFamily="34" charset="0"/>
                <a:cs typeface="Calibri" panose="020F0502020204030204" pitchFamily="34" charset="0"/>
              </a:rPr>
              <a:t>       index= </a:t>
            </a:r>
            <a:r>
              <a:rPr lang="en-US" sz="1600" err="1">
                <a:latin typeface="Calibri" panose="020F0502020204030204" pitchFamily="34" charset="0"/>
                <a:cs typeface="Calibri" panose="020F0502020204030204" pitchFamily="34" charset="0"/>
              </a:rPr>
              <a:t>keyboard.nextInt</a:t>
            </a:r>
            <a:r>
              <a:rPr lang="en-US" sz="1600" smtClean="0">
                <a:latin typeface="Calibri" panose="020F0502020204030204" pitchFamily="34" charset="0"/>
                <a:cs typeface="Calibri" panose="020F0502020204030204" pitchFamily="34" charset="0"/>
              </a:rPr>
              <a:t>();</a:t>
            </a:r>
          </a:p>
          <a:p>
            <a:endParaRPr lang="en-US" sz="1600">
              <a:latin typeface="Calibri" panose="020F0502020204030204" pitchFamily="34" charset="0"/>
              <a:cs typeface="Calibri" panose="020F0502020204030204" pitchFamily="34" charset="0"/>
            </a:endParaRPr>
          </a:p>
          <a:p>
            <a:r>
              <a:rPr lang="en-US" sz="1600" smtClean="0">
                <a:latin typeface="Calibri" panose="020F0502020204030204" pitchFamily="34" charset="0"/>
                <a:cs typeface="Calibri" panose="020F0502020204030204" pitchFamily="34" charset="0"/>
              </a:rPr>
              <a:t>       try {</a:t>
            </a:r>
          </a:p>
          <a:p>
            <a:r>
              <a:rPr lang="en-US" sz="1600">
                <a:latin typeface="Calibri" panose="020F0502020204030204" pitchFamily="34" charset="0"/>
                <a:cs typeface="Calibri" panose="020F0502020204030204" pitchFamily="34" charset="0"/>
              </a:rPr>
              <a:t> </a:t>
            </a:r>
            <a:r>
              <a:rPr lang="en-US" sz="1600" smtClean="0">
                <a:latin typeface="Calibri" panose="020F0502020204030204" pitchFamily="34" charset="0"/>
                <a:cs typeface="Calibri" panose="020F0502020204030204" pitchFamily="34" charset="0"/>
              </a:rPr>
              <a:t>           int chosen = numbers[index];</a:t>
            </a:r>
            <a:endParaRPr lang="en-US" sz="1600" dirty="0">
              <a:latin typeface="Calibri" panose="020F0502020204030204" pitchFamily="34" charset="0"/>
              <a:cs typeface="Calibri" panose="020F0502020204030204" pitchFamily="34" charset="0"/>
            </a:endParaRPr>
          </a:p>
          <a:p>
            <a:r>
              <a:rPr lang="en-US" sz="1600" smtClean="0">
                <a:latin typeface="Calibri" panose="020F0502020204030204" pitchFamily="34" charset="0"/>
                <a:cs typeface="Calibri" panose="020F0502020204030204" pitchFamily="34" charset="0"/>
              </a:rPr>
              <a:t>            System.out.format</a:t>
            </a:r>
            <a:r>
              <a:rPr lang="en-US" sz="1600" dirty="0">
                <a:latin typeface="Calibri" panose="020F0502020204030204" pitchFamily="34" charset="0"/>
                <a:cs typeface="Calibri" panose="020F0502020204030204" pitchFamily="34" charset="0"/>
              </a:rPr>
              <a:t>("The </a:t>
            </a:r>
            <a:r>
              <a:rPr lang="en-US" sz="1600">
                <a:latin typeface="Calibri" panose="020F0502020204030204" pitchFamily="34" charset="0"/>
                <a:cs typeface="Calibri" panose="020F0502020204030204" pitchFamily="34" charset="0"/>
              </a:rPr>
              <a:t>value </a:t>
            </a:r>
            <a:r>
              <a:rPr lang="en-US" sz="1600" smtClean="0">
                <a:latin typeface="Calibri" panose="020F0502020204030204" pitchFamily="34" charset="0"/>
                <a:cs typeface="Calibri" panose="020F0502020204030204" pitchFamily="34" charset="0"/>
              </a:rPr>
              <a:t>you chose is %d.%</a:t>
            </a:r>
            <a:r>
              <a:rPr lang="en-US" sz="1600" dirty="0" err="1">
                <a:latin typeface="Calibri" panose="020F0502020204030204" pitchFamily="34" charset="0"/>
                <a:cs typeface="Calibri" panose="020F0502020204030204" pitchFamily="34" charset="0"/>
              </a:rPr>
              <a:t>n</a:t>
            </a:r>
            <a:r>
              <a:rPr lang="en-US" sz="1600">
                <a:latin typeface="Calibri" panose="020F0502020204030204" pitchFamily="34" charset="0"/>
                <a:cs typeface="Calibri" panose="020F0502020204030204" pitchFamily="34" charset="0"/>
              </a:rPr>
              <a:t>", </a:t>
            </a:r>
            <a:r>
              <a:rPr lang="en-US" sz="1600" smtClean="0">
                <a:latin typeface="Calibri" panose="020F0502020204030204" pitchFamily="34" charset="0"/>
                <a:cs typeface="Calibri" panose="020F0502020204030204" pitchFamily="34" charset="0"/>
              </a:rPr>
              <a:t>numbers[index]</a:t>
            </a:r>
            <a:r>
              <a:rPr lang="en-US" sz="1600" smtClean="0">
                <a:latin typeface="Calibri" panose="020F0502020204030204" pitchFamily="34" charset="0"/>
                <a:cs typeface="Calibri" panose="020F0502020204030204" pitchFamily="34" charset="0"/>
              </a:rPr>
              <a:t>;</a:t>
            </a:r>
          </a:p>
          <a:p>
            <a:r>
              <a:rPr lang="en-US" sz="1600">
                <a:latin typeface="Calibri" panose="020F0502020204030204" pitchFamily="34" charset="0"/>
                <a:cs typeface="Calibri" panose="020F0502020204030204" pitchFamily="34" charset="0"/>
              </a:rPr>
              <a:t> </a:t>
            </a:r>
            <a:r>
              <a:rPr lang="en-US" sz="1600" smtClean="0">
                <a:latin typeface="Calibri" panose="020F0502020204030204" pitchFamily="34" charset="0"/>
                <a:cs typeface="Calibri" panose="020F0502020204030204" pitchFamily="34" charset="0"/>
              </a:rPr>
              <a:t>     }</a:t>
            </a:r>
          </a:p>
          <a:p>
            <a:r>
              <a:rPr lang="en-US" sz="1600">
                <a:latin typeface="Calibri" panose="020F0502020204030204" pitchFamily="34" charset="0"/>
                <a:cs typeface="Calibri" panose="020F0502020204030204" pitchFamily="34" charset="0"/>
              </a:rPr>
              <a:t> </a:t>
            </a:r>
            <a:r>
              <a:rPr lang="en-US" sz="1600" smtClean="0">
                <a:latin typeface="Calibri" panose="020F0502020204030204" pitchFamily="34" charset="0"/>
                <a:cs typeface="Calibri" panose="020F0502020204030204" pitchFamily="34" charset="0"/>
              </a:rPr>
              <a:t>     catch (ArrayIndexOutOfBoundsException e) {</a:t>
            </a:r>
          </a:p>
          <a:p>
            <a:r>
              <a:rPr lang="en-US" sz="1600">
                <a:latin typeface="Calibri" panose="020F0502020204030204" pitchFamily="34" charset="0"/>
                <a:cs typeface="Calibri" panose="020F0502020204030204" pitchFamily="34" charset="0"/>
              </a:rPr>
              <a:t> </a:t>
            </a:r>
            <a:r>
              <a:rPr lang="en-US" sz="1600" smtClean="0">
                <a:latin typeface="Calibri" panose="020F0502020204030204" pitchFamily="34" charset="0"/>
                <a:cs typeface="Calibri" panose="020F0502020204030204" pitchFamily="34" charset="0"/>
              </a:rPr>
              <a:t>         System.out.println(“Error: your index is too big.”);</a:t>
            </a:r>
          </a:p>
          <a:p>
            <a:r>
              <a:rPr lang="en-US" sz="1600">
                <a:latin typeface="Calibri" panose="020F0502020204030204" pitchFamily="34" charset="0"/>
                <a:cs typeface="Calibri" panose="020F0502020204030204" pitchFamily="34" charset="0"/>
              </a:rPr>
              <a:t> </a:t>
            </a:r>
            <a:r>
              <a:rPr lang="en-US" sz="1600" smtClean="0">
                <a:latin typeface="Calibri" panose="020F0502020204030204" pitchFamily="34" charset="0"/>
                <a:cs typeface="Calibri" panose="020F0502020204030204" pitchFamily="34" charset="0"/>
              </a:rPr>
              <a:t>     }</a:t>
            </a:r>
            <a:endParaRPr lang="en-US" sz="1600" dirty="0">
              <a:latin typeface="Calibri" panose="020F0502020204030204" pitchFamily="34" charset="0"/>
              <a:cs typeface="Calibri" panose="020F0502020204030204" pitchFamily="34" charset="0"/>
            </a:endParaRPr>
          </a:p>
          <a:p>
            <a:r>
              <a:rPr lang="en-US" sz="1600" smtClean="0">
                <a:latin typeface="Calibri" panose="020F0502020204030204" pitchFamily="34" charset="0"/>
                <a:cs typeface="Calibri" panose="020F0502020204030204" pitchFamily="34" charset="0"/>
              </a:rPr>
              <a:t>      System.out.println(“Goodbye …”);</a:t>
            </a:r>
          </a:p>
          <a:p>
            <a:r>
              <a:rPr lang="en-US" sz="1600" smtClean="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9011911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44007" y="2869222"/>
            <a:ext cx="5578771" cy="1477328"/>
          </a:xfrm>
          <a:prstGeom prst="rect">
            <a:avLst/>
          </a:prstGeom>
          <a:noFill/>
        </p:spPr>
        <p:txBody>
          <a:bodyPr wrap="none" rtlCol="0">
            <a:spAutoFit/>
          </a:bodyPr>
          <a:lstStyle/>
          <a:p>
            <a:r>
              <a:rPr lang="en-US" sz="1800" dirty="0"/>
              <a:t>The standard library in </a:t>
            </a:r>
            <a:r>
              <a:rPr lang="en-US" sz="1800" dirty="0" smtClean="0"/>
              <a:t>Java contains </a:t>
            </a:r>
            <a:r>
              <a:rPr lang="en-US" sz="1800" dirty="0"/>
              <a:t>a number</a:t>
            </a:r>
          </a:p>
          <a:p>
            <a:r>
              <a:rPr lang="en-US" sz="1800" dirty="0"/>
              <a:t>of built in exception classes. If the exception</a:t>
            </a:r>
          </a:p>
          <a:p>
            <a:r>
              <a:rPr lang="en-US" sz="1800" dirty="0"/>
              <a:t>condition that you are dealing with fits one of</a:t>
            </a:r>
          </a:p>
          <a:p>
            <a:r>
              <a:rPr lang="en-US" sz="1800" dirty="0"/>
              <a:t>these standard exception classes, then you </a:t>
            </a:r>
            <a:r>
              <a:rPr lang="en-US" sz="1800" dirty="0" smtClean="0"/>
              <a:t>should</a:t>
            </a:r>
            <a:endParaRPr lang="en-US" sz="1800" dirty="0"/>
          </a:p>
          <a:p>
            <a:r>
              <a:rPr lang="en-US" sz="1800" dirty="0"/>
              <a:t>use that built in exception </a:t>
            </a:r>
            <a:r>
              <a:rPr lang="en-US" sz="1800" dirty="0" smtClean="0"/>
              <a:t>class.</a:t>
            </a:r>
            <a:endParaRPr lang="en-US" sz="1800" dirty="0"/>
          </a:p>
        </p:txBody>
      </p:sp>
      <p:sp>
        <p:nvSpPr>
          <p:cNvPr id="4" name="Rectangle 2"/>
          <p:cNvSpPr txBox="1">
            <a:spLocks noChangeArrowheads="1"/>
          </p:cNvSpPr>
          <p:nvPr/>
        </p:nvSpPr>
        <p:spPr>
          <a:xfrm>
            <a:off x="3344007" y="2014084"/>
            <a:ext cx="7086600" cy="1143000"/>
          </a:xfrm>
          <a:prstGeom prst="rect">
            <a:avLst/>
          </a:prstGeom>
        </p:spPr>
        <p:txBody>
          <a:bodyPr/>
          <a:lstStyle/>
          <a:p>
            <a:pPr>
              <a:defRPr/>
            </a:pPr>
            <a:r>
              <a:rPr lang="en-US" sz="2000" kern="0" smtClean="0">
                <a:effectLst>
                  <a:outerShdw blurRad="38100" dist="38100" dir="2700000" algn="tl">
                    <a:srgbClr val="000000"/>
                  </a:outerShdw>
                </a:effectLst>
                <a:ea typeface="+mj-ea"/>
                <a:cs typeface="+mj-cs"/>
              </a:rPr>
              <a:t>BUILT IN EXCEPTION CLASSES</a:t>
            </a:r>
            <a:endParaRPr lang="en-US" sz="2000" kern="0" dirty="0">
              <a:effectLst>
                <a:outerShdw blurRad="38100" dist="38100" dir="2700000" algn="tl">
                  <a:srgbClr val="000000"/>
                </a:outerShdw>
              </a:effectLst>
              <a:ea typeface="+mj-ea"/>
              <a:cs typeface="+mj-c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p:cNvCxnSpPr/>
          <p:nvPr/>
        </p:nvCxnSpPr>
        <p:spPr>
          <a:xfrm>
            <a:off x="8199455" y="2180492"/>
            <a:ext cx="40193" cy="256233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8188834" y="2190541"/>
            <a:ext cx="585452" cy="1004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8239648" y="3062189"/>
            <a:ext cx="69333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8239648" y="3858567"/>
            <a:ext cx="80386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8239648" y="4742822"/>
            <a:ext cx="77372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205046" y="2357795"/>
            <a:ext cx="33273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4828264" y="3366196"/>
            <a:ext cx="1130577" cy="156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4441085" y="904351"/>
            <a:ext cx="5043368" cy="400110"/>
          </a:xfrm>
          <a:prstGeom prst="rect">
            <a:avLst/>
          </a:prstGeom>
          <a:noFill/>
        </p:spPr>
        <p:txBody>
          <a:bodyPr wrap="none" rtlCol="0">
            <a:spAutoFit/>
          </a:bodyPr>
          <a:lstStyle/>
          <a:p>
            <a:r>
              <a:rPr lang="en-US" sz="2000" smtClean="0"/>
              <a:t>COMMON JAVA EXCEPTION CLASSES</a:t>
            </a:r>
            <a:endParaRPr lang="en-US" sz="2000" dirty="0"/>
          </a:p>
        </p:txBody>
      </p:sp>
      <p:sp>
        <p:nvSpPr>
          <p:cNvPr id="3" name="Rectangle 2"/>
          <p:cNvSpPr/>
          <p:nvPr/>
        </p:nvSpPr>
        <p:spPr>
          <a:xfrm>
            <a:off x="723481" y="3114989"/>
            <a:ext cx="954000" cy="401934"/>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766708" y="3146679"/>
            <a:ext cx="867545" cy="338554"/>
          </a:xfrm>
          <a:prstGeom prst="rect">
            <a:avLst/>
          </a:prstGeom>
          <a:noFill/>
        </p:spPr>
        <p:txBody>
          <a:bodyPr wrap="none" rtlCol="0">
            <a:spAutoFit/>
          </a:bodyPr>
          <a:lstStyle/>
          <a:p>
            <a:r>
              <a:rPr lang="en-US" sz="1600" dirty="0" smtClean="0">
                <a:solidFill>
                  <a:schemeClr val="bg1"/>
                </a:solidFill>
              </a:rPr>
              <a:t>Object</a:t>
            </a:r>
            <a:endParaRPr lang="en-US" sz="1600" dirty="0">
              <a:solidFill>
                <a:schemeClr val="bg1"/>
              </a:solidFill>
            </a:endParaRPr>
          </a:p>
        </p:txBody>
      </p:sp>
      <p:sp>
        <p:nvSpPr>
          <p:cNvPr id="5" name="Rectangle 4"/>
          <p:cNvSpPr/>
          <p:nvPr/>
        </p:nvSpPr>
        <p:spPr>
          <a:xfrm>
            <a:off x="2058164" y="3125037"/>
            <a:ext cx="1186543" cy="401934"/>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058164" y="3135085"/>
            <a:ext cx="1186543" cy="338554"/>
          </a:xfrm>
          <a:prstGeom prst="rect">
            <a:avLst/>
          </a:prstGeom>
          <a:noFill/>
        </p:spPr>
        <p:txBody>
          <a:bodyPr wrap="none" rtlCol="0">
            <a:spAutoFit/>
          </a:bodyPr>
          <a:lstStyle/>
          <a:p>
            <a:r>
              <a:rPr lang="en-US" sz="1600" dirty="0" err="1" smtClean="0">
                <a:solidFill>
                  <a:schemeClr val="bg1"/>
                </a:solidFill>
              </a:rPr>
              <a:t>Throwable</a:t>
            </a:r>
            <a:endParaRPr lang="en-US" sz="1600" dirty="0">
              <a:solidFill>
                <a:schemeClr val="bg1"/>
              </a:solidFill>
            </a:endParaRPr>
          </a:p>
        </p:txBody>
      </p:sp>
      <p:sp>
        <p:nvSpPr>
          <p:cNvPr id="7" name="Rectangle 6"/>
          <p:cNvSpPr/>
          <p:nvPr/>
        </p:nvSpPr>
        <p:spPr>
          <a:xfrm>
            <a:off x="3625390" y="3145133"/>
            <a:ext cx="1166656" cy="401934"/>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661608" y="3155181"/>
            <a:ext cx="1130438" cy="338554"/>
          </a:xfrm>
          <a:prstGeom prst="rect">
            <a:avLst/>
          </a:prstGeom>
          <a:noFill/>
        </p:spPr>
        <p:txBody>
          <a:bodyPr wrap="none" rtlCol="0">
            <a:spAutoFit/>
          </a:bodyPr>
          <a:lstStyle/>
          <a:p>
            <a:r>
              <a:rPr lang="en-US" sz="1600" dirty="0" smtClean="0">
                <a:solidFill>
                  <a:schemeClr val="bg1"/>
                </a:solidFill>
              </a:rPr>
              <a:t>Exception</a:t>
            </a:r>
            <a:endParaRPr lang="en-US" sz="1600" dirty="0">
              <a:solidFill>
                <a:schemeClr val="bg1"/>
              </a:solidFill>
            </a:endParaRPr>
          </a:p>
        </p:txBody>
      </p:sp>
      <p:sp>
        <p:nvSpPr>
          <p:cNvPr id="9" name="Rectangle 8"/>
          <p:cNvSpPr/>
          <p:nvPr/>
        </p:nvSpPr>
        <p:spPr>
          <a:xfrm>
            <a:off x="5389265" y="2098384"/>
            <a:ext cx="2585314" cy="401934"/>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425483" y="2098384"/>
            <a:ext cx="2549096" cy="338554"/>
          </a:xfrm>
          <a:prstGeom prst="rect">
            <a:avLst/>
          </a:prstGeom>
          <a:noFill/>
        </p:spPr>
        <p:txBody>
          <a:bodyPr wrap="none" rtlCol="0">
            <a:spAutoFit/>
          </a:bodyPr>
          <a:lstStyle/>
          <a:p>
            <a:r>
              <a:rPr lang="en-US" sz="1600" dirty="0" err="1" smtClean="0">
                <a:solidFill>
                  <a:schemeClr val="bg1"/>
                </a:solidFill>
              </a:rPr>
              <a:t>ClassNotFoundException</a:t>
            </a:r>
            <a:endParaRPr lang="en-US" sz="1600" dirty="0">
              <a:solidFill>
                <a:schemeClr val="bg1"/>
              </a:solidFill>
            </a:endParaRPr>
          </a:p>
        </p:txBody>
      </p:sp>
      <p:sp>
        <p:nvSpPr>
          <p:cNvPr id="11" name="Rectangle 10"/>
          <p:cNvSpPr/>
          <p:nvPr/>
        </p:nvSpPr>
        <p:spPr>
          <a:xfrm>
            <a:off x="5501560" y="4131594"/>
            <a:ext cx="1442372" cy="401934"/>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537777" y="4131594"/>
            <a:ext cx="1406154" cy="338554"/>
          </a:xfrm>
          <a:prstGeom prst="rect">
            <a:avLst/>
          </a:prstGeom>
          <a:noFill/>
        </p:spPr>
        <p:txBody>
          <a:bodyPr wrap="none" rtlCol="0">
            <a:spAutoFit/>
          </a:bodyPr>
          <a:lstStyle/>
          <a:p>
            <a:r>
              <a:rPr lang="en-US" sz="1600" dirty="0" err="1" smtClean="0">
                <a:solidFill>
                  <a:schemeClr val="bg1"/>
                </a:solidFill>
              </a:rPr>
              <a:t>IOException</a:t>
            </a:r>
            <a:endParaRPr lang="en-US" sz="1600" dirty="0">
              <a:solidFill>
                <a:schemeClr val="bg1"/>
              </a:solidFill>
            </a:endParaRPr>
          </a:p>
        </p:txBody>
      </p:sp>
      <p:sp>
        <p:nvSpPr>
          <p:cNvPr id="13" name="Rectangle 12"/>
          <p:cNvSpPr/>
          <p:nvPr/>
        </p:nvSpPr>
        <p:spPr>
          <a:xfrm>
            <a:off x="5465342" y="3155181"/>
            <a:ext cx="1934495" cy="401934"/>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5501560" y="3155181"/>
            <a:ext cx="1898277" cy="338554"/>
          </a:xfrm>
          <a:prstGeom prst="rect">
            <a:avLst/>
          </a:prstGeom>
          <a:noFill/>
        </p:spPr>
        <p:txBody>
          <a:bodyPr wrap="none" rtlCol="0">
            <a:spAutoFit/>
          </a:bodyPr>
          <a:lstStyle/>
          <a:p>
            <a:r>
              <a:rPr lang="en-US" sz="1600" dirty="0" err="1" smtClean="0">
                <a:solidFill>
                  <a:schemeClr val="bg1"/>
                </a:solidFill>
              </a:rPr>
              <a:t>RuntimeException</a:t>
            </a:r>
            <a:endParaRPr lang="en-US" sz="1600" dirty="0">
              <a:solidFill>
                <a:schemeClr val="bg1"/>
              </a:solidFill>
            </a:endParaRPr>
          </a:p>
        </p:txBody>
      </p:sp>
      <p:sp>
        <p:nvSpPr>
          <p:cNvPr id="15" name="Rectangle 14"/>
          <p:cNvSpPr/>
          <p:nvPr/>
        </p:nvSpPr>
        <p:spPr>
          <a:xfrm>
            <a:off x="8569518" y="3673060"/>
            <a:ext cx="2996739" cy="401934"/>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8555497" y="3673060"/>
            <a:ext cx="3010761" cy="338554"/>
          </a:xfrm>
          <a:prstGeom prst="rect">
            <a:avLst/>
          </a:prstGeom>
          <a:noFill/>
        </p:spPr>
        <p:txBody>
          <a:bodyPr wrap="none" rtlCol="0">
            <a:spAutoFit/>
          </a:bodyPr>
          <a:lstStyle/>
          <a:p>
            <a:r>
              <a:rPr lang="en-US" sz="1600" dirty="0" err="1" smtClean="0">
                <a:solidFill>
                  <a:schemeClr val="bg1"/>
                </a:solidFill>
              </a:rPr>
              <a:t>IndexOutOfBoundsException</a:t>
            </a:r>
            <a:endParaRPr lang="en-US" sz="1600" dirty="0">
              <a:solidFill>
                <a:schemeClr val="bg1"/>
              </a:solidFill>
            </a:endParaRPr>
          </a:p>
        </p:txBody>
      </p:sp>
      <p:sp>
        <p:nvSpPr>
          <p:cNvPr id="17" name="Rectangle 16"/>
          <p:cNvSpPr/>
          <p:nvPr/>
        </p:nvSpPr>
        <p:spPr>
          <a:xfrm>
            <a:off x="8583539" y="4510340"/>
            <a:ext cx="2664917" cy="401934"/>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8569518" y="4510340"/>
            <a:ext cx="2678938" cy="338554"/>
          </a:xfrm>
          <a:prstGeom prst="rect">
            <a:avLst/>
          </a:prstGeom>
          <a:noFill/>
        </p:spPr>
        <p:txBody>
          <a:bodyPr wrap="none" rtlCol="0">
            <a:spAutoFit/>
          </a:bodyPr>
          <a:lstStyle/>
          <a:p>
            <a:r>
              <a:rPr lang="en-US" sz="1600" dirty="0" err="1" smtClean="0">
                <a:solidFill>
                  <a:schemeClr val="bg1"/>
                </a:solidFill>
              </a:rPr>
              <a:t>IllegalArgumentException</a:t>
            </a:r>
            <a:endParaRPr lang="en-US" sz="1600" dirty="0">
              <a:solidFill>
                <a:schemeClr val="bg1"/>
              </a:solidFill>
            </a:endParaRPr>
          </a:p>
        </p:txBody>
      </p:sp>
      <p:sp>
        <p:nvSpPr>
          <p:cNvPr id="19" name="Rectangle 18"/>
          <p:cNvSpPr/>
          <p:nvPr/>
        </p:nvSpPr>
        <p:spPr>
          <a:xfrm>
            <a:off x="8597560" y="2816627"/>
            <a:ext cx="2264709" cy="401934"/>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8583539" y="2816627"/>
            <a:ext cx="2201244" cy="338554"/>
          </a:xfrm>
          <a:prstGeom prst="rect">
            <a:avLst/>
          </a:prstGeom>
          <a:noFill/>
        </p:spPr>
        <p:txBody>
          <a:bodyPr wrap="none" rtlCol="0">
            <a:spAutoFit/>
          </a:bodyPr>
          <a:lstStyle/>
          <a:p>
            <a:r>
              <a:rPr lang="en-US" sz="1600" dirty="0" err="1" smtClean="0">
                <a:solidFill>
                  <a:schemeClr val="bg1"/>
                </a:solidFill>
              </a:rPr>
              <a:t>NullPointerException</a:t>
            </a:r>
            <a:endParaRPr lang="en-US" sz="1600" dirty="0">
              <a:solidFill>
                <a:schemeClr val="bg1"/>
              </a:solidFill>
            </a:endParaRPr>
          </a:p>
        </p:txBody>
      </p:sp>
      <p:sp>
        <p:nvSpPr>
          <p:cNvPr id="21" name="Rectangle 20"/>
          <p:cNvSpPr/>
          <p:nvPr/>
        </p:nvSpPr>
        <p:spPr>
          <a:xfrm>
            <a:off x="8569518" y="1996053"/>
            <a:ext cx="2264709" cy="401934"/>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8555497" y="1996053"/>
            <a:ext cx="2183611" cy="338554"/>
          </a:xfrm>
          <a:prstGeom prst="rect">
            <a:avLst/>
          </a:prstGeom>
          <a:noFill/>
        </p:spPr>
        <p:txBody>
          <a:bodyPr wrap="none" rtlCol="0">
            <a:spAutoFit/>
          </a:bodyPr>
          <a:lstStyle/>
          <a:p>
            <a:r>
              <a:rPr lang="en-US" sz="1600" dirty="0" err="1" smtClean="0">
                <a:solidFill>
                  <a:schemeClr val="bg1"/>
                </a:solidFill>
              </a:rPr>
              <a:t>ArithmeticException</a:t>
            </a:r>
            <a:endParaRPr lang="en-US" sz="1600" dirty="0">
              <a:solidFill>
                <a:schemeClr val="bg1"/>
              </a:solidFill>
            </a:endParaRPr>
          </a:p>
        </p:txBody>
      </p:sp>
      <p:cxnSp>
        <p:nvCxnSpPr>
          <p:cNvPr id="24" name="Straight Arrow Connector 23"/>
          <p:cNvCxnSpPr>
            <a:stCxn id="5" idx="1"/>
            <a:endCxn id="3" idx="3"/>
          </p:cNvCxnSpPr>
          <p:nvPr/>
        </p:nvCxnSpPr>
        <p:spPr>
          <a:xfrm flipH="1" flipV="1">
            <a:off x="1677481" y="3315956"/>
            <a:ext cx="380683" cy="1004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flipV="1">
            <a:off x="3226598" y="3356148"/>
            <a:ext cx="380683" cy="1004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172729" y="2357795"/>
            <a:ext cx="0" cy="19747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192215" y="4332561"/>
            <a:ext cx="33273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a:off x="7524849" y="3381849"/>
            <a:ext cx="67800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584482" y="4679617"/>
            <a:ext cx="5601213" cy="1477328"/>
          </a:xfrm>
          <a:prstGeom prst="rect">
            <a:avLst/>
          </a:prstGeom>
          <a:noFill/>
        </p:spPr>
        <p:txBody>
          <a:bodyPr wrap="none" rtlCol="0">
            <a:spAutoFit/>
          </a:bodyPr>
          <a:lstStyle/>
          <a:p>
            <a:r>
              <a:rPr lang="en-US" sz="1800" dirty="0" smtClean="0"/>
              <a:t>The </a:t>
            </a:r>
            <a:r>
              <a:rPr lang="en-US" sz="1800" dirty="0" err="1" smtClean="0"/>
              <a:t>Throwable</a:t>
            </a:r>
            <a:r>
              <a:rPr lang="en-US" sz="1800" dirty="0" smtClean="0"/>
              <a:t> class is the root of all exception</a:t>
            </a:r>
          </a:p>
          <a:p>
            <a:r>
              <a:rPr lang="en-US" sz="1800" dirty="0" smtClean="0"/>
              <a:t>classes. All Java exception classes inherit directly</a:t>
            </a:r>
          </a:p>
          <a:p>
            <a:r>
              <a:rPr lang="en-US" sz="1800" dirty="0" smtClean="0"/>
              <a:t>or indirectly from </a:t>
            </a:r>
            <a:r>
              <a:rPr lang="en-US" sz="1800" dirty="0" err="1" smtClean="0"/>
              <a:t>Throwable</a:t>
            </a:r>
            <a:r>
              <a:rPr lang="en-US" sz="1800" dirty="0" smtClean="0"/>
              <a:t>. You can create your</a:t>
            </a:r>
          </a:p>
          <a:p>
            <a:r>
              <a:rPr lang="en-US" sz="1800" dirty="0" smtClean="0"/>
              <a:t>own exception classes by extending Exception, or</a:t>
            </a:r>
          </a:p>
          <a:p>
            <a:r>
              <a:rPr lang="en-US" sz="1800" dirty="0" smtClean="0"/>
              <a:t>a subclass of Exception.</a:t>
            </a:r>
            <a:endParaRPr lang="en-US" sz="1800" dirty="0"/>
          </a:p>
        </p:txBody>
      </p:sp>
    </p:spTree>
    <p:extLst>
      <p:ext uri="{BB962C8B-B14F-4D97-AF65-F5344CB8AC3E}">
        <p14:creationId xmlns:p14="http://schemas.microsoft.com/office/powerpoint/2010/main" val="2927845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p:cNvCxnSpPr/>
          <p:nvPr/>
        </p:nvCxnSpPr>
        <p:spPr>
          <a:xfrm>
            <a:off x="5824106" y="1507251"/>
            <a:ext cx="40193" cy="256233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5813485" y="1517300"/>
            <a:ext cx="585452" cy="1004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5864299" y="2388948"/>
            <a:ext cx="69333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5864299" y="3185326"/>
            <a:ext cx="80386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5864299" y="4069581"/>
            <a:ext cx="77372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4320505" y="612948"/>
            <a:ext cx="3518912" cy="400110"/>
          </a:xfrm>
          <a:prstGeom prst="rect">
            <a:avLst/>
          </a:prstGeom>
          <a:noFill/>
        </p:spPr>
        <p:txBody>
          <a:bodyPr wrap="none" rtlCol="0">
            <a:spAutoFit/>
          </a:bodyPr>
          <a:lstStyle/>
          <a:p>
            <a:r>
              <a:rPr lang="en-US" sz="2000" smtClean="0"/>
              <a:t>UNCHECKED EXCEPTIONS</a:t>
            </a:r>
            <a:endParaRPr lang="en-US" sz="2000" dirty="0"/>
          </a:p>
        </p:txBody>
      </p:sp>
      <p:sp>
        <p:nvSpPr>
          <p:cNvPr id="13" name="Rectangle 12"/>
          <p:cNvSpPr/>
          <p:nvPr/>
        </p:nvSpPr>
        <p:spPr>
          <a:xfrm>
            <a:off x="3089993" y="2481940"/>
            <a:ext cx="1934495" cy="401934"/>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3126211" y="2481940"/>
            <a:ext cx="1898277" cy="338554"/>
          </a:xfrm>
          <a:prstGeom prst="rect">
            <a:avLst/>
          </a:prstGeom>
          <a:noFill/>
        </p:spPr>
        <p:txBody>
          <a:bodyPr wrap="none" rtlCol="0">
            <a:spAutoFit/>
          </a:bodyPr>
          <a:lstStyle/>
          <a:p>
            <a:r>
              <a:rPr lang="en-US" sz="1600" dirty="0" err="1" smtClean="0">
                <a:solidFill>
                  <a:schemeClr val="bg1"/>
                </a:solidFill>
              </a:rPr>
              <a:t>RuntimeException</a:t>
            </a:r>
            <a:endParaRPr lang="en-US" sz="1600" dirty="0">
              <a:solidFill>
                <a:schemeClr val="bg1"/>
              </a:solidFill>
            </a:endParaRPr>
          </a:p>
        </p:txBody>
      </p:sp>
      <p:sp>
        <p:nvSpPr>
          <p:cNvPr id="15" name="Rectangle 14"/>
          <p:cNvSpPr/>
          <p:nvPr/>
        </p:nvSpPr>
        <p:spPr>
          <a:xfrm>
            <a:off x="6194169" y="2999819"/>
            <a:ext cx="2996739" cy="401934"/>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180148" y="2999819"/>
            <a:ext cx="3010761" cy="338554"/>
          </a:xfrm>
          <a:prstGeom prst="rect">
            <a:avLst/>
          </a:prstGeom>
          <a:noFill/>
        </p:spPr>
        <p:txBody>
          <a:bodyPr wrap="none" rtlCol="0">
            <a:spAutoFit/>
          </a:bodyPr>
          <a:lstStyle/>
          <a:p>
            <a:r>
              <a:rPr lang="en-US" sz="1600" dirty="0" err="1" smtClean="0">
                <a:solidFill>
                  <a:schemeClr val="bg1"/>
                </a:solidFill>
              </a:rPr>
              <a:t>IndexOutOfBoundsException</a:t>
            </a:r>
            <a:endParaRPr lang="en-US" sz="1600" dirty="0">
              <a:solidFill>
                <a:schemeClr val="bg1"/>
              </a:solidFill>
            </a:endParaRPr>
          </a:p>
        </p:txBody>
      </p:sp>
      <p:sp>
        <p:nvSpPr>
          <p:cNvPr id="17" name="Rectangle 16"/>
          <p:cNvSpPr/>
          <p:nvPr/>
        </p:nvSpPr>
        <p:spPr>
          <a:xfrm>
            <a:off x="6208190" y="3837099"/>
            <a:ext cx="2664917" cy="401934"/>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6194169" y="3837099"/>
            <a:ext cx="2678938" cy="338554"/>
          </a:xfrm>
          <a:prstGeom prst="rect">
            <a:avLst/>
          </a:prstGeom>
          <a:noFill/>
        </p:spPr>
        <p:txBody>
          <a:bodyPr wrap="none" rtlCol="0">
            <a:spAutoFit/>
          </a:bodyPr>
          <a:lstStyle/>
          <a:p>
            <a:r>
              <a:rPr lang="en-US" sz="1600" dirty="0" err="1" smtClean="0">
                <a:solidFill>
                  <a:schemeClr val="bg1"/>
                </a:solidFill>
              </a:rPr>
              <a:t>IllegalArgumentException</a:t>
            </a:r>
            <a:endParaRPr lang="en-US" sz="1600" dirty="0">
              <a:solidFill>
                <a:schemeClr val="bg1"/>
              </a:solidFill>
            </a:endParaRPr>
          </a:p>
        </p:txBody>
      </p:sp>
      <p:sp>
        <p:nvSpPr>
          <p:cNvPr id="19" name="Rectangle 18"/>
          <p:cNvSpPr/>
          <p:nvPr/>
        </p:nvSpPr>
        <p:spPr>
          <a:xfrm>
            <a:off x="6222211" y="2143386"/>
            <a:ext cx="2264709" cy="401934"/>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208190" y="2143386"/>
            <a:ext cx="2201244" cy="338554"/>
          </a:xfrm>
          <a:prstGeom prst="rect">
            <a:avLst/>
          </a:prstGeom>
          <a:noFill/>
        </p:spPr>
        <p:txBody>
          <a:bodyPr wrap="none" rtlCol="0">
            <a:spAutoFit/>
          </a:bodyPr>
          <a:lstStyle/>
          <a:p>
            <a:r>
              <a:rPr lang="en-US" sz="1600" dirty="0" err="1" smtClean="0">
                <a:solidFill>
                  <a:schemeClr val="bg1"/>
                </a:solidFill>
              </a:rPr>
              <a:t>NullPointerException</a:t>
            </a:r>
            <a:endParaRPr lang="en-US" sz="1600" dirty="0">
              <a:solidFill>
                <a:schemeClr val="bg1"/>
              </a:solidFill>
            </a:endParaRPr>
          </a:p>
        </p:txBody>
      </p:sp>
      <p:sp>
        <p:nvSpPr>
          <p:cNvPr id="21" name="Rectangle 20"/>
          <p:cNvSpPr/>
          <p:nvPr/>
        </p:nvSpPr>
        <p:spPr>
          <a:xfrm>
            <a:off x="6194169" y="1322812"/>
            <a:ext cx="2264709" cy="401934"/>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6180148" y="1322812"/>
            <a:ext cx="2183611" cy="338554"/>
          </a:xfrm>
          <a:prstGeom prst="rect">
            <a:avLst/>
          </a:prstGeom>
          <a:noFill/>
        </p:spPr>
        <p:txBody>
          <a:bodyPr wrap="none" rtlCol="0">
            <a:spAutoFit/>
          </a:bodyPr>
          <a:lstStyle/>
          <a:p>
            <a:r>
              <a:rPr lang="en-US" sz="1600" dirty="0" err="1" smtClean="0">
                <a:solidFill>
                  <a:schemeClr val="bg1"/>
                </a:solidFill>
              </a:rPr>
              <a:t>ArithmeticException</a:t>
            </a:r>
            <a:endParaRPr lang="en-US" sz="1600" dirty="0">
              <a:solidFill>
                <a:schemeClr val="bg1"/>
              </a:solidFill>
            </a:endParaRPr>
          </a:p>
        </p:txBody>
      </p:sp>
      <p:cxnSp>
        <p:nvCxnSpPr>
          <p:cNvPr id="47" name="Straight Arrow Connector 46"/>
          <p:cNvCxnSpPr/>
          <p:nvPr/>
        </p:nvCxnSpPr>
        <p:spPr>
          <a:xfrm flipH="1">
            <a:off x="5149500" y="2708608"/>
            <a:ext cx="67800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981834" y="4504927"/>
            <a:ext cx="10480754" cy="2031325"/>
          </a:xfrm>
          <a:prstGeom prst="rect">
            <a:avLst/>
          </a:prstGeom>
          <a:noFill/>
        </p:spPr>
        <p:txBody>
          <a:bodyPr wrap="none" rtlCol="0">
            <a:spAutoFit/>
          </a:bodyPr>
          <a:lstStyle/>
          <a:p>
            <a:r>
              <a:rPr lang="en-US" sz="1800" dirty="0" err="1" smtClean="0"/>
              <a:t>RuntimeException</a:t>
            </a:r>
            <a:r>
              <a:rPr lang="en-US" sz="1800" dirty="0" smtClean="0"/>
              <a:t> and its derived classes are what are known as </a:t>
            </a:r>
            <a:r>
              <a:rPr lang="en-US" sz="1800" b="1" dirty="0" smtClean="0"/>
              <a:t>unchecked exceptions</a:t>
            </a:r>
            <a:r>
              <a:rPr lang="en-US" sz="1800" dirty="0" smtClean="0"/>
              <a:t>. In many</a:t>
            </a:r>
          </a:p>
          <a:p>
            <a:r>
              <a:rPr lang="en-US" altLang="en-US" sz="1800" dirty="0" smtClean="0">
                <a:cs typeface="Times New Roman" panose="02020603050405020304" pitchFamily="18" charset="0"/>
              </a:rPr>
              <a:t>cases</a:t>
            </a:r>
            <a:r>
              <a:rPr lang="en-US" altLang="en-US" sz="1800" dirty="0">
                <a:cs typeface="Times New Roman" panose="02020603050405020304" pitchFamily="18" charset="0"/>
              </a:rPr>
              <a:t>, unchecked exceptions reflect programming logic errors that are </a:t>
            </a:r>
            <a:r>
              <a:rPr lang="en-US" altLang="en-US" sz="1800" dirty="0" smtClean="0">
                <a:cs typeface="Times New Roman" panose="02020603050405020304" pitchFamily="18" charset="0"/>
              </a:rPr>
              <a:t>not recoverable.</a:t>
            </a:r>
          </a:p>
          <a:p>
            <a:r>
              <a:rPr lang="en-US" altLang="en-US" sz="1800" dirty="0" smtClean="0">
                <a:cs typeface="Times New Roman" panose="02020603050405020304" pitchFamily="18" charset="0"/>
              </a:rPr>
              <a:t>For </a:t>
            </a:r>
            <a:r>
              <a:rPr lang="en-US" altLang="en-US" sz="1800" dirty="0">
                <a:cs typeface="Times New Roman" panose="02020603050405020304" pitchFamily="18" charset="0"/>
              </a:rPr>
              <a:t>example, a </a:t>
            </a:r>
            <a:r>
              <a:rPr lang="en-US" altLang="en-US" sz="1800" dirty="0" err="1">
                <a:cs typeface="Times New Roman" panose="02020603050405020304" pitchFamily="18" charset="0"/>
              </a:rPr>
              <a:t>NullPointerException</a:t>
            </a:r>
            <a:r>
              <a:rPr lang="en-US" altLang="en-US" sz="1800" dirty="0">
                <a:cs typeface="Times New Roman" panose="02020603050405020304" pitchFamily="18" charset="0"/>
              </a:rPr>
              <a:t> is thrown if you access an object </a:t>
            </a:r>
            <a:r>
              <a:rPr lang="en-US" altLang="en-US" sz="1800" dirty="0" smtClean="0">
                <a:cs typeface="Times New Roman" panose="02020603050405020304" pitchFamily="18" charset="0"/>
              </a:rPr>
              <a:t>through </a:t>
            </a:r>
            <a:r>
              <a:rPr lang="en-US" altLang="en-US" sz="1800" dirty="0">
                <a:cs typeface="Times New Roman" panose="02020603050405020304" pitchFamily="18" charset="0"/>
              </a:rPr>
              <a:t>a reference </a:t>
            </a:r>
            <a:endParaRPr lang="en-US" altLang="en-US" sz="1800" dirty="0" smtClean="0">
              <a:cs typeface="Times New Roman" panose="02020603050405020304" pitchFamily="18" charset="0"/>
            </a:endParaRPr>
          </a:p>
          <a:p>
            <a:r>
              <a:rPr lang="en-US" altLang="en-US" sz="1800" dirty="0" smtClean="0">
                <a:cs typeface="Times New Roman" panose="02020603050405020304" pitchFamily="18" charset="0"/>
              </a:rPr>
              <a:t>variable </a:t>
            </a:r>
            <a:r>
              <a:rPr lang="en-US" altLang="en-US" sz="1800" dirty="0">
                <a:cs typeface="Times New Roman" panose="02020603050405020304" pitchFamily="18" charset="0"/>
              </a:rPr>
              <a:t>before an object is assigned to </a:t>
            </a:r>
            <a:r>
              <a:rPr lang="en-US" altLang="en-US" sz="1800" dirty="0" smtClean="0">
                <a:cs typeface="Times New Roman" panose="02020603050405020304" pitchFamily="18" charset="0"/>
              </a:rPr>
              <a:t>it. These </a:t>
            </a:r>
            <a:r>
              <a:rPr lang="en-US" altLang="en-US" sz="1800" dirty="0">
                <a:cs typeface="Times New Roman" panose="02020603050405020304" pitchFamily="18" charset="0"/>
              </a:rPr>
              <a:t>are the logic errors that </a:t>
            </a:r>
            <a:r>
              <a:rPr lang="en-US" altLang="en-US" sz="1800" dirty="0" smtClean="0">
                <a:cs typeface="Times New Roman" panose="02020603050405020304" pitchFamily="18" charset="0"/>
              </a:rPr>
              <a:t>should be corrected</a:t>
            </a:r>
          </a:p>
          <a:p>
            <a:r>
              <a:rPr lang="en-US" altLang="en-US" sz="1800" dirty="0" smtClean="0">
                <a:cs typeface="Times New Roman" panose="02020603050405020304" pitchFamily="18" charset="0"/>
              </a:rPr>
              <a:t>in your program. To </a:t>
            </a:r>
            <a:r>
              <a:rPr lang="en-US" altLang="en-US" sz="1800" dirty="0">
                <a:cs typeface="Times New Roman" panose="02020603050405020304" pitchFamily="18" charset="0"/>
              </a:rPr>
              <a:t>avoid cumbersome overuse of try-catch blocks, Java </a:t>
            </a:r>
            <a:r>
              <a:rPr lang="en-US" altLang="en-US" sz="1800" dirty="0" smtClean="0">
                <a:cs typeface="Times New Roman" panose="02020603050405020304" pitchFamily="18" charset="0"/>
              </a:rPr>
              <a:t>does </a:t>
            </a:r>
            <a:r>
              <a:rPr lang="en-US" altLang="en-US" sz="1800" b="1" dirty="0" smtClean="0">
                <a:cs typeface="Times New Roman" panose="02020603050405020304" pitchFamily="18" charset="0"/>
              </a:rPr>
              <a:t>not</a:t>
            </a:r>
            <a:r>
              <a:rPr lang="en-US" altLang="en-US" sz="1800" dirty="0" smtClean="0">
                <a:cs typeface="Times New Roman" panose="02020603050405020304" pitchFamily="18" charset="0"/>
              </a:rPr>
              <a:t> mandate</a:t>
            </a:r>
          </a:p>
          <a:p>
            <a:r>
              <a:rPr lang="en-US" altLang="en-US" sz="1800" dirty="0" smtClean="0">
                <a:cs typeface="Times New Roman" panose="02020603050405020304" pitchFamily="18" charset="0"/>
              </a:rPr>
              <a:t>that </a:t>
            </a:r>
            <a:r>
              <a:rPr lang="en-US" altLang="en-US" sz="1800" dirty="0">
                <a:cs typeface="Times New Roman" panose="02020603050405020304" pitchFamily="18" charset="0"/>
              </a:rPr>
              <a:t>you </a:t>
            </a:r>
            <a:r>
              <a:rPr lang="en-US" altLang="en-US" sz="1800" dirty="0" smtClean="0">
                <a:cs typeface="Times New Roman" panose="02020603050405020304" pitchFamily="18" charset="0"/>
              </a:rPr>
              <a:t>write </a:t>
            </a:r>
            <a:r>
              <a:rPr lang="en-US" altLang="en-US" sz="1800" dirty="0">
                <a:cs typeface="Times New Roman" panose="02020603050405020304" pitchFamily="18" charset="0"/>
              </a:rPr>
              <a:t>code to catch unchecked exceptions.</a:t>
            </a:r>
          </a:p>
          <a:p>
            <a:endParaRPr lang="en-US" sz="1800" dirty="0"/>
          </a:p>
        </p:txBody>
      </p:sp>
    </p:spTree>
    <p:extLst>
      <p:ext uri="{BB962C8B-B14F-4D97-AF65-F5344CB8AC3E}">
        <p14:creationId xmlns:p14="http://schemas.microsoft.com/office/powerpoint/2010/main" val="3869814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40" name="Rectangle 4"/>
          <p:cNvSpPr>
            <a:spLocks noGrp="1" noChangeArrowheads="1"/>
          </p:cNvSpPr>
          <p:nvPr>
            <p:ph type="title"/>
          </p:nvPr>
        </p:nvSpPr>
        <p:spPr>
          <a:xfrm>
            <a:off x="2027750" y="823936"/>
            <a:ext cx="4899025" cy="1143000"/>
          </a:xfrm>
        </p:spPr>
        <p:txBody>
          <a:bodyPr>
            <a:normAutofit/>
          </a:bodyPr>
          <a:lstStyle/>
          <a:p>
            <a:pPr eaLnBrk="1" hangingPunct="1">
              <a:defRPr/>
            </a:pPr>
            <a:r>
              <a:rPr lang="en-US" sz="2000" dirty="0" smtClean="0">
                <a:latin typeface="Comic Sans MS" pitchFamily="66" charset="0"/>
              </a:rPr>
              <a:t>Objectives</a:t>
            </a:r>
          </a:p>
        </p:txBody>
      </p:sp>
      <p:sp>
        <p:nvSpPr>
          <p:cNvPr id="4099" name="Text Box 5"/>
          <p:cNvSpPr txBox="1">
            <a:spLocks noChangeArrowheads="1"/>
          </p:cNvSpPr>
          <p:nvPr/>
        </p:nvSpPr>
        <p:spPr bwMode="auto">
          <a:xfrm>
            <a:off x="1932500" y="1814463"/>
            <a:ext cx="7757252" cy="2862322"/>
          </a:xfrm>
          <a:prstGeom prst="rect">
            <a:avLst/>
          </a:prstGeom>
          <a:noFill/>
          <a:ln w="12700">
            <a:noFill/>
            <a:miter lim="800000"/>
            <a:headEnd type="none" w="sm" len="sm"/>
            <a:tailEnd type="none" w="sm" len="sm"/>
          </a:ln>
        </p:spPr>
        <p:txBody>
          <a:bodyPr wrap="none">
            <a:spAutoFit/>
          </a:bodyPr>
          <a:lstStyle/>
          <a:p>
            <a:r>
              <a:rPr lang="en-US" sz="1800" dirty="0"/>
              <a:t>At the conclusion of this lesson, students should be able to</a:t>
            </a:r>
          </a:p>
          <a:p>
            <a:r>
              <a:rPr lang="en-US" sz="1800" dirty="0"/>
              <a:t>   </a:t>
            </a:r>
            <a:r>
              <a:rPr lang="en-US" sz="1800" dirty="0" smtClean="0"/>
              <a:t>  Explain </a:t>
            </a:r>
            <a:r>
              <a:rPr lang="en-US" sz="1800" dirty="0"/>
              <a:t>the need for </a:t>
            </a:r>
            <a:r>
              <a:rPr lang="en-US" sz="1800" dirty="0" smtClean="0"/>
              <a:t>exceptions</a:t>
            </a:r>
          </a:p>
          <a:p>
            <a:r>
              <a:rPr lang="en-US" sz="1800" dirty="0" smtClean="0"/>
              <a:t>     Correctly </a:t>
            </a:r>
            <a:r>
              <a:rPr lang="en-US" sz="1800" dirty="0"/>
              <a:t>write programs that use </a:t>
            </a:r>
            <a:r>
              <a:rPr lang="en-US" sz="1800" dirty="0" smtClean="0"/>
              <a:t>exceptions</a:t>
            </a:r>
          </a:p>
          <a:p>
            <a:r>
              <a:rPr lang="en-US" sz="1800" dirty="0" smtClean="0"/>
              <a:t>     Explain </a:t>
            </a:r>
            <a:r>
              <a:rPr lang="en-US" sz="1800" dirty="0"/>
              <a:t>the rules for exception handling and exception </a:t>
            </a:r>
            <a:r>
              <a:rPr lang="en-US" sz="1800" dirty="0" smtClean="0"/>
              <a:t>propagation.</a:t>
            </a:r>
          </a:p>
          <a:p>
            <a:r>
              <a:rPr lang="en-US" sz="1800" dirty="0" smtClean="0"/>
              <a:t>     Write </a:t>
            </a:r>
            <a:r>
              <a:rPr lang="en-US" sz="1800" dirty="0"/>
              <a:t>programs that correctly read text data from a file,</a:t>
            </a:r>
          </a:p>
          <a:p>
            <a:r>
              <a:rPr lang="en-US" sz="1800" dirty="0" smtClean="0"/>
              <a:t>    </a:t>
            </a:r>
            <a:r>
              <a:rPr lang="en-US" sz="1800" dirty="0" smtClean="0"/>
              <a:t>  handling </a:t>
            </a:r>
            <a:r>
              <a:rPr lang="en-US" sz="1800" dirty="0"/>
              <a:t>file errors and end of file conditions appropriately. </a:t>
            </a:r>
          </a:p>
          <a:p>
            <a:r>
              <a:rPr lang="en-US" sz="1800" dirty="0" smtClean="0"/>
              <a:t>      Write </a:t>
            </a:r>
            <a:r>
              <a:rPr lang="en-US" sz="1800" dirty="0"/>
              <a:t>programs that correctly format and write text data</a:t>
            </a:r>
          </a:p>
          <a:p>
            <a:r>
              <a:rPr lang="en-US" sz="1800" dirty="0" smtClean="0"/>
              <a:t>    </a:t>
            </a:r>
            <a:r>
              <a:rPr lang="en-US" sz="1800" dirty="0" smtClean="0"/>
              <a:t>  to </a:t>
            </a:r>
            <a:r>
              <a:rPr lang="en-US" sz="1800" dirty="0"/>
              <a:t>a file.</a:t>
            </a:r>
          </a:p>
          <a:p>
            <a:endParaRPr lang="en-US" sz="1800" dirty="0"/>
          </a:p>
          <a:p>
            <a:r>
              <a:rPr lang="en-US" sz="1800" dirty="0"/>
              <a:t>    </a:t>
            </a:r>
          </a:p>
        </p:txBody>
      </p:sp>
      <p:pic>
        <p:nvPicPr>
          <p:cNvPr id="4100" name="Picture 7" descr="WB02258_"/>
          <p:cNvPicPr>
            <a:picLocks noChangeAspect="1" noChangeArrowheads="1"/>
          </p:cNvPicPr>
          <p:nvPr/>
        </p:nvPicPr>
        <p:blipFill>
          <a:blip r:embed="rId2" cstate="print"/>
          <a:srcRect/>
          <a:stretch>
            <a:fillRect/>
          </a:stretch>
        </p:blipFill>
        <p:spPr bwMode="auto">
          <a:xfrm>
            <a:off x="2027750" y="2434461"/>
            <a:ext cx="190500" cy="190500"/>
          </a:xfrm>
          <a:prstGeom prst="rect">
            <a:avLst/>
          </a:prstGeom>
          <a:noFill/>
          <a:ln w="9525">
            <a:noFill/>
            <a:miter lim="800000"/>
            <a:headEnd/>
            <a:tailEnd/>
          </a:ln>
        </p:spPr>
      </p:pic>
      <p:pic>
        <p:nvPicPr>
          <p:cNvPr id="4103" name="Picture 12" descr="WB02258_"/>
          <p:cNvPicPr>
            <a:picLocks noChangeAspect="1" noChangeArrowheads="1"/>
          </p:cNvPicPr>
          <p:nvPr/>
        </p:nvPicPr>
        <p:blipFill>
          <a:blip r:embed="rId2" cstate="print"/>
          <a:srcRect/>
          <a:stretch>
            <a:fillRect/>
          </a:stretch>
        </p:blipFill>
        <p:spPr bwMode="auto">
          <a:xfrm>
            <a:off x="2027750" y="2719280"/>
            <a:ext cx="190500" cy="190500"/>
          </a:xfrm>
          <a:prstGeom prst="rect">
            <a:avLst/>
          </a:prstGeom>
          <a:noFill/>
          <a:ln w="9525">
            <a:noFill/>
            <a:miter lim="800000"/>
            <a:headEnd/>
            <a:tailEnd/>
          </a:ln>
        </p:spPr>
      </p:pic>
      <p:pic>
        <p:nvPicPr>
          <p:cNvPr id="4104" name="Picture 15" descr="WB02258_"/>
          <p:cNvPicPr>
            <a:picLocks noChangeAspect="1" noChangeArrowheads="1"/>
          </p:cNvPicPr>
          <p:nvPr/>
        </p:nvPicPr>
        <p:blipFill>
          <a:blip r:embed="rId2" cstate="print"/>
          <a:srcRect/>
          <a:stretch>
            <a:fillRect/>
          </a:stretch>
        </p:blipFill>
        <p:spPr bwMode="auto">
          <a:xfrm>
            <a:off x="2027750" y="2174168"/>
            <a:ext cx="190500" cy="190500"/>
          </a:xfrm>
          <a:prstGeom prst="rect">
            <a:avLst/>
          </a:prstGeom>
          <a:noFill/>
          <a:ln w="9525">
            <a:noFill/>
            <a:miter lim="800000"/>
            <a:headEnd/>
            <a:tailEnd/>
          </a:ln>
        </p:spPr>
      </p:pic>
      <p:pic>
        <p:nvPicPr>
          <p:cNvPr id="7" name="Picture 12" descr="WB02258_"/>
          <p:cNvPicPr>
            <a:picLocks noChangeAspect="1" noChangeArrowheads="1"/>
          </p:cNvPicPr>
          <p:nvPr/>
        </p:nvPicPr>
        <p:blipFill>
          <a:blip r:embed="rId2" cstate="print"/>
          <a:srcRect/>
          <a:stretch>
            <a:fillRect/>
          </a:stretch>
        </p:blipFill>
        <p:spPr bwMode="auto">
          <a:xfrm>
            <a:off x="2027750" y="2988889"/>
            <a:ext cx="190500" cy="190500"/>
          </a:xfrm>
          <a:prstGeom prst="rect">
            <a:avLst/>
          </a:prstGeom>
          <a:noFill/>
          <a:ln w="9525">
            <a:noFill/>
            <a:miter lim="800000"/>
            <a:headEnd/>
            <a:tailEnd/>
          </a:ln>
        </p:spPr>
      </p:pic>
      <p:pic>
        <p:nvPicPr>
          <p:cNvPr id="8" name="Picture 12" descr="WB02258_"/>
          <p:cNvPicPr>
            <a:picLocks noChangeAspect="1" noChangeArrowheads="1"/>
          </p:cNvPicPr>
          <p:nvPr/>
        </p:nvPicPr>
        <p:blipFill>
          <a:blip r:embed="rId2" cstate="print"/>
          <a:srcRect/>
          <a:stretch>
            <a:fillRect/>
          </a:stretch>
        </p:blipFill>
        <p:spPr bwMode="auto">
          <a:xfrm>
            <a:off x="2027750" y="3520238"/>
            <a:ext cx="190500" cy="190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81258" y="1992921"/>
            <a:ext cx="3124573" cy="400110"/>
          </a:xfrm>
          <a:prstGeom prst="rect">
            <a:avLst/>
          </a:prstGeom>
          <a:noFill/>
        </p:spPr>
        <p:txBody>
          <a:bodyPr wrap="none" rtlCol="0">
            <a:spAutoFit/>
          </a:bodyPr>
          <a:lstStyle/>
          <a:p>
            <a:r>
              <a:rPr lang="en-US" sz="2000" smtClean="0"/>
              <a:t>CHECKED EXCEPTIONS</a:t>
            </a:r>
            <a:endParaRPr lang="en-US" sz="2000" dirty="0"/>
          </a:p>
        </p:txBody>
      </p:sp>
      <p:sp>
        <p:nvSpPr>
          <p:cNvPr id="48" name="TextBox 47"/>
          <p:cNvSpPr txBox="1"/>
          <p:nvPr/>
        </p:nvSpPr>
        <p:spPr>
          <a:xfrm>
            <a:off x="2081258" y="2652787"/>
            <a:ext cx="8980344" cy="1200329"/>
          </a:xfrm>
          <a:prstGeom prst="rect">
            <a:avLst/>
          </a:prstGeom>
          <a:noFill/>
        </p:spPr>
        <p:txBody>
          <a:bodyPr wrap="none" rtlCol="0">
            <a:spAutoFit/>
          </a:bodyPr>
          <a:lstStyle/>
          <a:p>
            <a:r>
              <a:rPr lang="en-US" sz="1800" dirty="0" smtClean="0"/>
              <a:t>Runtime Exception and all of its sub-classes are known as unchecked exceptions.</a:t>
            </a:r>
          </a:p>
          <a:p>
            <a:r>
              <a:rPr lang="en-US" sz="1800" dirty="0" smtClean="0"/>
              <a:t>All other exceptions are known  as checked exceptions. The compiler checks for</a:t>
            </a:r>
          </a:p>
          <a:p>
            <a:r>
              <a:rPr lang="en-US" sz="1800" dirty="0" smtClean="0"/>
              <a:t>these exceptions and forces the programmer to deal with them by using try-catch</a:t>
            </a:r>
          </a:p>
          <a:p>
            <a:r>
              <a:rPr lang="en-US" sz="1800" dirty="0" smtClean="0"/>
              <a:t>blocks or declaring the exception in the method header. </a:t>
            </a:r>
            <a:endParaRPr lang="en-US" sz="1800" dirty="0"/>
          </a:p>
        </p:txBody>
      </p:sp>
    </p:spTree>
    <p:extLst>
      <p:ext uri="{BB962C8B-B14F-4D97-AF65-F5344CB8AC3E}">
        <p14:creationId xmlns:p14="http://schemas.microsoft.com/office/powerpoint/2010/main" val="4178710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8655" y="2481942"/>
            <a:ext cx="3466013" cy="400110"/>
          </a:xfrm>
          <a:prstGeom prst="rect">
            <a:avLst/>
          </a:prstGeom>
          <a:noFill/>
        </p:spPr>
        <p:txBody>
          <a:bodyPr wrap="none" rtlCol="0">
            <a:spAutoFit/>
          </a:bodyPr>
          <a:lstStyle/>
          <a:p>
            <a:r>
              <a:rPr lang="en-US" sz="2000" dirty="0" smtClean="0"/>
              <a:t>DECLARING EXCEPTIONS</a:t>
            </a:r>
            <a:endParaRPr lang="en-US" sz="2000" dirty="0"/>
          </a:p>
        </p:txBody>
      </p:sp>
      <p:sp>
        <p:nvSpPr>
          <p:cNvPr id="3" name="TextBox 2"/>
          <p:cNvSpPr txBox="1"/>
          <p:nvPr/>
        </p:nvSpPr>
        <p:spPr>
          <a:xfrm>
            <a:off x="1798655" y="3024553"/>
            <a:ext cx="8435323" cy="1754326"/>
          </a:xfrm>
          <a:prstGeom prst="rect">
            <a:avLst/>
          </a:prstGeom>
          <a:noFill/>
        </p:spPr>
        <p:txBody>
          <a:bodyPr wrap="none" rtlCol="0">
            <a:spAutoFit/>
          </a:bodyPr>
          <a:lstStyle/>
          <a:p>
            <a:r>
              <a:rPr lang="en-US" sz="1800" dirty="0" smtClean="0"/>
              <a:t>In Java, every method must declare the types of checked exceptions that it</a:t>
            </a:r>
          </a:p>
          <a:p>
            <a:r>
              <a:rPr lang="en-US" sz="1800" dirty="0" smtClean="0"/>
              <a:t>might throw. Java does not require unchecked exceptions to be declared. To</a:t>
            </a:r>
          </a:p>
          <a:p>
            <a:r>
              <a:rPr lang="en-US" sz="1800" dirty="0" smtClean="0"/>
              <a:t>declare an exception, use the </a:t>
            </a:r>
            <a:r>
              <a:rPr lang="en-US" sz="1800" dirty="0" smtClean="0">
                <a:solidFill>
                  <a:srgbClr val="FFFF00"/>
                </a:solidFill>
              </a:rPr>
              <a:t>throws</a:t>
            </a:r>
            <a:r>
              <a:rPr lang="en-US" sz="1800" dirty="0" smtClean="0"/>
              <a:t> keyword in the method header, like</a:t>
            </a:r>
          </a:p>
          <a:p>
            <a:r>
              <a:rPr lang="en-US" sz="1800" dirty="0" smtClean="0"/>
              <a:t>this:</a:t>
            </a:r>
          </a:p>
          <a:p>
            <a:endParaRPr lang="en-US" sz="1800" dirty="0"/>
          </a:p>
          <a:p>
            <a:r>
              <a:rPr lang="en-US" sz="1800" dirty="0" smtClean="0">
                <a:latin typeface="Calibri" panose="020F0502020204030204" pitchFamily="34" charset="0"/>
                <a:cs typeface="Calibri" panose="020F0502020204030204" pitchFamily="34" charset="0"/>
              </a:rPr>
              <a:t>          public void </a:t>
            </a:r>
            <a:r>
              <a:rPr lang="en-US" sz="1800" dirty="0" err="1" smtClean="0">
                <a:latin typeface="Calibri" panose="020F0502020204030204" pitchFamily="34" charset="0"/>
                <a:cs typeface="Calibri" panose="020F0502020204030204" pitchFamily="34" charset="0"/>
              </a:rPr>
              <a:t>myMethd</a:t>
            </a:r>
            <a:r>
              <a:rPr lang="en-US" sz="1800" dirty="0" smtClean="0">
                <a:latin typeface="Calibri" panose="020F0502020204030204" pitchFamily="34" charset="0"/>
                <a:cs typeface="Calibri" panose="020F0502020204030204" pitchFamily="34" charset="0"/>
              </a:rPr>
              <a:t>( ) throws </a:t>
            </a:r>
            <a:r>
              <a:rPr lang="en-US" sz="1800" dirty="0" err="1" smtClean="0">
                <a:latin typeface="Calibri" panose="020F0502020204030204" pitchFamily="34" charset="0"/>
                <a:cs typeface="Calibri" panose="020F0502020204030204" pitchFamily="34" charset="0"/>
              </a:rPr>
              <a:t>IOException</a:t>
            </a:r>
            <a:r>
              <a:rPr lang="en-US" sz="1800" dirty="0" smtClean="0">
                <a:latin typeface="Calibri" panose="020F0502020204030204" pitchFamily="34" charset="0"/>
                <a:cs typeface="Calibri" panose="020F0502020204030204" pitchFamily="34" charset="0"/>
              </a:rPr>
              <a:t> { … }</a:t>
            </a:r>
          </a:p>
        </p:txBody>
      </p:sp>
    </p:spTree>
    <p:extLst>
      <p:ext uri="{BB962C8B-B14F-4D97-AF65-F5344CB8AC3E}">
        <p14:creationId xmlns:p14="http://schemas.microsoft.com/office/powerpoint/2010/main" val="15909798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3035492" y="2000268"/>
            <a:ext cx="3260481" cy="602255"/>
          </a:xfrm>
        </p:spPr>
        <p:txBody>
          <a:bodyPr>
            <a:normAutofit/>
          </a:bodyPr>
          <a:lstStyle/>
          <a:p>
            <a:pPr eaLnBrk="1" hangingPunct="1">
              <a:defRPr/>
            </a:pPr>
            <a:r>
              <a:rPr lang="en-US" sz="2000" dirty="0" smtClean="0">
                <a:solidFill>
                  <a:schemeClr val="tx1"/>
                </a:solidFill>
                <a:latin typeface="Comic Sans MS" pitchFamily="66" charset="0"/>
              </a:rPr>
              <a:t>Multiple Exceptions</a:t>
            </a:r>
          </a:p>
        </p:txBody>
      </p:sp>
      <p:sp>
        <p:nvSpPr>
          <p:cNvPr id="28675" name="Text Box 3"/>
          <p:cNvSpPr txBox="1">
            <a:spLocks noChangeArrowheads="1"/>
          </p:cNvSpPr>
          <p:nvPr/>
        </p:nvSpPr>
        <p:spPr bwMode="auto">
          <a:xfrm>
            <a:off x="3035492" y="2602523"/>
            <a:ext cx="6239209" cy="1200329"/>
          </a:xfrm>
          <a:prstGeom prst="rect">
            <a:avLst/>
          </a:prstGeom>
          <a:noFill/>
          <a:ln w="12700">
            <a:noFill/>
            <a:miter lim="800000"/>
            <a:headEnd type="none" w="sm" len="sm"/>
            <a:tailEnd type="none" w="sm" len="sm"/>
          </a:ln>
        </p:spPr>
        <p:txBody>
          <a:bodyPr wrap="none">
            <a:spAutoFit/>
          </a:bodyPr>
          <a:lstStyle/>
          <a:p>
            <a:r>
              <a:rPr lang="en-US" sz="1800" dirty="0"/>
              <a:t>When a </a:t>
            </a:r>
            <a:r>
              <a:rPr lang="en-US" sz="1800" dirty="0" smtClean="0"/>
              <a:t>method </a:t>
            </a:r>
            <a:r>
              <a:rPr lang="en-US" sz="1800" dirty="0"/>
              <a:t>executes, it may be </a:t>
            </a:r>
            <a:r>
              <a:rPr lang="en-US" sz="1800" dirty="0" smtClean="0"/>
              <a:t>possible that more</a:t>
            </a:r>
            <a:endParaRPr lang="en-US" sz="1800" dirty="0"/>
          </a:p>
          <a:p>
            <a:r>
              <a:rPr lang="en-US" sz="1800" dirty="0" smtClean="0"/>
              <a:t>than </a:t>
            </a:r>
            <a:r>
              <a:rPr lang="en-US" sz="1800" dirty="0"/>
              <a:t>one kind of an exception </a:t>
            </a:r>
            <a:r>
              <a:rPr lang="en-US" sz="1800" dirty="0" smtClean="0"/>
              <a:t>may occur</a:t>
            </a:r>
            <a:r>
              <a:rPr lang="en-US" sz="1800" dirty="0"/>
              <a:t>.  </a:t>
            </a:r>
            <a:r>
              <a:rPr lang="en-US" sz="1800" dirty="0" smtClean="0"/>
              <a:t>Java provides </a:t>
            </a:r>
          </a:p>
          <a:p>
            <a:r>
              <a:rPr lang="en-US" sz="1800" dirty="0" smtClean="0"/>
              <a:t>a </a:t>
            </a:r>
            <a:r>
              <a:rPr lang="en-US" sz="1800" dirty="0"/>
              <a:t>mechanism for the </a:t>
            </a:r>
            <a:r>
              <a:rPr lang="en-US" sz="1800" dirty="0" smtClean="0"/>
              <a:t>calling </a:t>
            </a:r>
            <a:r>
              <a:rPr lang="en-US" sz="1800" dirty="0"/>
              <a:t>method to figure out which </a:t>
            </a:r>
            <a:endParaRPr lang="en-US" sz="1800" dirty="0" smtClean="0"/>
          </a:p>
          <a:p>
            <a:r>
              <a:rPr lang="en-US" sz="1800" dirty="0" smtClean="0"/>
              <a:t>exception occurred</a:t>
            </a:r>
            <a:r>
              <a:rPr lang="en-US" sz="1800" dirty="0"/>
              <a: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3"/>
          <p:cNvSpPr txBox="1">
            <a:spLocks noChangeArrowheads="1"/>
          </p:cNvSpPr>
          <p:nvPr/>
        </p:nvSpPr>
        <p:spPr bwMode="auto">
          <a:xfrm>
            <a:off x="2842019" y="1826078"/>
            <a:ext cx="7239482" cy="4247317"/>
          </a:xfrm>
          <a:prstGeom prst="rect">
            <a:avLst/>
          </a:prstGeom>
          <a:noFill/>
          <a:ln w="12700">
            <a:noFill/>
            <a:miter lim="800000"/>
            <a:headEnd type="none" w="sm" len="sm"/>
            <a:tailEnd type="none" w="sm" len="sm"/>
          </a:ln>
        </p:spPr>
        <p:txBody>
          <a:bodyPr wrap="none">
            <a:spAutoFit/>
          </a:bodyPr>
          <a:lstStyle/>
          <a:p>
            <a:r>
              <a:rPr lang="en-US" sz="1800" dirty="0"/>
              <a:t>try</a:t>
            </a:r>
          </a:p>
          <a:p>
            <a:r>
              <a:rPr lang="en-US" sz="1800" dirty="0"/>
              <a:t>{</a:t>
            </a:r>
          </a:p>
          <a:p>
            <a:r>
              <a:rPr lang="en-US" sz="1800" dirty="0"/>
              <a:t>   </a:t>
            </a:r>
            <a:r>
              <a:rPr lang="en-US" sz="1800" dirty="0" smtClean="0"/>
              <a:t>// some statements that could cause an exception to be thrown</a:t>
            </a:r>
            <a:endParaRPr lang="en-US" sz="1800" dirty="0"/>
          </a:p>
          <a:p>
            <a:r>
              <a:rPr lang="en-US" sz="1800" dirty="0"/>
              <a:t>}</a:t>
            </a:r>
          </a:p>
          <a:p>
            <a:endParaRPr lang="en-US" sz="1800" dirty="0"/>
          </a:p>
          <a:p>
            <a:r>
              <a:rPr lang="en-US" sz="1800" dirty="0" smtClean="0"/>
              <a:t>catch(Exception1 </a:t>
            </a:r>
            <a:r>
              <a:rPr lang="en-US" sz="1800" dirty="0"/>
              <a:t>e)</a:t>
            </a:r>
          </a:p>
          <a:p>
            <a:r>
              <a:rPr lang="en-US" sz="1800" dirty="0"/>
              <a:t>{</a:t>
            </a:r>
          </a:p>
          <a:p>
            <a:r>
              <a:rPr lang="en-US" sz="1800" dirty="0"/>
              <a:t>   </a:t>
            </a:r>
            <a:r>
              <a:rPr lang="en-US" sz="1800" dirty="0" smtClean="0"/>
              <a:t>// code to handle exception type Exception1</a:t>
            </a:r>
            <a:endParaRPr lang="en-US" sz="1800" dirty="0"/>
          </a:p>
          <a:p>
            <a:r>
              <a:rPr lang="en-US" sz="1800" dirty="0"/>
              <a:t>}</a:t>
            </a:r>
          </a:p>
          <a:p>
            <a:endParaRPr lang="en-US" sz="1800" dirty="0"/>
          </a:p>
          <a:p>
            <a:r>
              <a:rPr lang="en-US" sz="1800" dirty="0" smtClean="0"/>
              <a:t>catch(Exception2 </a:t>
            </a:r>
            <a:r>
              <a:rPr lang="en-US" sz="1800" dirty="0"/>
              <a:t>e)</a:t>
            </a:r>
          </a:p>
          <a:p>
            <a:r>
              <a:rPr lang="en-US" sz="1800" dirty="0"/>
              <a:t>{</a:t>
            </a:r>
          </a:p>
          <a:p>
            <a:r>
              <a:rPr lang="en-US" sz="1800" dirty="0"/>
              <a:t>   </a:t>
            </a:r>
            <a:r>
              <a:rPr lang="en-US" sz="1800" dirty="0" smtClean="0"/>
              <a:t>// code to handle exception type Exception2</a:t>
            </a:r>
            <a:endParaRPr lang="en-US" sz="1800" dirty="0"/>
          </a:p>
          <a:p>
            <a:r>
              <a:rPr lang="en-US" sz="1800" dirty="0"/>
              <a:t>}</a:t>
            </a:r>
          </a:p>
          <a:p>
            <a:r>
              <a:rPr lang="en-US" sz="1800" dirty="0" smtClean="0"/>
              <a:t>  . . .</a:t>
            </a:r>
            <a:endParaRPr lang="en-US" sz="1800" dirty="0"/>
          </a:p>
        </p:txBody>
      </p:sp>
      <p:sp>
        <p:nvSpPr>
          <p:cNvPr id="2" name="TextBox 1"/>
          <p:cNvSpPr txBox="1"/>
          <p:nvPr/>
        </p:nvSpPr>
        <p:spPr>
          <a:xfrm>
            <a:off x="6461760" y="1678075"/>
            <a:ext cx="3070071" cy="584775"/>
          </a:xfrm>
          <a:prstGeom prst="rect">
            <a:avLst/>
          </a:prstGeom>
          <a:noFill/>
        </p:spPr>
        <p:txBody>
          <a:bodyPr wrap="none" rtlCol="0">
            <a:spAutoFit/>
          </a:bodyPr>
          <a:lstStyle/>
          <a:p>
            <a:r>
              <a:rPr lang="en-US" sz="1600" dirty="0" smtClean="0">
                <a:solidFill>
                  <a:srgbClr val="FFC000"/>
                </a:solidFill>
              </a:rPr>
              <a:t>Multiple things could go wrong</a:t>
            </a:r>
          </a:p>
          <a:p>
            <a:r>
              <a:rPr lang="en-US" sz="1600" dirty="0" smtClean="0">
                <a:solidFill>
                  <a:srgbClr val="FFC000"/>
                </a:solidFill>
              </a:rPr>
              <a:t>in this try block.</a:t>
            </a:r>
            <a:endParaRPr lang="en-US" sz="1600" dirty="0">
              <a:solidFill>
                <a:srgbClr val="FFC000"/>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3"/>
          <p:cNvSpPr txBox="1">
            <a:spLocks noChangeArrowheads="1"/>
          </p:cNvSpPr>
          <p:nvPr/>
        </p:nvSpPr>
        <p:spPr bwMode="auto">
          <a:xfrm>
            <a:off x="2900648" y="1248087"/>
            <a:ext cx="7239482" cy="4247317"/>
          </a:xfrm>
          <a:prstGeom prst="rect">
            <a:avLst/>
          </a:prstGeom>
          <a:noFill/>
          <a:ln w="12700">
            <a:noFill/>
            <a:miter lim="800000"/>
            <a:headEnd type="none" w="sm" len="sm"/>
            <a:tailEnd type="none" w="sm" len="sm"/>
          </a:ln>
        </p:spPr>
        <p:txBody>
          <a:bodyPr wrap="none">
            <a:spAutoFit/>
          </a:bodyPr>
          <a:lstStyle/>
          <a:p>
            <a:r>
              <a:rPr lang="en-US" sz="1800" dirty="0"/>
              <a:t>try</a:t>
            </a:r>
          </a:p>
          <a:p>
            <a:r>
              <a:rPr lang="en-US" sz="1800" dirty="0"/>
              <a:t>{</a:t>
            </a:r>
          </a:p>
          <a:p>
            <a:r>
              <a:rPr lang="en-US" sz="1800" dirty="0"/>
              <a:t>   </a:t>
            </a:r>
            <a:r>
              <a:rPr lang="en-US" sz="1800" dirty="0" smtClean="0"/>
              <a:t>// some statements that could cause an exception to be thrown</a:t>
            </a:r>
            <a:endParaRPr lang="en-US" sz="1800" dirty="0"/>
          </a:p>
          <a:p>
            <a:r>
              <a:rPr lang="en-US" sz="1800" dirty="0"/>
              <a:t>}</a:t>
            </a:r>
          </a:p>
          <a:p>
            <a:endParaRPr lang="en-US" sz="1800" dirty="0"/>
          </a:p>
          <a:p>
            <a:r>
              <a:rPr lang="en-US" sz="1800" dirty="0" smtClean="0"/>
              <a:t>catch(Exception1 </a:t>
            </a:r>
            <a:r>
              <a:rPr lang="en-US" sz="1800" dirty="0"/>
              <a:t>e)</a:t>
            </a:r>
          </a:p>
          <a:p>
            <a:r>
              <a:rPr lang="en-US" sz="1800" dirty="0"/>
              <a:t>{</a:t>
            </a:r>
          </a:p>
          <a:p>
            <a:r>
              <a:rPr lang="en-US" sz="1800" dirty="0"/>
              <a:t>   </a:t>
            </a:r>
            <a:r>
              <a:rPr lang="en-US" sz="1800" dirty="0" smtClean="0"/>
              <a:t>// code to handle exception type Exception1</a:t>
            </a:r>
            <a:endParaRPr lang="en-US" sz="1800" dirty="0"/>
          </a:p>
          <a:p>
            <a:r>
              <a:rPr lang="en-US" sz="1800" dirty="0"/>
              <a:t>}</a:t>
            </a:r>
          </a:p>
          <a:p>
            <a:endParaRPr lang="en-US" sz="1800" dirty="0"/>
          </a:p>
          <a:p>
            <a:r>
              <a:rPr lang="en-US" sz="1800" dirty="0" smtClean="0"/>
              <a:t>catch(Exception2 </a:t>
            </a:r>
            <a:r>
              <a:rPr lang="en-US" sz="1800" dirty="0"/>
              <a:t>e)</a:t>
            </a:r>
          </a:p>
          <a:p>
            <a:r>
              <a:rPr lang="en-US" sz="1800" dirty="0"/>
              <a:t>{</a:t>
            </a:r>
          </a:p>
          <a:p>
            <a:r>
              <a:rPr lang="en-US" sz="1800" dirty="0"/>
              <a:t>   </a:t>
            </a:r>
            <a:r>
              <a:rPr lang="en-US" sz="1800" dirty="0" smtClean="0"/>
              <a:t>// code to handle exception type Exception2</a:t>
            </a:r>
            <a:endParaRPr lang="en-US" sz="1800" dirty="0"/>
          </a:p>
          <a:p>
            <a:r>
              <a:rPr lang="en-US" sz="1800" dirty="0"/>
              <a:t>}</a:t>
            </a:r>
          </a:p>
          <a:p>
            <a:r>
              <a:rPr lang="en-US" sz="1800" dirty="0" smtClean="0"/>
              <a:t>  . . .</a:t>
            </a:r>
            <a:endParaRPr lang="en-US" sz="1800" dirty="0"/>
          </a:p>
        </p:txBody>
      </p:sp>
      <p:sp>
        <p:nvSpPr>
          <p:cNvPr id="4" name="TextBox 3"/>
          <p:cNvSpPr txBox="1"/>
          <p:nvPr/>
        </p:nvSpPr>
        <p:spPr>
          <a:xfrm>
            <a:off x="8109817" y="3040150"/>
            <a:ext cx="3579826" cy="1077218"/>
          </a:xfrm>
          <a:prstGeom prst="rect">
            <a:avLst/>
          </a:prstGeom>
          <a:noFill/>
        </p:spPr>
        <p:txBody>
          <a:bodyPr wrap="none" rtlCol="0">
            <a:spAutoFit/>
          </a:bodyPr>
          <a:lstStyle/>
          <a:p>
            <a:r>
              <a:rPr lang="en-US" sz="1600" dirty="0">
                <a:solidFill>
                  <a:srgbClr val="FFC000"/>
                </a:solidFill>
              </a:rPr>
              <a:t>So we need two catch blocks</a:t>
            </a:r>
            <a:r>
              <a:rPr lang="en-US" sz="1600" dirty="0" smtClean="0">
                <a:solidFill>
                  <a:srgbClr val="FFC000"/>
                </a:solidFill>
              </a:rPr>
              <a:t>,</a:t>
            </a:r>
          </a:p>
          <a:p>
            <a:r>
              <a:rPr lang="en-US" sz="1600" dirty="0" smtClean="0">
                <a:solidFill>
                  <a:srgbClr val="FFC000"/>
                </a:solidFill>
              </a:rPr>
              <a:t>one </a:t>
            </a:r>
            <a:r>
              <a:rPr lang="en-US" sz="1600" dirty="0">
                <a:solidFill>
                  <a:srgbClr val="FFC000"/>
                </a:solidFill>
              </a:rPr>
              <a:t>right </a:t>
            </a:r>
            <a:r>
              <a:rPr lang="en-US" sz="1600" dirty="0" smtClean="0">
                <a:solidFill>
                  <a:srgbClr val="FFC000"/>
                </a:solidFill>
              </a:rPr>
              <a:t>after the other.</a:t>
            </a:r>
            <a:endParaRPr lang="en-US" sz="1600" dirty="0">
              <a:solidFill>
                <a:srgbClr val="FFC000"/>
              </a:solidFill>
            </a:endParaRPr>
          </a:p>
          <a:p>
            <a:r>
              <a:rPr lang="en-US" sz="1600" dirty="0" smtClean="0">
                <a:solidFill>
                  <a:srgbClr val="FFC000"/>
                </a:solidFill>
              </a:rPr>
              <a:t>Each </a:t>
            </a:r>
            <a:r>
              <a:rPr lang="en-US" sz="1600" dirty="0">
                <a:solidFill>
                  <a:srgbClr val="FFC000"/>
                </a:solidFill>
              </a:rPr>
              <a:t>takes as its parameter </a:t>
            </a:r>
            <a:endParaRPr lang="en-US" sz="1600" dirty="0" smtClean="0">
              <a:solidFill>
                <a:srgbClr val="FFC000"/>
              </a:solidFill>
            </a:endParaRPr>
          </a:p>
          <a:p>
            <a:r>
              <a:rPr lang="en-US" sz="1600" dirty="0" smtClean="0">
                <a:solidFill>
                  <a:srgbClr val="FFC000"/>
                </a:solidFill>
              </a:rPr>
              <a:t>the type of </a:t>
            </a:r>
            <a:r>
              <a:rPr lang="en-US" sz="1600" dirty="0">
                <a:solidFill>
                  <a:srgbClr val="FFC000"/>
                </a:solidFill>
              </a:rPr>
              <a:t>exception it will handle.</a:t>
            </a:r>
          </a:p>
        </p:txBody>
      </p:sp>
      <p:sp>
        <p:nvSpPr>
          <p:cNvPr id="5" name="TextBox 4"/>
          <p:cNvSpPr txBox="1"/>
          <p:nvPr/>
        </p:nvSpPr>
        <p:spPr>
          <a:xfrm>
            <a:off x="4452344" y="5353424"/>
            <a:ext cx="5275803" cy="830997"/>
          </a:xfrm>
          <a:prstGeom prst="rect">
            <a:avLst/>
          </a:prstGeom>
          <a:noFill/>
        </p:spPr>
        <p:txBody>
          <a:bodyPr wrap="none" rtlCol="0">
            <a:spAutoFit/>
          </a:bodyPr>
          <a:lstStyle/>
          <a:p>
            <a:r>
              <a:rPr lang="en-US" sz="1600" dirty="0">
                <a:solidFill>
                  <a:srgbClr val="FFC000"/>
                </a:solidFill>
              </a:rPr>
              <a:t>Only the catch block matching the type of exception</a:t>
            </a:r>
          </a:p>
          <a:p>
            <a:r>
              <a:rPr lang="en-US" sz="1600" dirty="0">
                <a:solidFill>
                  <a:srgbClr val="FFC000"/>
                </a:solidFill>
              </a:rPr>
              <a:t>thrown will be executed. The other catch block(s)</a:t>
            </a:r>
          </a:p>
          <a:p>
            <a:r>
              <a:rPr lang="en-US" sz="1600" dirty="0">
                <a:solidFill>
                  <a:srgbClr val="FFC000"/>
                </a:solidFill>
              </a:rPr>
              <a:t>will be skipped.  </a:t>
            </a:r>
          </a:p>
        </p:txBody>
      </p:sp>
    </p:spTree>
    <p:extLst>
      <p:ext uri="{BB962C8B-B14F-4D97-AF65-F5344CB8AC3E}">
        <p14:creationId xmlns:p14="http://schemas.microsoft.com/office/powerpoint/2010/main" val="1799401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46102" y="2652764"/>
            <a:ext cx="5832046" cy="923330"/>
          </a:xfrm>
          <a:prstGeom prst="rect">
            <a:avLst/>
          </a:prstGeom>
          <a:noFill/>
        </p:spPr>
        <p:txBody>
          <a:bodyPr wrap="none" rtlCol="0">
            <a:spAutoFit/>
          </a:bodyPr>
          <a:lstStyle/>
          <a:p>
            <a:r>
              <a:rPr lang="en-US" sz="1800" dirty="0" smtClean="0"/>
              <a:t>Sometimes you want a block of code to be executed</a:t>
            </a:r>
          </a:p>
          <a:p>
            <a:r>
              <a:rPr lang="en-US" sz="1800" dirty="0" smtClean="0"/>
              <a:t>regardless of whether or not an exception occurred.</a:t>
            </a:r>
          </a:p>
          <a:p>
            <a:r>
              <a:rPr lang="en-US" sz="1800" dirty="0" smtClean="0"/>
              <a:t>Java uses a </a:t>
            </a:r>
            <a:r>
              <a:rPr lang="en-US" sz="1800" dirty="0" smtClean="0">
                <a:solidFill>
                  <a:srgbClr val="FFFF00"/>
                </a:solidFill>
              </a:rPr>
              <a:t>finally</a:t>
            </a:r>
            <a:r>
              <a:rPr lang="en-US" sz="1800" dirty="0" smtClean="0"/>
              <a:t> block to accomplish this. </a:t>
            </a:r>
            <a:endParaRPr lang="en-US" sz="1800" dirty="0"/>
          </a:p>
        </p:txBody>
      </p:sp>
    </p:spTree>
    <p:extLst>
      <p:ext uri="{BB962C8B-B14F-4D97-AF65-F5344CB8AC3E}">
        <p14:creationId xmlns:p14="http://schemas.microsoft.com/office/powerpoint/2010/main" val="959587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3"/>
          <p:cNvSpPr txBox="1">
            <a:spLocks noChangeArrowheads="1"/>
          </p:cNvSpPr>
          <p:nvPr/>
        </p:nvSpPr>
        <p:spPr bwMode="auto">
          <a:xfrm>
            <a:off x="2870503" y="1057169"/>
            <a:ext cx="7239482" cy="5078313"/>
          </a:xfrm>
          <a:prstGeom prst="rect">
            <a:avLst/>
          </a:prstGeom>
          <a:noFill/>
          <a:ln w="12700">
            <a:noFill/>
            <a:miter lim="800000"/>
            <a:headEnd type="none" w="sm" len="sm"/>
            <a:tailEnd type="none" w="sm" len="sm"/>
          </a:ln>
        </p:spPr>
        <p:txBody>
          <a:bodyPr wrap="none">
            <a:spAutoFit/>
          </a:bodyPr>
          <a:lstStyle/>
          <a:p>
            <a:r>
              <a:rPr lang="en-US" sz="1800" dirty="0" smtClean="0"/>
              <a:t>try {</a:t>
            </a:r>
            <a:endParaRPr lang="en-US" sz="1800" dirty="0"/>
          </a:p>
          <a:p>
            <a:r>
              <a:rPr lang="en-US" sz="1800" dirty="0"/>
              <a:t>   </a:t>
            </a:r>
            <a:endParaRPr lang="en-US" sz="1800" dirty="0" smtClean="0"/>
          </a:p>
          <a:p>
            <a:r>
              <a:rPr lang="en-US" sz="1800" dirty="0"/>
              <a:t> </a:t>
            </a:r>
            <a:r>
              <a:rPr lang="en-US" sz="1800" dirty="0" smtClean="0"/>
              <a:t>  // some statements that could cause an exception to be thrown</a:t>
            </a:r>
            <a:endParaRPr lang="en-US" sz="1800" dirty="0"/>
          </a:p>
          <a:p>
            <a:r>
              <a:rPr lang="en-US" sz="1800" dirty="0"/>
              <a:t>}</a:t>
            </a:r>
          </a:p>
          <a:p>
            <a:endParaRPr lang="en-US" sz="1800" dirty="0"/>
          </a:p>
          <a:p>
            <a:r>
              <a:rPr lang="en-US" sz="1800" dirty="0" smtClean="0"/>
              <a:t>catch(Exception1 </a:t>
            </a:r>
            <a:r>
              <a:rPr lang="en-US" sz="1800" dirty="0"/>
              <a:t>e</a:t>
            </a:r>
            <a:r>
              <a:rPr lang="en-US" sz="1800" dirty="0" smtClean="0"/>
              <a:t>) {</a:t>
            </a:r>
            <a:endParaRPr lang="en-US" sz="1800" dirty="0"/>
          </a:p>
          <a:p>
            <a:endParaRPr lang="en-US" sz="1800" dirty="0"/>
          </a:p>
          <a:p>
            <a:r>
              <a:rPr lang="en-US" sz="1800" dirty="0" smtClean="0"/>
              <a:t>   // code to handle exception type Exception1</a:t>
            </a:r>
            <a:endParaRPr lang="en-US" sz="1800" dirty="0"/>
          </a:p>
          <a:p>
            <a:r>
              <a:rPr lang="en-US" sz="1800" dirty="0"/>
              <a:t>}</a:t>
            </a:r>
          </a:p>
          <a:p>
            <a:endParaRPr lang="en-US" sz="1800" dirty="0"/>
          </a:p>
          <a:p>
            <a:r>
              <a:rPr lang="en-US" sz="1800" dirty="0" smtClean="0"/>
              <a:t>catch(Exception2 </a:t>
            </a:r>
            <a:r>
              <a:rPr lang="en-US" sz="1800" dirty="0"/>
              <a:t>e</a:t>
            </a:r>
            <a:r>
              <a:rPr lang="en-US" sz="1800" dirty="0" smtClean="0"/>
              <a:t>) {</a:t>
            </a:r>
            <a:endParaRPr lang="en-US" sz="1800" dirty="0"/>
          </a:p>
          <a:p>
            <a:endParaRPr lang="en-US" sz="1800" dirty="0"/>
          </a:p>
          <a:p>
            <a:r>
              <a:rPr lang="en-US" sz="1800" dirty="0"/>
              <a:t>   </a:t>
            </a:r>
            <a:r>
              <a:rPr lang="en-US" sz="1800" dirty="0" smtClean="0"/>
              <a:t>// code to handle exception type Exception2</a:t>
            </a:r>
            <a:endParaRPr lang="en-US" sz="1800" dirty="0"/>
          </a:p>
          <a:p>
            <a:r>
              <a:rPr lang="en-US" sz="1800" dirty="0" smtClean="0"/>
              <a:t>}</a:t>
            </a:r>
          </a:p>
          <a:p>
            <a:endParaRPr lang="en-US" sz="1800" dirty="0"/>
          </a:p>
          <a:p>
            <a:r>
              <a:rPr lang="en-US" sz="1800" dirty="0" smtClean="0">
                <a:solidFill>
                  <a:srgbClr val="FFFF00"/>
                </a:solidFill>
              </a:rPr>
              <a:t>finally {</a:t>
            </a:r>
          </a:p>
          <a:p>
            <a:r>
              <a:rPr lang="en-US" sz="1800" dirty="0">
                <a:solidFill>
                  <a:srgbClr val="FFFF00"/>
                </a:solidFill>
              </a:rPr>
              <a:t> </a:t>
            </a:r>
            <a:r>
              <a:rPr lang="en-US" sz="1800" dirty="0" smtClean="0">
                <a:solidFill>
                  <a:srgbClr val="FFFF00"/>
                </a:solidFill>
              </a:rPr>
              <a:t>  // this code is always executed</a:t>
            </a:r>
          </a:p>
          <a:p>
            <a:r>
              <a:rPr lang="en-US" sz="1800" dirty="0">
                <a:solidFill>
                  <a:srgbClr val="FFFF00"/>
                </a:solidFill>
              </a:rPr>
              <a:t>}</a:t>
            </a:r>
          </a:p>
        </p:txBody>
      </p:sp>
    </p:spTree>
    <p:extLst>
      <p:ext uri="{BB962C8B-B14F-4D97-AF65-F5344CB8AC3E}">
        <p14:creationId xmlns:p14="http://schemas.microsoft.com/office/powerpoint/2010/main" val="37076359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ext Box 3"/>
          <p:cNvSpPr txBox="1">
            <a:spLocks noChangeArrowheads="1"/>
          </p:cNvSpPr>
          <p:nvPr/>
        </p:nvSpPr>
        <p:spPr bwMode="auto">
          <a:xfrm>
            <a:off x="2828403" y="2935586"/>
            <a:ext cx="7772608" cy="400110"/>
          </a:xfrm>
          <a:prstGeom prst="rect">
            <a:avLst/>
          </a:prstGeom>
          <a:noFill/>
          <a:ln w="12700">
            <a:noFill/>
            <a:miter lim="800000"/>
            <a:headEnd type="none" w="sm" len="sm"/>
            <a:tailEnd type="none" w="sm" len="sm"/>
          </a:ln>
        </p:spPr>
        <p:txBody>
          <a:bodyPr wrap="square">
            <a:spAutoFit/>
          </a:bodyPr>
          <a:lstStyle/>
          <a:p>
            <a:r>
              <a:rPr lang="en-US" sz="2000" dirty="0"/>
              <a:t>If an exception is not caught, your program </a:t>
            </a:r>
            <a:r>
              <a:rPr lang="en-US" sz="2000" dirty="0" smtClean="0"/>
              <a:t>will terminate.</a:t>
            </a:r>
            <a:endParaRPr lang="en-US" sz="20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2448440" y="1534642"/>
            <a:ext cx="2143657" cy="485077"/>
          </a:xfrm>
        </p:spPr>
        <p:txBody>
          <a:bodyPr>
            <a:normAutofit/>
          </a:bodyPr>
          <a:lstStyle/>
          <a:p>
            <a:pPr eaLnBrk="1" hangingPunct="1">
              <a:defRPr/>
            </a:pPr>
            <a:r>
              <a:rPr lang="en-US" sz="2000" dirty="0" smtClean="0">
                <a:solidFill>
                  <a:schemeClr val="tx1"/>
                </a:solidFill>
                <a:latin typeface="Comic Sans MS" pitchFamily="66" charset="0"/>
              </a:rPr>
              <a:t>Catch Rules</a:t>
            </a:r>
          </a:p>
        </p:txBody>
      </p:sp>
      <p:sp>
        <p:nvSpPr>
          <p:cNvPr id="31747" name="Text Box 3"/>
          <p:cNvSpPr txBox="1">
            <a:spLocks noChangeArrowheads="1"/>
          </p:cNvSpPr>
          <p:nvPr/>
        </p:nvSpPr>
        <p:spPr bwMode="auto">
          <a:xfrm>
            <a:off x="2225675" y="2222501"/>
            <a:ext cx="8191666" cy="2585323"/>
          </a:xfrm>
          <a:prstGeom prst="rect">
            <a:avLst/>
          </a:prstGeom>
          <a:noFill/>
          <a:ln w="12700">
            <a:noFill/>
            <a:miter lim="800000"/>
            <a:headEnd type="none" w="sm" len="sm"/>
            <a:tailEnd type="none" w="sm" len="sm"/>
          </a:ln>
        </p:spPr>
        <p:txBody>
          <a:bodyPr wrap="none">
            <a:spAutoFit/>
          </a:bodyPr>
          <a:lstStyle/>
          <a:p>
            <a:r>
              <a:rPr lang="en-US" sz="1800" dirty="0"/>
              <a:t>The catch block that is executed is the </a:t>
            </a:r>
            <a:r>
              <a:rPr lang="en-US" sz="1800" b="1" dirty="0"/>
              <a:t>first</a:t>
            </a:r>
            <a:r>
              <a:rPr lang="en-US" sz="1800" dirty="0"/>
              <a:t> catch </a:t>
            </a:r>
            <a:r>
              <a:rPr lang="en-US" sz="1800" dirty="0" smtClean="0"/>
              <a:t>block following</a:t>
            </a:r>
            <a:endParaRPr lang="en-US" sz="1800" dirty="0"/>
          </a:p>
          <a:p>
            <a:r>
              <a:rPr lang="en-US" sz="1800" dirty="0" smtClean="0"/>
              <a:t>the </a:t>
            </a:r>
            <a:r>
              <a:rPr lang="en-US" sz="1800" dirty="0"/>
              <a:t>currently active try block, whose </a:t>
            </a:r>
            <a:r>
              <a:rPr lang="en-US" sz="1800" dirty="0" smtClean="0"/>
              <a:t>parameter matches </a:t>
            </a:r>
            <a:r>
              <a:rPr lang="en-US" sz="1800" dirty="0"/>
              <a:t>the type thrown</a:t>
            </a:r>
            <a:r>
              <a:rPr lang="en-US" sz="1800" dirty="0" smtClean="0"/>
              <a:t>.</a:t>
            </a:r>
          </a:p>
          <a:p>
            <a:r>
              <a:rPr lang="en-US" sz="1800" dirty="0" smtClean="0"/>
              <a:t>The rest of the catch blocks are skipped.</a:t>
            </a:r>
            <a:endParaRPr lang="en-US" sz="1800" dirty="0"/>
          </a:p>
          <a:p>
            <a:endParaRPr lang="en-US" sz="1800" dirty="0"/>
          </a:p>
          <a:p>
            <a:r>
              <a:rPr lang="en-US" sz="1800" dirty="0" smtClean="0"/>
              <a:t>The order in which exceptions are specified in catch blocks is important.</a:t>
            </a:r>
          </a:p>
          <a:p>
            <a:r>
              <a:rPr lang="en-US" sz="1800" dirty="0" smtClean="0"/>
              <a:t>The compiler will give you an error if you have a catch block for a </a:t>
            </a:r>
          </a:p>
          <a:p>
            <a:r>
              <a:rPr lang="en-US" sz="1800" dirty="0" smtClean="0"/>
              <a:t>super-type before a catch block for one of its sub-types.</a:t>
            </a:r>
            <a:endParaRPr lang="en-US" sz="1800" dirty="0"/>
          </a:p>
          <a:p>
            <a:endParaRPr lang="en-US" sz="1800" dirty="0"/>
          </a:p>
          <a:p>
            <a:r>
              <a:rPr lang="en-US" sz="1800" dirty="0"/>
              <a:t>If no match is found, the program is terminated.</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2482660" y="1595717"/>
            <a:ext cx="4239688" cy="514436"/>
          </a:xfrm>
        </p:spPr>
        <p:txBody>
          <a:bodyPr>
            <a:normAutofit/>
          </a:bodyPr>
          <a:lstStyle/>
          <a:p>
            <a:pPr eaLnBrk="1" hangingPunct="1">
              <a:defRPr/>
            </a:pPr>
            <a:r>
              <a:rPr lang="en-US" sz="2000" dirty="0" smtClean="0">
                <a:latin typeface="Comic Sans MS" pitchFamily="66" charset="0"/>
              </a:rPr>
              <a:t>Re-throwing an exception</a:t>
            </a:r>
          </a:p>
        </p:txBody>
      </p:sp>
      <p:sp>
        <p:nvSpPr>
          <p:cNvPr id="35843" name="Text Box 3"/>
          <p:cNvSpPr txBox="1">
            <a:spLocks noChangeArrowheads="1"/>
          </p:cNvSpPr>
          <p:nvPr/>
        </p:nvSpPr>
        <p:spPr bwMode="auto">
          <a:xfrm>
            <a:off x="2287343" y="2220668"/>
            <a:ext cx="7476727" cy="1200329"/>
          </a:xfrm>
          <a:prstGeom prst="rect">
            <a:avLst/>
          </a:prstGeom>
          <a:noFill/>
          <a:ln w="12700">
            <a:noFill/>
            <a:miter lim="800000"/>
            <a:headEnd type="none" w="sm" len="sm"/>
            <a:tailEnd type="none" w="sm" len="sm"/>
          </a:ln>
        </p:spPr>
        <p:txBody>
          <a:bodyPr wrap="none">
            <a:spAutoFit/>
          </a:bodyPr>
          <a:lstStyle/>
          <a:p>
            <a:r>
              <a:rPr lang="en-US" sz="1800" dirty="0"/>
              <a:t>Suppose that a </a:t>
            </a:r>
            <a:r>
              <a:rPr lang="en-US" sz="1800" dirty="0" smtClean="0"/>
              <a:t>method </a:t>
            </a:r>
            <a:r>
              <a:rPr lang="en-US" sz="1800" dirty="0"/>
              <a:t>catches an exception, but </a:t>
            </a:r>
            <a:r>
              <a:rPr lang="en-US" sz="1800" dirty="0" smtClean="0"/>
              <a:t>the catch block</a:t>
            </a:r>
            <a:endParaRPr lang="en-US" sz="1800" dirty="0"/>
          </a:p>
          <a:p>
            <a:r>
              <a:rPr lang="en-US" sz="1800" dirty="0" smtClean="0"/>
              <a:t>cannot </a:t>
            </a:r>
            <a:r>
              <a:rPr lang="en-US" sz="1800" dirty="0"/>
              <a:t>completely handle the error. It </a:t>
            </a:r>
            <a:r>
              <a:rPr lang="en-US" sz="1800" dirty="0" smtClean="0"/>
              <a:t>can re-throw </a:t>
            </a:r>
            <a:r>
              <a:rPr lang="en-US" sz="1800" dirty="0"/>
              <a:t>the exception, </a:t>
            </a:r>
            <a:endParaRPr lang="en-US" sz="1800" dirty="0" smtClean="0"/>
          </a:p>
          <a:p>
            <a:r>
              <a:rPr lang="en-US" sz="1800" dirty="0" smtClean="0"/>
              <a:t>causing </a:t>
            </a:r>
            <a:r>
              <a:rPr lang="en-US" sz="1800" dirty="0"/>
              <a:t>it to flow to the </a:t>
            </a:r>
            <a:r>
              <a:rPr lang="en-US" sz="1800" dirty="0" smtClean="0"/>
              <a:t>code that </a:t>
            </a:r>
            <a:r>
              <a:rPr lang="en-US" sz="1800" dirty="0"/>
              <a:t>called this </a:t>
            </a:r>
            <a:r>
              <a:rPr lang="en-US" sz="1800" dirty="0" smtClean="0"/>
              <a:t>method. The code to</a:t>
            </a:r>
          </a:p>
          <a:p>
            <a:r>
              <a:rPr lang="en-US" sz="1800" dirty="0" smtClean="0"/>
              <a:t>re-throw an exception looks like this:</a:t>
            </a:r>
            <a:endParaRPr lang="en-US" sz="1800" dirty="0"/>
          </a:p>
        </p:txBody>
      </p:sp>
      <p:sp>
        <p:nvSpPr>
          <p:cNvPr id="35844" name="Text Box 4"/>
          <p:cNvSpPr txBox="1">
            <a:spLocks noChangeArrowheads="1"/>
          </p:cNvSpPr>
          <p:nvPr/>
        </p:nvSpPr>
        <p:spPr bwMode="auto">
          <a:xfrm>
            <a:off x="3898187" y="4182574"/>
            <a:ext cx="3975768" cy="1477328"/>
          </a:xfrm>
          <a:prstGeom prst="rect">
            <a:avLst/>
          </a:prstGeom>
          <a:noFill/>
          <a:ln w="12700">
            <a:noFill/>
            <a:miter lim="800000"/>
            <a:headEnd type="none" w="sm" len="sm"/>
            <a:tailEnd type="none" w="sm" len="sm"/>
          </a:ln>
        </p:spPr>
        <p:txBody>
          <a:bodyPr wrap="none">
            <a:spAutoFit/>
          </a:bodyPr>
          <a:lstStyle/>
          <a:p>
            <a:r>
              <a:rPr lang="en-US" sz="1800" dirty="0" smtClean="0"/>
              <a:t>catch(</a:t>
            </a:r>
            <a:r>
              <a:rPr lang="en-US" sz="1800" dirty="0" err="1" smtClean="0"/>
              <a:t>SomeExceptionClass</a:t>
            </a:r>
            <a:r>
              <a:rPr lang="en-US" sz="1800" dirty="0" smtClean="0"/>
              <a:t> ex)</a:t>
            </a:r>
          </a:p>
          <a:p>
            <a:r>
              <a:rPr lang="en-US" sz="1800" dirty="0" smtClean="0"/>
              <a:t>{</a:t>
            </a:r>
          </a:p>
          <a:p>
            <a:r>
              <a:rPr lang="en-US" sz="1800" dirty="0"/>
              <a:t> </a:t>
            </a:r>
            <a:r>
              <a:rPr lang="en-US" sz="1800" dirty="0" smtClean="0"/>
              <a:t>   // partially handle the exception</a:t>
            </a:r>
          </a:p>
          <a:p>
            <a:r>
              <a:rPr lang="en-US" sz="1800" dirty="0"/>
              <a:t> </a:t>
            </a:r>
            <a:r>
              <a:rPr lang="en-US" sz="1800" dirty="0" smtClean="0"/>
              <a:t>   throw ex;</a:t>
            </a:r>
          </a:p>
          <a:p>
            <a:r>
              <a:rPr lang="en-US" sz="1800" dirty="0"/>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Rectangle 4"/>
          <p:cNvSpPr>
            <a:spLocks noGrp="1" noChangeArrowheads="1"/>
          </p:cNvSpPr>
          <p:nvPr>
            <p:ph type="title"/>
          </p:nvPr>
        </p:nvSpPr>
        <p:spPr>
          <a:xfrm>
            <a:off x="2801741" y="1689067"/>
            <a:ext cx="2081343" cy="413110"/>
          </a:xfrm>
        </p:spPr>
        <p:txBody>
          <a:bodyPr>
            <a:normAutofit/>
          </a:bodyPr>
          <a:lstStyle/>
          <a:p>
            <a:pPr eaLnBrk="1" hangingPunct="1">
              <a:defRPr/>
            </a:pPr>
            <a:r>
              <a:rPr lang="en-US" sz="2000" dirty="0" smtClean="0">
                <a:solidFill>
                  <a:schemeClr val="tx1"/>
                </a:solidFill>
                <a:latin typeface="Comic Sans MS" pitchFamily="66" charset="0"/>
              </a:rPr>
              <a:t>Motivation</a:t>
            </a:r>
          </a:p>
        </p:txBody>
      </p:sp>
      <p:sp>
        <p:nvSpPr>
          <p:cNvPr id="5123" name="Text Box 5"/>
          <p:cNvSpPr txBox="1">
            <a:spLocks noChangeArrowheads="1"/>
          </p:cNvSpPr>
          <p:nvPr/>
        </p:nvSpPr>
        <p:spPr bwMode="auto">
          <a:xfrm>
            <a:off x="2660798" y="2226248"/>
            <a:ext cx="6803466" cy="2308324"/>
          </a:xfrm>
          <a:prstGeom prst="rect">
            <a:avLst/>
          </a:prstGeom>
          <a:noFill/>
          <a:ln w="12700">
            <a:noFill/>
            <a:miter lim="800000"/>
            <a:headEnd type="none" w="sm" len="sm"/>
            <a:tailEnd type="none" w="sm" len="sm"/>
          </a:ln>
        </p:spPr>
        <p:txBody>
          <a:bodyPr wrap="none">
            <a:spAutoFit/>
          </a:bodyPr>
          <a:lstStyle/>
          <a:p>
            <a:r>
              <a:rPr lang="en-US" sz="1800" dirty="0"/>
              <a:t>Consider the following case. A programmer </a:t>
            </a:r>
            <a:r>
              <a:rPr lang="en-US" sz="1800" dirty="0" smtClean="0"/>
              <a:t>writes a program,</a:t>
            </a:r>
            <a:endParaRPr lang="en-US" sz="1800" dirty="0"/>
          </a:p>
          <a:p>
            <a:r>
              <a:rPr lang="en-US" sz="1800" dirty="0" smtClean="0"/>
              <a:t>using </a:t>
            </a:r>
            <a:r>
              <a:rPr lang="en-US" sz="1800" dirty="0"/>
              <a:t>a library </a:t>
            </a:r>
            <a:r>
              <a:rPr lang="en-US" sz="1800" dirty="0" smtClean="0"/>
              <a:t>method </a:t>
            </a:r>
            <a:r>
              <a:rPr lang="en-US" sz="1800" dirty="0" err="1"/>
              <a:t>fnc</a:t>
            </a:r>
            <a:r>
              <a:rPr lang="en-US" sz="1800" dirty="0"/>
              <a:t>( ).  </a:t>
            </a:r>
            <a:r>
              <a:rPr lang="en-US" sz="1800" dirty="0" smtClean="0"/>
              <a:t>Method </a:t>
            </a:r>
            <a:r>
              <a:rPr lang="en-US" sz="1800" dirty="0" err="1" smtClean="0"/>
              <a:t>fnc</a:t>
            </a:r>
            <a:r>
              <a:rPr lang="en-US" sz="1800" dirty="0"/>
              <a:t>( ) encounters a </a:t>
            </a:r>
            <a:endParaRPr lang="en-US" sz="1800" dirty="0" smtClean="0"/>
          </a:p>
          <a:p>
            <a:r>
              <a:rPr lang="en-US" sz="1800" dirty="0" smtClean="0"/>
              <a:t>situation </a:t>
            </a:r>
            <a:r>
              <a:rPr lang="en-US" sz="1800" dirty="0"/>
              <a:t>that it cannot handle</a:t>
            </a:r>
            <a:r>
              <a:rPr lang="en-US" sz="1800" dirty="0" smtClean="0"/>
              <a:t>. The method </a:t>
            </a:r>
            <a:r>
              <a:rPr lang="en-US" sz="1800" dirty="0" err="1"/>
              <a:t>fnc</a:t>
            </a:r>
            <a:r>
              <a:rPr lang="en-US" sz="1800" dirty="0"/>
              <a:t>( ) is capable </a:t>
            </a:r>
            <a:endParaRPr lang="en-US" sz="1800" dirty="0" smtClean="0"/>
          </a:p>
          <a:p>
            <a:r>
              <a:rPr lang="en-US" sz="1800" dirty="0" smtClean="0"/>
              <a:t>of </a:t>
            </a:r>
            <a:r>
              <a:rPr lang="en-US" sz="1800" dirty="0"/>
              <a:t>detecting the </a:t>
            </a:r>
            <a:r>
              <a:rPr lang="en-US" sz="1800" dirty="0" smtClean="0"/>
              <a:t>situation</a:t>
            </a:r>
            <a:r>
              <a:rPr lang="en-US" sz="1800" dirty="0"/>
              <a:t>, but does not know anything about </a:t>
            </a:r>
            <a:endParaRPr lang="en-US" sz="1800" dirty="0" smtClean="0"/>
          </a:p>
          <a:p>
            <a:r>
              <a:rPr lang="en-US" sz="1800" dirty="0" smtClean="0"/>
              <a:t>the program </a:t>
            </a:r>
            <a:r>
              <a:rPr lang="en-US" sz="1800" dirty="0"/>
              <a:t>in which it was imbedded, so does not </a:t>
            </a:r>
            <a:r>
              <a:rPr lang="en-US" sz="1800" dirty="0" smtClean="0"/>
              <a:t>know </a:t>
            </a:r>
            <a:r>
              <a:rPr lang="en-US" sz="1800" dirty="0"/>
              <a:t>how </a:t>
            </a:r>
            <a:endParaRPr lang="en-US" sz="1800" dirty="0" smtClean="0"/>
          </a:p>
          <a:p>
            <a:r>
              <a:rPr lang="en-US" sz="1800" dirty="0" smtClean="0"/>
              <a:t>to </a:t>
            </a:r>
            <a:r>
              <a:rPr lang="en-US" sz="1800" dirty="0"/>
              <a:t>handle it.</a:t>
            </a:r>
          </a:p>
          <a:p>
            <a:endParaRPr lang="en-US" sz="1800" dirty="0"/>
          </a:p>
          <a:p>
            <a:r>
              <a:rPr lang="en-US" sz="1800" dirty="0"/>
              <a:t>What should the </a:t>
            </a:r>
            <a:r>
              <a:rPr lang="en-US" sz="1800" dirty="0" smtClean="0"/>
              <a:t>method </a:t>
            </a:r>
            <a:r>
              <a:rPr lang="en-US" sz="1800" dirty="0"/>
              <a:t>do?</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3"/>
          <p:cNvSpPr txBox="1">
            <a:spLocks noChangeArrowheads="1"/>
          </p:cNvSpPr>
          <p:nvPr/>
        </p:nvSpPr>
        <p:spPr bwMode="auto">
          <a:xfrm>
            <a:off x="2017731" y="1222603"/>
            <a:ext cx="8239756" cy="5355312"/>
          </a:xfrm>
          <a:prstGeom prst="rect">
            <a:avLst/>
          </a:prstGeom>
          <a:noFill/>
          <a:ln w="12700">
            <a:noFill/>
            <a:miter lim="800000"/>
            <a:headEnd type="none" w="sm" len="sm"/>
            <a:tailEnd type="none" w="sm" len="sm"/>
          </a:ln>
        </p:spPr>
        <p:txBody>
          <a:bodyPr wrap="none">
            <a:spAutoFit/>
          </a:bodyPr>
          <a:lstStyle/>
          <a:p>
            <a:r>
              <a:rPr lang="en-US" sz="1800" dirty="0"/>
              <a:t>Sometimes called </a:t>
            </a:r>
            <a:r>
              <a:rPr lang="en-US" sz="1800" b="1" u="sng" dirty="0"/>
              <a:t>stack unwinding</a:t>
            </a:r>
            <a:r>
              <a:rPr lang="en-US" sz="1800" dirty="0"/>
              <a:t>, exception propagation </a:t>
            </a:r>
            <a:r>
              <a:rPr lang="en-US" sz="1800" dirty="0" smtClean="0"/>
              <a:t>works as follows:</a:t>
            </a:r>
            <a:endParaRPr lang="en-US" sz="1800" dirty="0"/>
          </a:p>
          <a:p>
            <a:endParaRPr lang="en-US" sz="1800" dirty="0"/>
          </a:p>
          <a:p>
            <a:r>
              <a:rPr lang="en-US" sz="1800" dirty="0"/>
              <a:t>If an exception is not handled where it occurs,</a:t>
            </a:r>
          </a:p>
          <a:p>
            <a:r>
              <a:rPr lang="en-US" sz="1800" dirty="0"/>
              <a:t>	All of the local variables in the called </a:t>
            </a:r>
            <a:r>
              <a:rPr lang="en-US" sz="1800" dirty="0" smtClean="0"/>
              <a:t>method </a:t>
            </a:r>
            <a:r>
              <a:rPr lang="en-US" sz="1800" dirty="0"/>
              <a:t>are destroyed </a:t>
            </a:r>
            <a:endParaRPr lang="en-US" sz="1800" dirty="0" smtClean="0"/>
          </a:p>
          <a:p>
            <a:endParaRPr lang="en-US" sz="1800" dirty="0"/>
          </a:p>
          <a:p>
            <a:r>
              <a:rPr lang="en-US" sz="1800" dirty="0"/>
              <a:t>        	The </a:t>
            </a:r>
            <a:r>
              <a:rPr lang="en-US" sz="1800" dirty="0" smtClean="0"/>
              <a:t>method </a:t>
            </a:r>
            <a:r>
              <a:rPr lang="en-US" sz="1800" dirty="0"/>
              <a:t>immediately exits and the uncaught exception</a:t>
            </a:r>
          </a:p>
          <a:p>
            <a:r>
              <a:rPr lang="en-US" sz="1800" dirty="0"/>
              <a:t>            </a:t>
            </a:r>
            <a:r>
              <a:rPr lang="en-US" sz="1800" dirty="0" smtClean="0"/>
              <a:t>    is </a:t>
            </a:r>
            <a:r>
              <a:rPr lang="en-US" sz="1800" dirty="0"/>
              <a:t>raised in (passed to) the calling </a:t>
            </a:r>
            <a:r>
              <a:rPr lang="en-US" sz="1800" dirty="0" smtClean="0"/>
              <a:t>method.</a:t>
            </a:r>
          </a:p>
          <a:p>
            <a:endParaRPr lang="en-US" sz="1800" dirty="0"/>
          </a:p>
          <a:p>
            <a:r>
              <a:rPr lang="en-US" sz="1800" dirty="0"/>
              <a:t>	Control returns to the point where the call was </a:t>
            </a:r>
            <a:r>
              <a:rPr lang="en-US" sz="1800" dirty="0" smtClean="0"/>
              <a:t>made</a:t>
            </a:r>
          </a:p>
          <a:p>
            <a:endParaRPr lang="en-US" sz="1800" dirty="0"/>
          </a:p>
          <a:p>
            <a:r>
              <a:rPr lang="en-US" sz="1800" dirty="0"/>
              <a:t>	If the call was inside of a try block, an attempt is made to</a:t>
            </a:r>
          </a:p>
          <a:p>
            <a:r>
              <a:rPr lang="en-US" sz="1800" dirty="0"/>
              <a:t>	</a:t>
            </a:r>
            <a:r>
              <a:rPr lang="en-US" sz="1800" dirty="0" smtClean="0"/>
              <a:t> catch </a:t>
            </a:r>
            <a:r>
              <a:rPr lang="en-US" sz="1800" dirty="0"/>
              <a:t>the exception</a:t>
            </a:r>
          </a:p>
          <a:p>
            <a:r>
              <a:rPr lang="en-US" sz="1800" dirty="0"/>
              <a:t>	   - If a matching catch block is found, it is executed</a:t>
            </a:r>
          </a:p>
          <a:p>
            <a:r>
              <a:rPr lang="en-US" sz="1800" dirty="0"/>
              <a:t>	   - If no match is found, control passes to the calling</a:t>
            </a:r>
          </a:p>
          <a:p>
            <a:r>
              <a:rPr lang="en-US" sz="1800" dirty="0"/>
              <a:t>                  </a:t>
            </a:r>
            <a:r>
              <a:rPr lang="en-US" sz="1800" dirty="0" smtClean="0"/>
              <a:t> method, </a:t>
            </a:r>
            <a:r>
              <a:rPr lang="en-US" sz="1800" dirty="0"/>
              <a:t>using this same mechanism</a:t>
            </a:r>
            <a:r>
              <a:rPr lang="en-US" sz="1800" dirty="0" smtClean="0"/>
              <a:t>.</a:t>
            </a:r>
          </a:p>
          <a:p>
            <a:endParaRPr lang="en-US" sz="1800" dirty="0"/>
          </a:p>
          <a:p>
            <a:r>
              <a:rPr lang="en-US" sz="1800" dirty="0"/>
              <a:t>	If the calling code is not inside of a try block, control passes</a:t>
            </a:r>
          </a:p>
          <a:p>
            <a:r>
              <a:rPr lang="en-US" sz="1800" dirty="0"/>
              <a:t>	</a:t>
            </a:r>
            <a:r>
              <a:rPr lang="en-US" sz="1800" dirty="0" smtClean="0"/>
              <a:t> to </a:t>
            </a:r>
            <a:r>
              <a:rPr lang="en-US" sz="1800" dirty="0"/>
              <a:t>the calling </a:t>
            </a:r>
            <a:r>
              <a:rPr lang="en-US" sz="1800" dirty="0" smtClean="0"/>
              <a:t>method, </a:t>
            </a:r>
            <a:r>
              <a:rPr lang="en-US" sz="1800" dirty="0"/>
              <a:t>using this same mechanism.</a:t>
            </a:r>
          </a:p>
          <a:p>
            <a:r>
              <a:rPr lang="en-US" sz="1800" dirty="0"/>
              <a:t>	</a:t>
            </a:r>
          </a:p>
        </p:txBody>
      </p:sp>
      <p:sp>
        <p:nvSpPr>
          <p:cNvPr id="119810" name="Rectangle 2"/>
          <p:cNvSpPr>
            <a:spLocks noGrp="1" noChangeArrowheads="1"/>
          </p:cNvSpPr>
          <p:nvPr>
            <p:ph type="title" sz="quarter"/>
          </p:nvPr>
        </p:nvSpPr>
        <p:spPr>
          <a:xfrm>
            <a:off x="2017731" y="557290"/>
            <a:ext cx="3757908" cy="538180"/>
          </a:xfrm>
        </p:spPr>
        <p:txBody>
          <a:bodyPr>
            <a:normAutofit/>
          </a:bodyPr>
          <a:lstStyle/>
          <a:p>
            <a:pPr eaLnBrk="1" hangingPunct="1">
              <a:defRPr/>
            </a:pPr>
            <a:r>
              <a:rPr lang="en-US" sz="2000" dirty="0" smtClean="0">
                <a:latin typeface="Comic Sans MS" pitchFamily="66" charset="0"/>
              </a:rPr>
              <a:t>Exception Propagation</a:t>
            </a:r>
          </a:p>
        </p:txBody>
      </p:sp>
      <p:pic>
        <p:nvPicPr>
          <p:cNvPr id="36868" name="Picture 5" descr="WB02258_"/>
          <p:cNvPicPr>
            <a:picLocks noGrp="1" noChangeAspect="1" noChangeArrowheads="1"/>
          </p:cNvPicPr>
          <p:nvPr>
            <p:ph sz="quarter" idx="1"/>
          </p:nvPr>
        </p:nvPicPr>
        <p:blipFill>
          <a:blip r:embed="rId2" cstate="print"/>
          <a:srcRect/>
          <a:stretch>
            <a:fillRect/>
          </a:stretch>
        </p:blipFill>
        <p:spPr>
          <a:xfrm>
            <a:off x="2717800" y="4073466"/>
            <a:ext cx="190500" cy="190500"/>
          </a:xfrm>
          <a:noFill/>
        </p:spPr>
      </p:pic>
      <p:pic>
        <p:nvPicPr>
          <p:cNvPr id="36869" name="Picture 7" descr="WB02258_"/>
          <p:cNvPicPr>
            <a:picLocks noGrp="1" noChangeAspect="1" noChangeArrowheads="1"/>
          </p:cNvPicPr>
          <p:nvPr>
            <p:ph sz="quarter" idx="2"/>
          </p:nvPr>
        </p:nvPicPr>
        <p:blipFill>
          <a:blip r:embed="rId2" cstate="print"/>
          <a:srcRect/>
          <a:stretch>
            <a:fillRect/>
          </a:stretch>
        </p:blipFill>
        <p:spPr>
          <a:xfrm>
            <a:off x="2717800" y="2642848"/>
            <a:ext cx="190500" cy="190500"/>
          </a:xfrm>
          <a:noFill/>
        </p:spPr>
      </p:pic>
      <p:pic>
        <p:nvPicPr>
          <p:cNvPr id="36870" name="Picture 9" descr="WB02258_"/>
          <p:cNvPicPr>
            <a:picLocks noGrp="1" noChangeAspect="1" noChangeArrowheads="1"/>
          </p:cNvPicPr>
          <p:nvPr>
            <p:ph sz="quarter" idx="3"/>
          </p:nvPr>
        </p:nvPicPr>
        <p:blipFill>
          <a:blip r:embed="rId2" cstate="print"/>
          <a:srcRect/>
          <a:stretch>
            <a:fillRect/>
          </a:stretch>
        </p:blipFill>
        <p:spPr>
          <a:xfrm>
            <a:off x="2717800" y="2105933"/>
            <a:ext cx="190500" cy="190500"/>
          </a:xfrm>
          <a:noFill/>
        </p:spPr>
      </p:pic>
      <p:pic>
        <p:nvPicPr>
          <p:cNvPr id="36872" name="Picture 11" descr="WB02258_"/>
          <p:cNvPicPr>
            <a:picLocks noGrp="1" noChangeAspect="1" noChangeArrowheads="1"/>
          </p:cNvPicPr>
          <p:nvPr>
            <p:ph sz="quarter" idx="4"/>
          </p:nvPr>
        </p:nvPicPr>
        <p:blipFill>
          <a:blip r:embed="rId2" cstate="print"/>
          <a:srcRect/>
          <a:stretch>
            <a:fillRect/>
          </a:stretch>
        </p:blipFill>
        <p:spPr>
          <a:xfrm>
            <a:off x="2762373" y="5746712"/>
            <a:ext cx="190500" cy="190500"/>
          </a:xfrm>
          <a:noFill/>
        </p:spPr>
      </p:pic>
      <p:pic>
        <p:nvPicPr>
          <p:cNvPr id="36871" name="Picture 4" descr="WB02258_"/>
          <p:cNvPicPr>
            <a:picLocks noChangeAspect="1" noChangeArrowheads="1"/>
          </p:cNvPicPr>
          <p:nvPr/>
        </p:nvPicPr>
        <p:blipFill>
          <a:blip r:embed="rId2" cstate="print"/>
          <a:srcRect/>
          <a:stretch>
            <a:fillRect/>
          </a:stretch>
        </p:blipFill>
        <p:spPr bwMode="auto">
          <a:xfrm>
            <a:off x="2762373" y="3490116"/>
            <a:ext cx="190500" cy="190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a:xfrm>
            <a:off x="2143813" y="2356700"/>
            <a:ext cx="5350496" cy="533204"/>
          </a:xfrm>
          <a:noFill/>
        </p:spPr>
        <p:txBody>
          <a:bodyPr>
            <a:normAutofit/>
          </a:bodyPr>
          <a:lstStyle/>
          <a:p>
            <a:r>
              <a:rPr lang="en-US" altLang="en-US" sz="2000" dirty="0" smtClean="0">
                <a:latin typeface="Comic Sans MS" panose="030F0702030302020204" pitchFamily="66" charset="0"/>
              </a:rPr>
              <a:t>Cautions When Using Exceptions</a:t>
            </a:r>
            <a:endParaRPr lang="en-US" altLang="en-US" sz="2000" b="1" dirty="0" smtClean="0">
              <a:latin typeface="Comic Sans MS" panose="030F0702030302020204" pitchFamily="66" charset="0"/>
            </a:endParaRPr>
          </a:p>
        </p:txBody>
      </p:sp>
      <p:sp>
        <p:nvSpPr>
          <p:cNvPr id="31748" name="Rectangle 3"/>
          <p:cNvSpPr>
            <a:spLocks noGrp="1" noChangeArrowheads="1"/>
          </p:cNvSpPr>
          <p:nvPr>
            <p:ph type="body" idx="1"/>
          </p:nvPr>
        </p:nvSpPr>
        <p:spPr>
          <a:xfrm>
            <a:off x="2143813" y="2889904"/>
            <a:ext cx="8458200" cy="1697790"/>
          </a:xfrm>
          <a:noFill/>
        </p:spPr>
        <p:txBody>
          <a:bodyPr/>
          <a:lstStyle/>
          <a:p>
            <a:pPr marL="0" indent="0">
              <a:spcAft>
                <a:spcPts val="1200"/>
              </a:spcAft>
              <a:buNone/>
            </a:pPr>
            <a:r>
              <a:rPr lang="en-US" altLang="en-US" dirty="0" smtClean="0">
                <a:latin typeface="Comic Sans MS" panose="030F0702030302020204" pitchFamily="66" charset="0"/>
              </a:rPr>
              <a:t>Exception handling separates error-handling code from normal programming tasks, thus making programs easier to read and to modify. Be aware, however, that exception handling usually requires more time and resources because it requires instantiating a new exception object, rolling back the call stack, and propagating the errors to the calling methods.</a:t>
            </a:r>
          </a:p>
        </p:txBody>
      </p:sp>
    </p:spTree>
    <p:extLst>
      <p:ext uri="{BB962C8B-B14F-4D97-AF65-F5344CB8AC3E}">
        <p14:creationId xmlns:p14="http://schemas.microsoft.com/office/powerpoint/2010/main" val="196992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a:xfrm>
            <a:off x="2247900" y="2620652"/>
            <a:ext cx="4426277" cy="514350"/>
          </a:xfrm>
          <a:noFill/>
        </p:spPr>
        <p:txBody>
          <a:bodyPr>
            <a:normAutofit/>
          </a:bodyPr>
          <a:lstStyle/>
          <a:p>
            <a:r>
              <a:rPr lang="en-US" altLang="en-US" sz="2000" dirty="0" smtClean="0">
                <a:latin typeface="Comic Sans MS" panose="030F0702030302020204" pitchFamily="66" charset="0"/>
              </a:rPr>
              <a:t>When to Throw Exceptions</a:t>
            </a:r>
            <a:endParaRPr lang="en-US" altLang="en-US" sz="2000" b="1" dirty="0" smtClean="0">
              <a:latin typeface="Comic Sans MS" panose="030F0702030302020204" pitchFamily="66" charset="0"/>
            </a:endParaRPr>
          </a:p>
        </p:txBody>
      </p:sp>
      <p:sp>
        <p:nvSpPr>
          <p:cNvPr id="32772" name="Rectangle 3"/>
          <p:cNvSpPr>
            <a:spLocks noGrp="1" noChangeArrowheads="1"/>
          </p:cNvSpPr>
          <p:nvPr>
            <p:ph type="body" idx="1"/>
          </p:nvPr>
        </p:nvSpPr>
        <p:spPr>
          <a:xfrm>
            <a:off x="2247900" y="3261673"/>
            <a:ext cx="8458200" cy="1109221"/>
          </a:xfrm>
          <a:noFill/>
        </p:spPr>
        <p:txBody>
          <a:bodyPr>
            <a:normAutofit lnSpcReduction="10000"/>
          </a:bodyPr>
          <a:lstStyle/>
          <a:p>
            <a:pPr marL="0" indent="0">
              <a:spcAft>
                <a:spcPts val="1200"/>
              </a:spcAft>
              <a:buNone/>
            </a:pPr>
            <a:r>
              <a:rPr lang="en-US" altLang="en-US" dirty="0" smtClean="0">
                <a:latin typeface="Comic Sans MS" panose="030F0702030302020204" pitchFamily="66" charset="0"/>
                <a:cs typeface="Times New Roman" panose="02020603050405020304" pitchFamily="18" charset="0"/>
              </a:rPr>
              <a:t>Suppose that an exception occurs in a method. If you want the exception to be processed by the calling method, you should create an exception object and throw it. If you can handle the exception in the method where it occurs, there is no need to throw it</a:t>
            </a:r>
            <a:r>
              <a:rPr lang="en-US" altLang="en-US" dirty="0" smtClean="0">
                <a:latin typeface="Comic Sans MS" panose="030F0702030302020204" pitchFamily="66" charset="0"/>
              </a:rPr>
              <a:t>.</a:t>
            </a:r>
          </a:p>
        </p:txBody>
      </p:sp>
    </p:spTree>
    <p:extLst>
      <p:ext uri="{BB962C8B-B14F-4D97-AF65-F5344CB8AC3E}">
        <p14:creationId xmlns:p14="http://schemas.microsoft.com/office/powerpoint/2010/main" val="32282690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1905000" y="1619837"/>
            <a:ext cx="4015033" cy="518474"/>
          </a:xfrm>
          <a:noFill/>
        </p:spPr>
        <p:txBody>
          <a:bodyPr>
            <a:normAutofit/>
          </a:bodyPr>
          <a:lstStyle/>
          <a:p>
            <a:r>
              <a:rPr lang="en-US" altLang="en-US" sz="2000" dirty="0" smtClean="0">
                <a:latin typeface="Comic Sans MS" panose="030F0702030302020204" pitchFamily="66" charset="0"/>
              </a:rPr>
              <a:t>When to Use Exceptions</a:t>
            </a:r>
            <a:endParaRPr lang="en-US" altLang="en-US" sz="2000" b="1" dirty="0" smtClean="0">
              <a:latin typeface="Comic Sans MS" panose="030F0702030302020204" pitchFamily="66" charset="0"/>
            </a:endParaRPr>
          </a:p>
        </p:txBody>
      </p:sp>
      <p:sp>
        <p:nvSpPr>
          <p:cNvPr id="33796" name="Rectangle 3"/>
          <p:cNvSpPr>
            <a:spLocks noGrp="1" noChangeArrowheads="1"/>
          </p:cNvSpPr>
          <p:nvPr>
            <p:ph type="body" idx="1"/>
          </p:nvPr>
        </p:nvSpPr>
        <p:spPr>
          <a:xfrm>
            <a:off x="1905000" y="2290712"/>
            <a:ext cx="8458200" cy="757287"/>
          </a:xfrm>
          <a:noFill/>
        </p:spPr>
        <p:txBody>
          <a:bodyPr>
            <a:normAutofit lnSpcReduction="10000"/>
          </a:bodyPr>
          <a:lstStyle/>
          <a:p>
            <a:pPr marL="0" indent="0">
              <a:lnSpc>
                <a:spcPct val="90000"/>
              </a:lnSpc>
              <a:spcAft>
                <a:spcPts val="1200"/>
              </a:spcAft>
              <a:buNone/>
            </a:pPr>
            <a:r>
              <a:rPr lang="en-US" altLang="en-US" dirty="0">
                <a:latin typeface="Comic Sans MS" panose="030F0702030302020204" pitchFamily="66" charset="0"/>
                <a:cs typeface="Times New Roman" panose="02020603050405020304" pitchFamily="18" charset="0"/>
              </a:rPr>
              <a:t>When should you use the try-catch block in the code? You should use it to deal with unexpected error conditions. Do </a:t>
            </a:r>
            <a:r>
              <a:rPr lang="en-US" altLang="en-US" b="1" dirty="0">
                <a:latin typeface="Comic Sans MS" panose="030F0702030302020204" pitchFamily="66" charset="0"/>
                <a:cs typeface="Times New Roman" panose="02020603050405020304" pitchFamily="18" charset="0"/>
              </a:rPr>
              <a:t>not</a:t>
            </a:r>
            <a:r>
              <a:rPr lang="en-US" altLang="en-US" dirty="0">
                <a:latin typeface="Comic Sans MS" panose="030F0702030302020204" pitchFamily="66" charset="0"/>
                <a:cs typeface="Times New Roman" panose="02020603050405020304" pitchFamily="18" charset="0"/>
              </a:rPr>
              <a:t> use it to deal with simple, expected situations. </a:t>
            </a:r>
            <a:r>
              <a:rPr lang="en-US" altLang="en-US" dirty="0" smtClean="0">
                <a:latin typeface="Comic Sans MS" panose="030F0702030302020204" pitchFamily="66" charset="0"/>
                <a:cs typeface="Times New Roman" panose="02020603050405020304" pitchFamily="18" charset="0"/>
              </a:rPr>
              <a:t>Consider for </a:t>
            </a:r>
            <a:r>
              <a:rPr lang="en-US" altLang="en-US" dirty="0">
                <a:latin typeface="Comic Sans MS" panose="030F0702030302020204" pitchFamily="66" charset="0"/>
                <a:cs typeface="Times New Roman" panose="02020603050405020304" pitchFamily="18" charset="0"/>
              </a:rPr>
              <a:t>example, the following code </a:t>
            </a:r>
          </a:p>
        </p:txBody>
      </p:sp>
      <p:sp>
        <p:nvSpPr>
          <p:cNvPr id="33797" name="Rectangle 4"/>
          <p:cNvSpPr>
            <a:spLocks noChangeArrowheads="1"/>
          </p:cNvSpPr>
          <p:nvPr/>
        </p:nvSpPr>
        <p:spPr bwMode="auto">
          <a:xfrm>
            <a:off x="2668572" y="3426644"/>
            <a:ext cx="84582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Aft>
                <a:spcPts val="1200"/>
              </a:spcAft>
              <a:buNone/>
            </a:pPr>
            <a:r>
              <a:rPr lang="en-US" altLang="en-US" sz="1800" dirty="0">
                <a:solidFill>
                  <a:schemeClr val="tx2"/>
                </a:solidFill>
                <a:latin typeface="Comic Sans MS" panose="030F0702030302020204" pitchFamily="66" charset="0"/>
                <a:cs typeface="Times New Roman" panose="02020603050405020304" pitchFamily="18" charset="0"/>
              </a:rPr>
              <a:t>try {</a:t>
            </a:r>
          </a:p>
          <a:p>
            <a:pPr>
              <a:lnSpc>
                <a:spcPct val="90000"/>
              </a:lnSpc>
              <a:spcAft>
                <a:spcPts val="1200"/>
              </a:spcAft>
              <a:buNone/>
            </a:pPr>
            <a:r>
              <a:rPr lang="en-US" altLang="en-US" sz="1800" dirty="0">
                <a:solidFill>
                  <a:schemeClr val="tx2"/>
                </a:solidFill>
                <a:latin typeface="Comic Sans MS" panose="030F0702030302020204" pitchFamily="66" charset="0"/>
                <a:cs typeface="Times New Roman" panose="02020603050405020304" pitchFamily="18" charset="0"/>
              </a:rPr>
              <a:t>  </a:t>
            </a:r>
            <a:r>
              <a:rPr lang="en-US" altLang="en-US" sz="1800" dirty="0" err="1">
                <a:solidFill>
                  <a:schemeClr val="tx2"/>
                </a:solidFill>
                <a:latin typeface="Comic Sans MS" panose="030F0702030302020204" pitchFamily="66" charset="0"/>
                <a:cs typeface="Times New Roman" panose="02020603050405020304" pitchFamily="18" charset="0"/>
              </a:rPr>
              <a:t>System.out.println</a:t>
            </a:r>
            <a:r>
              <a:rPr lang="en-US" altLang="en-US" sz="1800" dirty="0">
                <a:solidFill>
                  <a:schemeClr val="tx2"/>
                </a:solidFill>
                <a:latin typeface="Comic Sans MS" panose="030F0702030302020204" pitchFamily="66" charset="0"/>
                <a:cs typeface="Times New Roman" panose="02020603050405020304" pitchFamily="18" charset="0"/>
              </a:rPr>
              <a:t>(</a:t>
            </a:r>
            <a:r>
              <a:rPr lang="en-US" altLang="en-US" sz="1800" dirty="0" err="1">
                <a:solidFill>
                  <a:schemeClr val="tx2"/>
                </a:solidFill>
                <a:latin typeface="Comic Sans MS" panose="030F0702030302020204" pitchFamily="66" charset="0"/>
                <a:cs typeface="Times New Roman" panose="02020603050405020304" pitchFamily="18" charset="0"/>
              </a:rPr>
              <a:t>refVar.toString</a:t>
            </a:r>
            <a:r>
              <a:rPr lang="en-US" altLang="en-US" sz="1800" dirty="0">
                <a:solidFill>
                  <a:schemeClr val="tx2"/>
                </a:solidFill>
                <a:latin typeface="Comic Sans MS" panose="030F0702030302020204" pitchFamily="66" charset="0"/>
                <a:cs typeface="Times New Roman" panose="02020603050405020304" pitchFamily="18" charset="0"/>
              </a:rPr>
              <a:t>());</a:t>
            </a:r>
          </a:p>
          <a:p>
            <a:pPr>
              <a:lnSpc>
                <a:spcPct val="90000"/>
              </a:lnSpc>
              <a:spcAft>
                <a:spcPts val="1200"/>
              </a:spcAft>
              <a:buNone/>
            </a:pPr>
            <a:r>
              <a:rPr lang="en-US" altLang="en-US" sz="1800" dirty="0">
                <a:solidFill>
                  <a:schemeClr val="tx2"/>
                </a:solidFill>
                <a:latin typeface="Comic Sans MS" panose="030F0702030302020204" pitchFamily="66" charset="0"/>
                <a:cs typeface="Times New Roman" panose="02020603050405020304" pitchFamily="18" charset="0"/>
              </a:rPr>
              <a:t>}</a:t>
            </a:r>
          </a:p>
          <a:p>
            <a:pPr>
              <a:lnSpc>
                <a:spcPct val="90000"/>
              </a:lnSpc>
              <a:spcAft>
                <a:spcPts val="1200"/>
              </a:spcAft>
              <a:buNone/>
            </a:pPr>
            <a:r>
              <a:rPr lang="en-US" altLang="en-US" sz="1800" dirty="0">
                <a:solidFill>
                  <a:schemeClr val="tx2"/>
                </a:solidFill>
                <a:latin typeface="Comic Sans MS" panose="030F0702030302020204" pitchFamily="66" charset="0"/>
                <a:cs typeface="Times New Roman" panose="02020603050405020304" pitchFamily="18" charset="0"/>
              </a:rPr>
              <a:t>catch (</a:t>
            </a:r>
            <a:r>
              <a:rPr lang="en-US" altLang="en-US" sz="1800" dirty="0" err="1">
                <a:solidFill>
                  <a:schemeClr val="tx2"/>
                </a:solidFill>
                <a:latin typeface="Comic Sans MS" panose="030F0702030302020204" pitchFamily="66" charset="0"/>
                <a:cs typeface="Times New Roman" panose="02020603050405020304" pitchFamily="18" charset="0"/>
              </a:rPr>
              <a:t>NullPointerException</a:t>
            </a:r>
            <a:r>
              <a:rPr lang="en-US" altLang="en-US" sz="1800" dirty="0">
                <a:solidFill>
                  <a:schemeClr val="tx2"/>
                </a:solidFill>
                <a:latin typeface="Comic Sans MS" panose="030F0702030302020204" pitchFamily="66" charset="0"/>
                <a:cs typeface="Times New Roman" panose="02020603050405020304" pitchFamily="18" charset="0"/>
              </a:rPr>
              <a:t> ex) {</a:t>
            </a:r>
          </a:p>
          <a:p>
            <a:pPr>
              <a:lnSpc>
                <a:spcPct val="90000"/>
              </a:lnSpc>
              <a:spcAft>
                <a:spcPts val="1200"/>
              </a:spcAft>
              <a:buNone/>
            </a:pPr>
            <a:r>
              <a:rPr lang="en-US" altLang="en-US" sz="1800" dirty="0">
                <a:solidFill>
                  <a:schemeClr val="tx2"/>
                </a:solidFill>
                <a:latin typeface="Comic Sans MS" panose="030F0702030302020204" pitchFamily="66" charset="0"/>
                <a:cs typeface="Times New Roman" panose="02020603050405020304" pitchFamily="18" charset="0"/>
              </a:rPr>
              <a:t>  </a:t>
            </a:r>
            <a:r>
              <a:rPr lang="en-US" altLang="en-US" sz="1800" dirty="0" err="1">
                <a:solidFill>
                  <a:schemeClr val="tx2"/>
                </a:solidFill>
                <a:latin typeface="Comic Sans MS" panose="030F0702030302020204" pitchFamily="66" charset="0"/>
                <a:cs typeface="Times New Roman" panose="02020603050405020304" pitchFamily="18" charset="0"/>
              </a:rPr>
              <a:t>System.out.println</a:t>
            </a:r>
            <a:r>
              <a:rPr lang="en-US" altLang="en-US" sz="1800" dirty="0">
                <a:solidFill>
                  <a:schemeClr val="tx2"/>
                </a:solidFill>
                <a:latin typeface="Comic Sans MS" panose="030F0702030302020204" pitchFamily="66" charset="0"/>
                <a:cs typeface="Times New Roman" panose="02020603050405020304" pitchFamily="18" charset="0"/>
              </a:rPr>
              <a:t>("</a:t>
            </a:r>
            <a:r>
              <a:rPr lang="en-US" altLang="en-US" sz="1800" dirty="0" err="1">
                <a:solidFill>
                  <a:schemeClr val="tx2"/>
                </a:solidFill>
                <a:latin typeface="Comic Sans MS" panose="030F0702030302020204" pitchFamily="66" charset="0"/>
                <a:cs typeface="Times New Roman" panose="02020603050405020304" pitchFamily="18" charset="0"/>
              </a:rPr>
              <a:t>refVar</a:t>
            </a:r>
            <a:r>
              <a:rPr lang="en-US" altLang="en-US" sz="1800" dirty="0">
                <a:solidFill>
                  <a:schemeClr val="tx2"/>
                </a:solidFill>
                <a:latin typeface="Comic Sans MS" panose="030F0702030302020204" pitchFamily="66" charset="0"/>
                <a:cs typeface="Times New Roman" panose="02020603050405020304" pitchFamily="18" charset="0"/>
              </a:rPr>
              <a:t> is null");</a:t>
            </a:r>
          </a:p>
          <a:p>
            <a:pPr>
              <a:lnSpc>
                <a:spcPct val="90000"/>
              </a:lnSpc>
              <a:spcAft>
                <a:spcPts val="1200"/>
              </a:spcAft>
              <a:buNone/>
            </a:pPr>
            <a:r>
              <a:rPr lang="en-US" altLang="en-US" sz="1800" dirty="0">
                <a:solidFill>
                  <a:schemeClr val="tx2"/>
                </a:solidFill>
                <a:latin typeface="Comic Sans MS" panose="030F0702030302020204" pitchFamily="66" charset="0"/>
                <a:cs typeface="Times New Roman" panose="02020603050405020304" pitchFamily="18" charset="0"/>
              </a:rPr>
              <a:t>}</a:t>
            </a:r>
          </a:p>
        </p:txBody>
      </p:sp>
    </p:spTree>
    <p:extLst>
      <p:ext uri="{BB962C8B-B14F-4D97-AF65-F5344CB8AC3E}">
        <p14:creationId xmlns:p14="http://schemas.microsoft.com/office/powerpoint/2010/main" val="22645377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3"/>
          <p:cNvSpPr>
            <a:spLocks noGrp="1" noChangeArrowheads="1"/>
          </p:cNvSpPr>
          <p:nvPr>
            <p:ph type="body" idx="1"/>
          </p:nvPr>
        </p:nvSpPr>
        <p:spPr>
          <a:xfrm>
            <a:off x="2649718" y="1578990"/>
            <a:ext cx="8458200" cy="609600"/>
          </a:xfrm>
          <a:noFill/>
        </p:spPr>
        <p:txBody>
          <a:bodyPr>
            <a:normAutofit/>
          </a:bodyPr>
          <a:lstStyle/>
          <a:p>
            <a:pPr marL="0" indent="0">
              <a:spcAft>
                <a:spcPts val="1200"/>
              </a:spcAft>
              <a:buNone/>
            </a:pPr>
            <a:r>
              <a:rPr lang="en-US" altLang="en-US" dirty="0" smtClean="0">
                <a:latin typeface="Comic Sans MS" panose="030F0702030302020204" pitchFamily="66" charset="0"/>
                <a:cs typeface="Times New Roman" panose="02020603050405020304" pitchFamily="18" charset="0"/>
              </a:rPr>
              <a:t>Instead, use if-else statements to test the condition, like this:</a:t>
            </a:r>
          </a:p>
        </p:txBody>
      </p:sp>
      <p:sp>
        <p:nvSpPr>
          <p:cNvPr id="34821" name="Rectangle 4"/>
          <p:cNvSpPr>
            <a:spLocks noChangeArrowheads="1"/>
          </p:cNvSpPr>
          <p:nvPr/>
        </p:nvSpPr>
        <p:spPr bwMode="auto">
          <a:xfrm>
            <a:off x="2878318" y="2945876"/>
            <a:ext cx="82296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Aft>
                <a:spcPts val="1200"/>
              </a:spcAft>
              <a:buNone/>
            </a:pPr>
            <a:r>
              <a:rPr lang="en-US" altLang="en-US" sz="1800" dirty="0">
                <a:solidFill>
                  <a:schemeClr val="tx2"/>
                </a:solidFill>
                <a:latin typeface="Comic Sans MS" panose="030F0702030302020204" pitchFamily="66" charset="0"/>
                <a:cs typeface="Times New Roman" panose="02020603050405020304" pitchFamily="18" charset="0"/>
              </a:rPr>
              <a:t>if (</a:t>
            </a:r>
            <a:r>
              <a:rPr lang="en-US" altLang="en-US" sz="1800" dirty="0" err="1">
                <a:solidFill>
                  <a:schemeClr val="tx2"/>
                </a:solidFill>
                <a:latin typeface="Comic Sans MS" panose="030F0702030302020204" pitchFamily="66" charset="0"/>
                <a:cs typeface="Times New Roman" panose="02020603050405020304" pitchFamily="18" charset="0"/>
              </a:rPr>
              <a:t>refVar</a:t>
            </a:r>
            <a:r>
              <a:rPr lang="en-US" altLang="en-US" sz="1800" dirty="0">
                <a:solidFill>
                  <a:schemeClr val="tx2"/>
                </a:solidFill>
                <a:latin typeface="Comic Sans MS" panose="030F0702030302020204" pitchFamily="66" charset="0"/>
                <a:cs typeface="Times New Roman" panose="02020603050405020304" pitchFamily="18" charset="0"/>
              </a:rPr>
              <a:t> != null)</a:t>
            </a:r>
          </a:p>
          <a:p>
            <a:pPr>
              <a:lnSpc>
                <a:spcPct val="90000"/>
              </a:lnSpc>
              <a:spcAft>
                <a:spcPts val="1200"/>
              </a:spcAft>
              <a:buNone/>
            </a:pPr>
            <a:r>
              <a:rPr lang="en-US" altLang="en-US" sz="1800" dirty="0">
                <a:solidFill>
                  <a:schemeClr val="tx2"/>
                </a:solidFill>
                <a:latin typeface="Comic Sans MS" panose="030F0702030302020204" pitchFamily="66" charset="0"/>
                <a:cs typeface="Times New Roman" panose="02020603050405020304" pitchFamily="18" charset="0"/>
              </a:rPr>
              <a:t>  </a:t>
            </a:r>
            <a:r>
              <a:rPr lang="en-US" altLang="en-US" sz="1800" dirty="0" err="1">
                <a:solidFill>
                  <a:schemeClr val="tx2"/>
                </a:solidFill>
                <a:latin typeface="Comic Sans MS" panose="030F0702030302020204" pitchFamily="66" charset="0"/>
                <a:cs typeface="Times New Roman" panose="02020603050405020304" pitchFamily="18" charset="0"/>
              </a:rPr>
              <a:t>System.out.println</a:t>
            </a:r>
            <a:r>
              <a:rPr lang="en-US" altLang="en-US" sz="1800" dirty="0">
                <a:solidFill>
                  <a:schemeClr val="tx2"/>
                </a:solidFill>
                <a:latin typeface="Comic Sans MS" panose="030F0702030302020204" pitchFamily="66" charset="0"/>
                <a:cs typeface="Times New Roman" panose="02020603050405020304" pitchFamily="18" charset="0"/>
              </a:rPr>
              <a:t>(</a:t>
            </a:r>
            <a:r>
              <a:rPr lang="en-US" altLang="en-US" sz="1800" dirty="0" err="1">
                <a:solidFill>
                  <a:schemeClr val="tx2"/>
                </a:solidFill>
                <a:latin typeface="Comic Sans MS" panose="030F0702030302020204" pitchFamily="66" charset="0"/>
                <a:cs typeface="Times New Roman" panose="02020603050405020304" pitchFamily="18" charset="0"/>
              </a:rPr>
              <a:t>refVar.toString</a:t>
            </a:r>
            <a:r>
              <a:rPr lang="en-US" altLang="en-US" sz="1800" dirty="0">
                <a:solidFill>
                  <a:schemeClr val="tx2"/>
                </a:solidFill>
                <a:latin typeface="Comic Sans MS" panose="030F0702030302020204" pitchFamily="66" charset="0"/>
                <a:cs typeface="Times New Roman" panose="02020603050405020304" pitchFamily="18" charset="0"/>
              </a:rPr>
              <a:t>());</a:t>
            </a:r>
          </a:p>
          <a:p>
            <a:pPr>
              <a:lnSpc>
                <a:spcPct val="90000"/>
              </a:lnSpc>
              <a:spcAft>
                <a:spcPts val="1200"/>
              </a:spcAft>
              <a:buNone/>
            </a:pPr>
            <a:r>
              <a:rPr lang="en-US" altLang="en-US" sz="1800" dirty="0">
                <a:solidFill>
                  <a:schemeClr val="tx2"/>
                </a:solidFill>
                <a:latin typeface="Comic Sans MS" panose="030F0702030302020204" pitchFamily="66" charset="0"/>
                <a:cs typeface="Times New Roman" panose="02020603050405020304" pitchFamily="18" charset="0"/>
              </a:rPr>
              <a:t>else</a:t>
            </a:r>
          </a:p>
          <a:p>
            <a:pPr>
              <a:lnSpc>
                <a:spcPct val="90000"/>
              </a:lnSpc>
              <a:spcAft>
                <a:spcPts val="1200"/>
              </a:spcAft>
              <a:buNone/>
            </a:pPr>
            <a:r>
              <a:rPr lang="en-US" altLang="en-US" sz="1800" dirty="0">
                <a:solidFill>
                  <a:schemeClr val="tx2"/>
                </a:solidFill>
                <a:latin typeface="Comic Sans MS" panose="030F0702030302020204" pitchFamily="66" charset="0"/>
                <a:cs typeface="Times New Roman" panose="02020603050405020304" pitchFamily="18" charset="0"/>
              </a:rPr>
              <a:t>  </a:t>
            </a:r>
            <a:r>
              <a:rPr lang="en-US" altLang="en-US" sz="1800" dirty="0" err="1">
                <a:solidFill>
                  <a:schemeClr val="tx2"/>
                </a:solidFill>
                <a:latin typeface="Comic Sans MS" panose="030F0702030302020204" pitchFamily="66" charset="0"/>
                <a:cs typeface="Times New Roman" panose="02020603050405020304" pitchFamily="18" charset="0"/>
              </a:rPr>
              <a:t>System.out.println</a:t>
            </a:r>
            <a:r>
              <a:rPr lang="en-US" altLang="en-US" sz="1800" dirty="0">
                <a:solidFill>
                  <a:schemeClr val="tx2"/>
                </a:solidFill>
                <a:latin typeface="Comic Sans MS" panose="030F0702030302020204" pitchFamily="66" charset="0"/>
                <a:cs typeface="Times New Roman" panose="02020603050405020304" pitchFamily="18" charset="0"/>
              </a:rPr>
              <a:t>("</a:t>
            </a:r>
            <a:r>
              <a:rPr lang="en-US" altLang="en-US" sz="1800" dirty="0" err="1">
                <a:solidFill>
                  <a:schemeClr val="tx2"/>
                </a:solidFill>
                <a:latin typeface="Comic Sans MS" panose="030F0702030302020204" pitchFamily="66" charset="0"/>
                <a:cs typeface="Times New Roman" panose="02020603050405020304" pitchFamily="18" charset="0"/>
              </a:rPr>
              <a:t>refVar</a:t>
            </a:r>
            <a:r>
              <a:rPr lang="en-US" altLang="en-US" sz="1800" dirty="0">
                <a:solidFill>
                  <a:schemeClr val="tx2"/>
                </a:solidFill>
                <a:latin typeface="Comic Sans MS" panose="030F0702030302020204" pitchFamily="66" charset="0"/>
                <a:cs typeface="Times New Roman" panose="02020603050405020304" pitchFamily="18" charset="0"/>
              </a:rPr>
              <a:t> is null");</a:t>
            </a:r>
          </a:p>
        </p:txBody>
      </p:sp>
    </p:spTree>
    <p:extLst>
      <p:ext uri="{BB962C8B-B14F-4D97-AF65-F5344CB8AC3E}">
        <p14:creationId xmlns:p14="http://schemas.microsoft.com/office/powerpoint/2010/main" val="58493951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a:xfrm>
            <a:off x="2198802" y="1689754"/>
            <a:ext cx="5861115" cy="457200"/>
          </a:xfrm>
          <a:noFill/>
        </p:spPr>
        <p:txBody>
          <a:bodyPr>
            <a:normAutofit/>
          </a:bodyPr>
          <a:lstStyle/>
          <a:p>
            <a:r>
              <a:rPr lang="en-US" altLang="en-US" sz="2000" dirty="0">
                <a:latin typeface="Comic Sans MS" panose="030F0702030302020204" pitchFamily="66" charset="0"/>
              </a:rPr>
              <a:t>Defining Custom Exception Classes</a:t>
            </a:r>
            <a:endParaRPr lang="en-US" altLang="en-US" sz="2000" b="1" dirty="0" smtClean="0">
              <a:latin typeface="Comic Sans MS" panose="030F0702030302020204" pitchFamily="66" charset="0"/>
            </a:endParaRPr>
          </a:p>
        </p:txBody>
      </p:sp>
      <p:sp>
        <p:nvSpPr>
          <p:cNvPr id="35844" name="Text Box 3"/>
          <p:cNvSpPr txBox="1">
            <a:spLocks noChangeArrowheads="1"/>
          </p:cNvSpPr>
          <p:nvPr/>
        </p:nvSpPr>
        <p:spPr bwMode="auto">
          <a:xfrm>
            <a:off x="2057400" y="2554664"/>
            <a:ext cx="86106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01638" indent="-401638">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marL="0" indent="0">
              <a:spcBef>
                <a:spcPct val="50000"/>
              </a:spcBef>
              <a:buNone/>
            </a:pPr>
            <a:r>
              <a:rPr lang="en-US" altLang="en-US" sz="1800" dirty="0">
                <a:latin typeface="Comic Sans MS" panose="030F0702030302020204" pitchFamily="66" charset="0"/>
              </a:rPr>
              <a:t>Use </a:t>
            </a:r>
            <a:r>
              <a:rPr lang="en-US" altLang="en-US" sz="1800" dirty="0" smtClean="0">
                <a:latin typeface="Comic Sans MS" panose="030F0702030302020204" pitchFamily="66" charset="0"/>
              </a:rPr>
              <a:t>Java’s built-in </a:t>
            </a:r>
            <a:r>
              <a:rPr lang="en-US" altLang="en-US" sz="1800" dirty="0">
                <a:latin typeface="Comic Sans MS" panose="030F0702030302020204" pitchFamily="66" charset="0"/>
              </a:rPr>
              <a:t>exception </a:t>
            </a:r>
            <a:r>
              <a:rPr lang="en-US" altLang="en-US" sz="1800" dirty="0" smtClean="0">
                <a:latin typeface="Comic Sans MS" panose="030F0702030302020204" pitchFamily="66" charset="0"/>
              </a:rPr>
              <a:t>classes </a:t>
            </a:r>
            <a:r>
              <a:rPr lang="en-US" altLang="en-US" sz="1800" dirty="0">
                <a:latin typeface="Comic Sans MS" panose="030F0702030302020204" pitchFamily="66" charset="0"/>
              </a:rPr>
              <a:t>whenever possible.</a:t>
            </a:r>
          </a:p>
          <a:p>
            <a:pPr marL="0" indent="0">
              <a:spcBef>
                <a:spcPct val="50000"/>
              </a:spcBef>
              <a:buNone/>
            </a:pPr>
            <a:r>
              <a:rPr lang="en-US" altLang="en-US" sz="1800" dirty="0">
                <a:latin typeface="Comic Sans MS" panose="030F0702030302020204" pitchFamily="66" charset="0"/>
              </a:rPr>
              <a:t>Define custom exception classes if the predefined classes are not sufficient.</a:t>
            </a:r>
          </a:p>
          <a:p>
            <a:pPr marL="0" indent="0">
              <a:spcBef>
                <a:spcPct val="50000"/>
              </a:spcBef>
              <a:buNone/>
            </a:pPr>
            <a:r>
              <a:rPr lang="en-US" altLang="en-US" sz="1800" dirty="0">
                <a:latin typeface="Comic Sans MS" panose="030F0702030302020204" pitchFamily="66" charset="0"/>
              </a:rPr>
              <a:t>Define custom exception classes by extending Exception or a subclass of Exception.</a:t>
            </a:r>
          </a:p>
        </p:txBody>
      </p:sp>
    </p:spTree>
    <p:extLst>
      <p:ext uri="{BB962C8B-B14F-4D97-AF65-F5344CB8AC3E}">
        <p14:creationId xmlns:p14="http://schemas.microsoft.com/office/powerpoint/2010/main" val="31909212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42822" y="3064748"/>
            <a:ext cx="3305713" cy="461665"/>
          </a:xfrm>
          <a:prstGeom prst="rect">
            <a:avLst/>
          </a:prstGeom>
          <a:noFill/>
        </p:spPr>
        <p:txBody>
          <a:bodyPr wrap="none" rtlCol="0">
            <a:spAutoFit/>
          </a:bodyPr>
          <a:lstStyle/>
          <a:p>
            <a:r>
              <a:rPr lang="en-US" dirty="0" smtClean="0"/>
              <a:t>File Input and Output</a:t>
            </a:r>
            <a:endParaRPr lang="en-US" dirty="0"/>
          </a:p>
        </p:txBody>
      </p:sp>
    </p:spTree>
    <p:extLst>
      <p:ext uri="{BB962C8B-B14F-4D97-AF65-F5344CB8AC3E}">
        <p14:creationId xmlns:p14="http://schemas.microsoft.com/office/powerpoint/2010/main" val="20395695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203751" y="1436776"/>
            <a:ext cx="2584100" cy="488182"/>
          </a:xfrm>
        </p:spPr>
        <p:txBody>
          <a:bodyPr>
            <a:normAutofit/>
          </a:bodyPr>
          <a:lstStyle/>
          <a:p>
            <a:pPr eaLnBrk="1" hangingPunct="1">
              <a:defRPr/>
            </a:pPr>
            <a:r>
              <a:rPr lang="en-US" sz="2000" dirty="0" smtClean="0">
                <a:latin typeface="Comic Sans MS" panose="030F0702030302020204" pitchFamily="66" charset="0"/>
              </a:rPr>
              <a:t>Stream Objects</a:t>
            </a:r>
          </a:p>
        </p:txBody>
      </p:sp>
      <p:sp>
        <p:nvSpPr>
          <p:cNvPr id="6147" name="Rectangle 3"/>
          <p:cNvSpPr>
            <a:spLocks noGrp="1" noChangeArrowheads="1"/>
          </p:cNvSpPr>
          <p:nvPr>
            <p:ph idx="1"/>
          </p:nvPr>
        </p:nvSpPr>
        <p:spPr>
          <a:xfrm>
            <a:off x="3203751" y="2669959"/>
            <a:ext cx="5538315" cy="745253"/>
          </a:xfrm>
        </p:spPr>
        <p:txBody>
          <a:bodyPr>
            <a:noAutofit/>
          </a:bodyPr>
          <a:lstStyle/>
          <a:p>
            <a:pPr eaLnBrk="1" hangingPunct="1"/>
            <a:r>
              <a:rPr lang="en-US" sz="1600" dirty="0">
                <a:latin typeface="Tahoma" pitchFamily="34" charset="0"/>
              </a:rPr>
              <a:t>the standard input stream </a:t>
            </a:r>
            <a:r>
              <a:rPr lang="en-US" sz="1600" dirty="0" smtClean="0">
                <a:latin typeface="Tahoma" pitchFamily="34" charset="0"/>
              </a:rPr>
              <a:t> (system.in)</a:t>
            </a:r>
            <a:endParaRPr lang="en-US" sz="1600" dirty="0">
              <a:latin typeface="Tahoma" pitchFamily="34" charset="0"/>
            </a:endParaRPr>
          </a:p>
          <a:p>
            <a:pPr eaLnBrk="1" hangingPunct="1"/>
            <a:r>
              <a:rPr lang="en-US" sz="1600" dirty="0">
                <a:latin typeface="Tahoma" pitchFamily="34" charset="0"/>
              </a:rPr>
              <a:t>the standard output </a:t>
            </a:r>
            <a:r>
              <a:rPr lang="en-US" sz="1600" dirty="0" smtClean="0">
                <a:latin typeface="Tahoma" pitchFamily="34" charset="0"/>
              </a:rPr>
              <a:t>stream (</a:t>
            </a:r>
            <a:r>
              <a:rPr lang="en-US" sz="1600" dirty="0" err="1" smtClean="0">
                <a:latin typeface="Tahoma" pitchFamily="34" charset="0"/>
              </a:rPr>
              <a:t>system.out</a:t>
            </a:r>
            <a:r>
              <a:rPr lang="en-US" sz="1600" dirty="0" smtClean="0">
                <a:latin typeface="Tahoma" pitchFamily="34" charset="0"/>
              </a:rPr>
              <a:t>)</a:t>
            </a:r>
            <a:endParaRPr lang="en-US" sz="1600" dirty="0">
              <a:latin typeface="Tahoma" pitchFamily="34" charset="0"/>
            </a:endParaRPr>
          </a:p>
        </p:txBody>
      </p:sp>
      <p:sp>
        <p:nvSpPr>
          <p:cNvPr id="6148" name="Text Box 4"/>
          <p:cNvSpPr txBox="1">
            <a:spLocks noChangeArrowheads="1"/>
          </p:cNvSpPr>
          <p:nvPr/>
        </p:nvSpPr>
        <p:spPr bwMode="auto">
          <a:xfrm>
            <a:off x="3092382" y="3582238"/>
            <a:ext cx="6067687" cy="646331"/>
          </a:xfrm>
          <a:prstGeom prst="rect">
            <a:avLst/>
          </a:prstGeom>
          <a:noFill/>
          <a:ln w="12700">
            <a:noFill/>
            <a:miter lim="800000"/>
            <a:headEnd type="none" w="sm" len="sm"/>
            <a:tailEnd type="none" w="sm" len="sm"/>
          </a:ln>
        </p:spPr>
        <p:txBody>
          <a:bodyPr wrap="none">
            <a:spAutoFit/>
          </a:bodyPr>
          <a:lstStyle/>
          <a:p>
            <a:r>
              <a:rPr lang="en-US" sz="1800" dirty="0"/>
              <a:t>These streams are automatically created for you when</a:t>
            </a:r>
          </a:p>
          <a:p>
            <a:r>
              <a:rPr lang="en-US" sz="1800" dirty="0"/>
              <a:t>your program executes.  </a:t>
            </a:r>
          </a:p>
        </p:txBody>
      </p:sp>
      <p:sp>
        <p:nvSpPr>
          <p:cNvPr id="6149" name="TextBox 4"/>
          <p:cNvSpPr txBox="1">
            <a:spLocks noChangeArrowheads="1"/>
          </p:cNvSpPr>
          <p:nvPr/>
        </p:nvSpPr>
        <p:spPr bwMode="auto">
          <a:xfrm>
            <a:off x="3048001" y="2133601"/>
            <a:ext cx="5452134" cy="369332"/>
          </a:xfrm>
          <a:prstGeom prst="rect">
            <a:avLst/>
          </a:prstGeom>
          <a:noFill/>
          <a:ln w="9525">
            <a:noFill/>
            <a:miter lim="800000"/>
            <a:headEnd/>
            <a:tailEnd/>
          </a:ln>
        </p:spPr>
        <p:txBody>
          <a:bodyPr wrap="none">
            <a:spAutoFit/>
          </a:bodyPr>
          <a:lstStyle/>
          <a:p>
            <a:r>
              <a:rPr lang="en-US" sz="1800" dirty="0"/>
              <a:t>We have been using stream objects all semester.</a:t>
            </a:r>
          </a:p>
        </p:txBody>
      </p:sp>
    </p:spTree>
    <p:extLst>
      <p:ext uri="{BB962C8B-B14F-4D97-AF65-F5344CB8AC3E}">
        <p14:creationId xmlns:p14="http://schemas.microsoft.com/office/powerpoint/2010/main" val="26677378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4"/>
          <p:cNvSpPr>
            <a:spLocks noGrp="1" noChangeArrowheads="1"/>
          </p:cNvSpPr>
          <p:nvPr>
            <p:ph type="title"/>
          </p:nvPr>
        </p:nvSpPr>
        <p:spPr>
          <a:xfrm>
            <a:off x="3200400" y="1758461"/>
            <a:ext cx="1657977" cy="445477"/>
          </a:xfrm>
        </p:spPr>
        <p:txBody>
          <a:bodyPr>
            <a:normAutofit/>
          </a:bodyPr>
          <a:lstStyle/>
          <a:p>
            <a:pPr eaLnBrk="1" hangingPunct="1">
              <a:defRPr/>
            </a:pPr>
            <a:r>
              <a:rPr lang="en-US" sz="2000" dirty="0" smtClean="0">
                <a:latin typeface="Comic Sans MS" panose="030F0702030302020204" pitchFamily="66" charset="0"/>
              </a:rPr>
              <a:t>File I/O</a:t>
            </a:r>
          </a:p>
        </p:txBody>
      </p:sp>
      <p:sp>
        <p:nvSpPr>
          <p:cNvPr id="8195" name="Text Box 5"/>
          <p:cNvSpPr txBox="1">
            <a:spLocks noChangeArrowheads="1"/>
          </p:cNvSpPr>
          <p:nvPr/>
        </p:nvSpPr>
        <p:spPr bwMode="auto">
          <a:xfrm>
            <a:off x="3200400" y="2438400"/>
            <a:ext cx="6008376" cy="2308324"/>
          </a:xfrm>
          <a:prstGeom prst="rect">
            <a:avLst/>
          </a:prstGeom>
          <a:noFill/>
          <a:ln w="12700" algn="ctr">
            <a:noFill/>
            <a:miter lim="800000"/>
            <a:headEnd/>
            <a:tailEnd/>
          </a:ln>
        </p:spPr>
        <p:txBody>
          <a:bodyPr wrap="none">
            <a:spAutoFit/>
          </a:bodyPr>
          <a:lstStyle/>
          <a:p>
            <a:r>
              <a:rPr lang="en-US" sz="1800" dirty="0"/>
              <a:t>When a program takes input from a file, we say that</a:t>
            </a:r>
          </a:p>
          <a:p>
            <a:r>
              <a:rPr lang="en-US" sz="1800" dirty="0"/>
              <a:t>it </a:t>
            </a:r>
            <a:r>
              <a:rPr lang="en-US" sz="1800" b="1" dirty="0"/>
              <a:t>reads</a:t>
            </a:r>
            <a:r>
              <a:rPr lang="en-US" sz="1800" dirty="0"/>
              <a:t> from the file.</a:t>
            </a:r>
          </a:p>
          <a:p>
            <a:endParaRPr lang="en-US" sz="1800" dirty="0"/>
          </a:p>
          <a:p>
            <a:r>
              <a:rPr lang="en-US" sz="1800" dirty="0"/>
              <a:t>When a program puts data into a file, we say that </a:t>
            </a:r>
          </a:p>
          <a:p>
            <a:r>
              <a:rPr lang="en-US" sz="1800" dirty="0"/>
              <a:t>it </a:t>
            </a:r>
            <a:r>
              <a:rPr lang="en-US" sz="1800" b="1" dirty="0"/>
              <a:t>writes</a:t>
            </a:r>
            <a:r>
              <a:rPr lang="en-US" sz="1800" dirty="0"/>
              <a:t> to the file.</a:t>
            </a:r>
          </a:p>
          <a:p>
            <a:endParaRPr lang="en-US" sz="1800" dirty="0"/>
          </a:p>
          <a:p>
            <a:r>
              <a:rPr lang="en-US" sz="1800" dirty="0"/>
              <a:t>To read or write to a file, we create a stream object, </a:t>
            </a:r>
          </a:p>
          <a:p>
            <a:r>
              <a:rPr lang="en-US" sz="1800" dirty="0"/>
              <a:t>and connect it to the file.</a:t>
            </a:r>
          </a:p>
        </p:txBody>
      </p:sp>
    </p:spTree>
    <p:extLst>
      <p:ext uri="{BB962C8B-B14F-4D97-AF65-F5344CB8AC3E}">
        <p14:creationId xmlns:p14="http://schemas.microsoft.com/office/powerpoint/2010/main" val="40935341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9" name="Picture 2" descr="z_ibm_ultrastar36zx"/>
          <p:cNvPicPr>
            <a:picLocks noChangeAspect="1" noChangeArrowheads="1"/>
          </p:cNvPicPr>
          <p:nvPr/>
        </p:nvPicPr>
        <p:blipFill>
          <a:blip r:embed="rId2" cstate="print"/>
          <a:srcRect/>
          <a:stretch>
            <a:fillRect/>
          </a:stretch>
        </p:blipFill>
        <p:spPr bwMode="auto">
          <a:xfrm>
            <a:off x="4632290" y="2605450"/>
            <a:ext cx="3423156" cy="3758591"/>
          </a:xfrm>
          <a:prstGeom prst="rect">
            <a:avLst/>
          </a:prstGeom>
          <a:noFill/>
          <a:ln w="9525">
            <a:noFill/>
            <a:miter lim="800000"/>
            <a:headEnd/>
            <a:tailEnd/>
          </a:ln>
        </p:spPr>
      </p:pic>
      <p:sp>
        <p:nvSpPr>
          <p:cNvPr id="8" name="Text Box 8"/>
          <p:cNvSpPr txBox="1">
            <a:spLocks noChangeArrowheads="1"/>
          </p:cNvSpPr>
          <p:nvPr/>
        </p:nvSpPr>
        <p:spPr bwMode="auto">
          <a:xfrm>
            <a:off x="3166805" y="745318"/>
            <a:ext cx="7212231" cy="1477328"/>
          </a:xfrm>
          <a:prstGeom prst="rect">
            <a:avLst/>
          </a:prstGeom>
          <a:noFill/>
          <a:ln w="9525">
            <a:noFill/>
            <a:miter lim="800000"/>
            <a:headEnd/>
            <a:tailEnd/>
          </a:ln>
        </p:spPr>
        <p:txBody>
          <a:bodyPr wrap="none">
            <a:spAutoFit/>
          </a:bodyPr>
          <a:lstStyle/>
          <a:p>
            <a:r>
              <a:rPr lang="en-US" sz="1800" dirty="0" smtClean="0"/>
              <a:t>Because it is a mechanical devices, a </a:t>
            </a:r>
            <a:r>
              <a:rPr lang="en-US" sz="1800" dirty="0"/>
              <a:t>disk drive </a:t>
            </a:r>
            <a:r>
              <a:rPr lang="en-US" sz="1800" dirty="0" smtClean="0"/>
              <a:t>works very slowly </a:t>
            </a:r>
          </a:p>
          <a:p>
            <a:r>
              <a:rPr lang="en-US" sz="1800" dirty="0" smtClean="0"/>
              <a:t>compared to the speed of your computer. Also, it is subject </a:t>
            </a:r>
            <a:r>
              <a:rPr lang="en-US" sz="1800" dirty="0"/>
              <a:t>to</a:t>
            </a:r>
          </a:p>
          <a:p>
            <a:r>
              <a:rPr lang="en-US" sz="1800" dirty="0"/>
              <a:t>many more errors than the </a:t>
            </a:r>
            <a:r>
              <a:rPr lang="en-US" sz="1800" dirty="0" smtClean="0"/>
              <a:t>computer’s processor. Therefore,</a:t>
            </a:r>
          </a:p>
          <a:p>
            <a:r>
              <a:rPr lang="en-US" sz="1800" dirty="0" smtClean="0"/>
              <a:t>high level languages, like Java, attempt to hide most of this </a:t>
            </a:r>
          </a:p>
          <a:p>
            <a:r>
              <a:rPr lang="en-US" sz="1800" dirty="0" smtClean="0"/>
              <a:t>complexity of using a disk drive from the programmer.</a:t>
            </a:r>
            <a:endParaRPr lang="en-US" sz="1800" dirty="0"/>
          </a:p>
        </p:txBody>
      </p:sp>
    </p:spTree>
    <p:extLst>
      <p:ext uri="{BB962C8B-B14F-4D97-AF65-F5344CB8AC3E}">
        <p14:creationId xmlns:p14="http://schemas.microsoft.com/office/powerpoint/2010/main" val="34262137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2563038" y="1715270"/>
            <a:ext cx="7149714" cy="2308324"/>
          </a:xfrm>
          <a:prstGeom prst="rect">
            <a:avLst/>
          </a:prstGeom>
          <a:noFill/>
          <a:ln w="12700">
            <a:noFill/>
            <a:miter lim="800000"/>
            <a:headEnd type="none" w="sm" len="sm"/>
            <a:tailEnd type="none" w="sm" len="sm"/>
          </a:ln>
        </p:spPr>
        <p:txBody>
          <a:bodyPr wrap="none">
            <a:spAutoFit/>
          </a:bodyPr>
          <a:lstStyle/>
          <a:p>
            <a:r>
              <a:rPr lang="en-US" sz="1800" dirty="0"/>
              <a:t>The </a:t>
            </a:r>
            <a:r>
              <a:rPr lang="en-US" sz="1800" dirty="0" smtClean="0"/>
              <a:t>method </a:t>
            </a:r>
            <a:r>
              <a:rPr lang="en-US" sz="1800" dirty="0"/>
              <a:t>has several choices:</a:t>
            </a:r>
          </a:p>
          <a:p>
            <a:endParaRPr lang="en-US" sz="1800" dirty="0"/>
          </a:p>
          <a:p>
            <a:r>
              <a:rPr lang="en-US" sz="1800" dirty="0"/>
              <a:t>	It can terminate the program.</a:t>
            </a:r>
          </a:p>
          <a:p>
            <a:endParaRPr lang="en-US" sz="1800" dirty="0"/>
          </a:p>
          <a:p>
            <a:r>
              <a:rPr lang="en-US" sz="1800" dirty="0"/>
              <a:t>	This could be very bad in a program that </a:t>
            </a:r>
            <a:r>
              <a:rPr lang="en-US" sz="1800" dirty="0" smtClean="0"/>
              <a:t>cannot </a:t>
            </a:r>
            <a:r>
              <a:rPr lang="en-US" sz="1800" dirty="0"/>
              <a:t>afford </a:t>
            </a:r>
            <a:endParaRPr lang="en-US" sz="1800" dirty="0" smtClean="0"/>
          </a:p>
          <a:p>
            <a:r>
              <a:rPr lang="en-US" sz="1800" dirty="0"/>
              <a:t> </a:t>
            </a:r>
            <a:r>
              <a:rPr lang="en-US" sz="1800" dirty="0" smtClean="0"/>
              <a:t>             to </a:t>
            </a:r>
            <a:r>
              <a:rPr lang="en-US" sz="1800" dirty="0"/>
              <a:t>crash. It can leave </a:t>
            </a:r>
            <a:r>
              <a:rPr lang="en-US" sz="1800" dirty="0" smtClean="0"/>
              <a:t>the state </a:t>
            </a:r>
            <a:r>
              <a:rPr lang="en-US" sz="1800" dirty="0"/>
              <a:t>of the data used in the </a:t>
            </a:r>
            <a:endParaRPr lang="en-US" sz="1800" dirty="0" smtClean="0"/>
          </a:p>
          <a:p>
            <a:r>
              <a:rPr lang="en-US" sz="1800" dirty="0"/>
              <a:t> </a:t>
            </a:r>
            <a:r>
              <a:rPr lang="en-US" sz="1800" dirty="0" smtClean="0"/>
              <a:t>             program in complete </a:t>
            </a:r>
            <a:r>
              <a:rPr lang="en-US" sz="1800" dirty="0"/>
              <a:t>mess, or otherwise cause </a:t>
            </a:r>
            <a:r>
              <a:rPr lang="en-US" sz="1800" dirty="0" smtClean="0"/>
              <a:t>serious</a:t>
            </a:r>
            <a:endParaRPr lang="en-US" sz="1800" dirty="0"/>
          </a:p>
          <a:p>
            <a:r>
              <a:rPr lang="en-US" sz="1800" dirty="0"/>
              <a:t>         </a:t>
            </a:r>
            <a:r>
              <a:rPr lang="en-US" sz="1800" dirty="0" smtClean="0"/>
              <a:t>     harm</a:t>
            </a:r>
            <a:r>
              <a:rPr lang="en-US" sz="1800" dirty="0"/>
              <a:t>.</a:t>
            </a:r>
          </a:p>
        </p:txBody>
      </p:sp>
      <p:pic>
        <p:nvPicPr>
          <p:cNvPr id="6147" name="Picture 3" descr="WB02258_"/>
          <p:cNvPicPr>
            <a:picLocks noChangeAspect="1" noChangeArrowheads="1"/>
          </p:cNvPicPr>
          <p:nvPr/>
        </p:nvPicPr>
        <p:blipFill>
          <a:blip r:embed="rId2" cstate="print"/>
          <a:srcRect/>
          <a:stretch>
            <a:fillRect/>
          </a:stretch>
        </p:blipFill>
        <p:spPr bwMode="auto">
          <a:xfrm>
            <a:off x="3316583" y="2355310"/>
            <a:ext cx="190500" cy="190500"/>
          </a:xfrm>
          <a:prstGeom prst="rect">
            <a:avLst/>
          </a:prstGeom>
          <a:noFill/>
          <a:ln w="9525">
            <a:noFill/>
            <a:miter lim="800000"/>
            <a:headEnd/>
            <a:tailEnd/>
          </a:ln>
        </p:spPr>
      </p:pic>
      <p:sp>
        <p:nvSpPr>
          <p:cNvPr id="90116" name="Text Box 4"/>
          <p:cNvSpPr txBox="1">
            <a:spLocks noChangeArrowheads="1"/>
          </p:cNvSpPr>
          <p:nvPr/>
        </p:nvSpPr>
        <p:spPr bwMode="auto">
          <a:xfrm>
            <a:off x="3507083" y="4336414"/>
            <a:ext cx="6255239" cy="1200329"/>
          </a:xfrm>
          <a:prstGeom prst="rect">
            <a:avLst/>
          </a:prstGeom>
          <a:noFill/>
          <a:ln w="12700">
            <a:noFill/>
            <a:miter lim="800000"/>
            <a:headEnd type="none" w="sm" len="sm"/>
            <a:tailEnd type="none" w="sm" len="sm"/>
          </a:ln>
        </p:spPr>
        <p:txBody>
          <a:bodyPr wrap="none">
            <a:spAutoFit/>
          </a:bodyPr>
          <a:lstStyle/>
          <a:p>
            <a:r>
              <a:rPr lang="en-US" sz="1800" dirty="0"/>
              <a:t>Rule of thumb: </a:t>
            </a:r>
            <a:r>
              <a:rPr lang="en-US" sz="1800" dirty="0" smtClean="0"/>
              <a:t>methods </a:t>
            </a:r>
            <a:r>
              <a:rPr lang="en-US" sz="1800" dirty="0"/>
              <a:t>should not terminate </a:t>
            </a:r>
            <a:r>
              <a:rPr lang="en-US" sz="1800" dirty="0" smtClean="0"/>
              <a:t>a </a:t>
            </a:r>
            <a:r>
              <a:rPr lang="en-US" sz="1800" dirty="0"/>
              <a:t>program!</a:t>
            </a:r>
          </a:p>
          <a:p>
            <a:r>
              <a:rPr lang="en-US" sz="1800" dirty="0"/>
              <a:t>Would you want to be on a spacecraft when a method</a:t>
            </a:r>
          </a:p>
          <a:p>
            <a:r>
              <a:rPr lang="en-US" sz="1800" dirty="0"/>
              <a:t>calculating your re-entry path caused the navigational</a:t>
            </a:r>
          </a:p>
          <a:p>
            <a:r>
              <a:rPr lang="en-US" sz="1800" dirty="0"/>
              <a:t>program to terminate?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0116"/>
                                        </p:tgtEl>
                                        <p:attrNameLst>
                                          <p:attrName>style.visibility</p:attrName>
                                        </p:attrNameLst>
                                      </p:cBhvr>
                                      <p:to>
                                        <p:strVal val="visible"/>
                                      </p:to>
                                    </p:set>
                                    <p:anim calcmode="lin" valueType="num">
                                      <p:cBhvr additive="base">
                                        <p:cTn id="7" dur="2000" fill="hold"/>
                                        <p:tgtEl>
                                          <p:spTgt spid="90116"/>
                                        </p:tgtEl>
                                        <p:attrNameLst>
                                          <p:attrName>ppt_x</p:attrName>
                                        </p:attrNameLst>
                                      </p:cBhvr>
                                      <p:tavLst>
                                        <p:tav tm="0">
                                          <p:val>
                                            <p:strVal val="#ppt_x"/>
                                          </p:val>
                                        </p:tav>
                                        <p:tav tm="100000">
                                          <p:val>
                                            <p:strVal val="#ppt_x"/>
                                          </p:val>
                                        </p:tav>
                                      </p:tavLst>
                                    </p:anim>
                                    <p:anim calcmode="lin" valueType="num">
                                      <p:cBhvr additive="base">
                                        <p:cTn id="8" dur="2000" fill="hold"/>
                                        <p:tgtEl>
                                          <p:spTgt spid="901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209611" y="1767672"/>
            <a:ext cx="1834662" cy="483158"/>
          </a:xfrm>
        </p:spPr>
        <p:txBody>
          <a:bodyPr>
            <a:normAutofit/>
          </a:bodyPr>
          <a:lstStyle/>
          <a:p>
            <a:pPr eaLnBrk="1" hangingPunct="1">
              <a:defRPr/>
            </a:pPr>
            <a:r>
              <a:rPr lang="en-US" sz="2000" dirty="0" smtClean="0">
                <a:latin typeface="Comic Sans MS" panose="030F0702030302020204" pitchFamily="66" charset="0"/>
              </a:rPr>
              <a:t>Text Files</a:t>
            </a:r>
          </a:p>
        </p:txBody>
      </p:sp>
      <p:sp>
        <p:nvSpPr>
          <p:cNvPr id="9219" name="Text Box 3"/>
          <p:cNvSpPr txBox="1">
            <a:spLocks noChangeArrowheads="1"/>
          </p:cNvSpPr>
          <p:nvPr/>
        </p:nvSpPr>
        <p:spPr bwMode="auto">
          <a:xfrm>
            <a:off x="3209611" y="2333730"/>
            <a:ext cx="6580648" cy="2308324"/>
          </a:xfrm>
          <a:prstGeom prst="rect">
            <a:avLst/>
          </a:prstGeom>
          <a:noFill/>
          <a:ln w="12700" algn="ctr">
            <a:noFill/>
            <a:miter lim="800000"/>
            <a:headEnd/>
            <a:tailEnd/>
          </a:ln>
        </p:spPr>
        <p:txBody>
          <a:bodyPr wrap="none">
            <a:spAutoFit/>
          </a:bodyPr>
          <a:lstStyle/>
          <a:p>
            <a:r>
              <a:rPr lang="en-US" sz="1800" dirty="0"/>
              <a:t>Data in a file can either be </a:t>
            </a:r>
            <a:r>
              <a:rPr lang="en-US" sz="1800" b="1" dirty="0"/>
              <a:t>text</a:t>
            </a:r>
            <a:r>
              <a:rPr lang="en-US" sz="1800" dirty="0"/>
              <a:t> or </a:t>
            </a:r>
            <a:r>
              <a:rPr lang="en-US" sz="1800" b="1" dirty="0"/>
              <a:t>binary.</a:t>
            </a:r>
          </a:p>
          <a:p>
            <a:endParaRPr lang="en-US" sz="1800" dirty="0"/>
          </a:p>
          <a:p>
            <a:r>
              <a:rPr lang="en-US" sz="1800" dirty="0"/>
              <a:t>Everything in a text file appears as </a:t>
            </a:r>
            <a:r>
              <a:rPr lang="en-US" sz="1800" dirty="0" smtClean="0"/>
              <a:t>readable characters.</a:t>
            </a:r>
            <a:endParaRPr lang="en-US" sz="1800" dirty="0"/>
          </a:p>
          <a:p>
            <a:r>
              <a:rPr lang="en-US" sz="1800" dirty="0" smtClean="0"/>
              <a:t>You </a:t>
            </a:r>
            <a:r>
              <a:rPr lang="en-US" sz="1800" dirty="0"/>
              <a:t>can look at the file with a </a:t>
            </a:r>
            <a:r>
              <a:rPr lang="en-US" sz="1800" dirty="0" smtClean="0"/>
              <a:t>text editor</a:t>
            </a:r>
            <a:r>
              <a:rPr lang="en-US" sz="1800" dirty="0"/>
              <a:t>, such as notepad.</a:t>
            </a:r>
          </a:p>
          <a:p>
            <a:endParaRPr lang="en-US" sz="1800" dirty="0"/>
          </a:p>
          <a:p>
            <a:r>
              <a:rPr lang="en-US" sz="1800" dirty="0"/>
              <a:t>Text files are sometimes referred to as </a:t>
            </a:r>
            <a:r>
              <a:rPr lang="en-US" sz="1800" b="1" dirty="0"/>
              <a:t>Formatted</a:t>
            </a:r>
            <a:r>
              <a:rPr lang="en-US" sz="1800" dirty="0"/>
              <a:t>  files.</a:t>
            </a:r>
          </a:p>
          <a:p>
            <a:endParaRPr lang="en-US" sz="1800" dirty="0"/>
          </a:p>
          <a:p>
            <a:r>
              <a:rPr lang="en-US" sz="1800" dirty="0" smtClean="0"/>
              <a:t>In this course we </a:t>
            </a:r>
            <a:r>
              <a:rPr lang="en-US" sz="1800" dirty="0"/>
              <a:t>will only deal with text files.</a:t>
            </a:r>
          </a:p>
        </p:txBody>
      </p:sp>
    </p:spTree>
    <p:extLst>
      <p:ext uri="{BB962C8B-B14F-4D97-AF65-F5344CB8AC3E}">
        <p14:creationId xmlns:p14="http://schemas.microsoft.com/office/powerpoint/2010/main" val="11313502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44800" y="2514600"/>
            <a:ext cx="2305439" cy="400110"/>
          </a:xfrm>
          <a:prstGeom prst="rect">
            <a:avLst/>
          </a:prstGeom>
          <a:noFill/>
        </p:spPr>
        <p:txBody>
          <a:bodyPr wrap="none" rtlCol="0">
            <a:spAutoFit/>
          </a:bodyPr>
          <a:lstStyle/>
          <a:p>
            <a:r>
              <a:rPr lang="en-US" sz="2000" dirty="0" smtClean="0"/>
              <a:t>THE FILE CLASS</a:t>
            </a:r>
            <a:endParaRPr lang="en-US" sz="2000" dirty="0"/>
          </a:p>
        </p:txBody>
      </p:sp>
      <p:sp>
        <p:nvSpPr>
          <p:cNvPr id="4" name="TextBox 3"/>
          <p:cNvSpPr txBox="1"/>
          <p:nvPr/>
        </p:nvSpPr>
        <p:spPr>
          <a:xfrm>
            <a:off x="2844800" y="3175000"/>
            <a:ext cx="7260321" cy="923330"/>
          </a:xfrm>
          <a:prstGeom prst="rect">
            <a:avLst/>
          </a:prstGeom>
          <a:noFill/>
        </p:spPr>
        <p:txBody>
          <a:bodyPr wrap="none" rtlCol="0">
            <a:spAutoFit/>
          </a:bodyPr>
          <a:lstStyle/>
          <a:p>
            <a:r>
              <a:rPr lang="en-US" sz="1800" dirty="0" smtClean="0"/>
              <a:t>The file class provides an abstraction that deals with most of the</a:t>
            </a:r>
          </a:p>
          <a:p>
            <a:r>
              <a:rPr lang="en-US" sz="1800" dirty="0" smtClean="0"/>
              <a:t>machine-dependent complexities of files and path names in a</a:t>
            </a:r>
          </a:p>
          <a:p>
            <a:r>
              <a:rPr lang="en-US" sz="1800" dirty="0" smtClean="0"/>
              <a:t>machine independent fashion. </a:t>
            </a:r>
            <a:endParaRPr lang="en-US" sz="1800" dirty="0"/>
          </a:p>
        </p:txBody>
      </p:sp>
    </p:spTree>
    <p:extLst>
      <p:ext uri="{BB962C8B-B14F-4D97-AF65-F5344CB8AC3E}">
        <p14:creationId xmlns:p14="http://schemas.microsoft.com/office/powerpoint/2010/main" val="24085428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1" y="1689101"/>
            <a:ext cx="3708399" cy="406400"/>
          </a:xfrm>
        </p:spPr>
        <p:txBody>
          <a:bodyPr>
            <a:normAutofit/>
          </a:bodyPr>
          <a:lstStyle/>
          <a:p>
            <a:r>
              <a:rPr lang="en-US" sz="2000" dirty="0" smtClean="0">
                <a:latin typeface="Comic Sans MS" panose="030F0702030302020204" pitchFamily="66" charset="0"/>
              </a:rPr>
              <a:t>Creating a File Object</a:t>
            </a:r>
            <a:endParaRPr lang="en-US" sz="2000" dirty="0">
              <a:latin typeface="Comic Sans MS" panose="030F0702030302020204" pitchFamily="66" charset="0"/>
            </a:endParaRPr>
          </a:p>
        </p:txBody>
      </p:sp>
      <p:sp>
        <p:nvSpPr>
          <p:cNvPr id="3" name="TextBox 2"/>
          <p:cNvSpPr txBox="1"/>
          <p:nvPr/>
        </p:nvSpPr>
        <p:spPr>
          <a:xfrm>
            <a:off x="2799547" y="2717800"/>
            <a:ext cx="3604256" cy="1631216"/>
          </a:xfrm>
          <a:prstGeom prst="rect">
            <a:avLst/>
          </a:prstGeom>
          <a:noFill/>
        </p:spPr>
        <p:txBody>
          <a:bodyPr wrap="none" rtlCol="0">
            <a:spAutoFit/>
          </a:bodyPr>
          <a:lstStyle/>
          <a:p>
            <a:r>
              <a:rPr lang="en-US" sz="2000" dirty="0" smtClean="0">
                <a:latin typeface="+mn-lt"/>
              </a:rPr>
              <a:t>import java.io.*;</a:t>
            </a:r>
          </a:p>
          <a:p>
            <a:endParaRPr lang="en-US" sz="2000" dirty="0">
              <a:latin typeface="+mn-lt"/>
            </a:endParaRPr>
          </a:p>
          <a:p>
            <a:r>
              <a:rPr lang="en-US" sz="2000" dirty="0" smtClean="0">
                <a:latin typeface="+mn-lt"/>
              </a:rPr>
              <a:t>…</a:t>
            </a:r>
          </a:p>
          <a:p>
            <a:endParaRPr lang="en-US" sz="2000" dirty="0">
              <a:latin typeface="+mn-lt"/>
            </a:endParaRPr>
          </a:p>
          <a:p>
            <a:r>
              <a:rPr lang="en-US" sz="2000" dirty="0" smtClean="0">
                <a:latin typeface="+mn-lt"/>
              </a:rPr>
              <a:t>File </a:t>
            </a:r>
            <a:r>
              <a:rPr lang="en-US" sz="2000" dirty="0" err="1" smtClean="0">
                <a:latin typeface="+mn-lt"/>
              </a:rPr>
              <a:t>myFile</a:t>
            </a:r>
            <a:r>
              <a:rPr lang="en-US" sz="2000" dirty="0" smtClean="0">
                <a:latin typeface="+mn-lt"/>
              </a:rPr>
              <a:t> = new File(filename);</a:t>
            </a:r>
            <a:endParaRPr lang="en-US" sz="2000" dirty="0">
              <a:latin typeface="+mn-lt"/>
            </a:endParaRPr>
          </a:p>
        </p:txBody>
      </p:sp>
      <p:sp>
        <p:nvSpPr>
          <p:cNvPr id="4" name="TextBox 3"/>
          <p:cNvSpPr txBox="1"/>
          <p:nvPr/>
        </p:nvSpPr>
        <p:spPr>
          <a:xfrm>
            <a:off x="5308599" y="2286001"/>
            <a:ext cx="3079689" cy="584775"/>
          </a:xfrm>
          <a:prstGeom prst="rect">
            <a:avLst/>
          </a:prstGeom>
          <a:noFill/>
        </p:spPr>
        <p:txBody>
          <a:bodyPr wrap="none" rtlCol="0">
            <a:spAutoFit/>
          </a:bodyPr>
          <a:lstStyle/>
          <a:p>
            <a:r>
              <a:rPr lang="en-US" sz="1600" dirty="0" smtClean="0">
                <a:solidFill>
                  <a:srgbClr val="FFC000"/>
                </a:solidFill>
              </a:rPr>
              <a:t>this import statement is </a:t>
            </a:r>
          </a:p>
          <a:p>
            <a:r>
              <a:rPr lang="en-US" sz="1600" dirty="0" smtClean="0">
                <a:solidFill>
                  <a:srgbClr val="FFC000"/>
                </a:solidFill>
              </a:rPr>
              <a:t>required to use the File class</a:t>
            </a:r>
            <a:endParaRPr lang="en-US" sz="1600" dirty="0">
              <a:solidFill>
                <a:srgbClr val="FFC000"/>
              </a:solidFill>
            </a:endParaRPr>
          </a:p>
        </p:txBody>
      </p:sp>
      <p:cxnSp>
        <p:nvCxnSpPr>
          <p:cNvPr id="6" name="Straight Arrow Connector 5"/>
          <p:cNvCxnSpPr>
            <a:stCxn id="4" idx="1"/>
          </p:cNvCxnSpPr>
          <p:nvPr/>
        </p:nvCxnSpPr>
        <p:spPr>
          <a:xfrm flipH="1">
            <a:off x="4559301" y="2578389"/>
            <a:ext cx="749298" cy="253711"/>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423647" y="4854774"/>
            <a:ext cx="3929281" cy="1323439"/>
          </a:xfrm>
          <a:prstGeom prst="rect">
            <a:avLst/>
          </a:prstGeom>
          <a:noFill/>
        </p:spPr>
        <p:txBody>
          <a:bodyPr wrap="none" rtlCol="0">
            <a:spAutoFit/>
          </a:bodyPr>
          <a:lstStyle/>
          <a:p>
            <a:r>
              <a:rPr lang="en-US" sz="1600" dirty="0" smtClean="0">
                <a:solidFill>
                  <a:srgbClr val="FFC000"/>
                </a:solidFill>
              </a:rPr>
              <a:t>If a file with this filename exists, the </a:t>
            </a:r>
          </a:p>
          <a:p>
            <a:r>
              <a:rPr lang="en-US" sz="1600" dirty="0" smtClean="0">
                <a:solidFill>
                  <a:srgbClr val="FFC000"/>
                </a:solidFill>
              </a:rPr>
              <a:t>File object will point to the file on the</a:t>
            </a:r>
          </a:p>
          <a:p>
            <a:r>
              <a:rPr lang="en-US" sz="1600" dirty="0" smtClean="0">
                <a:solidFill>
                  <a:srgbClr val="FFC000"/>
                </a:solidFill>
              </a:rPr>
              <a:t>file system with this filename. If the</a:t>
            </a:r>
          </a:p>
          <a:p>
            <a:r>
              <a:rPr lang="en-US" sz="1600" dirty="0" smtClean="0">
                <a:solidFill>
                  <a:srgbClr val="FFC000"/>
                </a:solidFill>
              </a:rPr>
              <a:t>file does </a:t>
            </a:r>
            <a:r>
              <a:rPr lang="en-US" sz="1600" smtClean="0">
                <a:solidFill>
                  <a:srgbClr val="FFC000"/>
                </a:solidFill>
              </a:rPr>
              <a:t>not </a:t>
            </a:r>
            <a:r>
              <a:rPr lang="en-US" sz="1600" smtClean="0">
                <a:solidFill>
                  <a:srgbClr val="FFC000"/>
                </a:solidFill>
              </a:rPr>
              <a:t>exist. </a:t>
            </a:r>
            <a:r>
              <a:rPr lang="en-US" sz="1600" dirty="0" smtClean="0">
                <a:solidFill>
                  <a:srgbClr val="FFC000"/>
                </a:solidFill>
              </a:rPr>
              <a:t>the File object</a:t>
            </a:r>
          </a:p>
          <a:p>
            <a:r>
              <a:rPr lang="en-US" sz="1600" dirty="0" smtClean="0">
                <a:solidFill>
                  <a:srgbClr val="FFC000"/>
                </a:solidFill>
              </a:rPr>
              <a:t>does not point to anything.</a:t>
            </a:r>
            <a:endParaRPr lang="en-US" sz="1600" dirty="0">
              <a:solidFill>
                <a:srgbClr val="FFC000"/>
              </a:solidFill>
            </a:endParaRPr>
          </a:p>
        </p:txBody>
      </p:sp>
      <p:cxnSp>
        <p:nvCxnSpPr>
          <p:cNvPr id="9" name="Straight Arrow Connector 8"/>
          <p:cNvCxnSpPr/>
          <p:nvPr/>
        </p:nvCxnSpPr>
        <p:spPr>
          <a:xfrm flipH="1" flipV="1">
            <a:off x="5689600" y="4349017"/>
            <a:ext cx="714203" cy="622298"/>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87646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574611" y="1754972"/>
            <a:ext cx="1834662" cy="483158"/>
          </a:xfrm>
        </p:spPr>
        <p:txBody>
          <a:bodyPr>
            <a:normAutofit/>
          </a:bodyPr>
          <a:lstStyle/>
          <a:p>
            <a:pPr eaLnBrk="1" hangingPunct="1">
              <a:defRPr/>
            </a:pPr>
            <a:r>
              <a:rPr lang="en-US" sz="2000" dirty="0" smtClean="0">
                <a:latin typeface="Comic Sans MS" panose="030F0702030302020204" pitchFamily="66" charset="0"/>
              </a:rPr>
              <a:t>File Paths</a:t>
            </a:r>
          </a:p>
        </p:txBody>
      </p:sp>
      <p:sp>
        <p:nvSpPr>
          <p:cNvPr id="9219" name="Text Box 3"/>
          <p:cNvSpPr txBox="1">
            <a:spLocks noChangeArrowheads="1"/>
          </p:cNvSpPr>
          <p:nvPr/>
        </p:nvSpPr>
        <p:spPr bwMode="auto">
          <a:xfrm>
            <a:off x="2574611" y="2321030"/>
            <a:ext cx="8047396" cy="3139321"/>
          </a:xfrm>
          <a:prstGeom prst="rect">
            <a:avLst/>
          </a:prstGeom>
          <a:noFill/>
          <a:ln w="12700" algn="ctr">
            <a:noFill/>
            <a:miter lim="800000"/>
            <a:headEnd/>
            <a:tailEnd/>
          </a:ln>
        </p:spPr>
        <p:txBody>
          <a:bodyPr wrap="none">
            <a:spAutoFit/>
          </a:bodyPr>
          <a:lstStyle/>
          <a:p>
            <a:r>
              <a:rPr lang="en-US" sz="1800" dirty="0" smtClean="0"/>
              <a:t>Every file is placed in a directory in the file system.</a:t>
            </a:r>
          </a:p>
          <a:p>
            <a:endParaRPr lang="en-US" sz="1800" dirty="0"/>
          </a:p>
          <a:p>
            <a:r>
              <a:rPr lang="en-US" sz="1800" dirty="0" smtClean="0"/>
              <a:t>An absolute (or full) file name includes the path to the directory</a:t>
            </a:r>
          </a:p>
          <a:p>
            <a:r>
              <a:rPr lang="en-US" sz="1800" dirty="0" smtClean="0"/>
              <a:t>containing the file. Absolute file names are operating system and machine</a:t>
            </a:r>
          </a:p>
          <a:p>
            <a:r>
              <a:rPr lang="en-US" sz="1800" dirty="0" smtClean="0"/>
              <a:t>dependent. </a:t>
            </a:r>
            <a:r>
              <a:rPr lang="en-US" sz="1800" b="1" dirty="0" smtClean="0"/>
              <a:t>Do not use absolute file paths in your programs.</a:t>
            </a:r>
          </a:p>
          <a:p>
            <a:endParaRPr lang="en-US" sz="1800" b="1" dirty="0"/>
          </a:p>
          <a:p>
            <a:r>
              <a:rPr lang="en-US" sz="1800" dirty="0" smtClean="0"/>
              <a:t>A relative file name is given  in relation to the current working directory.</a:t>
            </a:r>
          </a:p>
          <a:p>
            <a:r>
              <a:rPr lang="en-US" sz="1800" dirty="0" smtClean="0"/>
              <a:t>The complete path can be omitted. When just a file name is given, the</a:t>
            </a:r>
          </a:p>
          <a:p>
            <a:r>
              <a:rPr lang="en-US" sz="1800" dirty="0" smtClean="0"/>
              <a:t>file is assumed to be in the current working directory.</a:t>
            </a:r>
          </a:p>
          <a:p>
            <a:endParaRPr lang="en-US" sz="1800" dirty="0"/>
          </a:p>
          <a:p>
            <a:r>
              <a:rPr lang="en-US" sz="1800" dirty="0" smtClean="0"/>
              <a:t>Any exercises you do in this course should just use the file name.</a:t>
            </a:r>
          </a:p>
        </p:txBody>
      </p:sp>
    </p:spTree>
    <p:extLst>
      <p:ext uri="{BB962C8B-B14F-4D97-AF65-F5344CB8AC3E}">
        <p14:creationId xmlns:p14="http://schemas.microsoft.com/office/powerpoint/2010/main" val="1669136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958402" y="2533860"/>
            <a:ext cx="3653413" cy="460549"/>
          </a:xfrm>
        </p:spPr>
        <p:txBody>
          <a:bodyPr>
            <a:normAutofit/>
          </a:bodyPr>
          <a:lstStyle/>
          <a:p>
            <a:pPr eaLnBrk="1" hangingPunct="1">
              <a:defRPr/>
            </a:pPr>
            <a:r>
              <a:rPr lang="en-US" sz="2000" dirty="0" smtClean="0">
                <a:latin typeface="Comic Sans MS" panose="030F0702030302020204" pitchFamily="66" charset="0"/>
              </a:rPr>
              <a:t>The </a:t>
            </a:r>
            <a:r>
              <a:rPr lang="en-US" sz="2000" dirty="0" err="1" smtClean="0">
                <a:latin typeface="Comic Sans MS" panose="030F0702030302020204" pitchFamily="66" charset="0"/>
              </a:rPr>
              <a:t>PrintWriter</a:t>
            </a:r>
            <a:r>
              <a:rPr lang="en-US" sz="2000" dirty="0" smtClean="0">
                <a:latin typeface="Comic Sans MS" panose="030F0702030302020204" pitchFamily="66" charset="0"/>
              </a:rPr>
              <a:t> class</a:t>
            </a:r>
          </a:p>
        </p:txBody>
      </p:sp>
      <p:sp>
        <p:nvSpPr>
          <p:cNvPr id="14339" name="Text Box 3"/>
          <p:cNvSpPr txBox="1">
            <a:spLocks noChangeArrowheads="1"/>
          </p:cNvSpPr>
          <p:nvPr/>
        </p:nvSpPr>
        <p:spPr bwMode="auto">
          <a:xfrm>
            <a:off x="2780822" y="3249804"/>
            <a:ext cx="7295587" cy="646331"/>
          </a:xfrm>
          <a:prstGeom prst="rect">
            <a:avLst/>
          </a:prstGeom>
          <a:noFill/>
          <a:ln w="12700" algn="ctr">
            <a:noFill/>
            <a:miter lim="800000"/>
            <a:headEnd/>
            <a:tailEnd/>
          </a:ln>
        </p:spPr>
        <p:txBody>
          <a:bodyPr wrap="none">
            <a:spAutoFit/>
          </a:bodyPr>
          <a:lstStyle/>
          <a:p>
            <a:r>
              <a:rPr lang="en-US" sz="1800" dirty="0"/>
              <a:t>We use objects of the </a:t>
            </a:r>
            <a:r>
              <a:rPr lang="en-US" sz="1800" b="1" dirty="0" err="1" smtClean="0"/>
              <a:t>PrintWriter</a:t>
            </a:r>
            <a:r>
              <a:rPr lang="en-US" sz="1800" b="1" dirty="0" smtClean="0"/>
              <a:t> </a:t>
            </a:r>
            <a:r>
              <a:rPr lang="en-US" sz="1800" b="1" dirty="0"/>
              <a:t>class</a:t>
            </a:r>
            <a:r>
              <a:rPr lang="en-US" sz="1800" dirty="0"/>
              <a:t> to </a:t>
            </a:r>
            <a:r>
              <a:rPr lang="en-US" sz="1800" dirty="0" smtClean="0"/>
              <a:t>write data to a file.</a:t>
            </a:r>
          </a:p>
          <a:p>
            <a:r>
              <a:rPr lang="en-US" sz="1800" dirty="0" smtClean="0"/>
              <a:t>To use the </a:t>
            </a:r>
            <a:r>
              <a:rPr lang="en-US" sz="1800" dirty="0" err="1" smtClean="0"/>
              <a:t>PrintWriter</a:t>
            </a:r>
            <a:r>
              <a:rPr lang="en-US" sz="1800" dirty="0" smtClean="0"/>
              <a:t> class, you must import </a:t>
            </a:r>
            <a:r>
              <a:rPr lang="en-US" sz="1800" dirty="0" err="1" smtClean="0"/>
              <a:t>java.io.PrintWriter</a:t>
            </a:r>
            <a:r>
              <a:rPr lang="en-US" sz="1800" dirty="0" smtClean="0"/>
              <a:t>.</a:t>
            </a:r>
            <a:endParaRPr lang="en-US" sz="1800" dirty="0"/>
          </a:p>
        </p:txBody>
      </p:sp>
    </p:spTree>
    <p:extLst>
      <p:ext uri="{BB962C8B-B14F-4D97-AF65-F5344CB8AC3E}">
        <p14:creationId xmlns:p14="http://schemas.microsoft.com/office/powerpoint/2010/main" val="28264548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244232" y="1692656"/>
            <a:ext cx="5258637" cy="496556"/>
          </a:xfrm>
        </p:spPr>
        <p:txBody>
          <a:bodyPr>
            <a:normAutofit/>
          </a:bodyPr>
          <a:lstStyle/>
          <a:p>
            <a:pPr eaLnBrk="1" hangingPunct="1">
              <a:defRPr/>
            </a:pPr>
            <a:r>
              <a:rPr lang="en-US" sz="2000" dirty="0">
                <a:latin typeface="Comic Sans MS" panose="030F0702030302020204" pitchFamily="66" charset="0"/>
              </a:rPr>
              <a:t>Creating A </a:t>
            </a:r>
            <a:r>
              <a:rPr lang="en-US" sz="2000" dirty="0" err="1" smtClean="0">
                <a:latin typeface="Comic Sans MS" panose="030F0702030302020204" pitchFamily="66" charset="0"/>
              </a:rPr>
              <a:t>PRINTWriter</a:t>
            </a:r>
            <a:r>
              <a:rPr lang="en-US" sz="2000" dirty="0" smtClean="0">
                <a:latin typeface="Comic Sans MS" panose="030F0702030302020204" pitchFamily="66" charset="0"/>
              </a:rPr>
              <a:t> </a:t>
            </a:r>
            <a:r>
              <a:rPr lang="en-US" sz="2000" dirty="0">
                <a:latin typeface="Comic Sans MS" panose="030F0702030302020204" pitchFamily="66" charset="0"/>
              </a:rPr>
              <a:t>object</a:t>
            </a:r>
          </a:p>
        </p:txBody>
      </p:sp>
      <p:sp>
        <p:nvSpPr>
          <p:cNvPr id="2" name="TextBox 1"/>
          <p:cNvSpPr txBox="1"/>
          <p:nvPr/>
        </p:nvSpPr>
        <p:spPr>
          <a:xfrm>
            <a:off x="2244232" y="2418006"/>
            <a:ext cx="6965368" cy="2031325"/>
          </a:xfrm>
          <a:prstGeom prst="rect">
            <a:avLst/>
          </a:prstGeom>
          <a:noFill/>
        </p:spPr>
        <p:txBody>
          <a:bodyPr wrap="none" rtlCol="0">
            <a:spAutoFit/>
          </a:bodyPr>
          <a:lstStyle/>
          <a:p>
            <a:r>
              <a:rPr lang="en-US" sz="1800" dirty="0" smtClean="0"/>
              <a:t>The </a:t>
            </a:r>
            <a:r>
              <a:rPr lang="en-US" sz="1800" dirty="0" err="1" smtClean="0"/>
              <a:t>PrintWriter</a:t>
            </a:r>
            <a:r>
              <a:rPr lang="en-US" sz="1800" dirty="0" smtClean="0"/>
              <a:t> class has two constructors:</a:t>
            </a:r>
          </a:p>
          <a:p>
            <a:r>
              <a:rPr lang="en-US" sz="1800" dirty="0"/>
              <a:t> </a:t>
            </a:r>
            <a:r>
              <a:rPr lang="en-US" sz="1800" dirty="0" smtClean="0"/>
              <a:t>  + </a:t>
            </a:r>
            <a:r>
              <a:rPr lang="en-US" sz="1800" dirty="0" err="1" smtClean="0"/>
              <a:t>PrintWriter</a:t>
            </a:r>
            <a:r>
              <a:rPr lang="en-US" sz="1800" dirty="0" smtClean="0"/>
              <a:t>(file: File)</a:t>
            </a:r>
          </a:p>
          <a:p>
            <a:r>
              <a:rPr lang="en-US" sz="1800" dirty="0"/>
              <a:t> </a:t>
            </a:r>
            <a:r>
              <a:rPr lang="en-US" sz="1800" dirty="0" smtClean="0"/>
              <a:t>  + </a:t>
            </a:r>
            <a:r>
              <a:rPr lang="en-US" sz="1800" dirty="0" err="1" smtClean="0"/>
              <a:t>PrintWriter</a:t>
            </a:r>
            <a:r>
              <a:rPr lang="en-US" sz="1800" dirty="0" smtClean="0"/>
              <a:t>(filename: string)</a:t>
            </a:r>
          </a:p>
          <a:p>
            <a:endParaRPr lang="en-US" sz="1800" dirty="0"/>
          </a:p>
          <a:p>
            <a:r>
              <a:rPr lang="en-US" sz="1800" dirty="0" smtClean="0"/>
              <a:t>Invoking the </a:t>
            </a:r>
            <a:r>
              <a:rPr lang="en-US" sz="1800" dirty="0" err="1" smtClean="0"/>
              <a:t>PrintWriter</a:t>
            </a:r>
            <a:r>
              <a:rPr lang="en-US" sz="1800" dirty="0" smtClean="0"/>
              <a:t> constructor will create a new file if a</a:t>
            </a:r>
          </a:p>
          <a:p>
            <a:r>
              <a:rPr lang="en-US" sz="1800" dirty="0" smtClean="0"/>
              <a:t>file with the given name does not exist. If the file does exist,</a:t>
            </a:r>
          </a:p>
          <a:p>
            <a:r>
              <a:rPr lang="en-US" sz="1800" dirty="0" smtClean="0"/>
              <a:t>the current contents of the file will be discarded.</a:t>
            </a:r>
          </a:p>
        </p:txBody>
      </p:sp>
    </p:spTree>
    <p:extLst>
      <p:ext uri="{BB962C8B-B14F-4D97-AF65-F5344CB8AC3E}">
        <p14:creationId xmlns:p14="http://schemas.microsoft.com/office/powerpoint/2010/main" val="25460559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242717" y="1574495"/>
            <a:ext cx="5258637" cy="496556"/>
          </a:xfrm>
        </p:spPr>
        <p:txBody>
          <a:bodyPr>
            <a:normAutofit/>
          </a:bodyPr>
          <a:lstStyle/>
          <a:p>
            <a:pPr eaLnBrk="1" hangingPunct="1">
              <a:defRPr/>
            </a:pPr>
            <a:r>
              <a:rPr lang="en-US" sz="2000" dirty="0">
                <a:latin typeface="Comic Sans MS" panose="030F0702030302020204" pitchFamily="66" charset="0"/>
              </a:rPr>
              <a:t>Creating A </a:t>
            </a:r>
            <a:r>
              <a:rPr lang="en-US" sz="2000" dirty="0" err="1" smtClean="0">
                <a:latin typeface="Comic Sans MS" panose="030F0702030302020204" pitchFamily="66" charset="0"/>
              </a:rPr>
              <a:t>PRINTWriter</a:t>
            </a:r>
            <a:r>
              <a:rPr lang="en-US" sz="2000" dirty="0" smtClean="0">
                <a:latin typeface="Comic Sans MS" panose="030F0702030302020204" pitchFamily="66" charset="0"/>
              </a:rPr>
              <a:t> </a:t>
            </a:r>
            <a:r>
              <a:rPr lang="en-US" sz="2000" dirty="0">
                <a:latin typeface="Comic Sans MS" panose="030F0702030302020204" pitchFamily="66" charset="0"/>
              </a:rPr>
              <a:t>object</a:t>
            </a:r>
          </a:p>
        </p:txBody>
      </p:sp>
      <p:sp>
        <p:nvSpPr>
          <p:cNvPr id="2" name="TextBox 1"/>
          <p:cNvSpPr txBox="1"/>
          <p:nvPr/>
        </p:nvSpPr>
        <p:spPr>
          <a:xfrm>
            <a:off x="2242717" y="2373772"/>
            <a:ext cx="8007320" cy="1200329"/>
          </a:xfrm>
          <a:prstGeom prst="rect">
            <a:avLst/>
          </a:prstGeom>
          <a:noFill/>
        </p:spPr>
        <p:txBody>
          <a:bodyPr wrap="none" rtlCol="0">
            <a:spAutoFit/>
          </a:bodyPr>
          <a:lstStyle/>
          <a:p>
            <a:r>
              <a:rPr lang="en-US" sz="1800" dirty="0" smtClean="0"/>
              <a:t>If an error occurs while creating or opening the file, the </a:t>
            </a:r>
            <a:r>
              <a:rPr lang="en-US" sz="1800" dirty="0" err="1" smtClean="0"/>
              <a:t>PrintWriter</a:t>
            </a:r>
            <a:endParaRPr lang="en-US" sz="1800" dirty="0" smtClean="0"/>
          </a:p>
          <a:p>
            <a:r>
              <a:rPr lang="en-US" sz="1800" dirty="0" smtClean="0"/>
              <a:t>constructor throws an </a:t>
            </a:r>
            <a:r>
              <a:rPr lang="en-US" sz="1800" dirty="0" err="1" smtClean="0"/>
              <a:t>IOException</a:t>
            </a:r>
            <a:r>
              <a:rPr lang="en-US" sz="1800" dirty="0" smtClean="0"/>
              <a:t>. This is a checked exception, so</a:t>
            </a:r>
          </a:p>
          <a:p>
            <a:r>
              <a:rPr lang="en-US" sz="1800" dirty="0" smtClean="0"/>
              <a:t>we must provide code to handle it. For simplicity, we will just declare</a:t>
            </a:r>
          </a:p>
          <a:p>
            <a:r>
              <a:rPr lang="en-US" sz="1800" dirty="0" smtClean="0"/>
              <a:t>the method containing the </a:t>
            </a:r>
            <a:r>
              <a:rPr lang="en-US" sz="1800" dirty="0" err="1" smtClean="0"/>
              <a:t>PrintWriter</a:t>
            </a:r>
            <a:r>
              <a:rPr lang="en-US" sz="1800" dirty="0" smtClean="0"/>
              <a:t> code to throw an </a:t>
            </a:r>
            <a:r>
              <a:rPr lang="en-US" sz="1800" dirty="0" err="1" smtClean="0"/>
              <a:t>IOException</a:t>
            </a:r>
            <a:r>
              <a:rPr lang="en-US" sz="1800" dirty="0" smtClean="0"/>
              <a:t>.</a:t>
            </a:r>
          </a:p>
        </p:txBody>
      </p:sp>
      <p:sp>
        <p:nvSpPr>
          <p:cNvPr id="4" name="TextBox 3"/>
          <p:cNvSpPr txBox="1"/>
          <p:nvPr/>
        </p:nvSpPr>
        <p:spPr>
          <a:xfrm>
            <a:off x="2672229" y="3760694"/>
            <a:ext cx="5549917" cy="923330"/>
          </a:xfrm>
          <a:prstGeom prst="rect">
            <a:avLst/>
          </a:prstGeom>
          <a:noFill/>
        </p:spPr>
        <p:txBody>
          <a:bodyPr wrap="none" rtlCol="0">
            <a:spAutoFit/>
          </a:bodyPr>
          <a:lstStyle/>
          <a:p>
            <a:r>
              <a:rPr lang="en-US" sz="1800" dirty="0" smtClean="0">
                <a:latin typeface="+mn-lt"/>
              </a:rPr>
              <a:t>public static void main(String[] </a:t>
            </a:r>
            <a:r>
              <a:rPr lang="en-US" sz="1800" dirty="0" err="1" smtClean="0">
                <a:latin typeface="+mn-lt"/>
              </a:rPr>
              <a:t>args</a:t>
            </a:r>
            <a:r>
              <a:rPr lang="en-US" sz="1800" dirty="0" smtClean="0">
                <a:latin typeface="+mn-lt"/>
              </a:rPr>
              <a:t>) throws </a:t>
            </a:r>
            <a:r>
              <a:rPr lang="en-US" sz="1800" dirty="0" err="1" smtClean="0">
                <a:latin typeface="+mn-lt"/>
              </a:rPr>
              <a:t>IOException</a:t>
            </a:r>
            <a:r>
              <a:rPr lang="en-US" sz="1800" dirty="0" smtClean="0">
                <a:latin typeface="+mn-lt"/>
              </a:rPr>
              <a:t> {</a:t>
            </a:r>
          </a:p>
          <a:p>
            <a:r>
              <a:rPr lang="en-US" sz="1800" dirty="0">
                <a:latin typeface="+mn-lt"/>
              </a:rPr>
              <a:t> </a:t>
            </a:r>
            <a:r>
              <a:rPr lang="en-US" sz="1800" dirty="0" smtClean="0">
                <a:latin typeface="+mn-lt"/>
              </a:rPr>
              <a:t>   …</a:t>
            </a:r>
          </a:p>
          <a:p>
            <a:r>
              <a:rPr lang="en-US" sz="1800" dirty="0">
                <a:latin typeface="+mn-lt"/>
              </a:rPr>
              <a:t>}</a:t>
            </a:r>
          </a:p>
        </p:txBody>
      </p:sp>
      <p:sp>
        <p:nvSpPr>
          <p:cNvPr id="5" name="TextBox 4"/>
          <p:cNvSpPr txBox="1"/>
          <p:nvPr/>
        </p:nvSpPr>
        <p:spPr>
          <a:xfrm>
            <a:off x="7664824" y="4717505"/>
            <a:ext cx="1645002" cy="338554"/>
          </a:xfrm>
          <a:prstGeom prst="rect">
            <a:avLst/>
          </a:prstGeom>
          <a:noFill/>
        </p:spPr>
        <p:txBody>
          <a:bodyPr wrap="none" rtlCol="0">
            <a:spAutoFit/>
          </a:bodyPr>
          <a:lstStyle/>
          <a:p>
            <a:r>
              <a:rPr lang="en-US" sz="1600" dirty="0" smtClean="0">
                <a:solidFill>
                  <a:srgbClr val="FFC000"/>
                </a:solidFill>
              </a:rPr>
              <a:t>import java.io.*</a:t>
            </a:r>
          </a:p>
        </p:txBody>
      </p:sp>
      <p:cxnSp>
        <p:nvCxnSpPr>
          <p:cNvPr id="7" name="Straight Arrow Connector 6"/>
          <p:cNvCxnSpPr/>
          <p:nvPr/>
        </p:nvCxnSpPr>
        <p:spPr>
          <a:xfrm flipH="1" flipV="1">
            <a:off x="7664824" y="4132729"/>
            <a:ext cx="474341" cy="55129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94146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283" y="2885823"/>
            <a:ext cx="3077004" cy="3600953"/>
          </a:xfrm>
          <a:prstGeom prst="rect">
            <a:avLst/>
          </a:prstGeom>
        </p:spPr>
      </p:pic>
      <p:sp>
        <p:nvSpPr>
          <p:cNvPr id="22532" name="Rectangle 4"/>
          <p:cNvSpPr>
            <a:spLocks noGrp="1" noChangeArrowheads="1"/>
          </p:cNvSpPr>
          <p:nvPr>
            <p:ph type="title"/>
          </p:nvPr>
        </p:nvSpPr>
        <p:spPr>
          <a:xfrm>
            <a:off x="3410293" y="1283523"/>
            <a:ext cx="2822575" cy="298938"/>
          </a:xfrm>
        </p:spPr>
        <p:txBody>
          <a:bodyPr>
            <a:normAutofit fontScale="90000"/>
          </a:bodyPr>
          <a:lstStyle/>
          <a:p>
            <a:pPr eaLnBrk="1" hangingPunct="1">
              <a:defRPr/>
            </a:pPr>
            <a:r>
              <a:rPr lang="en-US" sz="2000" dirty="0" smtClean="0">
                <a:latin typeface="Comic Sans MS" panose="030F0702030302020204" pitchFamily="66" charset="0"/>
              </a:rPr>
              <a:t>FILE Paths</a:t>
            </a:r>
          </a:p>
        </p:txBody>
      </p:sp>
      <p:sp>
        <p:nvSpPr>
          <p:cNvPr id="15363" name="Text Box 5"/>
          <p:cNvSpPr txBox="1">
            <a:spLocks noChangeArrowheads="1"/>
          </p:cNvSpPr>
          <p:nvPr/>
        </p:nvSpPr>
        <p:spPr bwMode="auto">
          <a:xfrm>
            <a:off x="3378519" y="1602343"/>
            <a:ext cx="5644494" cy="369332"/>
          </a:xfrm>
          <a:prstGeom prst="rect">
            <a:avLst/>
          </a:prstGeom>
          <a:noFill/>
          <a:ln w="12700" algn="ctr">
            <a:noFill/>
            <a:miter lim="800000"/>
            <a:headEnd/>
            <a:tailEnd/>
          </a:ln>
        </p:spPr>
        <p:txBody>
          <a:bodyPr wrap="none">
            <a:spAutoFit/>
          </a:bodyPr>
          <a:lstStyle/>
          <a:p>
            <a:pPr>
              <a:defRPr/>
            </a:pPr>
            <a:r>
              <a:rPr lang="en-US" sz="1800" dirty="0"/>
              <a:t> </a:t>
            </a:r>
            <a:r>
              <a:rPr lang="en-US" sz="1800" dirty="0" err="1"/>
              <a:t>PrintWriter</a:t>
            </a:r>
            <a:r>
              <a:rPr lang="en-US" sz="1800" dirty="0"/>
              <a:t> </a:t>
            </a:r>
            <a:r>
              <a:rPr lang="en-US" sz="1800" dirty="0" err="1"/>
              <a:t>myFile</a:t>
            </a:r>
            <a:r>
              <a:rPr lang="en-US" sz="1800" dirty="0"/>
              <a:t> = new </a:t>
            </a:r>
            <a:r>
              <a:rPr lang="en-US" sz="1800" dirty="0" err="1"/>
              <a:t>PrintWriter</a:t>
            </a:r>
            <a:r>
              <a:rPr lang="en-US" sz="1800" dirty="0"/>
              <a:t>("data.txt");</a:t>
            </a:r>
          </a:p>
        </p:txBody>
      </p:sp>
      <p:sp>
        <p:nvSpPr>
          <p:cNvPr id="20484" name="Text Box 6"/>
          <p:cNvSpPr txBox="1">
            <a:spLocks noChangeArrowheads="1"/>
          </p:cNvSpPr>
          <p:nvPr/>
        </p:nvSpPr>
        <p:spPr bwMode="auto">
          <a:xfrm>
            <a:off x="4997380" y="3311299"/>
            <a:ext cx="5791970" cy="830997"/>
          </a:xfrm>
          <a:prstGeom prst="rect">
            <a:avLst/>
          </a:prstGeom>
          <a:noFill/>
          <a:ln w="12700" algn="ctr">
            <a:noFill/>
            <a:miter lim="800000"/>
            <a:headEnd/>
            <a:tailEnd/>
          </a:ln>
        </p:spPr>
        <p:txBody>
          <a:bodyPr wrap="none">
            <a:spAutoFit/>
          </a:bodyPr>
          <a:lstStyle/>
          <a:p>
            <a:r>
              <a:rPr lang="en-US" sz="1600" dirty="0" smtClean="0">
                <a:solidFill>
                  <a:srgbClr val="FFC000"/>
                </a:solidFill>
              </a:rPr>
              <a:t>When working </a:t>
            </a:r>
            <a:r>
              <a:rPr lang="en-US" sz="1600" smtClean="0">
                <a:solidFill>
                  <a:srgbClr val="FFC000"/>
                </a:solidFill>
              </a:rPr>
              <a:t>with </a:t>
            </a:r>
            <a:r>
              <a:rPr lang="en-US" sz="1600" smtClean="0">
                <a:solidFill>
                  <a:srgbClr val="FFC000"/>
                </a:solidFill>
              </a:rPr>
              <a:t>IntelliJ</a:t>
            </a:r>
            <a:r>
              <a:rPr lang="en-US" sz="1600" smtClean="0">
                <a:solidFill>
                  <a:srgbClr val="FFC000"/>
                </a:solidFill>
              </a:rPr>
              <a:t>, </a:t>
            </a:r>
            <a:r>
              <a:rPr lang="en-US" sz="1600" dirty="0" smtClean="0">
                <a:solidFill>
                  <a:srgbClr val="FFC000"/>
                </a:solidFill>
              </a:rPr>
              <a:t>the current working directory</a:t>
            </a:r>
          </a:p>
          <a:p>
            <a:r>
              <a:rPr lang="en-US" sz="1600" dirty="0" smtClean="0">
                <a:solidFill>
                  <a:srgbClr val="FFC000"/>
                </a:solidFill>
              </a:rPr>
              <a:t>is the root directory of the project. So, when </a:t>
            </a:r>
            <a:r>
              <a:rPr lang="en-US" sz="1600" dirty="0">
                <a:solidFill>
                  <a:srgbClr val="FFC000"/>
                </a:solidFill>
              </a:rPr>
              <a:t>no path is </a:t>
            </a:r>
            <a:endParaRPr lang="en-US" sz="1600" dirty="0" smtClean="0">
              <a:solidFill>
                <a:srgbClr val="FFC000"/>
              </a:solidFill>
            </a:endParaRPr>
          </a:p>
          <a:p>
            <a:r>
              <a:rPr lang="en-US" sz="1600" dirty="0" smtClean="0">
                <a:solidFill>
                  <a:srgbClr val="FFC000"/>
                </a:solidFill>
              </a:rPr>
              <a:t>specified</a:t>
            </a:r>
            <a:r>
              <a:rPr lang="en-US" sz="1600" dirty="0">
                <a:solidFill>
                  <a:srgbClr val="FFC000"/>
                </a:solidFill>
              </a:rPr>
              <a:t>, the file </a:t>
            </a:r>
            <a:r>
              <a:rPr lang="en-US" sz="1600" dirty="0" smtClean="0">
                <a:solidFill>
                  <a:srgbClr val="FFC000"/>
                </a:solidFill>
              </a:rPr>
              <a:t>will be in the root file of the project. </a:t>
            </a:r>
          </a:p>
        </p:txBody>
      </p:sp>
      <p:cxnSp>
        <p:nvCxnSpPr>
          <p:cNvPr id="5" name="Straight Connector 4"/>
          <p:cNvCxnSpPr/>
          <p:nvPr/>
        </p:nvCxnSpPr>
        <p:spPr>
          <a:xfrm flipH="1">
            <a:off x="6232868" y="4305300"/>
            <a:ext cx="790232" cy="1206500"/>
          </a:xfrm>
          <a:prstGeom prst="line">
            <a:avLst/>
          </a:prstGeom>
          <a:ln w="254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4292600" y="5511800"/>
            <a:ext cx="1940268" cy="63500"/>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7594600" y="1971675"/>
            <a:ext cx="571500" cy="1177925"/>
          </a:xfrm>
          <a:prstGeom prst="line">
            <a:avLst/>
          </a:prstGeom>
          <a:ln w="25400">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86680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4"/>
          <p:cNvSpPr>
            <a:spLocks noGrp="1" noChangeArrowheads="1"/>
          </p:cNvSpPr>
          <p:nvPr>
            <p:ph type="title"/>
          </p:nvPr>
        </p:nvSpPr>
        <p:spPr>
          <a:xfrm>
            <a:off x="3048000" y="1862992"/>
            <a:ext cx="3614057" cy="576105"/>
          </a:xfrm>
        </p:spPr>
        <p:txBody>
          <a:bodyPr>
            <a:normAutofit/>
          </a:bodyPr>
          <a:lstStyle/>
          <a:p>
            <a:pPr eaLnBrk="1" hangingPunct="1">
              <a:defRPr/>
            </a:pPr>
            <a:r>
              <a:rPr lang="en-US" sz="2000" dirty="0" err="1" smtClean="0">
                <a:latin typeface="Comic Sans MS" panose="030F0702030302020204" pitchFamily="66" charset="0"/>
              </a:rPr>
              <a:t>Print</a:t>
            </a:r>
            <a:r>
              <a:rPr lang="en-US" sz="2000" dirty="0" err="1" smtClean="0">
                <a:solidFill>
                  <a:schemeClr val="tx1"/>
                </a:solidFill>
                <a:latin typeface="Comic Sans MS" panose="030F0702030302020204" pitchFamily="66" charset="0"/>
              </a:rPr>
              <a:t>Writer</a:t>
            </a:r>
            <a:r>
              <a:rPr lang="en-US" sz="2000" dirty="0" smtClean="0">
                <a:solidFill>
                  <a:schemeClr val="tx1"/>
                </a:solidFill>
                <a:latin typeface="Comic Sans MS" panose="030F0702030302020204" pitchFamily="66" charset="0"/>
              </a:rPr>
              <a:t> Methods</a:t>
            </a:r>
          </a:p>
        </p:txBody>
      </p:sp>
      <p:sp>
        <p:nvSpPr>
          <p:cNvPr id="11267" name="Text Box 5"/>
          <p:cNvSpPr txBox="1">
            <a:spLocks noChangeArrowheads="1"/>
          </p:cNvSpPr>
          <p:nvPr/>
        </p:nvSpPr>
        <p:spPr bwMode="auto">
          <a:xfrm>
            <a:off x="3048000" y="2713893"/>
            <a:ext cx="6715300" cy="1477328"/>
          </a:xfrm>
          <a:prstGeom prst="rect">
            <a:avLst/>
          </a:prstGeom>
          <a:noFill/>
          <a:ln w="12700" algn="ctr">
            <a:noFill/>
            <a:miter lim="800000"/>
            <a:headEnd/>
            <a:tailEnd/>
          </a:ln>
        </p:spPr>
        <p:txBody>
          <a:bodyPr wrap="none">
            <a:spAutoFit/>
          </a:bodyPr>
          <a:lstStyle/>
          <a:p>
            <a:pPr>
              <a:defRPr/>
            </a:pPr>
            <a:r>
              <a:rPr lang="en-US" sz="1800" dirty="0"/>
              <a:t>The </a:t>
            </a:r>
            <a:r>
              <a:rPr lang="en-US" sz="1800" dirty="0" err="1" smtClean="0"/>
              <a:t>PrintWriter</a:t>
            </a:r>
            <a:r>
              <a:rPr lang="en-US" sz="1800" dirty="0" smtClean="0"/>
              <a:t> </a:t>
            </a:r>
            <a:r>
              <a:rPr lang="en-US" sz="1800" dirty="0"/>
              <a:t>class contains the </a:t>
            </a:r>
            <a:r>
              <a:rPr lang="en-US" sz="1800" dirty="0" smtClean="0"/>
              <a:t>methods you are already </a:t>
            </a:r>
            <a:endParaRPr lang="en-US" sz="1800" dirty="0"/>
          </a:p>
          <a:p>
            <a:pPr>
              <a:defRPr/>
            </a:pPr>
            <a:r>
              <a:rPr lang="en-US" sz="1800" dirty="0" smtClean="0"/>
              <a:t>familiar with when you use </a:t>
            </a:r>
            <a:r>
              <a:rPr lang="en-US" sz="1800" dirty="0" err="1" smtClean="0"/>
              <a:t>System.out</a:t>
            </a:r>
            <a:r>
              <a:rPr lang="en-US" sz="1800" dirty="0" smtClean="0"/>
              <a:t> to write data to the</a:t>
            </a:r>
          </a:p>
          <a:p>
            <a:pPr>
              <a:defRPr/>
            </a:pPr>
            <a:r>
              <a:rPr lang="en-US" sz="1800" dirty="0" smtClean="0"/>
              <a:t>Console, and they work </a:t>
            </a:r>
            <a:r>
              <a:rPr lang="en-US" sz="1800" dirty="0"/>
              <a:t>exactly </a:t>
            </a:r>
            <a:r>
              <a:rPr lang="en-US" sz="1800" dirty="0" smtClean="0"/>
              <a:t>as you would expect. In </a:t>
            </a:r>
          </a:p>
          <a:p>
            <a:pPr>
              <a:defRPr/>
            </a:pPr>
            <a:r>
              <a:rPr lang="en-US" sz="1800" dirty="0" smtClean="0"/>
              <a:t>particular you can use the format() and </a:t>
            </a:r>
            <a:r>
              <a:rPr lang="en-US" sz="1800" dirty="0" err="1" smtClean="0"/>
              <a:t>println</a:t>
            </a:r>
            <a:r>
              <a:rPr lang="en-US" sz="1800" dirty="0" smtClean="0"/>
              <a:t>() methods</a:t>
            </a:r>
          </a:p>
          <a:p>
            <a:pPr>
              <a:defRPr/>
            </a:pPr>
            <a:r>
              <a:rPr lang="en-US" sz="1800" dirty="0" smtClean="0"/>
              <a:t>just as if your were writing to the Console.</a:t>
            </a:r>
            <a:endParaRPr lang="en-US" sz="1800" dirty="0"/>
          </a:p>
        </p:txBody>
      </p:sp>
    </p:spTree>
    <p:extLst>
      <p:ext uri="{BB962C8B-B14F-4D97-AF65-F5344CB8AC3E}">
        <p14:creationId xmlns:p14="http://schemas.microsoft.com/office/powerpoint/2010/main" val="6954625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95072" y="2376715"/>
            <a:ext cx="6477222" cy="3139321"/>
          </a:xfrm>
          <a:prstGeom prst="rect">
            <a:avLst/>
          </a:prstGeom>
          <a:noFill/>
        </p:spPr>
        <p:txBody>
          <a:bodyPr wrap="none">
            <a:spAutoFit/>
          </a:bodyPr>
          <a:lstStyle/>
          <a:p>
            <a:r>
              <a:rPr lang="en-US" sz="1800" dirty="0">
                <a:latin typeface="+mn-lt"/>
              </a:rPr>
              <a:t>import </a:t>
            </a:r>
            <a:r>
              <a:rPr lang="en-US" sz="1800" dirty="0" err="1">
                <a:latin typeface="+mn-lt"/>
              </a:rPr>
              <a:t>java.io.PrintWriter</a:t>
            </a:r>
            <a:r>
              <a:rPr lang="en-US" sz="1800" dirty="0" smtClean="0">
                <a:latin typeface="+mn-lt"/>
              </a:rPr>
              <a:t>;</a:t>
            </a:r>
          </a:p>
          <a:p>
            <a:endParaRPr lang="en-US" sz="1800" dirty="0">
              <a:latin typeface="+mn-lt"/>
            </a:endParaRPr>
          </a:p>
          <a:p>
            <a:r>
              <a:rPr lang="en-US" sz="1800" dirty="0">
                <a:latin typeface="+mn-lt"/>
              </a:rPr>
              <a:t>public class </a:t>
            </a:r>
            <a:r>
              <a:rPr lang="en-US" sz="1800" dirty="0" err="1" smtClean="0">
                <a:latin typeface="+mn-lt"/>
              </a:rPr>
              <a:t>TestIO</a:t>
            </a:r>
            <a:r>
              <a:rPr lang="en-US" sz="1800" dirty="0" smtClean="0">
                <a:latin typeface="+mn-lt"/>
              </a:rPr>
              <a:t> {</a:t>
            </a:r>
            <a:endParaRPr lang="en-US" sz="1800" dirty="0">
              <a:latin typeface="+mn-lt"/>
            </a:endParaRPr>
          </a:p>
          <a:p>
            <a:r>
              <a:rPr lang="en-US" sz="1800" dirty="0" smtClean="0">
                <a:latin typeface="+mn-lt"/>
              </a:rPr>
              <a:t>     public </a:t>
            </a:r>
            <a:r>
              <a:rPr lang="en-US" sz="1800" dirty="0">
                <a:latin typeface="+mn-lt"/>
              </a:rPr>
              <a:t>static void main(String[] </a:t>
            </a:r>
            <a:r>
              <a:rPr lang="en-US" sz="1800" dirty="0" err="1">
                <a:latin typeface="+mn-lt"/>
              </a:rPr>
              <a:t>args</a:t>
            </a:r>
            <a:r>
              <a:rPr lang="en-US" sz="1800" dirty="0">
                <a:latin typeface="+mn-lt"/>
              </a:rPr>
              <a:t>) throws </a:t>
            </a:r>
            <a:r>
              <a:rPr lang="en-US" sz="1800" dirty="0" err="1" smtClean="0">
                <a:latin typeface="+mn-lt"/>
              </a:rPr>
              <a:t>java.io.IOException</a:t>
            </a:r>
            <a:r>
              <a:rPr lang="en-US" sz="1800" dirty="0" smtClean="0">
                <a:latin typeface="+mn-lt"/>
              </a:rPr>
              <a:t> </a:t>
            </a:r>
            <a:r>
              <a:rPr lang="en-US" sz="1800" dirty="0">
                <a:latin typeface="+mn-lt"/>
              </a:rPr>
              <a:t>{</a:t>
            </a:r>
          </a:p>
          <a:p>
            <a:r>
              <a:rPr lang="en-US" sz="1800" dirty="0" smtClean="0">
                <a:latin typeface="+mn-lt"/>
              </a:rPr>
              <a:t>          </a:t>
            </a:r>
            <a:r>
              <a:rPr lang="en-US" sz="1800" dirty="0" err="1" smtClean="0">
                <a:latin typeface="+mn-lt"/>
              </a:rPr>
              <a:t>PrintWriter</a:t>
            </a:r>
            <a:r>
              <a:rPr lang="en-US" sz="1800" dirty="0" smtClean="0">
                <a:latin typeface="+mn-lt"/>
              </a:rPr>
              <a:t> </a:t>
            </a:r>
            <a:r>
              <a:rPr lang="en-US" sz="1800" dirty="0" err="1">
                <a:latin typeface="+mn-lt"/>
              </a:rPr>
              <a:t>myFile</a:t>
            </a:r>
            <a:r>
              <a:rPr lang="en-US" sz="1800" dirty="0">
                <a:latin typeface="+mn-lt"/>
              </a:rPr>
              <a:t> = new </a:t>
            </a:r>
            <a:r>
              <a:rPr lang="en-US" sz="1800" dirty="0" err="1">
                <a:latin typeface="+mn-lt"/>
              </a:rPr>
              <a:t>PrintWriter</a:t>
            </a:r>
            <a:r>
              <a:rPr lang="en-US" sz="1800" dirty="0">
                <a:latin typeface="+mn-lt"/>
              </a:rPr>
              <a:t>("data.txt");</a:t>
            </a:r>
          </a:p>
          <a:p>
            <a:r>
              <a:rPr lang="en-US" sz="1800" dirty="0" smtClean="0">
                <a:latin typeface="+mn-lt"/>
              </a:rPr>
              <a:t>          </a:t>
            </a:r>
            <a:r>
              <a:rPr lang="en-US" sz="1800" dirty="0" err="1" smtClean="0">
                <a:latin typeface="+mn-lt"/>
              </a:rPr>
              <a:t>myFile.println</a:t>
            </a:r>
            <a:r>
              <a:rPr lang="en-US" sz="1800" dirty="0">
                <a:latin typeface="+mn-lt"/>
              </a:rPr>
              <a:t>("Roger deBry");</a:t>
            </a:r>
          </a:p>
          <a:p>
            <a:r>
              <a:rPr lang="en-US" sz="1800" dirty="0" smtClean="0">
                <a:latin typeface="+mn-lt"/>
              </a:rPr>
              <a:t>          </a:t>
            </a:r>
            <a:r>
              <a:rPr lang="en-US" sz="1800" dirty="0" err="1" smtClean="0">
                <a:latin typeface="+mn-lt"/>
              </a:rPr>
              <a:t>myFile.println</a:t>
            </a:r>
            <a:r>
              <a:rPr lang="en-US" sz="1800" dirty="0">
                <a:latin typeface="+mn-lt"/>
              </a:rPr>
              <a:t>("CIT-260");</a:t>
            </a:r>
          </a:p>
          <a:p>
            <a:r>
              <a:rPr lang="en-US" sz="1800" dirty="0" smtClean="0">
                <a:latin typeface="+mn-lt"/>
              </a:rPr>
              <a:t>          </a:t>
            </a:r>
            <a:r>
              <a:rPr lang="en-US" sz="1800" dirty="0" err="1" smtClean="0">
                <a:latin typeface="+mn-lt"/>
              </a:rPr>
              <a:t>myFile.close</a:t>
            </a:r>
            <a:r>
              <a:rPr lang="en-US" sz="1800" dirty="0">
                <a:latin typeface="+mn-lt"/>
              </a:rPr>
              <a:t>();</a:t>
            </a:r>
          </a:p>
          <a:p>
            <a:endParaRPr lang="en-US" sz="1800" dirty="0">
              <a:latin typeface="+mn-lt"/>
            </a:endParaRPr>
          </a:p>
          <a:p>
            <a:r>
              <a:rPr lang="en-US" sz="1800" dirty="0" smtClean="0">
                <a:latin typeface="+mn-lt"/>
              </a:rPr>
              <a:t>     }</a:t>
            </a:r>
            <a:endParaRPr lang="en-US" sz="1800" dirty="0">
              <a:latin typeface="+mn-lt"/>
            </a:endParaRPr>
          </a:p>
          <a:p>
            <a:r>
              <a:rPr lang="en-US" sz="1800" dirty="0">
                <a:latin typeface="+mn-lt"/>
              </a:rPr>
              <a:t>}</a:t>
            </a:r>
            <a:endParaRPr lang="en-US" sz="1800" dirty="0">
              <a:latin typeface="+mn-lt"/>
              <a:cs typeface="Calibri" panose="020F0502020204030204" pitchFamily="34" charset="0"/>
            </a:endParaRPr>
          </a:p>
        </p:txBody>
      </p:sp>
      <p:sp>
        <p:nvSpPr>
          <p:cNvPr id="4" name="TextBox 3"/>
          <p:cNvSpPr txBox="1"/>
          <p:nvPr/>
        </p:nvSpPr>
        <p:spPr>
          <a:xfrm>
            <a:off x="4718261" y="1482969"/>
            <a:ext cx="1832553" cy="400110"/>
          </a:xfrm>
          <a:prstGeom prst="rect">
            <a:avLst/>
          </a:prstGeom>
          <a:noFill/>
        </p:spPr>
        <p:txBody>
          <a:bodyPr wrap="none">
            <a:spAutoFit/>
          </a:bodyPr>
          <a:lstStyle/>
          <a:p>
            <a:pPr>
              <a:defRPr/>
            </a:pPr>
            <a:r>
              <a:rPr lang="en-US" sz="2000" dirty="0"/>
              <a:t>Example Code</a:t>
            </a:r>
          </a:p>
        </p:txBody>
      </p:sp>
      <p:sp>
        <p:nvSpPr>
          <p:cNvPr id="2" name="TextBox 1"/>
          <p:cNvSpPr txBox="1"/>
          <p:nvPr/>
        </p:nvSpPr>
        <p:spPr>
          <a:xfrm>
            <a:off x="4102100" y="5223648"/>
            <a:ext cx="2752677" cy="584775"/>
          </a:xfrm>
          <a:prstGeom prst="rect">
            <a:avLst/>
          </a:prstGeom>
          <a:noFill/>
        </p:spPr>
        <p:txBody>
          <a:bodyPr wrap="none" rtlCol="0">
            <a:spAutoFit/>
          </a:bodyPr>
          <a:lstStyle/>
          <a:p>
            <a:r>
              <a:rPr lang="en-US" sz="1600" dirty="0" smtClean="0">
                <a:solidFill>
                  <a:srgbClr val="FFC000"/>
                </a:solidFill>
              </a:rPr>
              <a:t>you have to close the file</a:t>
            </a:r>
          </a:p>
          <a:p>
            <a:r>
              <a:rPr lang="en-US" sz="1600" dirty="0" smtClean="0">
                <a:solidFill>
                  <a:srgbClr val="FFC000"/>
                </a:solidFill>
              </a:rPr>
              <a:t>after you are done writing.</a:t>
            </a:r>
            <a:endParaRPr lang="en-US" sz="1600" dirty="0">
              <a:solidFill>
                <a:srgbClr val="FFC000"/>
              </a:solidFill>
            </a:endParaRPr>
          </a:p>
        </p:txBody>
      </p:sp>
      <p:cxnSp>
        <p:nvCxnSpPr>
          <p:cNvPr id="6" name="Straight Arrow Connector 5"/>
          <p:cNvCxnSpPr/>
          <p:nvPr/>
        </p:nvCxnSpPr>
        <p:spPr>
          <a:xfrm flipH="1" flipV="1">
            <a:off x="4178300" y="4699000"/>
            <a:ext cx="279400" cy="546100"/>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77654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2900984" y="1605716"/>
            <a:ext cx="7008650" cy="2862322"/>
          </a:xfrm>
          <a:prstGeom prst="rect">
            <a:avLst/>
          </a:prstGeom>
          <a:noFill/>
          <a:ln w="12700">
            <a:noFill/>
            <a:miter lim="800000"/>
            <a:headEnd type="none" w="sm" len="sm"/>
            <a:tailEnd type="none" w="sm" len="sm"/>
          </a:ln>
        </p:spPr>
        <p:txBody>
          <a:bodyPr wrap="none">
            <a:spAutoFit/>
          </a:bodyPr>
          <a:lstStyle/>
          <a:p>
            <a:r>
              <a:rPr lang="en-US" sz="1800" dirty="0"/>
              <a:t>	It can return an error value.</a:t>
            </a:r>
          </a:p>
          <a:p>
            <a:endParaRPr lang="en-US" sz="1800" dirty="0"/>
          </a:p>
          <a:p>
            <a:r>
              <a:rPr lang="en-US" sz="1800" dirty="0"/>
              <a:t>	Two problems occur with this approach.</a:t>
            </a:r>
          </a:p>
          <a:p>
            <a:endParaRPr lang="en-US" sz="1800" dirty="0"/>
          </a:p>
          <a:p>
            <a:r>
              <a:rPr lang="en-US" sz="1800" dirty="0"/>
              <a:t>	1. The function may already return </a:t>
            </a:r>
            <a:r>
              <a:rPr lang="en-US" sz="1800" dirty="0" smtClean="0"/>
              <a:t>valid data values,</a:t>
            </a:r>
            <a:endParaRPr lang="en-US" sz="1800" dirty="0"/>
          </a:p>
          <a:p>
            <a:r>
              <a:rPr lang="en-US" sz="1800" dirty="0"/>
              <a:t>	    </a:t>
            </a:r>
            <a:r>
              <a:rPr lang="en-US" sz="1800" dirty="0" smtClean="0"/>
              <a:t>and </a:t>
            </a:r>
            <a:r>
              <a:rPr lang="en-US" sz="1800" dirty="0"/>
              <a:t>an invalid value does </a:t>
            </a:r>
            <a:r>
              <a:rPr lang="en-US" sz="1800" dirty="0" smtClean="0"/>
              <a:t>not </a:t>
            </a:r>
            <a:r>
              <a:rPr lang="en-US" sz="1800" dirty="0"/>
              <a:t>exist to signal an error.</a:t>
            </a:r>
          </a:p>
          <a:p>
            <a:endParaRPr lang="en-US" sz="1800" dirty="0"/>
          </a:p>
          <a:p>
            <a:r>
              <a:rPr lang="en-US" sz="1800" dirty="0"/>
              <a:t>	2. If an error code is returned, then </a:t>
            </a:r>
            <a:r>
              <a:rPr lang="en-US" sz="1800" dirty="0" smtClean="0"/>
              <a:t>the checking of</a:t>
            </a:r>
            <a:endParaRPr lang="en-US" sz="1800" dirty="0"/>
          </a:p>
          <a:p>
            <a:r>
              <a:rPr lang="en-US" sz="1800" dirty="0"/>
              <a:t>	    </a:t>
            </a:r>
            <a:r>
              <a:rPr lang="en-US" sz="1800" dirty="0" smtClean="0"/>
              <a:t>return </a:t>
            </a:r>
            <a:r>
              <a:rPr lang="en-US" sz="1800" dirty="0"/>
              <a:t>values at all </a:t>
            </a:r>
            <a:r>
              <a:rPr lang="en-US" sz="1800" dirty="0" smtClean="0"/>
              <a:t>levels of </a:t>
            </a:r>
            <a:r>
              <a:rPr lang="en-US" sz="1800" dirty="0"/>
              <a:t>the program becomes </a:t>
            </a:r>
            <a:endParaRPr lang="en-US" sz="1800" dirty="0" smtClean="0"/>
          </a:p>
          <a:p>
            <a:r>
              <a:rPr lang="en-US" sz="1800" dirty="0"/>
              <a:t> </a:t>
            </a:r>
            <a:r>
              <a:rPr lang="en-US" sz="1800" dirty="0" smtClean="0"/>
              <a:t>                very </a:t>
            </a:r>
            <a:r>
              <a:rPr lang="en-US" sz="1800" dirty="0"/>
              <a:t>tedious.</a:t>
            </a:r>
          </a:p>
        </p:txBody>
      </p:sp>
      <p:pic>
        <p:nvPicPr>
          <p:cNvPr id="7171" name="Picture 3" descr="WB02258_"/>
          <p:cNvPicPr>
            <a:picLocks noChangeAspect="1" noChangeArrowheads="1"/>
          </p:cNvPicPr>
          <p:nvPr/>
        </p:nvPicPr>
        <p:blipFill>
          <a:blip r:embed="rId2" cstate="print"/>
          <a:srcRect/>
          <a:stretch>
            <a:fillRect/>
          </a:stretch>
        </p:blipFill>
        <p:spPr bwMode="auto">
          <a:xfrm>
            <a:off x="3535984" y="1724778"/>
            <a:ext cx="190500" cy="190500"/>
          </a:xfrm>
          <a:prstGeom prst="rect">
            <a:avLst/>
          </a:prstGeom>
          <a:noFill/>
          <a:ln w="9525">
            <a:noFill/>
            <a:miter lim="800000"/>
            <a:headEnd/>
            <a:tailEnd/>
          </a:ln>
        </p:spPr>
      </p:pic>
      <p:sp>
        <p:nvSpPr>
          <p:cNvPr id="91140" name="Text Box 4"/>
          <p:cNvSpPr txBox="1">
            <a:spLocks noChangeArrowheads="1"/>
          </p:cNvSpPr>
          <p:nvPr/>
        </p:nvSpPr>
        <p:spPr bwMode="auto">
          <a:xfrm>
            <a:off x="4063918" y="4468038"/>
            <a:ext cx="5860900" cy="923330"/>
          </a:xfrm>
          <a:prstGeom prst="rect">
            <a:avLst/>
          </a:prstGeom>
          <a:noFill/>
          <a:ln w="12700">
            <a:noFill/>
            <a:miter lim="800000"/>
            <a:headEnd type="none" w="sm" len="sm"/>
            <a:tailEnd type="none" w="sm" len="sm"/>
          </a:ln>
        </p:spPr>
        <p:txBody>
          <a:bodyPr wrap="none">
            <a:spAutoFit/>
          </a:bodyPr>
          <a:lstStyle/>
          <a:p>
            <a:r>
              <a:rPr lang="en-US" sz="1800" dirty="0"/>
              <a:t>This is common behavior in C programs, where there </a:t>
            </a:r>
            <a:endParaRPr lang="en-US" sz="1800" dirty="0" smtClean="0"/>
          </a:p>
          <a:p>
            <a:r>
              <a:rPr lang="en-US" sz="1800" dirty="0" smtClean="0"/>
              <a:t>is no built-in </a:t>
            </a:r>
            <a:r>
              <a:rPr lang="en-US" sz="1800" dirty="0"/>
              <a:t>exception handling. It can create </a:t>
            </a:r>
            <a:r>
              <a:rPr lang="en-US" sz="1800" dirty="0" smtClean="0"/>
              <a:t>what</a:t>
            </a:r>
          </a:p>
          <a:p>
            <a:r>
              <a:rPr lang="en-US" sz="1800" dirty="0" smtClean="0"/>
              <a:t>we call “spaghetti</a:t>
            </a:r>
            <a:r>
              <a:rPr lang="en-US" sz="1800" dirty="0"/>
              <a:t>” code.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1140"/>
                                        </p:tgtEl>
                                        <p:attrNameLst>
                                          <p:attrName>style.visibility</p:attrName>
                                        </p:attrNameLst>
                                      </p:cBhvr>
                                      <p:to>
                                        <p:strVal val="visible"/>
                                      </p:to>
                                    </p:set>
                                    <p:anim calcmode="lin" valueType="num">
                                      <p:cBhvr additive="base">
                                        <p:cTn id="7" dur="2000" fill="hold"/>
                                        <p:tgtEl>
                                          <p:spTgt spid="91140"/>
                                        </p:tgtEl>
                                        <p:attrNameLst>
                                          <p:attrName>ppt_x</p:attrName>
                                        </p:attrNameLst>
                                      </p:cBhvr>
                                      <p:tavLst>
                                        <p:tav tm="0">
                                          <p:val>
                                            <p:strVal val="#ppt_x"/>
                                          </p:val>
                                        </p:tav>
                                        <p:tav tm="100000">
                                          <p:val>
                                            <p:strVal val="#ppt_x"/>
                                          </p:val>
                                        </p:tav>
                                      </p:tavLst>
                                    </p:anim>
                                    <p:anim calcmode="lin" valueType="num">
                                      <p:cBhvr additive="base">
                                        <p:cTn id="8" dur="2000" fill="hold"/>
                                        <p:tgtEl>
                                          <p:spTgt spid="911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0"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14500" y="787400"/>
            <a:ext cx="8985152" cy="400110"/>
          </a:xfrm>
          <a:prstGeom prst="rect">
            <a:avLst/>
          </a:prstGeom>
          <a:noFill/>
        </p:spPr>
        <p:txBody>
          <a:bodyPr wrap="none" rtlCol="0">
            <a:spAutoFit/>
          </a:bodyPr>
          <a:lstStyle/>
          <a:p>
            <a:r>
              <a:rPr lang="en-US" sz="2000" dirty="0" smtClean="0"/>
              <a:t>AUTOMATICALLY CLOSING THE FILE WITH TRY-WITH-RESOURCES</a:t>
            </a:r>
            <a:endParaRPr lang="en-US" sz="2000" dirty="0"/>
          </a:p>
        </p:txBody>
      </p:sp>
      <p:sp>
        <p:nvSpPr>
          <p:cNvPr id="3" name="TextBox 2"/>
          <p:cNvSpPr txBox="1"/>
          <p:nvPr/>
        </p:nvSpPr>
        <p:spPr>
          <a:xfrm>
            <a:off x="1714500" y="1549400"/>
            <a:ext cx="7441461" cy="1200329"/>
          </a:xfrm>
          <a:prstGeom prst="rect">
            <a:avLst/>
          </a:prstGeom>
          <a:noFill/>
        </p:spPr>
        <p:txBody>
          <a:bodyPr wrap="none" rtlCol="0">
            <a:spAutoFit/>
          </a:bodyPr>
          <a:lstStyle/>
          <a:p>
            <a:r>
              <a:rPr lang="en-US" sz="1800" dirty="0" smtClean="0"/>
              <a:t>A try-with-resources statement is a try statement that includes</a:t>
            </a:r>
          </a:p>
          <a:p>
            <a:r>
              <a:rPr lang="en-US" sz="1800" dirty="0" smtClean="0"/>
              <a:t>a list of resources. The try-with-resources statement ensures that</a:t>
            </a:r>
          </a:p>
          <a:p>
            <a:r>
              <a:rPr lang="en-US" sz="1800" dirty="0" smtClean="0"/>
              <a:t>the resources will be closed at the end of the statement. No catch</a:t>
            </a:r>
          </a:p>
          <a:p>
            <a:r>
              <a:rPr lang="en-US" sz="1800" dirty="0" smtClean="0"/>
              <a:t>block is required.</a:t>
            </a:r>
          </a:p>
        </p:txBody>
      </p:sp>
      <p:sp>
        <p:nvSpPr>
          <p:cNvPr id="5" name="TextBox 4"/>
          <p:cNvSpPr txBox="1"/>
          <p:nvPr/>
        </p:nvSpPr>
        <p:spPr>
          <a:xfrm>
            <a:off x="2441045" y="3054648"/>
            <a:ext cx="5977085" cy="2585323"/>
          </a:xfrm>
          <a:prstGeom prst="rect">
            <a:avLst/>
          </a:prstGeom>
          <a:noFill/>
        </p:spPr>
        <p:txBody>
          <a:bodyPr wrap="none" rtlCol="0">
            <a:spAutoFit/>
          </a:bodyPr>
          <a:lstStyle/>
          <a:p>
            <a:r>
              <a:rPr lang="en-US" sz="1800" dirty="0">
                <a:latin typeface="Calibri" panose="020F0502020204030204" pitchFamily="34" charset="0"/>
                <a:cs typeface="Calibri" panose="020F0502020204030204" pitchFamily="34" charset="0"/>
              </a:rPr>
              <a:t>import </a:t>
            </a:r>
            <a:r>
              <a:rPr lang="en-US" sz="1800" dirty="0" err="1">
                <a:latin typeface="Calibri" panose="020F0502020204030204" pitchFamily="34" charset="0"/>
                <a:cs typeface="Calibri" panose="020F0502020204030204" pitchFamily="34" charset="0"/>
              </a:rPr>
              <a:t>java.io.PrintWriter</a:t>
            </a:r>
            <a:r>
              <a:rPr lang="en-US" sz="1800" dirty="0">
                <a:latin typeface="Calibri" panose="020F0502020204030204" pitchFamily="34" charset="0"/>
                <a:cs typeface="Calibri" panose="020F0502020204030204" pitchFamily="34" charset="0"/>
              </a:rPr>
              <a:t>;</a:t>
            </a:r>
          </a:p>
          <a:p>
            <a:r>
              <a:rPr lang="en-US" sz="1800" dirty="0">
                <a:latin typeface="Calibri" panose="020F0502020204030204" pitchFamily="34" charset="0"/>
                <a:cs typeface="Calibri" panose="020F0502020204030204" pitchFamily="34" charset="0"/>
              </a:rPr>
              <a:t>public class </a:t>
            </a:r>
            <a:r>
              <a:rPr lang="en-US" sz="1800" dirty="0" err="1">
                <a:latin typeface="Calibri" panose="020F0502020204030204" pitchFamily="34" charset="0"/>
                <a:cs typeface="Calibri" panose="020F0502020204030204" pitchFamily="34" charset="0"/>
              </a:rPr>
              <a:t>TestIO</a:t>
            </a:r>
            <a:r>
              <a:rPr lang="en-US" sz="1800" dirty="0">
                <a:latin typeface="Calibri" panose="020F0502020204030204" pitchFamily="34" charset="0"/>
                <a:cs typeface="Calibri" panose="020F0502020204030204" pitchFamily="34" charset="0"/>
              </a:rPr>
              <a:t> {</a:t>
            </a:r>
          </a:p>
          <a:p>
            <a:r>
              <a:rPr lang="en-US" sz="1800" dirty="0" smtClean="0">
                <a:latin typeface="Calibri" panose="020F0502020204030204" pitchFamily="34" charset="0"/>
                <a:cs typeface="Calibri" panose="020F0502020204030204" pitchFamily="34" charset="0"/>
              </a:rPr>
              <a:t>     public </a:t>
            </a:r>
            <a:r>
              <a:rPr lang="en-US" sz="1800" dirty="0">
                <a:latin typeface="Calibri" panose="020F0502020204030204" pitchFamily="34" charset="0"/>
                <a:cs typeface="Calibri" panose="020F0502020204030204" pitchFamily="34" charset="0"/>
              </a:rPr>
              <a:t>static void main(String[] </a:t>
            </a:r>
            <a:r>
              <a:rPr lang="en-US" sz="1800" dirty="0" err="1">
                <a:latin typeface="Calibri" panose="020F0502020204030204" pitchFamily="34" charset="0"/>
                <a:cs typeface="Calibri" panose="020F0502020204030204" pitchFamily="34" charset="0"/>
              </a:rPr>
              <a:t>args</a:t>
            </a:r>
            <a:r>
              <a:rPr lang="en-US" sz="1800" dirty="0">
                <a:latin typeface="Calibri" panose="020F0502020204030204" pitchFamily="34" charset="0"/>
                <a:cs typeface="Calibri" panose="020F0502020204030204" pitchFamily="34" charset="0"/>
              </a:rPr>
              <a:t>) throws </a:t>
            </a:r>
            <a:r>
              <a:rPr lang="en-US" sz="1800" dirty="0" err="1" smtClean="0">
                <a:latin typeface="Calibri" panose="020F0502020204030204" pitchFamily="34" charset="0"/>
                <a:cs typeface="Calibri" panose="020F0502020204030204" pitchFamily="34" charset="0"/>
              </a:rPr>
              <a:t>IOException</a:t>
            </a:r>
            <a:r>
              <a:rPr lang="en-US" sz="1800" dirty="0" smtClean="0">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a:t>
            </a:r>
          </a:p>
          <a:p>
            <a:r>
              <a:rPr lang="en-US" sz="1800" dirty="0" smtClean="0">
                <a:latin typeface="Calibri" panose="020F0502020204030204" pitchFamily="34" charset="0"/>
                <a:cs typeface="Calibri" panose="020F0502020204030204" pitchFamily="34" charset="0"/>
              </a:rPr>
              <a:t>         </a:t>
            </a:r>
            <a:r>
              <a:rPr lang="en-US" sz="1800" dirty="0" smtClean="0">
                <a:solidFill>
                  <a:srgbClr val="FFC000"/>
                </a:solidFill>
                <a:latin typeface="Calibri" panose="020F0502020204030204" pitchFamily="34" charset="0"/>
                <a:cs typeface="Calibri" panose="020F0502020204030204" pitchFamily="34" charset="0"/>
              </a:rPr>
              <a:t>try  </a:t>
            </a:r>
            <a:r>
              <a:rPr lang="en-US" sz="1800" dirty="0">
                <a:solidFill>
                  <a:srgbClr val="FFC000"/>
                </a:solidFill>
                <a:latin typeface="Calibri" panose="020F0502020204030204" pitchFamily="34" charset="0"/>
                <a:cs typeface="Calibri" panose="020F0502020204030204" pitchFamily="34" charset="0"/>
              </a:rPr>
              <a:t>(</a:t>
            </a:r>
            <a:r>
              <a:rPr lang="en-US" sz="1800" dirty="0" err="1">
                <a:solidFill>
                  <a:srgbClr val="FFC000"/>
                </a:solidFill>
                <a:latin typeface="Calibri" panose="020F0502020204030204" pitchFamily="34" charset="0"/>
                <a:cs typeface="Calibri" panose="020F0502020204030204" pitchFamily="34" charset="0"/>
              </a:rPr>
              <a:t>PrintWriter</a:t>
            </a:r>
            <a:r>
              <a:rPr lang="en-US" sz="1800" dirty="0">
                <a:solidFill>
                  <a:srgbClr val="FFC000"/>
                </a:solidFill>
                <a:latin typeface="Calibri" panose="020F0502020204030204" pitchFamily="34" charset="0"/>
                <a:cs typeface="Calibri" panose="020F0502020204030204" pitchFamily="34" charset="0"/>
              </a:rPr>
              <a:t> </a:t>
            </a:r>
            <a:r>
              <a:rPr lang="en-US" sz="1800" dirty="0" err="1">
                <a:solidFill>
                  <a:srgbClr val="FFC000"/>
                </a:solidFill>
                <a:latin typeface="Calibri" panose="020F0502020204030204" pitchFamily="34" charset="0"/>
                <a:cs typeface="Calibri" panose="020F0502020204030204" pitchFamily="34" charset="0"/>
              </a:rPr>
              <a:t>myFile</a:t>
            </a:r>
            <a:r>
              <a:rPr lang="en-US" sz="1800" dirty="0">
                <a:solidFill>
                  <a:srgbClr val="FFC000"/>
                </a:solidFill>
                <a:latin typeface="Calibri" panose="020F0502020204030204" pitchFamily="34" charset="0"/>
                <a:cs typeface="Calibri" panose="020F0502020204030204" pitchFamily="34" charset="0"/>
              </a:rPr>
              <a:t> = new </a:t>
            </a:r>
            <a:r>
              <a:rPr lang="en-US" sz="1800" dirty="0" err="1">
                <a:solidFill>
                  <a:srgbClr val="FFC000"/>
                </a:solidFill>
                <a:latin typeface="Calibri" panose="020F0502020204030204" pitchFamily="34" charset="0"/>
                <a:cs typeface="Calibri" panose="020F0502020204030204" pitchFamily="34" charset="0"/>
              </a:rPr>
              <a:t>PrintWriter</a:t>
            </a:r>
            <a:r>
              <a:rPr lang="en-US" sz="1800" dirty="0">
                <a:solidFill>
                  <a:srgbClr val="FFC000"/>
                </a:solidFill>
                <a:latin typeface="Calibri" panose="020F0502020204030204" pitchFamily="34" charset="0"/>
                <a:cs typeface="Calibri" panose="020F0502020204030204" pitchFamily="34" charset="0"/>
              </a:rPr>
              <a:t>("data.txt") </a:t>
            </a:r>
            <a:r>
              <a:rPr lang="en-US" sz="1800" dirty="0" smtClean="0">
                <a:solidFill>
                  <a:srgbClr val="FFC000"/>
                </a:solidFill>
                <a:latin typeface="Calibri" panose="020F0502020204030204" pitchFamily="34" charset="0"/>
                <a:cs typeface="Calibri" panose="020F0502020204030204" pitchFamily="34" charset="0"/>
              </a:rPr>
              <a:t>) </a:t>
            </a:r>
            <a:r>
              <a:rPr lang="en-US" sz="1800" dirty="0" smtClean="0">
                <a:latin typeface="Calibri" panose="020F0502020204030204" pitchFamily="34" charset="0"/>
                <a:cs typeface="Calibri" panose="020F0502020204030204" pitchFamily="34" charset="0"/>
              </a:rPr>
              <a:t>{</a:t>
            </a:r>
            <a:endParaRPr lang="en-US" sz="1800" dirty="0">
              <a:latin typeface="Calibri" panose="020F0502020204030204" pitchFamily="34" charset="0"/>
              <a:cs typeface="Calibri" panose="020F0502020204030204" pitchFamily="34" charset="0"/>
            </a:endParaRPr>
          </a:p>
          <a:p>
            <a:r>
              <a:rPr lang="en-US" sz="1800" dirty="0" smtClean="0">
                <a:latin typeface="Calibri" panose="020F0502020204030204" pitchFamily="34" charset="0"/>
                <a:cs typeface="Calibri" panose="020F0502020204030204" pitchFamily="34" charset="0"/>
              </a:rPr>
              <a:t>             </a:t>
            </a:r>
            <a:r>
              <a:rPr lang="en-US" sz="1800" dirty="0" err="1" smtClean="0">
                <a:latin typeface="Calibri" panose="020F0502020204030204" pitchFamily="34" charset="0"/>
                <a:cs typeface="Calibri" panose="020F0502020204030204" pitchFamily="34" charset="0"/>
              </a:rPr>
              <a:t>myFile.println</a:t>
            </a:r>
            <a:r>
              <a:rPr lang="en-US" sz="1800" dirty="0">
                <a:latin typeface="Calibri" panose="020F0502020204030204" pitchFamily="34" charset="0"/>
                <a:cs typeface="Calibri" panose="020F0502020204030204" pitchFamily="34" charset="0"/>
              </a:rPr>
              <a:t>("Roger deBry");</a:t>
            </a:r>
          </a:p>
          <a:p>
            <a:r>
              <a:rPr lang="en-US" sz="1800" dirty="0" smtClean="0">
                <a:latin typeface="Calibri" panose="020F0502020204030204" pitchFamily="34" charset="0"/>
                <a:cs typeface="Calibri" panose="020F0502020204030204" pitchFamily="34" charset="0"/>
              </a:rPr>
              <a:t>             </a:t>
            </a:r>
            <a:r>
              <a:rPr lang="en-US" sz="1800" dirty="0" err="1" smtClean="0">
                <a:latin typeface="Calibri" panose="020F0502020204030204" pitchFamily="34" charset="0"/>
                <a:cs typeface="Calibri" panose="020F0502020204030204" pitchFamily="34" charset="0"/>
              </a:rPr>
              <a:t>myFile.println</a:t>
            </a:r>
            <a:r>
              <a:rPr lang="en-US" sz="1800" dirty="0">
                <a:latin typeface="Calibri" panose="020F0502020204030204" pitchFamily="34" charset="0"/>
                <a:cs typeface="Calibri" panose="020F0502020204030204" pitchFamily="34" charset="0"/>
              </a:rPr>
              <a:t>("CIT-260");</a:t>
            </a:r>
          </a:p>
          <a:p>
            <a:r>
              <a:rPr lang="en-US" sz="1800" dirty="0" smtClean="0">
                <a:latin typeface="Calibri" panose="020F0502020204030204" pitchFamily="34" charset="0"/>
                <a:cs typeface="Calibri" panose="020F0502020204030204" pitchFamily="34" charset="0"/>
              </a:rPr>
              <a:t>        }</a:t>
            </a:r>
            <a:endParaRPr lang="en-US" sz="1800" dirty="0">
              <a:latin typeface="Calibri" panose="020F0502020204030204" pitchFamily="34" charset="0"/>
              <a:cs typeface="Calibri" panose="020F0502020204030204" pitchFamily="34" charset="0"/>
            </a:endParaRPr>
          </a:p>
          <a:p>
            <a:r>
              <a:rPr lang="en-US" sz="1800" dirty="0" smtClean="0">
                <a:latin typeface="Calibri" panose="020F0502020204030204" pitchFamily="34" charset="0"/>
                <a:cs typeface="Calibri" panose="020F0502020204030204" pitchFamily="34" charset="0"/>
              </a:rPr>
              <a:t>    }</a:t>
            </a:r>
            <a:endParaRPr lang="en-US"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1222418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100755" y="1478643"/>
            <a:ext cx="3762269" cy="487345"/>
          </a:xfrm>
        </p:spPr>
        <p:txBody>
          <a:bodyPr>
            <a:normAutofit/>
          </a:bodyPr>
          <a:lstStyle/>
          <a:p>
            <a:pPr eaLnBrk="1" hangingPunct="1">
              <a:defRPr/>
            </a:pPr>
            <a:r>
              <a:rPr lang="en-US" sz="2000" dirty="0" smtClean="0">
                <a:latin typeface="Comic Sans MS" panose="030F0702030302020204" pitchFamily="66" charset="0"/>
              </a:rPr>
              <a:t>Formatting the Output</a:t>
            </a:r>
          </a:p>
        </p:txBody>
      </p:sp>
      <p:sp>
        <p:nvSpPr>
          <p:cNvPr id="23555" name="Text Box 3"/>
          <p:cNvSpPr txBox="1">
            <a:spLocks noChangeArrowheads="1"/>
          </p:cNvSpPr>
          <p:nvPr/>
        </p:nvSpPr>
        <p:spPr bwMode="auto">
          <a:xfrm>
            <a:off x="3100755" y="2278830"/>
            <a:ext cx="6906058" cy="1477328"/>
          </a:xfrm>
          <a:prstGeom prst="rect">
            <a:avLst/>
          </a:prstGeom>
          <a:noFill/>
          <a:ln w="12700" algn="ctr">
            <a:noFill/>
            <a:miter lim="800000"/>
            <a:headEnd/>
            <a:tailEnd/>
          </a:ln>
        </p:spPr>
        <p:txBody>
          <a:bodyPr wrap="none">
            <a:spAutoFit/>
          </a:bodyPr>
          <a:lstStyle/>
          <a:p>
            <a:r>
              <a:rPr lang="en-US" sz="1800" dirty="0"/>
              <a:t>W</a:t>
            </a:r>
            <a:r>
              <a:rPr lang="en-US" sz="1800" dirty="0" smtClean="0"/>
              <a:t>hen </a:t>
            </a:r>
            <a:r>
              <a:rPr lang="en-US" sz="1800" dirty="0"/>
              <a:t>we write data to a file, it </a:t>
            </a:r>
            <a:r>
              <a:rPr lang="en-US" sz="1800" dirty="0" smtClean="0"/>
              <a:t>is with </a:t>
            </a:r>
            <a:r>
              <a:rPr lang="en-US" sz="1800" dirty="0"/>
              <a:t>the idea in mind that </a:t>
            </a:r>
            <a:endParaRPr lang="en-US" sz="1800" dirty="0" smtClean="0"/>
          </a:p>
          <a:p>
            <a:r>
              <a:rPr lang="en-US" sz="1800" dirty="0" smtClean="0"/>
              <a:t>the </a:t>
            </a:r>
            <a:r>
              <a:rPr lang="en-US" sz="1800" dirty="0"/>
              <a:t>data will </a:t>
            </a:r>
            <a:r>
              <a:rPr lang="en-US" sz="1800" dirty="0" smtClean="0"/>
              <a:t>eventually be </a:t>
            </a:r>
            <a:r>
              <a:rPr lang="en-US" sz="1800" dirty="0"/>
              <a:t>read </a:t>
            </a:r>
            <a:r>
              <a:rPr lang="en-US" sz="1800" dirty="0" smtClean="0"/>
              <a:t>in from </a:t>
            </a:r>
            <a:r>
              <a:rPr lang="en-US" sz="1800" dirty="0"/>
              <a:t>this or some other </a:t>
            </a:r>
            <a:endParaRPr lang="en-US" sz="1800" dirty="0" smtClean="0"/>
          </a:p>
          <a:p>
            <a:r>
              <a:rPr lang="en-US" sz="1800" dirty="0" smtClean="0"/>
              <a:t>program. It </a:t>
            </a:r>
            <a:r>
              <a:rPr lang="en-US" sz="1800" dirty="0"/>
              <a:t>is up to the programmer to format the data in the</a:t>
            </a:r>
          </a:p>
          <a:p>
            <a:r>
              <a:rPr lang="en-US" sz="1800" dirty="0"/>
              <a:t>output file, so that it can later be read in a meaningful</a:t>
            </a:r>
          </a:p>
          <a:p>
            <a:r>
              <a:rPr lang="en-US" sz="1800" dirty="0"/>
              <a:t>way</a:t>
            </a:r>
            <a:r>
              <a:rPr lang="en-US" sz="1800" dirty="0" smtClean="0"/>
              <a:t>. For example</a:t>
            </a:r>
            <a:endParaRPr lang="en-US" sz="1800" dirty="0"/>
          </a:p>
        </p:txBody>
      </p:sp>
      <p:sp>
        <p:nvSpPr>
          <p:cNvPr id="2" name="TextBox 1"/>
          <p:cNvSpPr txBox="1"/>
          <p:nvPr/>
        </p:nvSpPr>
        <p:spPr>
          <a:xfrm>
            <a:off x="3568700" y="4470400"/>
            <a:ext cx="4505016" cy="646331"/>
          </a:xfrm>
          <a:prstGeom prst="rect">
            <a:avLst/>
          </a:prstGeom>
          <a:noFill/>
        </p:spPr>
        <p:txBody>
          <a:bodyPr wrap="none" rtlCol="0">
            <a:spAutoFit/>
          </a:bodyPr>
          <a:lstStyle/>
          <a:p>
            <a:r>
              <a:rPr lang="en-US" sz="1800" dirty="0">
                <a:latin typeface="Calibri" panose="020F0502020204030204" pitchFamily="34" charset="0"/>
                <a:cs typeface="Calibri" panose="020F0502020204030204" pitchFamily="34" charset="0"/>
              </a:rPr>
              <a:t>double price = 34.67;</a:t>
            </a:r>
          </a:p>
          <a:p>
            <a:r>
              <a:rPr lang="en-US" sz="1800" dirty="0" err="1">
                <a:latin typeface="Calibri" panose="020F0502020204030204" pitchFamily="34" charset="0"/>
                <a:cs typeface="Calibri" panose="020F0502020204030204" pitchFamily="34" charset="0"/>
              </a:rPr>
              <a:t>myFile.format</a:t>
            </a:r>
            <a:r>
              <a:rPr lang="en-US" sz="1800" dirty="0">
                <a:latin typeface="Calibri" panose="020F0502020204030204" pitchFamily="34" charset="0"/>
                <a:cs typeface="Calibri" panose="020F0502020204030204" pitchFamily="34" charset="0"/>
              </a:rPr>
              <a:t>("The price is $%4.2f%n", price);</a:t>
            </a:r>
          </a:p>
        </p:txBody>
      </p:sp>
      <p:cxnSp>
        <p:nvCxnSpPr>
          <p:cNvPr id="4" name="Straight Arrow Connector 3"/>
          <p:cNvCxnSpPr/>
          <p:nvPr/>
        </p:nvCxnSpPr>
        <p:spPr>
          <a:xfrm flipH="1" flipV="1">
            <a:off x="7048500" y="5116732"/>
            <a:ext cx="381000" cy="318868"/>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429500" y="5337503"/>
            <a:ext cx="2786340" cy="584775"/>
          </a:xfrm>
          <a:prstGeom prst="rect">
            <a:avLst/>
          </a:prstGeom>
          <a:noFill/>
        </p:spPr>
        <p:txBody>
          <a:bodyPr wrap="none" rtlCol="0">
            <a:spAutoFit/>
          </a:bodyPr>
          <a:lstStyle/>
          <a:p>
            <a:r>
              <a:rPr lang="en-US" sz="1600" dirty="0" smtClean="0">
                <a:solidFill>
                  <a:srgbClr val="FFC000"/>
                </a:solidFill>
              </a:rPr>
              <a:t>Remember that %n outputs</a:t>
            </a:r>
          </a:p>
          <a:p>
            <a:r>
              <a:rPr lang="en-US" sz="1600" dirty="0" smtClean="0">
                <a:solidFill>
                  <a:srgbClr val="FFC000"/>
                </a:solidFill>
              </a:rPr>
              <a:t>a device-specific newline.</a:t>
            </a:r>
            <a:endParaRPr lang="en-US" sz="1600" dirty="0">
              <a:solidFill>
                <a:srgbClr val="FFC000"/>
              </a:solidFill>
            </a:endParaRPr>
          </a:p>
        </p:txBody>
      </p:sp>
    </p:spTree>
    <p:extLst>
      <p:ext uri="{BB962C8B-B14F-4D97-AF65-F5344CB8AC3E}">
        <p14:creationId xmlns:p14="http://schemas.microsoft.com/office/powerpoint/2010/main" val="37596865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058886" y="2071635"/>
            <a:ext cx="2990222" cy="561033"/>
          </a:xfrm>
        </p:spPr>
        <p:txBody>
          <a:bodyPr>
            <a:normAutofit/>
          </a:bodyPr>
          <a:lstStyle/>
          <a:p>
            <a:pPr eaLnBrk="1" hangingPunct="1">
              <a:defRPr/>
            </a:pPr>
            <a:r>
              <a:rPr lang="en-US" sz="2000" dirty="0" smtClean="0">
                <a:latin typeface="Comic Sans MS" panose="030F0702030302020204" pitchFamily="66" charset="0"/>
              </a:rPr>
              <a:t>The SCANNER class</a:t>
            </a:r>
          </a:p>
        </p:txBody>
      </p:sp>
      <p:sp>
        <p:nvSpPr>
          <p:cNvPr id="2" name="TextBox 1"/>
          <p:cNvSpPr txBox="1"/>
          <p:nvPr/>
        </p:nvSpPr>
        <p:spPr>
          <a:xfrm>
            <a:off x="2914022" y="2793441"/>
            <a:ext cx="6027612" cy="923330"/>
          </a:xfrm>
          <a:prstGeom prst="rect">
            <a:avLst/>
          </a:prstGeom>
          <a:noFill/>
        </p:spPr>
        <p:txBody>
          <a:bodyPr wrap="none" rtlCol="0">
            <a:spAutoFit/>
          </a:bodyPr>
          <a:lstStyle/>
          <a:p>
            <a:r>
              <a:rPr lang="en-US" sz="1800" dirty="0" smtClean="0"/>
              <a:t>You have already used objects of the Scanner class to</a:t>
            </a:r>
          </a:p>
          <a:p>
            <a:r>
              <a:rPr lang="en-US" sz="1800" dirty="0" smtClean="0"/>
              <a:t>read data from the console. But the Scanner class can</a:t>
            </a:r>
          </a:p>
          <a:p>
            <a:r>
              <a:rPr lang="en-US" sz="1800" dirty="0" smtClean="0"/>
              <a:t>also be used to read data from a file.</a:t>
            </a:r>
          </a:p>
        </p:txBody>
      </p:sp>
    </p:spTree>
    <p:extLst>
      <p:ext uri="{BB962C8B-B14F-4D97-AF65-F5344CB8AC3E}">
        <p14:creationId xmlns:p14="http://schemas.microsoft.com/office/powerpoint/2010/main" val="31577776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478008" y="2139711"/>
            <a:ext cx="4454769" cy="657330"/>
          </a:xfrm>
        </p:spPr>
        <p:txBody>
          <a:bodyPr>
            <a:normAutofit/>
          </a:bodyPr>
          <a:lstStyle/>
          <a:p>
            <a:pPr eaLnBrk="1" hangingPunct="1">
              <a:defRPr/>
            </a:pPr>
            <a:r>
              <a:rPr lang="en-US" sz="2000" dirty="0">
                <a:latin typeface="Comic Sans MS" panose="030F0702030302020204" pitchFamily="66" charset="0"/>
              </a:rPr>
              <a:t>Creating A </a:t>
            </a:r>
            <a:r>
              <a:rPr lang="en-US" sz="2000" dirty="0" smtClean="0">
                <a:latin typeface="Comic Sans MS" panose="030F0702030302020204" pitchFamily="66" charset="0"/>
              </a:rPr>
              <a:t>Scanner </a:t>
            </a:r>
            <a:r>
              <a:rPr lang="en-US" sz="2000" dirty="0">
                <a:latin typeface="Comic Sans MS" panose="030F0702030302020204" pitchFamily="66" charset="0"/>
              </a:rPr>
              <a:t>object</a:t>
            </a:r>
          </a:p>
        </p:txBody>
      </p:sp>
      <p:sp>
        <p:nvSpPr>
          <p:cNvPr id="11267" name="Text Box 3"/>
          <p:cNvSpPr txBox="1">
            <a:spLocks noChangeArrowheads="1"/>
          </p:cNvSpPr>
          <p:nvPr/>
        </p:nvSpPr>
        <p:spPr bwMode="auto">
          <a:xfrm>
            <a:off x="2478008" y="2941820"/>
            <a:ext cx="4053033" cy="646331"/>
          </a:xfrm>
          <a:prstGeom prst="rect">
            <a:avLst/>
          </a:prstGeom>
          <a:noFill/>
          <a:ln w="12700" algn="ctr">
            <a:noFill/>
            <a:miter lim="800000"/>
            <a:headEnd/>
            <a:tailEnd/>
          </a:ln>
        </p:spPr>
        <p:txBody>
          <a:bodyPr wrap="none">
            <a:spAutoFit/>
          </a:bodyPr>
          <a:lstStyle/>
          <a:p>
            <a:r>
              <a:rPr lang="en-US" sz="1800" dirty="0" smtClean="0">
                <a:latin typeface="+mn-lt"/>
              </a:rPr>
              <a:t>File </a:t>
            </a:r>
            <a:r>
              <a:rPr lang="en-US" sz="1800" dirty="0" err="1" smtClean="0">
                <a:latin typeface="+mn-lt"/>
              </a:rPr>
              <a:t>myFile</a:t>
            </a:r>
            <a:r>
              <a:rPr lang="en-US" sz="1800" dirty="0" smtClean="0">
                <a:latin typeface="+mn-lt"/>
              </a:rPr>
              <a:t> = new File(string filename);</a:t>
            </a:r>
          </a:p>
          <a:p>
            <a:r>
              <a:rPr lang="en-US" sz="1800" dirty="0" smtClean="0">
                <a:latin typeface="+mn-lt"/>
              </a:rPr>
              <a:t>Scanner </a:t>
            </a:r>
            <a:r>
              <a:rPr lang="en-US" sz="1800" dirty="0" err="1" smtClean="0">
                <a:latin typeface="+mn-lt"/>
              </a:rPr>
              <a:t>inputFile</a:t>
            </a:r>
            <a:r>
              <a:rPr lang="en-US" sz="1800" dirty="0" smtClean="0">
                <a:latin typeface="+mn-lt"/>
              </a:rPr>
              <a:t> = new Scanner</a:t>
            </a:r>
            <a:r>
              <a:rPr lang="en-US" sz="1800" dirty="0" smtClean="0">
                <a:latin typeface="+mn-lt"/>
                <a:cs typeface="Courier New" pitchFamily="49" charset="0"/>
              </a:rPr>
              <a:t>(</a:t>
            </a:r>
            <a:r>
              <a:rPr lang="en-US" sz="1800" dirty="0" err="1" smtClean="0">
                <a:latin typeface="+mn-lt"/>
                <a:cs typeface="Courier New" pitchFamily="49" charset="0"/>
              </a:rPr>
              <a:t>myFile</a:t>
            </a:r>
            <a:r>
              <a:rPr lang="en-US" sz="1800" dirty="0" smtClean="0">
                <a:latin typeface="+mn-lt"/>
                <a:cs typeface="Courier New" pitchFamily="49" charset="0"/>
              </a:rPr>
              <a:t>);</a:t>
            </a:r>
            <a:endParaRPr lang="en-US" sz="1800" dirty="0">
              <a:latin typeface="+mn-lt"/>
              <a:cs typeface="Courier New" pitchFamily="49" charset="0"/>
            </a:endParaRPr>
          </a:p>
        </p:txBody>
      </p:sp>
      <p:cxnSp>
        <p:nvCxnSpPr>
          <p:cNvPr id="3" name="Straight Arrow Connector 2"/>
          <p:cNvCxnSpPr/>
          <p:nvPr/>
        </p:nvCxnSpPr>
        <p:spPr>
          <a:xfrm flipH="1" flipV="1">
            <a:off x="6230471" y="3112998"/>
            <a:ext cx="1069788" cy="148096"/>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300259" y="3139884"/>
            <a:ext cx="3337773" cy="584775"/>
          </a:xfrm>
          <a:prstGeom prst="rect">
            <a:avLst/>
          </a:prstGeom>
          <a:noFill/>
        </p:spPr>
        <p:txBody>
          <a:bodyPr wrap="none" rtlCol="0">
            <a:spAutoFit/>
          </a:bodyPr>
          <a:lstStyle/>
          <a:p>
            <a:r>
              <a:rPr lang="en-US" sz="1600" dirty="0" smtClean="0">
                <a:solidFill>
                  <a:srgbClr val="FFC000"/>
                </a:solidFill>
              </a:rPr>
              <a:t>The filename should be a file</a:t>
            </a:r>
          </a:p>
          <a:p>
            <a:r>
              <a:rPr lang="en-US" sz="1600" dirty="0" smtClean="0">
                <a:solidFill>
                  <a:srgbClr val="FFC000"/>
                </a:solidFill>
              </a:rPr>
              <a:t>in the current working directory.</a:t>
            </a:r>
            <a:endParaRPr lang="en-US" sz="1600" dirty="0">
              <a:solidFill>
                <a:srgbClr val="FFC000"/>
              </a:solidFill>
            </a:endParaRPr>
          </a:p>
        </p:txBody>
      </p:sp>
    </p:spTree>
    <p:extLst>
      <p:ext uri="{BB962C8B-B14F-4D97-AF65-F5344CB8AC3E}">
        <p14:creationId xmlns:p14="http://schemas.microsoft.com/office/powerpoint/2010/main" val="41167159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4"/>
          <p:cNvSpPr>
            <a:spLocks noGrp="1" noChangeArrowheads="1"/>
          </p:cNvSpPr>
          <p:nvPr>
            <p:ph type="title"/>
          </p:nvPr>
        </p:nvSpPr>
        <p:spPr>
          <a:xfrm>
            <a:off x="3048000" y="1524000"/>
            <a:ext cx="3704492" cy="1143000"/>
          </a:xfrm>
        </p:spPr>
        <p:txBody>
          <a:bodyPr>
            <a:normAutofit/>
          </a:bodyPr>
          <a:lstStyle/>
          <a:p>
            <a:pPr eaLnBrk="1" hangingPunct="1">
              <a:defRPr/>
            </a:pPr>
            <a:r>
              <a:rPr lang="en-US" sz="2000" dirty="0" smtClean="0">
                <a:solidFill>
                  <a:schemeClr val="tx1"/>
                </a:solidFill>
                <a:latin typeface="Comic Sans MS" panose="030F0702030302020204" pitchFamily="66" charset="0"/>
              </a:rPr>
              <a:t>scanner Methods</a:t>
            </a:r>
          </a:p>
        </p:txBody>
      </p:sp>
      <p:sp>
        <p:nvSpPr>
          <p:cNvPr id="11267" name="Text Box 5"/>
          <p:cNvSpPr txBox="1">
            <a:spLocks noChangeArrowheads="1"/>
          </p:cNvSpPr>
          <p:nvPr/>
        </p:nvSpPr>
        <p:spPr bwMode="auto">
          <a:xfrm>
            <a:off x="3048000" y="2667000"/>
            <a:ext cx="8031366" cy="2308324"/>
          </a:xfrm>
          <a:prstGeom prst="rect">
            <a:avLst/>
          </a:prstGeom>
          <a:noFill/>
          <a:ln w="12700" algn="ctr">
            <a:noFill/>
            <a:miter lim="800000"/>
            <a:headEnd/>
            <a:tailEnd/>
          </a:ln>
        </p:spPr>
        <p:txBody>
          <a:bodyPr wrap="none">
            <a:spAutoFit/>
          </a:bodyPr>
          <a:lstStyle/>
          <a:p>
            <a:pPr>
              <a:defRPr/>
            </a:pPr>
            <a:r>
              <a:rPr lang="en-US" sz="1800" dirty="0" smtClean="0"/>
              <a:t>When reading data from a file, you can use all of the same methods that</a:t>
            </a:r>
          </a:p>
          <a:p>
            <a:pPr>
              <a:defRPr/>
            </a:pPr>
            <a:r>
              <a:rPr lang="en-US" sz="1800" dirty="0" smtClean="0"/>
              <a:t>you used when reading data from the console. For example …</a:t>
            </a:r>
          </a:p>
          <a:p>
            <a:pPr>
              <a:defRPr/>
            </a:pPr>
            <a:r>
              <a:rPr lang="en-US" sz="1800" dirty="0"/>
              <a:t> </a:t>
            </a:r>
            <a:r>
              <a:rPr lang="en-US" sz="1800" dirty="0" smtClean="0"/>
              <a:t>  </a:t>
            </a:r>
          </a:p>
          <a:p>
            <a:pPr>
              <a:defRPr/>
            </a:pPr>
            <a:r>
              <a:rPr lang="en-US" sz="1800" dirty="0"/>
              <a:t> </a:t>
            </a:r>
            <a:r>
              <a:rPr lang="en-US" sz="1800" dirty="0" smtClean="0"/>
              <a:t>  </a:t>
            </a:r>
            <a:r>
              <a:rPr lang="en-US" sz="1800" dirty="0" err="1" smtClean="0"/>
              <a:t>boolean</a:t>
            </a:r>
            <a:r>
              <a:rPr lang="en-US" sz="1800" dirty="0" smtClean="0"/>
              <a:t> </a:t>
            </a:r>
            <a:r>
              <a:rPr lang="en-US" sz="1800" dirty="0" err="1" smtClean="0"/>
              <a:t>hasNextLine</a:t>
            </a:r>
            <a:r>
              <a:rPr lang="en-US" sz="1800" dirty="0" smtClean="0"/>
              <a:t>()	checks to see if there is a line of input to read</a:t>
            </a:r>
          </a:p>
          <a:p>
            <a:pPr>
              <a:defRPr/>
            </a:pPr>
            <a:r>
              <a:rPr lang="en-US" sz="1800" dirty="0"/>
              <a:t> </a:t>
            </a:r>
            <a:r>
              <a:rPr lang="en-US" sz="1800" dirty="0" smtClean="0"/>
              <a:t>  </a:t>
            </a:r>
            <a:r>
              <a:rPr lang="en-US" sz="1800" dirty="0" err="1" smtClean="0"/>
              <a:t>int</a:t>
            </a:r>
            <a:r>
              <a:rPr lang="en-US" sz="1800" dirty="0" smtClean="0"/>
              <a:t> </a:t>
            </a:r>
            <a:r>
              <a:rPr lang="en-US" sz="1800" dirty="0" err="1" smtClean="0"/>
              <a:t>nextInt</a:t>
            </a:r>
            <a:r>
              <a:rPr lang="en-US" sz="1800" dirty="0" smtClean="0"/>
              <a:t>()		scans the next token and returns it as an </a:t>
            </a:r>
            <a:r>
              <a:rPr lang="en-US" sz="1800" dirty="0" err="1" smtClean="0"/>
              <a:t>int</a:t>
            </a:r>
            <a:endParaRPr lang="en-US" sz="1800" dirty="0" smtClean="0"/>
          </a:p>
          <a:p>
            <a:pPr>
              <a:defRPr/>
            </a:pPr>
            <a:r>
              <a:rPr lang="en-US" sz="1800" dirty="0"/>
              <a:t> </a:t>
            </a:r>
            <a:r>
              <a:rPr lang="en-US" sz="1800" dirty="0" smtClean="0"/>
              <a:t>  </a:t>
            </a:r>
            <a:r>
              <a:rPr lang="en-US" sz="1800" dirty="0" err="1" smtClean="0"/>
              <a:t>int</a:t>
            </a:r>
            <a:r>
              <a:rPr lang="en-US" sz="1800" dirty="0" smtClean="0"/>
              <a:t> </a:t>
            </a:r>
            <a:r>
              <a:rPr lang="en-US" sz="1800" dirty="0" err="1" smtClean="0"/>
              <a:t>nextDouble</a:t>
            </a:r>
            <a:r>
              <a:rPr lang="en-US" sz="1800" dirty="0" smtClean="0"/>
              <a:t>()	scans the next token and returns it as a double</a:t>
            </a:r>
          </a:p>
          <a:p>
            <a:pPr>
              <a:defRPr/>
            </a:pPr>
            <a:r>
              <a:rPr lang="en-US" sz="1800" dirty="0"/>
              <a:t> </a:t>
            </a:r>
            <a:r>
              <a:rPr lang="en-US" sz="1800" dirty="0" smtClean="0"/>
              <a:t>  String </a:t>
            </a:r>
            <a:r>
              <a:rPr lang="en-US" sz="1800" dirty="0" err="1" smtClean="0"/>
              <a:t>nextLine</a:t>
            </a:r>
            <a:r>
              <a:rPr lang="en-US" sz="1800" dirty="0" smtClean="0"/>
              <a:t>()	gets the next line from the scanner </a:t>
            </a:r>
          </a:p>
          <a:p>
            <a:pPr>
              <a:defRPr/>
            </a:pPr>
            <a:endParaRPr lang="en-US" sz="1800" dirty="0"/>
          </a:p>
        </p:txBody>
      </p:sp>
    </p:spTree>
    <p:extLst>
      <p:ext uri="{BB962C8B-B14F-4D97-AF65-F5344CB8AC3E}">
        <p14:creationId xmlns:p14="http://schemas.microsoft.com/office/powerpoint/2010/main" val="32562974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00992" y="3633038"/>
            <a:ext cx="4052969" cy="2031325"/>
          </a:xfrm>
          <a:prstGeom prst="rect">
            <a:avLst/>
          </a:prstGeom>
          <a:noFill/>
        </p:spPr>
        <p:txBody>
          <a:bodyPr wrap="none">
            <a:spAutoFit/>
          </a:bodyPr>
          <a:lstStyle/>
          <a:p>
            <a:pPr>
              <a:defRPr/>
            </a:pPr>
            <a:r>
              <a:rPr lang="en-US" sz="1800" dirty="0" smtClean="0">
                <a:latin typeface="+mn-lt"/>
              </a:rPr>
              <a:t>File </a:t>
            </a:r>
            <a:r>
              <a:rPr lang="en-US" sz="1800" dirty="0" err="1" smtClean="0">
                <a:latin typeface="+mn-lt"/>
              </a:rPr>
              <a:t>myFile</a:t>
            </a:r>
            <a:r>
              <a:rPr lang="en-US" sz="1800" dirty="0" smtClean="0">
                <a:latin typeface="+mn-lt"/>
              </a:rPr>
              <a:t> = new File(“data.txt”);</a:t>
            </a:r>
          </a:p>
          <a:p>
            <a:pPr>
              <a:defRPr/>
            </a:pPr>
            <a:r>
              <a:rPr lang="en-US" sz="1800" dirty="0" smtClean="0">
                <a:latin typeface="+mn-lt"/>
              </a:rPr>
              <a:t>Scanner </a:t>
            </a:r>
            <a:r>
              <a:rPr lang="en-US" sz="1800" dirty="0">
                <a:latin typeface="+mn-lt"/>
              </a:rPr>
              <a:t>input = new </a:t>
            </a:r>
            <a:r>
              <a:rPr lang="en-US" sz="1800" dirty="0" smtClean="0">
                <a:latin typeface="+mn-lt"/>
              </a:rPr>
              <a:t>Scanner(</a:t>
            </a:r>
            <a:r>
              <a:rPr lang="en-US" sz="1800" dirty="0" err="1" smtClean="0">
                <a:latin typeface="+mn-lt"/>
              </a:rPr>
              <a:t>myFile</a:t>
            </a:r>
            <a:r>
              <a:rPr lang="en-US" sz="1800" dirty="0" smtClean="0">
                <a:latin typeface="+mn-lt"/>
              </a:rPr>
              <a:t> )</a:t>
            </a:r>
          </a:p>
          <a:p>
            <a:pPr>
              <a:defRPr/>
            </a:pPr>
            <a:r>
              <a:rPr lang="en-US" sz="1800" dirty="0">
                <a:latin typeface="+mn-lt"/>
              </a:rPr>
              <a:t> </a:t>
            </a:r>
            <a:r>
              <a:rPr lang="en-US" sz="1800" dirty="0" smtClean="0">
                <a:latin typeface="+mn-lt"/>
              </a:rPr>
              <a:t>while(</a:t>
            </a:r>
            <a:r>
              <a:rPr lang="en-US" sz="1800" dirty="0" err="1" smtClean="0">
                <a:latin typeface="+mn-lt"/>
              </a:rPr>
              <a:t>input.hasNextLine</a:t>
            </a:r>
            <a:r>
              <a:rPr lang="en-US" sz="1800" dirty="0" smtClean="0">
                <a:latin typeface="+mn-lt"/>
              </a:rPr>
              <a:t>( ) ) {</a:t>
            </a:r>
            <a:endParaRPr lang="en-US" sz="1800" dirty="0">
              <a:latin typeface="+mn-lt"/>
            </a:endParaRPr>
          </a:p>
          <a:p>
            <a:pPr>
              <a:defRPr/>
            </a:pPr>
            <a:r>
              <a:rPr lang="en-US" sz="1800" dirty="0">
                <a:latin typeface="+mn-lt"/>
              </a:rPr>
              <a:t>        </a:t>
            </a:r>
            <a:r>
              <a:rPr lang="en-US" sz="1800" dirty="0" smtClean="0">
                <a:latin typeface="+mn-lt"/>
              </a:rPr>
              <a:t>String </a:t>
            </a:r>
            <a:r>
              <a:rPr lang="en-US" sz="1800" dirty="0">
                <a:latin typeface="+mn-lt"/>
              </a:rPr>
              <a:t>line = </a:t>
            </a:r>
            <a:r>
              <a:rPr lang="en-US" sz="1800" dirty="0" err="1">
                <a:latin typeface="+mn-lt"/>
              </a:rPr>
              <a:t>input.nextLine</a:t>
            </a:r>
            <a:r>
              <a:rPr lang="en-US" sz="1800" dirty="0">
                <a:latin typeface="+mn-lt"/>
              </a:rPr>
              <a:t>().trim();</a:t>
            </a:r>
          </a:p>
          <a:p>
            <a:pPr>
              <a:defRPr/>
            </a:pPr>
            <a:r>
              <a:rPr lang="en-US" sz="1800" dirty="0">
                <a:latin typeface="+mn-lt"/>
              </a:rPr>
              <a:t>        </a:t>
            </a:r>
            <a:r>
              <a:rPr lang="en-US" sz="1800" dirty="0" err="1" smtClean="0">
                <a:latin typeface="+mn-lt"/>
              </a:rPr>
              <a:t>int</a:t>
            </a:r>
            <a:r>
              <a:rPr lang="en-US" sz="1800" dirty="0" smtClean="0">
                <a:latin typeface="+mn-lt"/>
              </a:rPr>
              <a:t> </a:t>
            </a:r>
            <a:r>
              <a:rPr lang="en-US" sz="1800" dirty="0">
                <a:latin typeface="+mn-lt"/>
              </a:rPr>
              <a:t>value = </a:t>
            </a:r>
            <a:r>
              <a:rPr lang="en-US" sz="1800" dirty="0" err="1">
                <a:latin typeface="+mn-lt"/>
              </a:rPr>
              <a:t>Integer.parseInt</a:t>
            </a:r>
            <a:r>
              <a:rPr lang="en-US" sz="1800" dirty="0">
                <a:latin typeface="+mn-lt"/>
              </a:rPr>
              <a:t>(line);</a:t>
            </a:r>
          </a:p>
          <a:p>
            <a:pPr>
              <a:defRPr/>
            </a:pPr>
            <a:r>
              <a:rPr lang="en-US" sz="1800" dirty="0">
                <a:latin typeface="+mn-lt"/>
              </a:rPr>
              <a:t>        </a:t>
            </a:r>
            <a:r>
              <a:rPr lang="en-US" sz="1800" dirty="0" err="1" smtClean="0">
                <a:latin typeface="+mn-lt"/>
              </a:rPr>
              <a:t>System.out.println</a:t>
            </a:r>
            <a:r>
              <a:rPr lang="en-US" sz="1800" dirty="0" smtClean="0">
                <a:latin typeface="+mn-lt"/>
              </a:rPr>
              <a:t>(value);</a:t>
            </a:r>
          </a:p>
          <a:p>
            <a:pPr>
              <a:defRPr/>
            </a:pPr>
            <a:r>
              <a:rPr lang="en-US" sz="1800" dirty="0">
                <a:latin typeface="+mn-lt"/>
              </a:rPr>
              <a:t>}</a:t>
            </a:r>
          </a:p>
        </p:txBody>
      </p:sp>
      <p:sp>
        <p:nvSpPr>
          <p:cNvPr id="4" name="TextBox 3"/>
          <p:cNvSpPr txBox="1"/>
          <p:nvPr/>
        </p:nvSpPr>
        <p:spPr>
          <a:xfrm>
            <a:off x="4936254" y="1179006"/>
            <a:ext cx="1832553" cy="400110"/>
          </a:xfrm>
          <a:prstGeom prst="rect">
            <a:avLst/>
          </a:prstGeom>
          <a:noFill/>
        </p:spPr>
        <p:txBody>
          <a:bodyPr wrap="none">
            <a:spAutoFit/>
          </a:bodyPr>
          <a:lstStyle/>
          <a:p>
            <a:pPr>
              <a:defRPr/>
            </a:pPr>
            <a:r>
              <a:rPr lang="en-US" sz="2000" dirty="0"/>
              <a:t>Example Code</a:t>
            </a:r>
          </a:p>
        </p:txBody>
      </p:sp>
      <p:sp>
        <p:nvSpPr>
          <p:cNvPr id="2" name="TextBox 1"/>
          <p:cNvSpPr txBox="1"/>
          <p:nvPr/>
        </p:nvSpPr>
        <p:spPr>
          <a:xfrm>
            <a:off x="2481943" y="2144412"/>
            <a:ext cx="7939994" cy="923330"/>
          </a:xfrm>
          <a:prstGeom prst="rect">
            <a:avLst/>
          </a:prstGeom>
          <a:noFill/>
        </p:spPr>
        <p:txBody>
          <a:bodyPr wrap="none" rtlCol="0">
            <a:spAutoFit/>
          </a:bodyPr>
          <a:lstStyle/>
          <a:p>
            <a:r>
              <a:rPr lang="en-US" sz="1800" dirty="0" smtClean="0"/>
              <a:t>This code fragment checks to see if there is a line of input to read.</a:t>
            </a:r>
          </a:p>
          <a:p>
            <a:r>
              <a:rPr lang="en-US" sz="1800" dirty="0" smtClean="0"/>
              <a:t>If there is, it reads in the line of data, trims leading and trailing blanks,</a:t>
            </a:r>
          </a:p>
          <a:p>
            <a:r>
              <a:rPr lang="en-US" sz="1800" dirty="0" smtClean="0"/>
              <a:t>and then converts the input String into an integer and outputs it.</a:t>
            </a:r>
            <a:endParaRPr lang="en-US" sz="1800" dirty="0"/>
          </a:p>
        </p:txBody>
      </p:sp>
    </p:spTree>
    <p:extLst>
      <p:ext uri="{BB962C8B-B14F-4D97-AF65-F5344CB8AC3E}">
        <p14:creationId xmlns:p14="http://schemas.microsoft.com/office/powerpoint/2010/main" val="110111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39963" y="2258368"/>
            <a:ext cx="6896440" cy="400110"/>
          </a:xfrm>
          <a:prstGeom prst="rect">
            <a:avLst/>
          </a:prstGeom>
          <a:noFill/>
        </p:spPr>
        <p:txBody>
          <a:bodyPr wrap="none">
            <a:spAutoFit/>
          </a:bodyPr>
          <a:lstStyle/>
          <a:p>
            <a:pPr>
              <a:defRPr/>
            </a:pPr>
            <a:r>
              <a:rPr lang="en-US" sz="2000" dirty="0" smtClean="0"/>
              <a:t>WRITING A LOOP THAT READS UNTIL END OF FILE</a:t>
            </a:r>
            <a:endParaRPr lang="en-US" sz="2000" dirty="0"/>
          </a:p>
        </p:txBody>
      </p:sp>
      <p:sp>
        <p:nvSpPr>
          <p:cNvPr id="3" name="TextBox 2"/>
          <p:cNvSpPr txBox="1"/>
          <p:nvPr/>
        </p:nvSpPr>
        <p:spPr>
          <a:xfrm>
            <a:off x="2739963" y="2996920"/>
            <a:ext cx="7856638" cy="923330"/>
          </a:xfrm>
          <a:prstGeom prst="rect">
            <a:avLst/>
          </a:prstGeom>
          <a:noFill/>
        </p:spPr>
        <p:txBody>
          <a:bodyPr wrap="none">
            <a:spAutoFit/>
          </a:bodyPr>
          <a:lstStyle/>
          <a:p>
            <a:pPr>
              <a:defRPr/>
            </a:pPr>
            <a:r>
              <a:rPr lang="en-US" sz="1800" dirty="0"/>
              <a:t>When we read data from a file, </a:t>
            </a:r>
            <a:r>
              <a:rPr lang="en-US" sz="1800" dirty="0" smtClean="0"/>
              <a:t>we often have no idea how much</a:t>
            </a:r>
            <a:endParaRPr lang="en-US" sz="1800" dirty="0"/>
          </a:p>
          <a:p>
            <a:pPr>
              <a:defRPr/>
            </a:pPr>
            <a:r>
              <a:rPr lang="en-US" sz="1800" dirty="0" smtClean="0"/>
              <a:t>data </a:t>
            </a:r>
            <a:r>
              <a:rPr lang="en-US" sz="1800" dirty="0"/>
              <a:t>there is in the file. So, </a:t>
            </a:r>
            <a:r>
              <a:rPr lang="en-US" sz="1800" dirty="0" smtClean="0"/>
              <a:t>we need </a:t>
            </a:r>
            <a:r>
              <a:rPr lang="en-US" sz="1800" dirty="0"/>
              <a:t>a scheme that let’s us </a:t>
            </a:r>
            <a:endParaRPr lang="en-US" sz="1800" dirty="0" smtClean="0"/>
          </a:p>
          <a:p>
            <a:pPr>
              <a:defRPr/>
            </a:pPr>
            <a:r>
              <a:rPr lang="en-US" sz="1800" dirty="0" smtClean="0"/>
              <a:t>continue </a:t>
            </a:r>
            <a:r>
              <a:rPr lang="en-US" sz="1800" dirty="0"/>
              <a:t>reading </a:t>
            </a:r>
            <a:r>
              <a:rPr lang="en-US" sz="1800" dirty="0" smtClean="0"/>
              <a:t>and processing </a:t>
            </a:r>
            <a:r>
              <a:rPr lang="en-US" sz="1800" dirty="0"/>
              <a:t>data until we reach the end of the file.</a:t>
            </a:r>
          </a:p>
        </p:txBody>
      </p:sp>
    </p:spTree>
    <p:extLst>
      <p:ext uri="{BB962C8B-B14F-4D97-AF65-F5344CB8AC3E}">
        <p14:creationId xmlns:p14="http://schemas.microsoft.com/office/powerpoint/2010/main" val="42450769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72285" y="2641043"/>
            <a:ext cx="7233070" cy="1754326"/>
          </a:xfrm>
          <a:prstGeom prst="rect">
            <a:avLst/>
          </a:prstGeom>
          <a:noFill/>
        </p:spPr>
        <p:txBody>
          <a:bodyPr wrap="none">
            <a:spAutoFit/>
          </a:bodyPr>
          <a:lstStyle/>
          <a:p>
            <a:pPr>
              <a:defRPr/>
            </a:pPr>
            <a:r>
              <a:rPr lang="en-US" sz="1800" dirty="0" smtClean="0"/>
              <a:t>One way to do this is to use the </a:t>
            </a:r>
            <a:r>
              <a:rPr lang="en-US" sz="1800" dirty="0" err="1" smtClean="0"/>
              <a:t>hasNextLine</a:t>
            </a:r>
            <a:r>
              <a:rPr lang="en-US" sz="1800" dirty="0" smtClean="0"/>
              <a:t>() method in the</a:t>
            </a:r>
          </a:p>
          <a:p>
            <a:pPr>
              <a:defRPr/>
            </a:pPr>
            <a:r>
              <a:rPr lang="en-US" sz="1800" dirty="0" smtClean="0"/>
              <a:t>Scanner class to see if there is a line of input to read. As long as </a:t>
            </a:r>
          </a:p>
          <a:p>
            <a:pPr>
              <a:defRPr/>
            </a:pPr>
            <a:r>
              <a:rPr lang="en-US" sz="1800" dirty="0" smtClean="0"/>
              <a:t>there is data in the file, this method will return a true. If,</a:t>
            </a:r>
          </a:p>
          <a:p>
            <a:pPr>
              <a:defRPr/>
            </a:pPr>
            <a:r>
              <a:rPr lang="en-US" sz="1800" dirty="0" smtClean="0"/>
              <a:t>however, the method encounters the end of the file, it will</a:t>
            </a:r>
          </a:p>
          <a:p>
            <a:pPr>
              <a:defRPr/>
            </a:pPr>
            <a:r>
              <a:rPr lang="en-US" sz="1800" dirty="0" smtClean="0"/>
              <a:t>return a false. We can then build a loop that exits based on this</a:t>
            </a:r>
          </a:p>
          <a:p>
            <a:pPr>
              <a:defRPr/>
            </a:pPr>
            <a:r>
              <a:rPr lang="en-US" sz="1800" dirty="0" smtClean="0"/>
              <a:t>method returning a false.</a:t>
            </a:r>
          </a:p>
        </p:txBody>
      </p:sp>
    </p:spTree>
    <p:extLst>
      <p:ext uri="{BB962C8B-B14F-4D97-AF65-F5344CB8AC3E}">
        <p14:creationId xmlns:p14="http://schemas.microsoft.com/office/powerpoint/2010/main" val="19255295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5111" y="2871619"/>
            <a:ext cx="2487110" cy="400110"/>
          </a:xfrm>
          <a:prstGeom prst="rect">
            <a:avLst/>
          </a:prstGeom>
          <a:noFill/>
        </p:spPr>
        <p:txBody>
          <a:bodyPr wrap="square">
            <a:spAutoFit/>
          </a:bodyPr>
          <a:lstStyle/>
          <a:p>
            <a:pPr>
              <a:defRPr/>
            </a:pPr>
            <a:r>
              <a:rPr lang="en-US" sz="2000" dirty="0"/>
              <a:t>Activity Diagram </a:t>
            </a:r>
          </a:p>
        </p:txBody>
      </p:sp>
      <p:sp>
        <p:nvSpPr>
          <p:cNvPr id="5" name="Diamond 4"/>
          <p:cNvSpPr/>
          <p:nvPr/>
        </p:nvSpPr>
        <p:spPr bwMode="auto">
          <a:xfrm>
            <a:off x="6493930" y="1169609"/>
            <a:ext cx="1551144" cy="1604349"/>
          </a:xfrm>
          <a:prstGeom prst="diamond">
            <a:avLst/>
          </a:prstGeom>
          <a:solidFill>
            <a:schemeClr val="tx1">
              <a:lumMod val="85000"/>
            </a:schemeClr>
          </a:solidFill>
          <a:ln w="12700" cap="flat" cmpd="sng" algn="ctr">
            <a:noFill/>
            <a:prstDash val="solid"/>
            <a:round/>
            <a:headEnd type="none" w="med" len="med"/>
            <a:tailEnd type="none" w="med" len="med"/>
          </a:ln>
          <a:effectLst/>
        </p:spPr>
        <p:txBody>
          <a:bodyPr/>
          <a:lstStyle/>
          <a:p>
            <a:pPr>
              <a:defRPr/>
            </a:pPr>
            <a:endParaRPr lang="en-US"/>
          </a:p>
        </p:txBody>
      </p:sp>
      <p:cxnSp>
        <p:nvCxnSpPr>
          <p:cNvPr id="27656" name="Straight Arrow Connector 14"/>
          <p:cNvCxnSpPr>
            <a:cxnSpLocks noChangeShapeType="1"/>
          </p:cNvCxnSpPr>
          <p:nvPr/>
        </p:nvCxnSpPr>
        <p:spPr bwMode="auto">
          <a:xfrm>
            <a:off x="7269502" y="2806333"/>
            <a:ext cx="0" cy="530683"/>
          </a:xfrm>
          <a:prstGeom prst="straightConnector1">
            <a:avLst/>
          </a:prstGeom>
          <a:noFill/>
          <a:ln w="25400" algn="ctr">
            <a:solidFill>
              <a:schemeClr val="tx1"/>
            </a:solidFill>
            <a:round/>
            <a:headEnd/>
            <a:tailEnd type="arrow" w="med" len="med"/>
          </a:ln>
        </p:spPr>
      </p:cxnSp>
      <p:sp>
        <p:nvSpPr>
          <p:cNvPr id="18" name="Oval 17"/>
          <p:cNvSpPr/>
          <p:nvPr/>
        </p:nvSpPr>
        <p:spPr bwMode="auto">
          <a:xfrm>
            <a:off x="8933841" y="1647189"/>
            <a:ext cx="682625" cy="649188"/>
          </a:xfrm>
          <a:prstGeom prst="ellipse">
            <a:avLst/>
          </a:prstGeom>
          <a:solidFill>
            <a:schemeClr val="tx1">
              <a:lumMod val="85000"/>
            </a:schemeClr>
          </a:solidFill>
          <a:ln w="12700" cap="flat" cmpd="sng" algn="ctr">
            <a:noFill/>
            <a:prstDash val="solid"/>
            <a:round/>
            <a:headEnd type="none" w="med" len="med"/>
            <a:tailEnd type="none" w="med" len="med"/>
          </a:ln>
          <a:effectLst/>
        </p:spPr>
        <p:txBody>
          <a:bodyPr>
            <a:spAutoFit/>
          </a:bodyPr>
          <a:lstStyle/>
          <a:p>
            <a:pPr>
              <a:defRPr/>
            </a:pPr>
            <a:endParaRPr lang="en-US"/>
          </a:p>
        </p:txBody>
      </p:sp>
      <p:sp>
        <p:nvSpPr>
          <p:cNvPr id="19" name="TextBox 18"/>
          <p:cNvSpPr txBox="1"/>
          <p:nvPr/>
        </p:nvSpPr>
        <p:spPr>
          <a:xfrm>
            <a:off x="8984641" y="1802714"/>
            <a:ext cx="577402" cy="307777"/>
          </a:xfrm>
          <a:prstGeom prst="rect">
            <a:avLst/>
          </a:prstGeom>
          <a:noFill/>
        </p:spPr>
        <p:txBody>
          <a:bodyPr wrap="none">
            <a:spAutoFit/>
          </a:bodyPr>
          <a:lstStyle/>
          <a:p>
            <a:pPr>
              <a:defRPr/>
            </a:pPr>
            <a:r>
              <a:rPr lang="en-US" sz="1400" dirty="0">
                <a:solidFill>
                  <a:schemeClr val="bg1"/>
                </a:solidFill>
              </a:rPr>
              <a:t>done</a:t>
            </a:r>
          </a:p>
        </p:txBody>
      </p:sp>
      <p:cxnSp>
        <p:nvCxnSpPr>
          <p:cNvPr id="27661" name="Straight Arrow Connector 22"/>
          <p:cNvCxnSpPr>
            <a:cxnSpLocks noChangeShapeType="1"/>
            <a:stCxn id="5" idx="3"/>
          </p:cNvCxnSpPr>
          <p:nvPr/>
        </p:nvCxnSpPr>
        <p:spPr bwMode="auto">
          <a:xfrm flipV="1">
            <a:off x="8045074" y="1971783"/>
            <a:ext cx="877862" cy="1"/>
          </a:xfrm>
          <a:prstGeom prst="straightConnector1">
            <a:avLst/>
          </a:prstGeom>
          <a:noFill/>
          <a:ln w="25400" algn="ctr">
            <a:solidFill>
              <a:schemeClr val="tx1"/>
            </a:solidFill>
            <a:round/>
            <a:headEnd/>
            <a:tailEnd type="arrow" w="med" len="med"/>
          </a:ln>
        </p:spPr>
      </p:cxnSp>
      <p:sp>
        <p:nvSpPr>
          <p:cNvPr id="8" name="TextBox 7"/>
          <p:cNvSpPr txBox="1"/>
          <p:nvPr/>
        </p:nvSpPr>
        <p:spPr>
          <a:xfrm>
            <a:off x="6846149" y="1543327"/>
            <a:ext cx="846707" cy="954107"/>
          </a:xfrm>
          <a:prstGeom prst="rect">
            <a:avLst/>
          </a:prstGeom>
          <a:noFill/>
        </p:spPr>
        <p:txBody>
          <a:bodyPr wrap="none" rtlCol="0">
            <a:spAutoFit/>
          </a:bodyPr>
          <a:lstStyle/>
          <a:p>
            <a:pPr algn="ctr"/>
            <a:r>
              <a:rPr lang="en-US" sz="1400" dirty="0" smtClean="0">
                <a:solidFill>
                  <a:schemeClr val="bg1"/>
                </a:solidFill>
              </a:rPr>
              <a:t>is there</a:t>
            </a:r>
          </a:p>
          <a:p>
            <a:pPr algn="ctr"/>
            <a:r>
              <a:rPr lang="en-US" sz="1400" dirty="0" smtClean="0">
                <a:solidFill>
                  <a:schemeClr val="bg1"/>
                </a:solidFill>
              </a:rPr>
              <a:t>data to</a:t>
            </a:r>
          </a:p>
          <a:p>
            <a:pPr algn="ctr"/>
            <a:r>
              <a:rPr lang="en-US" sz="1400" dirty="0" smtClean="0">
                <a:solidFill>
                  <a:schemeClr val="bg1"/>
                </a:solidFill>
              </a:rPr>
              <a:t>read</a:t>
            </a:r>
          </a:p>
          <a:p>
            <a:pPr algn="ctr"/>
            <a:r>
              <a:rPr lang="en-US" sz="1400" dirty="0">
                <a:solidFill>
                  <a:schemeClr val="bg1"/>
                </a:solidFill>
              </a:rPr>
              <a:t>?</a:t>
            </a:r>
          </a:p>
        </p:txBody>
      </p:sp>
      <p:sp>
        <p:nvSpPr>
          <p:cNvPr id="11" name="Rectangle 10"/>
          <p:cNvSpPr/>
          <p:nvPr/>
        </p:nvSpPr>
        <p:spPr>
          <a:xfrm>
            <a:off x="6493930" y="3337016"/>
            <a:ext cx="1603549" cy="980885"/>
          </a:xfrm>
          <a:prstGeom prst="rect">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6738483" y="3468223"/>
            <a:ext cx="1173719" cy="738664"/>
          </a:xfrm>
          <a:prstGeom prst="rect">
            <a:avLst/>
          </a:prstGeom>
          <a:noFill/>
        </p:spPr>
        <p:txBody>
          <a:bodyPr wrap="none">
            <a:spAutoFit/>
          </a:bodyPr>
          <a:lstStyle/>
          <a:p>
            <a:pPr algn="ctr">
              <a:defRPr/>
            </a:pPr>
            <a:r>
              <a:rPr lang="en-US" sz="1400" dirty="0">
                <a:solidFill>
                  <a:schemeClr val="bg1"/>
                </a:solidFill>
              </a:rPr>
              <a:t>Read a line</a:t>
            </a:r>
          </a:p>
          <a:p>
            <a:pPr algn="ctr">
              <a:defRPr/>
            </a:pPr>
            <a:r>
              <a:rPr lang="en-US" sz="1400" dirty="0">
                <a:solidFill>
                  <a:schemeClr val="bg1"/>
                </a:solidFill>
              </a:rPr>
              <a:t>of data into</a:t>
            </a:r>
          </a:p>
          <a:p>
            <a:pPr algn="ctr">
              <a:defRPr/>
            </a:pPr>
            <a:r>
              <a:rPr lang="en-US" sz="1400" dirty="0">
                <a:solidFill>
                  <a:schemeClr val="bg1"/>
                </a:solidFill>
              </a:rPr>
              <a:t>a string</a:t>
            </a:r>
          </a:p>
        </p:txBody>
      </p:sp>
      <p:cxnSp>
        <p:nvCxnSpPr>
          <p:cNvPr id="24" name="Straight Arrow Connector 14"/>
          <p:cNvCxnSpPr>
            <a:cxnSpLocks noChangeShapeType="1"/>
          </p:cNvCxnSpPr>
          <p:nvPr/>
        </p:nvCxnSpPr>
        <p:spPr bwMode="auto">
          <a:xfrm>
            <a:off x="7243299" y="4349587"/>
            <a:ext cx="0" cy="530683"/>
          </a:xfrm>
          <a:prstGeom prst="straightConnector1">
            <a:avLst/>
          </a:prstGeom>
          <a:noFill/>
          <a:ln w="25400" algn="ctr">
            <a:solidFill>
              <a:schemeClr val="tx1"/>
            </a:solidFill>
            <a:round/>
            <a:headEnd/>
            <a:tailEnd type="arrow" w="med" len="med"/>
          </a:ln>
        </p:spPr>
      </p:cxnSp>
      <p:sp>
        <p:nvSpPr>
          <p:cNvPr id="25" name="Rectangle 24"/>
          <p:cNvSpPr/>
          <p:nvPr/>
        </p:nvSpPr>
        <p:spPr>
          <a:xfrm>
            <a:off x="6467727" y="4880270"/>
            <a:ext cx="1603549" cy="980885"/>
          </a:xfrm>
          <a:prstGeom prst="rect">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6712280" y="5041621"/>
            <a:ext cx="1165704" cy="523220"/>
          </a:xfrm>
          <a:prstGeom prst="rect">
            <a:avLst/>
          </a:prstGeom>
          <a:noFill/>
        </p:spPr>
        <p:txBody>
          <a:bodyPr wrap="none">
            <a:spAutoFit/>
          </a:bodyPr>
          <a:lstStyle/>
          <a:p>
            <a:pPr algn="ctr">
              <a:defRPr/>
            </a:pPr>
            <a:r>
              <a:rPr lang="en-US" sz="1400" dirty="0" smtClean="0">
                <a:solidFill>
                  <a:schemeClr val="bg1"/>
                </a:solidFill>
              </a:rPr>
              <a:t>Process the</a:t>
            </a:r>
          </a:p>
          <a:p>
            <a:pPr algn="ctr">
              <a:defRPr/>
            </a:pPr>
            <a:r>
              <a:rPr lang="en-US" sz="1400" dirty="0" smtClean="0">
                <a:solidFill>
                  <a:schemeClr val="bg1"/>
                </a:solidFill>
              </a:rPr>
              <a:t>data</a:t>
            </a:r>
            <a:endParaRPr lang="en-US" sz="1400" dirty="0">
              <a:solidFill>
                <a:schemeClr val="bg1"/>
              </a:solidFill>
            </a:endParaRPr>
          </a:p>
        </p:txBody>
      </p:sp>
      <p:cxnSp>
        <p:nvCxnSpPr>
          <p:cNvPr id="16" name="Straight Connector 15"/>
          <p:cNvCxnSpPr>
            <a:stCxn id="25" idx="1"/>
          </p:cNvCxnSpPr>
          <p:nvPr/>
        </p:nvCxnSpPr>
        <p:spPr>
          <a:xfrm flipH="1" flipV="1">
            <a:off x="5868237" y="5370712"/>
            <a:ext cx="599490"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5848141" y="1971783"/>
            <a:ext cx="20096" cy="339892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5" idx="1"/>
          </p:cNvCxnSpPr>
          <p:nvPr/>
        </p:nvCxnSpPr>
        <p:spPr>
          <a:xfrm>
            <a:off x="5883314" y="1971783"/>
            <a:ext cx="610616"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8210383" y="1664006"/>
            <a:ext cx="373820" cy="307777"/>
          </a:xfrm>
          <a:prstGeom prst="rect">
            <a:avLst/>
          </a:prstGeom>
          <a:noFill/>
        </p:spPr>
        <p:txBody>
          <a:bodyPr wrap="none" rtlCol="0">
            <a:spAutoFit/>
          </a:bodyPr>
          <a:lstStyle/>
          <a:p>
            <a:r>
              <a:rPr lang="en-US" sz="1400" dirty="0" smtClean="0"/>
              <a:t>no</a:t>
            </a:r>
            <a:endParaRPr lang="en-US" sz="1400" dirty="0"/>
          </a:p>
        </p:txBody>
      </p:sp>
      <p:sp>
        <p:nvSpPr>
          <p:cNvPr id="29" name="TextBox 28"/>
          <p:cNvSpPr txBox="1"/>
          <p:nvPr/>
        </p:nvSpPr>
        <p:spPr>
          <a:xfrm>
            <a:off x="7295132" y="2781420"/>
            <a:ext cx="463588" cy="307777"/>
          </a:xfrm>
          <a:prstGeom prst="rect">
            <a:avLst/>
          </a:prstGeom>
          <a:noFill/>
        </p:spPr>
        <p:txBody>
          <a:bodyPr wrap="none" rtlCol="0">
            <a:spAutoFit/>
          </a:bodyPr>
          <a:lstStyle/>
          <a:p>
            <a:r>
              <a:rPr lang="en-US" sz="1400" dirty="0" smtClean="0"/>
              <a:t>yes</a:t>
            </a:r>
            <a:endParaRPr lang="en-US" sz="1400" dirty="0"/>
          </a:p>
        </p:txBody>
      </p:sp>
    </p:spTree>
    <p:extLst>
      <p:ext uri="{BB962C8B-B14F-4D97-AF65-F5344CB8AC3E}">
        <p14:creationId xmlns:p14="http://schemas.microsoft.com/office/powerpoint/2010/main" val="23709417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9390" y="2723103"/>
            <a:ext cx="3703578" cy="1754326"/>
          </a:xfrm>
          <a:prstGeom prst="rect">
            <a:avLst/>
          </a:prstGeom>
          <a:noFill/>
        </p:spPr>
        <p:txBody>
          <a:bodyPr wrap="none" rtlCol="0">
            <a:spAutoFit/>
          </a:bodyPr>
          <a:lstStyle/>
          <a:p>
            <a:r>
              <a:rPr lang="en-US" sz="1800" dirty="0">
                <a:latin typeface="+mn-lt"/>
              </a:rPr>
              <a:t> while(</a:t>
            </a:r>
            <a:r>
              <a:rPr lang="en-US" sz="1800" dirty="0" err="1">
                <a:latin typeface="+mn-lt"/>
              </a:rPr>
              <a:t>input.hasNextLine</a:t>
            </a:r>
            <a:r>
              <a:rPr lang="en-US" sz="1800" dirty="0">
                <a:latin typeface="+mn-lt"/>
              </a:rPr>
              <a:t>()) {</a:t>
            </a:r>
          </a:p>
          <a:p>
            <a:r>
              <a:rPr lang="en-US" sz="1800" dirty="0">
                <a:latin typeface="+mn-lt"/>
              </a:rPr>
              <a:t> </a:t>
            </a:r>
            <a:r>
              <a:rPr lang="en-US" sz="1800" dirty="0" smtClean="0">
                <a:latin typeface="+mn-lt"/>
              </a:rPr>
              <a:t>   String </a:t>
            </a:r>
            <a:r>
              <a:rPr lang="en-US" sz="1800" dirty="0">
                <a:latin typeface="+mn-lt"/>
              </a:rPr>
              <a:t>line = </a:t>
            </a:r>
            <a:r>
              <a:rPr lang="en-US" sz="1800" dirty="0" err="1">
                <a:latin typeface="+mn-lt"/>
              </a:rPr>
              <a:t>input.nextLine</a:t>
            </a:r>
            <a:r>
              <a:rPr lang="en-US" sz="1800" dirty="0">
                <a:latin typeface="+mn-lt"/>
              </a:rPr>
              <a:t>().trim();</a:t>
            </a:r>
          </a:p>
          <a:p>
            <a:r>
              <a:rPr lang="en-US" sz="1800" dirty="0">
                <a:latin typeface="+mn-lt"/>
              </a:rPr>
              <a:t>    </a:t>
            </a:r>
            <a:endParaRPr lang="en-US" sz="1800" dirty="0" smtClean="0">
              <a:latin typeface="+mn-lt"/>
            </a:endParaRPr>
          </a:p>
          <a:p>
            <a:r>
              <a:rPr lang="en-US" sz="1800" dirty="0">
                <a:latin typeface="+mn-lt"/>
              </a:rPr>
              <a:t> </a:t>
            </a:r>
            <a:r>
              <a:rPr lang="en-US" sz="1800" dirty="0" smtClean="0">
                <a:latin typeface="+mn-lt"/>
              </a:rPr>
              <a:t>   // process the data …</a:t>
            </a:r>
          </a:p>
          <a:p>
            <a:endParaRPr lang="en-US" sz="1800" dirty="0">
              <a:latin typeface="+mn-lt"/>
            </a:endParaRPr>
          </a:p>
          <a:p>
            <a:r>
              <a:rPr lang="en-US" sz="1800" dirty="0" smtClean="0">
                <a:latin typeface="+mn-lt"/>
              </a:rPr>
              <a:t>} // end of while loop</a:t>
            </a:r>
            <a:endParaRPr lang="en-US" sz="1800" dirty="0">
              <a:latin typeface="+mn-lt"/>
            </a:endParaRPr>
          </a:p>
        </p:txBody>
      </p:sp>
      <p:sp>
        <p:nvSpPr>
          <p:cNvPr id="3" name="TextBox 2"/>
          <p:cNvSpPr txBox="1"/>
          <p:nvPr/>
        </p:nvSpPr>
        <p:spPr>
          <a:xfrm>
            <a:off x="5064369" y="1567543"/>
            <a:ext cx="1529586" cy="461665"/>
          </a:xfrm>
          <a:prstGeom prst="rect">
            <a:avLst/>
          </a:prstGeom>
          <a:noFill/>
        </p:spPr>
        <p:txBody>
          <a:bodyPr wrap="none" rtlCol="0">
            <a:spAutoFit/>
          </a:bodyPr>
          <a:lstStyle/>
          <a:p>
            <a:r>
              <a:rPr lang="en-US" dirty="0" smtClean="0"/>
              <a:t>The Code</a:t>
            </a:r>
            <a:endParaRPr lang="en-US" dirty="0"/>
          </a:p>
        </p:txBody>
      </p:sp>
      <p:sp>
        <p:nvSpPr>
          <p:cNvPr id="4" name="TextBox 3"/>
          <p:cNvSpPr txBox="1"/>
          <p:nvPr/>
        </p:nvSpPr>
        <p:spPr>
          <a:xfrm>
            <a:off x="7849294" y="3844942"/>
            <a:ext cx="2440092" cy="523220"/>
          </a:xfrm>
          <a:prstGeom prst="rect">
            <a:avLst/>
          </a:prstGeom>
          <a:noFill/>
        </p:spPr>
        <p:txBody>
          <a:bodyPr wrap="none" rtlCol="0">
            <a:spAutoFit/>
          </a:bodyPr>
          <a:lstStyle/>
          <a:p>
            <a:r>
              <a:rPr lang="en-US" sz="1400" dirty="0" smtClean="0">
                <a:solidFill>
                  <a:srgbClr val="FFC000"/>
                </a:solidFill>
              </a:rPr>
              <a:t>the trim() method removes</a:t>
            </a:r>
          </a:p>
          <a:p>
            <a:r>
              <a:rPr lang="en-US" sz="1400" dirty="0" smtClean="0">
                <a:solidFill>
                  <a:srgbClr val="FFC000"/>
                </a:solidFill>
              </a:rPr>
              <a:t>leading and trailing blanks.</a:t>
            </a:r>
            <a:endParaRPr lang="en-US" sz="1400" dirty="0">
              <a:solidFill>
                <a:srgbClr val="FFC000"/>
              </a:solidFill>
            </a:endParaRPr>
          </a:p>
        </p:txBody>
      </p:sp>
      <p:cxnSp>
        <p:nvCxnSpPr>
          <p:cNvPr id="6" name="Straight Arrow Connector 5"/>
          <p:cNvCxnSpPr/>
          <p:nvPr/>
        </p:nvCxnSpPr>
        <p:spPr>
          <a:xfrm flipH="1" flipV="1">
            <a:off x="7409889" y="3362621"/>
            <a:ext cx="439405" cy="482321"/>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6483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2068530" y="2351628"/>
            <a:ext cx="8470589" cy="1754326"/>
          </a:xfrm>
          <a:prstGeom prst="rect">
            <a:avLst/>
          </a:prstGeom>
          <a:noFill/>
          <a:ln w="12700">
            <a:noFill/>
            <a:miter lim="800000"/>
            <a:headEnd type="none" w="sm" len="sm"/>
            <a:tailEnd type="none" w="sm" len="sm"/>
          </a:ln>
        </p:spPr>
        <p:txBody>
          <a:bodyPr wrap="none">
            <a:spAutoFit/>
          </a:bodyPr>
          <a:lstStyle/>
          <a:p>
            <a:r>
              <a:rPr lang="en-US" sz="1800" dirty="0"/>
              <a:t>	It can return some </a:t>
            </a:r>
            <a:r>
              <a:rPr lang="en-US" sz="1800" dirty="0" smtClean="0"/>
              <a:t>garbage value</a:t>
            </a:r>
            <a:r>
              <a:rPr lang="en-US" sz="1800" dirty="0"/>
              <a:t>, but leave </a:t>
            </a:r>
            <a:r>
              <a:rPr lang="en-US" sz="1800" dirty="0" smtClean="0"/>
              <a:t>the program </a:t>
            </a:r>
          </a:p>
          <a:p>
            <a:r>
              <a:rPr lang="en-US" sz="1800" dirty="0"/>
              <a:t> </a:t>
            </a:r>
            <a:r>
              <a:rPr lang="en-US" sz="1800" dirty="0" smtClean="0"/>
              <a:t>             in </a:t>
            </a:r>
            <a:r>
              <a:rPr lang="en-US" sz="1800" dirty="0"/>
              <a:t>an error state.</a:t>
            </a:r>
          </a:p>
          <a:p>
            <a:endParaRPr lang="en-US" sz="1800" dirty="0"/>
          </a:p>
          <a:p>
            <a:r>
              <a:rPr lang="en-US" sz="1800" dirty="0"/>
              <a:t>	This may be the worst situation, since </a:t>
            </a:r>
            <a:r>
              <a:rPr lang="en-US" sz="1800" dirty="0" smtClean="0"/>
              <a:t>the user </a:t>
            </a:r>
            <a:r>
              <a:rPr lang="en-US" sz="1800" dirty="0"/>
              <a:t>does not know </a:t>
            </a:r>
            <a:endParaRPr lang="en-US" sz="1800" dirty="0" smtClean="0"/>
          </a:p>
          <a:p>
            <a:r>
              <a:rPr lang="en-US" sz="1800" dirty="0"/>
              <a:t> </a:t>
            </a:r>
            <a:r>
              <a:rPr lang="en-US" sz="1800" dirty="0" smtClean="0"/>
              <a:t>             that </a:t>
            </a:r>
            <a:r>
              <a:rPr lang="en-US" sz="1800" dirty="0"/>
              <a:t>an error occurred</a:t>
            </a:r>
            <a:r>
              <a:rPr lang="en-US" sz="1800" dirty="0" smtClean="0"/>
              <a:t>. Meanwhile</a:t>
            </a:r>
            <a:r>
              <a:rPr lang="en-US" sz="1800" dirty="0"/>
              <a:t>, the program has done something</a:t>
            </a:r>
          </a:p>
          <a:p>
            <a:r>
              <a:rPr lang="en-US" sz="1800" dirty="0"/>
              <a:t>	wrong and no one knows.</a:t>
            </a:r>
          </a:p>
        </p:txBody>
      </p:sp>
      <p:pic>
        <p:nvPicPr>
          <p:cNvPr id="8195" name="Picture 3" descr="WB02258_"/>
          <p:cNvPicPr>
            <a:picLocks noChangeAspect="1" noChangeArrowheads="1"/>
          </p:cNvPicPr>
          <p:nvPr/>
        </p:nvPicPr>
        <p:blipFill>
          <a:blip r:embed="rId2" cstate="print"/>
          <a:srcRect/>
          <a:stretch>
            <a:fillRect/>
          </a:stretch>
        </p:blipFill>
        <p:spPr bwMode="auto">
          <a:xfrm>
            <a:off x="2746392" y="2489741"/>
            <a:ext cx="190500" cy="190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47068" y="1899139"/>
            <a:ext cx="5046574" cy="2585323"/>
          </a:xfrm>
          <a:prstGeom prst="rect">
            <a:avLst/>
          </a:prstGeom>
          <a:noFill/>
        </p:spPr>
        <p:txBody>
          <a:bodyPr wrap="none" rtlCol="0">
            <a:spAutoFit/>
          </a:bodyPr>
          <a:lstStyle/>
          <a:p>
            <a:r>
              <a:rPr lang="en-US" sz="1800" dirty="0" smtClean="0"/>
              <a:t>Following is an example program that uses</a:t>
            </a:r>
          </a:p>
          <a:p>
            <a:r>
              <a:rPr lang="en-US" sz="1800" dirty="0" smtClean="0"/>
              <a:t>all of the concepts discussed in this set of</a:t>
            </a:r>
          </a:p>
          <a:p>
            <a:r>
              <a:rPr lang="en-US" sz="1800" dirty="0" smtClean="0"/>
              <a:t>slides. The program creates a file and</a:t>
            </a:r>
          </a:p>
          <a:p>
            <a:r>
              <a:rPr lang="en-US" sz="1800" dirty="0" smtClean="0"/>
              <a:t>writes out the integer values 1 through 10.</a:t>
            </a:r>
          </a:p>
          <a:p>
            <a:r>
              <a:rPr lang="en-US" sz="1800" dirty="0" smtClean="0"/>
              <a:t>Note that each integer value is on a separate</a:t>
            </a:r>
          </a:p>
          <a:p>
            <a:r>
              <a:rPr lang="en-US" sz="1800" dirty="0" smtClean="0"/>
              <a:t>line. It then gets a file name from the user,</a:t>
            </a:r>
          </a:p>
          <a:p>
            <a:r>
              <a:rPr lang="en-US" sz="1800" dirty="0" smtClean="0"/>
              <a:t>opens the file, and reads the data back into</a:t>
            </a:r>
          </a:p>
          <a:p>
            <a:r>
              <a:rPr lang="en-US" sz="1800" dirty="0" smtClean="0"/>
              <a:t>the program and displays each integer on</a:t>
            </a:r>
          </a:p>
          <a:p>
            <a:r>
              <a:rPr lang="en-US" sz="1800" dirty="0" smtClean="0"/>
              <a:t>a new line.</a:t>
            </a:r>
            <a:endParaRPr lang="en-US" sz="1800" dirty="0"/>
          </a:p>
        </p:txBody>
      </p:sp>
    </p:spTree>
    <p:extLst>
      <p:ext uri="{BB962C8B-B14F-4D97-AF65-F5344CB8AC3E}">
        <p14:creationId xmlns:p14="http://schemas.microsoft.com/office/powerpoint/2010/main" val="387777308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62235" y="1414696"/>
            <a:ext cx="6203942" cy="2862322"/>
          </a:xfrm>
          <a:prstGeom prst="rect">
            <a:avLst/>
          </a:prstGeom>
          <a:noFill/>
        </p:spPr>
        <p:txBody>
          <a:bodyPr wrap="none" rtlCol="0">
            <a:spAutoFit/>
          </a:bodyPr>
          <a:lstStyle/>
          <a:p>
            <a:r>
              <a:rPr lang="en-US" sz="1800" dirty="0" smtClean="0">
                <a:solidFill>
                  <a:srgbClr val="92D050"/>
                </a:solidFill>
              </a:rPr>
              <a:t>// This program demonstrates writing data to a file and</a:t>
            </a:r>
          </a:p>
          <a:p>
            <a:r>
              <a:rPr lang="en-US" sz="1800" dirty="0" smtClean="0">
                <a:solidFill>
                  <a:srgbClr val="92D050"/>
                </a:solidFill>
              </a:rPr>
              <a:t>// reading it back in again. Exceptions are required to</a:t>
            </a:r>
          </a:p>
          <a:p>
            <a:r>
              <a:rPr lang="en-US" sz="1800" dirty="0" smtClean="0">
                <a:solidFill>
                  <a:srgbClr val="92D050"/>
                </a:solidFill>
              </a:rPr>
              <a:t>// use the files.</a:t>
            </a:r>
          </a:p>
          <a:p>
            <a:endParaRPr lang="en-US" sz="1800" dirty="0" smtClean="0"/>
          </a:p>
          <a:p>
            <a:r>
              <a:rPr lang="en-US" sz="1800" dirty="0" smtClean="0"/>
              <a:t>// front matter</a:t>
            </a:r>
          </a:p>
          <a:p>
            <a:r>
              <a:rPr lang="en-US" sz="1800" dirty="0" smtClean="0"/>
              <a:t>import java.io.*;</a:t>
            </a:r>
            <a:endParaRPr lang="en-US" sz="1800" dirty="0"/>
          </a:p>
          <a:p>
            <a:r>
              <a:rPr lang="en-US" sz="1800" dirty="0" smtClean="0"/>
              <a:t>import </a:t>
            </a:r>
            <a:r>
              <a:rPr lang="en-US" sz="1800" dirty="0" err="1"/>
              <a:t>java.util.Scanner</a:t>
            </a:r>
            <a:r>
              <a:rPr lang="en-US" sz="1800" dirty="0" smtClean="0"/>
              <a:t>;</a:t>
            </a:r>
          </a:p>
          <a:p>
            <a:endParaRPr lang="en-US" sz="1800" dirty="0"/>
          </a:p>
          <a:p>
            <a:r>
              <a:rPr lang="en-US" sz="1800" dirty="0"/>
              <a:t>p</a:t>
            </a:r>
            <a:r>
              <a:rPr lang="en-US" sz="1800" dirty="0" smtClean="0"/>
              <a:t>ublic class </a:t>
            </a:r>
            <a:r>
              <a:rPr lang="en-US" sz="1800" dirty="0" err="1" smtClean="0"/>
              <a:t>TestIO</a:t>
            </a:r>
            <a:r>
              <a:rPr lang="en-US" sz="1800" dirty="0" smtClean="0"/>
              <a:t> {</a:t>
            </a:r>
            <a:endParaRPr lang="en-US" sz="1800" dirty="0"/>
          </a:p>
          <a:p>
            <a:endParaRPr lang="en-US" sz="1800" dirty="0"/>
          </a:p>
        </p:txBody>
      </p:sp>
      <p:sp>
        <p:nvSpPr>
          <p:cNvPr id="4" name="TextBox 3"/>
          <p:cNvSpPr txBox="1"/>
          <p:nvPr/>
        </p:nvSpPr>
        <p:spPr>
          <a:xfrm>
            <a:off x="4833257" y="6410848"/>
            <a:ext cx="2454518" cy="307777"/>
          </a:xfrm>
          <a:prstGeom prst="rect">
            <a:avLst/>
          </a:prstGeom>
          <a:noFill/>
        </p:spPr>
        <p:txBody>
          <a:bodyPr wrap="none" rtlCol="0">
            <a:spAutoFit/>
          </a:bodyPr>
          <a:lstStyle/>
          <a:p>
            <a:r>
              <a:rPr lang="en-US" sz="1400" dirty="0" smtClean="0"/>
              <a:t>continued on the next slide</a:t>
            </a:r>
            <a:endParaRPr lang="en-US" sz="1400" dirty="0"/>
          </a:p>
        </p:txBody>
      </p:sp>
    </p:spTree>
    <p:extLst>
      <p:ext uri="{BB962C8B-B14F-4D97-AF65-F5344CB8AC3E}">
        <p14:creationId xmlns:p14="http://schemas.microsoft.com/office/powerpoint/2010/main" val="400653749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50666" y="2110088"/>
            <a:ext cx="6538970" cy="2862322"/>
          </a:xfrm>
          <a:prstGeom prst="rect">
            <a:avLst/>
          </a:prstGeom>
          <a:noFill/>
        </p:spPr>
        <p:txBody>
          <a:bodyPr wrap="none" rtlCol="0">
            <a:spAutoFit/>
          </a:bodyPr>
          <a:lstStyle/>
          <a:p>
            <a:r>
              <a:rPr lang="en-US" sz="1800" dirty="0"/>
              <a:t>public static void main(String[] </a:t>
            </a:r>
            <a:r>
              <a:rPr lang="en-US" sz="1800" dirty="0" err="1"/>
              <a:t>args</a:t>
            </a:r>
            <a:r>
              <a:rPr lang="en-US" sz="1800" dirty="0"/>
              <a:t>) throws </a:t>
            </a:r>
            <a:r>
              <a:rPr lang="en-US" sz="1800" dirty="0" err="1"/>
              <a:t>IOException</a:t>
            </a:r>
            <a:r>
              <a:rPr lang="en-US" sz="1800" dirty="0"/>
              <a:t> </a:t>
            </a:r>
            <a:r>
              <a:rPr lang="en-US" sz="1800" dirty="0" smtClean="0"/>
              <a:t>{</a:t>
            </a:r>
          </a:p>
          <a:p>
            <a:endParaRPr lang="en-US" sz="1800" dirty="0">
              <a:solidFill>
                <a:srgbClr val="92D050"/>
              </a:solidFill>
            </a:endParaRPr>
          </a:p>
          <a:p>
            <a:r>
              <a:rPr lang="en-US" sz="1800" dirty="0" smtClean="0">
                <a:solidFill>
                  <a:srgbClr val="92D050"/>
                </a:solidFill>
              </a:rPr>
              <a:t>    // Write the data to the file</a:t>
            </a:r>
            <a:endParaRPr lang="en-US" sz="1800" dirty="0">
              <a:solidFill>
                <a:srgbClr val="92D050"/>
              </a:solidFill>
            </a:endParaRPr>
          </a:p>
          <a:p>
            <a:r>
              <a:rPr lang="en-US" sz="1800" dirty="0" smtClean="0"/>
              <a:t>    try  </a:t>
            </a:r>
            <a:r>
              <a:rPr lang="en-US" sz="1800" dirty="0"/>
              <a:t>(</a:t>
            </a:r>
            <a:r>
              <a:rPr lang="en-US" sz="1800" dirty="0" err="1"/>
              <a:t>PrintWriter</a:t>
            </a:r>
            <a:r>
              <a:rPr lang="en-US" sz="1800" dirty="0"/>
              <a:t> data = new </a:t>
            </a:r>
            <a:r>
              <a:rPr lang="en-US" sz="1800" dirty="0" err="1"/>
              <a:t>PrintWriter</a:t>
            </a:r>
            <a:r>
              <a:rPr lang="en-US" sz="1800" dirty="0"/>
              <a:t>("data.txt") ) {</a:t>
            </a:r>
          </a:p>
          <a:p>
            <a:r>
              <a:rPr lang="nn-NO" sz="1800" dirty="0" smtClean="0"/>
              <a:t>        for(int </a:t>
            </a:r>
            <a:r>
              <a:rPr lang="nn-NO" sz="1800" dirty="0"/>
              <a:t>i = 0; i &lt; 10; i++) {</a:t>
            </a:r>
          </a:p>
          <a:p>
            <a:r>
              <a:rPr lang="en-US" sz="1800" dirty="0" smtClean="0"/>
              <a:t>            </a:t>
            </a:r>
            <a:r>
              <a:rPr lang="en-US" sz="1800" dirty="0" err="1" smtClean="0"/>
              <a:t>data.format</a:t>
            </a:r>
            <a:r>
              <a:rPr lang="en-US" sz="1800" dirty="0"/>
              <a:t>("%</a:t>
            </a:r>
            <a:r>
              <a:rPr lang="en-US" sz="1800" dirty="0" err="1"/>
              <a:t>d%n</a:t>
            </a:r>
            <a:r>
              <a:rPr lang="en-US" sz="1800" dirty="0"/>
              <a:t>",  i+1);</a:t>
            </a:r>
          </a:p>
          <a:p>
            <a:r>
              <a:rPr lang="en-US" sz="1800" dirty="0" smtClean="0"/>
              <a:t>        }</a:t>
            </a:r>
            <a:endParaRPr lang="en-US" sz="1800" dirty="0"/>
          </a:p>
          <a:p>
            <a:r>
              <a:rPr lang="en-US" sz="1800" dirty="0" smtClean="0"/>
              <a:t>    }</a:t>
            </a:r>
            <a:endParaRPr lang="en-US" sz="1800" dirty="0"/>
          </a:p>
          <a:p>
            <a:r>
              <a:rPr lang="en-US" sz="1800" dirty="0" smtClean="0"/>
              <a:t>    </a:t>
            </a:r>
            <a:r>
              <a:rPr lang="en-US" sz="1800" dirty="0" err="1" smtClean="0"/>
              <a:t>System.</a:t>
            </a:r>
            <a:r>
              <a:rPr lang="en-US" sz="1800" i="1" dirty="0" err="1" smtClean="0"/>
              <a:t>out.println</a:t>
            </a:r>
            <a:r>
              <a:rPr lang="en-US" sz="1800" i="1" dirty="0"/>
              <a:t>("output complete.");</a:t>
            </a:r>
            <a:r>
              <a:rPr lang="en-US" sz="1800" dirty="0" smtClean="0"/>
              <a:t>        </a:t>
            </a:r>
            <a:endParaRPr lang="en-US" sz="1800" dirty="0"/>
          </a:p>
          <a:p>
            <a:r>
              <a:rPr lang="en-US" sz="1800" dirty="0"/>
              <a:t>        </a:t>
            </a:r>
          </a:p>
        </p:txBody>
      </p:sp>
      <p:sp>
        <p:nvSpPr>
          <p:cNvPr id="5" name="TextBox 4"/>
          <p:cNvSpPr txBox="1"/>
          <p:nvPr/>
        </p:nvSpPr>
        <p:spPr>
          <a:xfrm>
            <a:off x="4833257" y="6410848"/>
            <a:ext cx="2454518" cy="307777"/>
          </a:xfrm>
          <a:prstGeom prst="rect">
            <a:avLst/>
          </a:prstGeom>
          <a:noFill/>
        </p:spPr>
        <p:txBody>
          <a:bodyPr wrap="none" rtlCol="0">
            <a:spAutoFit/>
          </a:bodyPr>
          <a:lstStyle/>
          <a:p>
            <a:r>
              <a:rPr lang="en-US" sz="1400" dirty="0" smtClean="0"/>
              <a:t>continued on the next slide</a:t>
            </a:r>
            <a:endParaRPr lang="en-US" sz="1400" dirty="0"/>
          </a:p>
        </p:txBody>
      </p:sp>
    </p:spTree>
    <p:extLst>
      <p:ext uri="{BB962C8B-B14F-4D97-AF65-F5344CB8AC3E}">
        <p14:creationId xmlns:p14="http://schemas.microsoft.com/office/powerpoint/2010/main" val="214204616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26604" y="1784361"/>
            <a:ext cx="5423280" cy="3416320"/>
          </a:xfrm>
          <a:prstGeom prst="rect">
            <a:avLst/>
          </a:prstGeom>
          <a:noFill/>
        </p:spPr>
        <p:txBody>
          <a:bodyPr wrap="none" rtlCol="0">
            <a:spAutoFit/>
          </a:bodyPr>
          <a:lstStyle/>
          <a:p>
            <a:r>
              <a:rPr lang="en-US" sz="1800" dirty="0" smtClean="0">
                <a:solidFill>
                  <a:srgbClr val="92D050"/>
                </a:solidFill>
              </a:rPr>
              <a:t>        // </a:t>
            </a:r>
            <a:r>
              <a:rPr lang="en-US" sz="1800" dirty="0">
                <a:solidFill>
                  <a:srgbClr val="92D050"/>
                </a:solidFill>
              </a:rPr>
              <a:t>read </a:t>
            </a:r>
            <a:r>
              <a:rPr lang="en-US" sz="1800" dirty="0" smtClean="0">
                <a:solidFill>
                  <a:srgbClr val="92D050"/>
                </a:solidFill>
              </a:rPr>
              <a:t>file </a:t>
            </a:r>
            <a:r>
              <a:rPr lang="en-US" sz="1800" dirty="0">
                <a:solidFill>
                  <a:srgbClr val="92D050"/>
                </a:solidFill>
              </a:rPr>
              <a:t>back in and output the numbers</a:t>
            </a:r>
          </a:p>
          <a:p>
            <a:r>
              <a:rPr lang="en-US" sz="1800" dirty="0" smtClean="0"/>
              <a:t>       </a:t>
            </a:r>
            <a:r>
              <a:rPr lang="en-US" sz="1800" dirty="0" err="1" smtClean="0"/>
              <a:t>System.</a:t>
            </a:r>
            <a:r>
              <a:rPr lang="en-US" sz="1800" i="1" dirty="0" err="1" smtClean="0"/>
              <a:t>out.println</a:t>
            </a:r>
            <a:r>
              <a:rPr lang="en-US" sz="1800" i="1" dirty="0"/>
              <a:t>("Contents of the file");</a:t>
            </a:r>
          </a:p>
          <a:p>
            <a:endParaRPr lang="en-US" sz="1800" dirty="0"/>
          </a:p>
          <a:p>
            <a:r>
              <a:rPr lang="en-US" sz="1800" dirty="0" smtClean="0"/>
              <a:t>       File </a:t>
            </a:r>
            <a:r>
              <a:rPr lang="en-US" sz="1800" dirty="0" err="1"/>
              <a:t>myFile</a:t>
            </a:r>
            <a:r>
              <a:rPr lang="en-US" sz="1800" dirty="0"/>
              <a:t> = new File("data.txt");</a:t>
            </a:r>
          </a:p>
          <a:p>
            <a:r>
              <a:rPr lang="en-US" sz="1800" dirty="0" smtClean="0"/>
              <a:t>       try(Scanner </a:t>
            </a:r>
            <a:r>
              <a:rPr lang="en-US" sz="1800" dirty="0"/>
              <a:t>input = new Scanner(</a:t>
            </a:r>
            <a:r>
              <a:rPr lang="en-US" sz="1800" dirty="0" err="1"/>
              <a:t>myFile</a:t>
            </a:r>
            <a:r>
              <a:rPr lang="en-US" sz="1800" dirty="0"/>
              <a:t>) ) {</a:t>
            </a:r>
          </a:p>
          <a:p>
            <a:r>
              <a:rPr lang="en-US" sz="1800" dirty="0" smtClean="0"/>
              <a:t>           while(</a:t>
            </a:r>
            <a:r>
              <a:rPr lang="en-US" sz="1800" dirty="0" err="1" smtClean="0"/>
              <a:t>input.hasNextLine</a:t>
            </a:r>
            <a:r>
              <a:rPr lang="en-US" sz="1800" dirty="0"/>
              <a:t>() ) {</a:t>
            </a:r>
          </a:p>
          <a:p>
            <a:r>
              <a:rPr lang="en-US" sz="1800" dirty="0" smtClean="0"/>
              <a:t>               String </a:t>
            </a:r>
            <a:r>
              <a:rPr lang="en-US" sz="1800" dirty="0"/>
              <a:t>line = </a:t>
            </a:r>
            <a:r>
              <a:rPr lang="en-US" sz="1800" dirty="0" err="1"/>
              <a:t>input.nextLine</a:t>
            </a:r>
            <a:r>
              <a:rPr lang="en-US" sz="1800" dirty="0"/>
              <a:t>().trim();</a:t>
            </a:r>
          </a:p>
          <a:p>
            <a:r>
              <a:rPr lang="en-US" sz="1800" dirty="0" smtClean="0"/>
              <a:t>               </a:t>
            </a:r>
            <a:r>
              <a:rPr lang="en-US" sz="1800" dirty="0" err="1" smtClean="0"/>
              <a:t>int</a:t>
            </a:r>
            <a:r>
              <a:rPr lang="en-US" sz="1800" dirty="0" smtClean="0"/>
              <a:t> </a:t>
            </a:r>
            <a:r>
              <a:rPr lang="en-US" sz="1800" dirty="0"/>
              <a:t>value = </a:t>
            </a:r>
            <a:r>
              <a:rPr lang="en-US" sz="1800" dirty="0" err="1"/>
              <a:t>Integer.</a:t>
            </a:r>
            <a:r>
              <a:rPr lang="en-US" sz="1800" i="1" dirty="0" err="1"/>
              <a:t>parseInt</a:t>
            </a:r>
            <a:r>
              <a:rPr lang="en-US" sz="1800" i="1" dirty="0"/>
              <a:t>(line);</a:t>
            </a:r>
          </a:p>
          <a:p>
            <a:r>
              <a:rPr lang="en-US" sz="1800" dirty="0" smtClean="0"/>
              <a:t>              </a:t>
            </a:r>
            <a:r>
              <a:rPr lang="en-US" sz="1800" dirty="0" err="1" smtClean="0"/>
              <a:t>System.</a:t>
            </a:r>
            <a:r>
              <a:rPr lang="en-US" sz="1800" i="1" dirty="0" err="1" smtClean="0"/>
              <a:t>out.println</a:t>
            </a:r>
            <a:r>
              <a:rPr lang="en-US" sz="1800" i="1" dirty="0" smtClean="0"/>
              <a:t>(value</a:t>
            </a:r>
            <a:r>
              <a:rPr lang="en-US" sz="1800" i="1" dirty="0"/>
              <a:t>);</a:t>
            </a:r>
          </a:p>
          <a:p>
            <a:r>
              <a:rPr lang="en-US" sz="1800" dirty="0" smtClean="0"/>
              <a:t>         }</a:t>
            </a:r>
            <a:endParaRPr lang="en-US" sz="1800" dirty="0"/>
          </a:p>
          <a:p>
            <a:r>
              <a:rPr lang="en-US" sz="1800" dirty="0" smtClean="0"/>
              <a:t>    }</a:t>
            </a:r>
            <a:endParaRPr lang="en-US" sz="1800" dirty="0"/>
          </a:p>
          <a:p>
            <a:r>
              <a:rPr lang="en-US" sz="1800" dirty="0"/>
              <a:t>}</a:t>
            </a:r>
            <a:endParaRPr lang="en-US" sz="1800" dirty="0">
              <a:solidFill>
                <a:srgbClr val="92D050"/>
              </a:solidFill>
            </a:endParaRPr>
          </a:p>
        </p:txBody>
      </p:sp>
    </p:spTree>
    <p:extLst>
      <p:ext uri="{BB962C8B-B14F-4D97-AF65-F5344CB8AC3E}">
        <p14:creationId xmlns:p14="http://schemas.microsoft.com/office/powerpoint/2010/main" val="379499763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Rectangle 4"/>
          <p:cNvSpPr>
            <a:spLocks noGrp="1" noChangeArrowheads="1"/>
          </p:cNvSpPr>
          <p:nvPr>
            <p:ph type="title"/>
          </p:nvPr>
        </p:nvSpPr>
        <p:spPr>
          <a:xfrm>
            <a:off x="4766441" y="594917"/>
            <a:ext cx="3203575" cy="1143000"/>
          </a:xfrm>
        </p:spPr>
        <p:txBody>
          <a:bodyPr>
            <a:normAutofit/>
          </a:bodyPr>
          <a:lstStyle/>
          <a:p>
            <a:pPr eaLnBrk="1" hangingPunct="1">
              <a:defRPr/>
            </a:pPr>
            <a:r>
              <a:rPr lang="en-US" sz="2000" dirty="0" smtClean="0">
                <a:latin typeface="Comic Sans MS" panose="030F0702030302020204" pitchFamily="66" charset="0"/>
              </a:rPr>
              <a:t>Practice</a:t>
            </a:r>
          </a:p>
        </p:txBody>
      </p:sp>
      <p:sp>
        <p:nvSpPr>
          <p:cNvPr id="34819" name="Text Box 5"/>
          <p:cNvSpPr txBox="1">
            <a:spLocks noChangeArrowheads="1"/>
          </p:cNvSpPr>
          <p:nvPr/>
        </p:nvSpPr>
        <p:spPr bwMode="auto">
          <a:xfrm>
            <a:off x="2275069" y="1492472"/>
            <a:ext cx="7824578" cy="1477328"/>
          </a:xfrm>
          <a:prstGeom prst="rect">
            <a:avLst/>
          </a:prstGeom>
          <a:noFill/>
          <a:ln w="12700" algn="ctr">
            <a:noFill/>
            <a:miter lim="800000"/>
            <a:headEnd/>
            <a:tailEnd/>
          </a:ln>
        </p:spPr>
        <p:txBody>
          <a:bodyPr wrap="none">
            <a:spAutoFit/>
          </a:bodyPr>
          <a:lstStyle/>
          <a:p>
            <a:r>
              <a:rPr lang="en-US" sz="1800" dirty="0"/>
              <a:t>Write a program for the diving competition at the Olympic games. </a:t>
            </a:r>
          </a:p>
          <a:p>
            <a:r>
              <a:rPr lang="en-US" sz="1800" dirty="0"/>
              <a:t>In the diving competition, each dive is scored by a panel of judges. </a:t>
            </a:r>
          </a:p>
          <a:p>
            <a:r>
              <a:rPr lang="en-US" sz="1800" dirty="0"/>
              <a:t>The scores are totaled and the highest and lowest scores are then </a:t>
            </a:r>
          </a:p>
          <a:p>
            <a:r>
              <a:rPr lang="en-US" sz="1800" dirty="0"/>
              <a:t>subtracted from the total. The average is computed for the remaining </a:t>
            </a:r>
          </a:p>
          <a:p>
            <a:r>
              <a:rPr lang="en-US" sz="1800" dirty="0"/>
              <a:t>scores. This is the score awarded for the dive. </a:t>
            </a:r>
          </a:p>
        </p:txBody>
      </p:sp>
      <p:sp>
        <p:nvSpPr>
          <p:cNvPr id="4" name="Text Box 5"/>
          <p:cNvSpPr txBox="1">
            <a:spLocks noChangeArrowheads="1"/>
          </p:cNvSpPr>
          <p:nvPr/>
        </p:nvSpPr>
        <p:spPr bwMode="auto">
          <a:xfrm>
            <a:off x="3020861" y="3156434"/>
            <a:ext cx="6418745" cy="2308324"/>
          </a:xfrm>
          <a:prstGeom prst="rect">
            <a:avLst/>
          </a:prstGeom>
          <a:noFill/>
          <a:ln w="12700" algn="ctr">
            <a:noFill/>
            <a:miter lim="800000"/>
            <a:headEnd/>
            <a:tailEnd/>
          </a:ln>
        </p:spPr>
        <p:txBody>
          <a:bodyPr wrap="none">
            <a:spAutoFit/>
          </a:bodyPr>
          <a:lstStyle/>
          <a:p>
            <a:r>
              <a:rPr lang="en-US" sz="1800" b="1" dirty="0"/>
              <a:t>Given:</a:t>
            </a:r>
            <a:r>
              <a:rPr lang="en-US" sz="1800" dirty="0"/>
              <a:t> You have a file of judge’s scores in your documents</a:t>
            </a:r>
          </a:p>
          <a:p>
            <a:r>
              <a:rPr lang="en-US" sz="1800" dirty="0"/>
              <a:t>folder. The name of the file is given by the user.</a:t>
            </a:r>
          </a:p>
          <a:p>
            <a:endParaRPr lang="en-US" sz="1800" dirty="0"/>
          </a:p>
          <a:p>
            <a:r>
              <a:rPr lang="en-US" sz="1800" dirty="0"/>
              <a:t>The file is a text file. You do not know how many</a:t>
            </a:r>
          </a:p>
          <a:p>
            <a:r>
              <a:rPr lang="en-US" sz="1800" dirty="0"/>
              <a:t>scores are in the file, but it is less than 9.</a:t>
            </a:r>
          </a:p>
          <a:p>
            <a:endParaRPr lang="en-US" sz="1800" dirty="0"/>
          </a:p>
          <a:p>
            <a:r>
              <a:rPr lang="en-US" sz="1800" dirty="0"/>
              <a:t>Each score is a </a:t>
            </a:r>
            <a:r>
              <a:rPr lang="en-US" sz="1800" b="1" dirty="0"/>
              <a:t>real</a:t>
            </a:r>
            <a:r>
              <a:rPr lang="en-US" sz="1800" dirty="0"/>
              <a:t> number between 0 and 10,</a:t>
            </a:r>
          </a:p>
          <a:p>
            <a:r>
              <a:rPr lang="en-US" sz="1800" dirty="0"/>
              <a:t>e.g. 8.85</a:t>
            </a:r>
          </a:p>
        </p:txBody>
      </p:sp>
    </p:spTree>
    <p:extLst>
      <p:ext uri="{BB962C8B-B14F-4D97-AF65-F5344CB8AC3E}">
        <p14:creationId xmlns:p14="http://schemas.microsoft.com/office/powerpoint/2010/main" val="42481829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4"/>
          <p:cNvSpPr txBox="1">
            <a:spLocks noChangeArrowheads="1"/>
          </p:cNvSpPr>
          <p:nvPr/>
        </p:nvSpPr>
        <p:spPr bwMode="auto">
          <a:xfrm>
            <a:off x="3225441" y="1902235"/>
            <a:ext cx="6104556" cy="3416320"/>
          </a:xfrm>
          <a:prstGeom prst="rect">
            <a:avLst/>
          </a:prstGeom>
          <a:noFill/>
          <a:ln w="12700">
            <a:noFill/>
            <a:miter lim="800000"/>
            <a:headEnd type="none" w="sm" len="sm"/>
            <a:tailEnd type="none" w="sm" len="sm"/>
          </a:ln>
        </p:spPr>
        <p:txBody>
          <a:bodyPr wrap="none">
            <a:spAutoFit/>
          </a:bodyPr>
          <a:lstStyle/>
          <a:p>
            <a:r>
              <a:rPr lang="en-US" sz="1800" dirty="0"/>
              <a:t>The </a:t>
            </a:r>
            <a:r>
              <a:rPr lang="en-US" sz="1800" dirty="0" smtClean="0"/>
              <a:t>Java </a:t>
            </a:r>
            <a:r>
              <a:rPr lang="en-US" sz="1800" dirty="0"/>
              <a:t>exception mechanism is meant to handle </a:t>
            </a:r>
          </a:p>
          <a:p>
            <a:r>
              <a:rPr lang="en-US" sz="1800" dirty="0"/>
              <a:t>exceptional situations … that is, situations where</a:t>
            </a:r>
          </a:p>
          <a:p>
            <a:r>
              <a:rPr lang="en-US" sz="1800" dirty="0"/>
              <a:t>some part of the program could not do what it was </a:t>
            </a:r>
          </a:p>
          <a:p>
            <a:r>
              <a:rPr lang="en-US" sz="1800" dirty="0"/>
              <a:t>supposed to do for some reason.</a:t>
            </a:r>
          </a:p>
          <a:p>
            <a:endParaRPr lang="en-US" sz="1800" dirty="0"/>
          </a:p>
          <a:p>
            <a:r>
              <a:rPr lang="en-US" sz="1800" dirty="0"/>
              <a:t>The important idea in exception handling is that</a:t>
            </a:r>
          </a:p>
          <a:p>
            <a:r>
              <a:rPr lang="en-US" sz="1800" dirty="0"/>
              <a:t>the code that discovers the exception condition is not</a:t>
            </a:r>
          </a:p>
          <a:p>
            <a:r>
              <a:rPr lang="en-US" sz="1800" dirty="0"/>
              <a:t>necessarily responsible for handling the exception.</a:t>
            </a:r>
          </a:p>
          <a:p>
            <a:r>
              <a:rPr lang="en-US" sz="1800" dirty="0"/>
              <a:t>It can push the exception up the through the sequence</a:t>
            </a:r>
          </a:p>
          <a:p>
            <a:r>
              <a:rPr lang="en-US" sz="1800" dirty="0"/>
              <a:t>of callers until it reaches a point where there is</a:t>
            </a:r>
          </a:p>
          <a:p>
            <a:r>
              <a:rPr lang="en-US" sz="1800" dirty="0"/>
              <a:t>sufficient information about the context in which the</a:t>
            </a:r>
          </a:p>
          <a:p>
            <a:r>
              <a:rPr lang="en-US" sz="1800" dirty="0"/>
              <a:t>program is running to resolve the problem.</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83097" y="1357820"/>
            <a:ext cx="4161717" cy="707886"/>
          </a:xfrm>
          <a:prstGeom prst="rect">
            <a:avLst/>
          </a:prstGeom>
          <a:noFill/>
        </p:spPr>
        <p:txBody>
          <a:bodyPr wrap="none" rtlCol="0">
            <a:spAutoFit/>
          </a:bodyPr>
          <a:lstStyle/>
          <a:p>
            <a:pPr algn="ctr"/>
            <a:r>
              <a:rPr lang="en-US" sz="2000" dirty="0"/>
              <a:t>Well written </a:t>
            </a:r>
            <a:r>
              <a:rPr lang="en-US" sz="2000" dirty="0" smtClean="0"/>
              <a:t>methods </a:t>
            </a:r>
            <a:r>
              <a:rPr lang="en-US" sz="2000" dirty="0"/>
              <a:t>are very</a:t>
            </a:r>
          </a:p>
          <a:p>
            <a:pPr algn="ctr"/>
            <a:r>
              <a:rPr lang="en-US" sz="2000" dirty="0"/>
              <a:t>independent of surrounding code.</a:t>
            </a:r>
          </a:p>
        </p:txBody>
      </p:sp>
      <p:sp>
        <p:nvSpPr>
          <p:cNvPr id="3" name="Rectangle 2"/>
          <p:cNvSpPr/>
          <p:nvPr/>
        </p:nvSpPr>
        <p:spPr bwMode="auto">
          <a:xfrm>
            <a:off x="4981576" y="2590801"/>
            <a:ext cx="2143125" cy="2295525"/>
          </a:xfrm>
          <a:prstGeom prst="rect">
            <a:avLst/>
          </a:prstGeom>
          <a:gradFill>
            <a:gsLst>
              <a:gs pos="0">
                <a:srgbClr val="FFFFFF"/>
              </a:gs>
              <a:gs pos="7001">
                <a:srgbClr val="E6E6E6"/>
              </a:gs>
              <a:gs pos="32001">
                <a:srgbClr val="7D8496"/>
              </a:gs>
              <a:gs pos="47000">
                <a:srgbClr val="E6E6E6"/>
              </a:gs>
              <a:gs pos="85001">
                <a:srgbClr val="7D8496"/>
              </a:gs>
              <a:gs pos="100000">
                <a:srgbClr val="E6E6E6"/>
              </a:gs>
            </a:gsLst>
            <a:lin ang="5400000" scaled="0"/>
          </a:gra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endParaRPr lang="en-US"/>
          </a:p>
        </p:txBody>
      </p:sp>
      <p:sp>
        <p:nvSpPr>
          <p:cNvPr id="4" name="TextBox 3"/>
          <p:cNvSpPr txBox="1"/>
          <p:nvPr/>
        </p:nvSpPr>
        <p:spPr>
          <a:xfrm>
            <a:off x="5545627" y="3360957"/>
            <a:ext cx="1015021" cy="646331"/>
          </a:xfrm>
          <a:prstGeom prst="rect">
            <a:avLst/>
          </a:prstGeom>
          <a:noFill/>
        </p:spPr>
        <p:txBody>
          <a:bodyPr wrap="none" rtlCol="0">
            <a:spAutoFit/>
          </a:bodyPr>
          <a:lstStyle/>
          <a:p>
            <a:pPr algn="ctr"/>
            <a:r>
              <a:rPr lang="en-US" sz="1800" dirty="0">
                <a:solidFill>
                  <a:schemeClr val="bg2"/>
                </a:solidFill>
              </a:rPr>
              <a:t>Method</a:t>
            </a:r>
          </a:p>
          <a:p>
            <a:pPr algn="ctr"/>
            <a:r>
              <a:rPr lang="en-US" sz="1800" dirty="0">
                <a:solidFill>
                  <a:schemeClr val="bg2"/>
                </a:solidFill>
              </a:rPr>
              <a:t>Work</a:t>
            </a:r>
          </a:p>
        </p:txBody>
      </p:sp>
      <p:sp>
        <p:nvSpPr>
          <p:cNvPr id="5" name="Right Arrow 4"/>
          <p:cNvSpPr/>
          <p:nvPr/>
        </p:nvSpPr>
        <p:spPr bwMode="auto">
          <a:xfrm>
            <a:off x="3533775" y="3257551"/>
            <a:ext cx="1390650" cy="749737"/>
          </a:xfrm>
          <a:prstGeom prst="rightArrow">
            <a:avLst/>
          </a:prstGeom>
          <a:gradFill flip="none" rotWithShape="1">
            <a:gsLst>
              <a:gs pos="0">
                <a:srgbClr val="CBCBCB"/>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tileRect r="-100000" b="-100000"/>
          </a:gra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endParaRPr lang="en-US"/>
          </a:p>
        </p:txBody>
      </p:sp>
      <p:sp>
        <p:nvSpPr>
          <p:cNvPr id="6" name="TextBox 5"/>
          <p:cNvSpPr txBox="1"/>
          <p:nvPr/>
        </p:nvSpPr>
        <p:spPr>
          <a:xfrm>
            <a:off x="3629026" y="3401586"/>
            <a:ext cx="902811" cy="461665"/>
          </a:xfrm>
          <a:prstGeom prst="rect">
            <a:avLst/>
          </a:prstGeom>
          <a:noFill/>
        </p:spPr>
        <p:txBody>
          <a:bodyPr wrap="none" rtlCol="0">
            <a:spAutoFit/>
          </a:bodyPr>
          <a:lstStyle/>
          <a:p>
            <a:r>
              <a:rPr lang="en-US" dirty="0"/>
              <a:t>input</a:t>
            </a:r>
          </a:p>
        </p:txBody>
      </p:sp>
      <p:sp>
        <p:nvSpPr>
          <p:cNvPr id="7" name="Right Arrow 6"/>
          <p:cNvSpPr/>
          <p:nvPr/>
        </p:nvSpPr>
        <p:spPr bwMode="auto">
          <a:xfrm>
            <a:off x="7200900" y="3273178"/>
            <a:ext cx="1390650" cy="749737"/>
          </a:xfrm>
          <a:prstGeom prst="rightArrow">
            <a:avLst/>
          </a:prstGeom>
          <a:gradFill flip="none" rotWithShape="1">
            <a:gsLst>
              <a:gs pos="0">
                <a:srgbClr val="CBCBCB"/>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tileRect r="-100000" b="-100000"/>
          </a:gra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endParaRPr lang="en-US"/>
          </a:p>
        </p:txBody>
      </p:sp>
      <p:sp>
        <p:nvSpPr>
          <p:cNvPr id="8" name="TextBox 7"/>
          <p:cNvSpPr txBox="1"/>
          <p:nvPr/>
        </p:nvSpPr>
        <p:spPr>
          <a:xfrm>
            <a:off x="7296150" y="3417213"/>
            <a:ext cx="1120820" cy="461665"/>
          </a:xfrm>
          <a:prstGeom prst="rect">
            <a:avLst/>
          </a:prstGeom>
          <a:noFill/>
        </p:spPr>
        <p:txBody>
          <a:bodyPr wrap="none" rtlCol="0">
            <a:spAutoFit/>
          </a:bodyPr>
          <a:lstStyle/>
          <a:p>
            <a:r>
              <a:rPr lang="en-US" dirty="0"/>
              <a:t>output</a:t>
            </a:r>
          </a:p>
        </p:txBody>
      </p:sp>
    </p:spTree>
    <p:extLst>
      <p:ext uri="{BB962C8B-B14F-4D97-AF65-F5344CB8AC3E}">
        <p14:creationId xmlns:p14="http://schemas.microsoft.com/office/powerpoint/2010/main" val="40547261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1091155" y="872816"/>
            <a:ext cx="2066826" cy="427348"/>
          </a:xfrm>
        </p:spPr>
        <p:txBody>
          <a:bodyPr>
            <a:normAutofit/>
          </a:bodyPr>
          <a:lstStyle/>
          <a:p>
            <a:pPr eaLnBrk="1" hangingPunct="1">
              <a:defRPr/>
            </a:pPr>
            <a:r>
              <a:rPr lang="en-US" sz="2000" dirty="0" smtClean="0">
                <a:solidFill>
                  <a:schemeClr val="tx1"/>
                </a:solidFill>
                <a:latin typeface="Comic Sans MS" pitchFamily="66" charset="0"/>
              </a:rPr>
              <a:t>Example</a:t>
            </a:r>
          </a:p>
        </p:txBody>
      </p:sp>
      <p:sp>
        <p:nvSpPr>
          <p:cNvPr id="10243" name="Rectangle 3"/>
          <p:cNvSpPr>
            <a:spLocks noChangeArrowheads="1"/>
          </p:cNvSpPr>
          <p:nvPr/>
        </p:nvSpPr>
        <p:spPr bwMode="auto">
          <a:xfrm>
            <a:off x="2967038" y="1762126"/>
            <a:ext cx="1752600" cy="1014413"/>
          </a:xfrm>
          <a:prstGeom prst="rect">
            <a:avLst/>
          </a:prstGeom>
          <a:solidFill>
            <a:srgbClr val="CC99FF"/>
          </a:solidFill>
          <a:ln w="12700">
            <a:noFill/>
            <a:miter lim="800000"/>
            <a:headEnd type="none" w="sm" len="sm"/>
            <a:tailEnd type="none" w="sm" len="sm"/>
          </a:ln>
        </p:spPr>
        <p:txBody>
          <a:bodyPr wrap="none" anchor="ctr"/>
          <a:lstStyle/>
          <a:p>
            <a:endParaRPr lang="en-US"/>
          </a:p>
        </p:txBody>
      </p:sp>
      <p:sp>
        <p:nvSpPr>
          <p:cNvPr id="10244" name="Text Box 4"/>
          <p:cNvSpPr txBox="1">
            <a:spLocks noChangeArrowheads="1"/>
          </p:cNvSpPr>
          <p:nvPr/>
        </p:nvSpPr>
        <p:spPr bwMode="auto">
          <a:xfrm>
            <a:off x="3017839" y="1839914"/>
            <a:ext cx="1055687" cy="396875"/>
          </a:xfrm>
          <a:prstGeom prst="rect">
            <a:avLst/>
          </a:prstGeom>
          <a:noFill/>
          <a:ln w="12700">
            <a:noFill/>
            <a:miter lim="800000"/>
            <a:headEnd type="none" w="sm" len="sm"/>
            <a:tailEnd type="none" w="sm" len="sm"/>
          </a:ln>
        </p:spPr>
        <p:txBody>
          <a:bodyPr wrap="none">
            <a:spAutoFit/>
          </a:bodyPr>
          <a:lstStyle/>
          <a:p>
            <a:r>
              <a:rPr lang="en-US" sz="2000">
                <a:solidFill>
                  <a:schemeClr val="bg2"/>
                </a:solidFill>
              </a:rPr>
              <a:t>main ( )</a:t>
            </a:r>
          </a:p>
        </p:txBody>
      </p:sp>
      <p:sp>
        <p:nvSpPr>
          <p:cNvPr id="10245" name="Rectangle 5"/>
          <p:cNvSpPr>
            <a:spLocks noChangeArrowheads="1"/>
          </p:cNvSpPr>
          <p:nvPr/>
        </p:nvSpPr>
        <p:spPr bwMode="auto">
          <a:xfrm>
            <a:off x="4089400" y="2676525"/>
            <a:ext cx="1828800" cy="1189038"/>
          </a:xfrm>
          <a:prstGeom prst="rect">
            <a:avLst/>
          </a:prstGeom>
          <a:solidFill>
            <a:schemeClr val="accent1"/>
          </a:solidFill>
          <a:ln w="12700">
            <a:noFill/>
            <a:miter lim="800000"/>
            <a:headEnd type="none" w="sm" len="sm"/>
            <a:tailEnd type="none" w="sm" len="sm"/>
          </a:ln>
        </p:spPr>
        <p:txBody>
          <a:bodyPr wrap="none" anchor="ctr"/>
          <a:lstStyle/>
          <a:p>
            <a:endParaRPr lang="en-US"/>
          </a:p>
        </p:txBody>
      </p:sp>
      <p:sp>
        <p:nvSpPr>
          <p:cNvPr id="10246" name="Text Box 6"/>
          <p:cNvSpPr txBox="1">
            <a:spLocks noChangeArrowheads="1"/>
          </p:cNvSpPr>
          <p:nvPr/>
        </p:nvSpPr>
        <p:spPr bwMode="auto">
          <a:xfrm>
            <a:off x="4073525" y="2849564"/>
            <a:ext cx="1892300" cy="701675"/>
          </a:xfrm>
          <a:prstGeom prst="rect">
            <a:avLst/>
          </a:prstGeom>
          <a:noFill/>
          <a:ln w="12700">
            <a:noFill/>
            <a:miter lim="800000"/>
            <a:headEnd type="none" w="sm" len="sm"/>
            <a:tailEnd type="none" w="sm" len="sm"/>
          </a:ln>
        </p:spPr>
        <p:txBody>
          <a:bodyPr wrap="none">
            <a:spAutoFit/>
          </a:bodyPr>
          <a:lstStyle/>
          <a:p>
            <a:r>
              <a:rPr lang="en-US" sz="2000" dirty="0">
                <a:solidFill>
                  <a:schemeClr val="bg2"/>
                </a:solidFill>
              </a:rPr>
              <a:t>user interface</a:t>
            </a:r>
          </a:p>
          <a:p>
            <a:r>
              <a:rPr lang="en-US" sz="2000" dirty="0">
                <a:solidFill>
                  <a:schemeClr val="bg2"/>
                </a:solidFill>
              </a:rPr>
              <a:t>code</a:t>
            </a:r>
          </a:p>
        </p:txBody>
      </p:sp>
      <p:sp>
        <p:nvSpPr>
          <p:cNvPr id="10247" name="Rectangle 7"/>
          <p:cNvSpPr>
            <a:spLocks noChangeArrowheads="1"/>
          </p:cNvSpPr>
          <p:nvPr/>
        </p:nvSpPr>
        <p:spPr bwMode="auto">
          <a:xfrm>
            <a:off x="5246688" y="3525838"/>
            <a:ext cx="1763712" cy="1135062"/>
          </a:xfrm>
          <a:prstGeom prst="rect">
            <a:avLst/>
          </a:prstGeom>
          <a:solidFill>
            <a:srgbClr val="CCFFCC"/>
          </a:solidFill>
          <a:ln w="12700">
            <a:noFill/>
            <a:miter lim="800000"/>
            <a:headEnd type="none" w="sm" len="sm"/>
            <a:tailEnd type="none" w="sm" len="sm"/>
          </a:ln>
        </p:spPr>
        <p:txBody>
          <a:bodyPr wrap="none" anchor="ctr"/>
          <a:lstStyle/>
          <a:p>
            <a:endParaRPr lang="en-US"/>
          </a:p>
        </p:txBody>
      </p:sp>
      <p:sp>
        <p:nvSpPr>
          <p:cNvPr id="10248" name="Text Box 8"/>
          <p:cNvSpPr txBox="1">
            <a:spLocks noChangeArrowheads="1"/>
          </p:cNvSpPr>
          <p:nvPr/>
        </p:nvSpPr>
        <p:spPr bwMode="auto">
          <a:xfrm>
            <a:off x="5364163" y="3843339"/>
            <a:ext cx="1433512" cy="701675"/>
          </a:xfrm>
          <a:prstGeom prst="rect">
            <a:avLst/>
          </a:prstGeom>
          <a:noFill/>
          <a:ln w="12700">
            <a:noFill/>
            <a:miter lim="800000"/>
            <a:headEnd type="none" w="sm" len="sm"/>
            <a:tailEnd type="none" w="sm" len="sm"/>
          </a:ln>
        </p:spPr>
        <p:txBody>
          <a:bodyPr wrap="none">
            <a:spAutoFit/>
          </a:bodyPr>
          <a:lstStyle/>
          <a:p>
            <a:r>
              <a:rPr lang="en-US" sz="2000">
                <a:solidFill>
                  <a:schemeClr val="bg2"/>
                </a:solidFill>
              </a:rPr>
              <a:t>calculation</a:t>
            </a:r>
          </a:p>
          <a:p>
            <a:r>
              <a:rPr lang="en-US" sz="2000">
                <a:solidFill>
                  <a:schemeClr val="bg2"/>
                </a:solidFill>
              </a:rPr>
              <a:t>code</a:t>
            </a:r>
          </a:p>
        </p:txBody>
      </p:sp>
      <p:sp>
        <p:nvSpPr>
          <p:cNvPr id="10249" name="Rectangle 10"/>
          <p:cNvSpPr>
            <a:spLocks noChangeArrowheads="1"/>
          </p:cNvSpPr>
          <p:nvPr/>
        </p:nvSpPr>
        <p:spPr bwMode="auto">
          <a:xfrm>
            <a:off x="6294438" y="4418013"/>
            <a:ext cx="1708150" cy="1211262"/>
          </a:xfrm>
          <a:prstGeom prst="rect">
            <a:avLst/>
          </a:prstGeom>
          <a:solidFill>
            <a:srgbClr val="FFCC00"/>
          </a:solidFill>
          <a:ln w="12700">
            <a:noFill/>
            <a:miter lim="800000"/>
            <a:headEnd type="none" w="sm" len="sm"/>
            <a:tailEnd type="none" w="sm" len="sm"/>
          </a:ln>
        </p:spPr>
        <p:txBody>
          <a:bodyPr wrap="none" anchor="ctr"/>
          <a:lstStyle/>
          <a:p>
            <a:endParaRPr lang="en-US"/>
          </a:p>
        </p:txBody>
      </p:sp>
      <p:sp>
        <p:nvSpPr>
          <p:cNvPr id="10250" name="Text Box 9"/>
          <p:cNvSpPr txBox="1">
            <a:spLocks noChangeArrowheads="1"/>
          </p:cNvSpPr>
          <p:nvPr/>
        </p:nvSpPr>
        <p:spPr bwMode="auto">
          <a:xfrm>
            <a:off x="6389689" y="4559301"/>
            <a:ext cx="1171575" cy="1006475"/>
          </a:xfrm>
          <a:prstGeom prst="rect">
            <a:avLst/>
          </a:prstGeom>
          <a:noFill/>
          <a:ln w="12700">
            <a:noFill/>
            <a:miter lim="800000"/>
            <a:headEnd type="none" w="sm" len="sm"/>
            <a:tailEnd type="none" w="sm" len="sm"/>
          </a:ln>
        </p:spPr>
        <p:txBody>
          <a:bodyPr wrap="none">
            <a:spAutoFit/>
          </a:bodyPr>
          <a:lstStyle/>
          <a:p>
            <a:r>
              <a:rPr lang="en-US" sz="2000">
                <a:solidFill>
                  <a:schemeClr val="bg2"/>
                </a:solidFill>
              </a:rPr>
              <a:t>file</a:t>
            </a:r>
          </a:p>
          <a:p>
            <a:r>
              <a:rPr lang="en-US" sz="2000">
                <a:solidFill>
                  <a:schemeClr val="bg2"/>
                </a:solidFill>
              </a:rPr>
              <a:t>manager</a:t>
            </a:r>
          </a:p>
          <a:p>
            <a:r>
              <a:rPr lang="en-US" sz="2000">
                <a:solidFill>
                  <a:schemeClr val="bg2"/>
                </a:solidFill>
              </a:rPr>
              <a:t>code</a:t>
            </a:r>
          </a:p>
        </p:txBody>
      </p:sp>
      <p:sp>
        <p:nvSpPr>
          <p:cNvPr id="10251" name="AutoShape 11"/>
          <p:cNvSpPr>
            <a:spLocks noChangeArrowheads="1"/>
          </p:cNvSpPr>
          <p:nvPr/>
        </p:nvSpPr>
        <p:spPr bwMode="auto">
          <a:xfrm>
            <a:off x="4564063" y="2093913"/>
            <a:ext cx="495300" cy="881062"/>
          </a:xfrm>
          <a:prstGeom prst="curvedLeftArrow">
            <a:avLst>
              <a:gd name="adj1" fmla="val 35577"/>
              <a:gd name="adj2" fmla="val 71154"/>
              <a:gd name="adj3" fmla="val 33333"/>
            </a:avLst>
          </a:prstGeom>
          <a:solidFill>
            <a:srgbClr val="FF99CC"/>
          </a:solidFill>
          <a:ln w="12700">
            <a:solidFill>
              <a:schemeClr val="tx1"/>
            </a:solidFill>
            <a:miter lim="800000"/>
            <a:headEnd type="none" w="sm" len="sm"/>
            <a:tailEnd type="none" w="sm" len="sm"/>
          </a:ln>
        </p:spPr>
        <p:txBody>
          <a:bodyPr wrap="none" anchor="ctr"/>
          <a:lstStyle/>
          <a:p>
            <a:endParaRPr lang="en-US"/>
          </a:p>
        </p:txBody>
      </p:sp>
      <p:sp>
        <p:nvSpPr>
          <p:cNvPr id="10252" name="Text Box 12"/>
          <p:cNvSpPr txBox="1">
            <a:spLocks noChangeArrowheads="1"/>
          </p:cNvSpPr>
          <p:nvPr/>
        </p:nvSpPr>
        <p:spPr bwMode="auto">
          <a:xfrm>
            <a:off x="5056189" y="1863725"/>
            <a:ext cx="3011487" cy="825500"/>
          </a:xfrm>
          <a:prstGeom prst="rect">
            <a:avLst/>
          </a:prstGeom>
          <a:noFill/>
          <a:ln w="12700">
            <a:noFill/>
            <a:miter lim="800000"/>
            <a:headEnd type="none" w="sm" len="sm"/>
            <a:tailEnd type="none" w="sm" len="sm"/>
          </a:ln>
        </p:spPr>
        <p:txBody>
          <a:bodyPr wrap="none">
            <a:spAutoFit/>
          </a:bodyPr>
          <a:lstStyle/>
          <a:p>
            <a:r>
              <a:rPr lang="en-US" sz="1600">
                <a:solidFill>
                  <a:srgbClr val="CCCCFF"/>
                </a:solidFill>
              </a:rPr>
              <a:t>start a dialogue with end user</a:t>
            </a:r>
          </a:p>
          <a:p>
            <a:r>
              <a:rPr lang="en-US" sz="1600">
                <a:solidFill>
                  <a:srgbClr val="CCCCFF"/>
                </a:solidFill>
              </a:rPr>
              <a:t>* get some data</a:t>
            </a:r>
          </a:p>
          <a:p>
            <a:r>
              <a:rPr lang="en-US" sz="1600">
                <a:solidFill>
                  <a:srgbClr val="CCCCFF"/>
                </a:solidFill>
              </a:rPr>
              <a:t>* get a file name</a:t>
            </a:r>
          </a:p>
        </p:txBody>
      </p:sp>
      <p:sp>
        <p:nvSpPr>
          <p:cNvPr id="10253" name="AutoShape 13"/>
          <p:cNvSpPr>
            <a:spLocks noChangeArrowheads="1"/>
          </p:cNvSpPr>
          <p:nvPr/>
        </p:nvSpPr>
        <p:spPr bwMode="auto">
          <a:xfrm>
            <a:off x="5851525" y="3084513"/>
            <a:ext cx="495300" cy="881062"/>
          </a:xfrm>
          <a:prstGeom prst="curvedLeftArrow">
            <a:avLst>
              <a:gd name="adj1" fmla="val 35577"/>
              <a:gd name="adj2" fmla="val 71154"/>
              <a:gd name="adj3" fmla="val 33333"/>
            </a:avLst>
          </a:prstGeom>
          <a:solidFill>
            <a:srgbClr val="FF99CC"/>
          </a:solidFill>
          <a:ln w="12700">
            <a:solidFill>
              <a:schemeClr val="tx1"/>
            </a:solidFill>
            <a:miter lim="800000"/>
            <a:headEnd type="none" w="sm" len="sm"/>
            <a:tailEnd type="none" w="sm" len="sm"/>
          </a:ln>
        </p:spPr>
        <p:txBody>
          <a:bodyPr wrap="none" anchor="ctr"/>
          <a:lstStyle/>
          <a:p>
            <a:endParaRPr lang="en-US"/>
          </a:p>
        </p:txBody>
      </p:sp>
      <p:sp>
        <p:nvSpPr>
          <p:cNvPr id="10254" name="Text Box 14"/>
          <p:cNvSpPr txBox="1">
            <a:spLocks noChangeArrowheads="1"/>
          </p:cNvSpPr>
          <p:nvPr/>
        </p:nvSpPr>
        <p:spPr bwMode="auto">
          <a:xfrm>
            <a:off x="6311901" y="2711451"/>
            <a:ext cx="2082621" cy="830997"/>
          </a:xfrm>
          <a:prstGeom prst="rect">
            <a:avLst/>
          </a:prstGeom>
          <a:noFill/>
          <a:ln w="12700">
            <a:noFill/>
            <a:miter lim="800000"/>
            <a:headEnd type="none" w="sm" len="sm"/>
            <a:tailEnd type="none" w="sm" len="sm"/>
          </a:ln>
        </p:spPr>
        <p:txBody>
          <a:bodyPr wrap="none">
            <a:spAutoFit/>
          </a:bodyPr>
          <a:lstStyle/>
          <a:p>
            <a:r>
              <a:rPr lang="en-US" sz="1600" dirty="0">
                <a:solidFill>
                  <a:srgbClr val="CCCCFF"/>
                </a:solidFill>
              </a:rPr>
              <a:t>call a function to do</a:t>
            </a:r>
          </a:p>
          <a:p>
            <a:r>
              <a:rPr lang="en-US" sz="1600" dirty="0">
                <a:solidFill>
                  <a:srgbClr val="CCCCFF"/>
                </a:solidFill>
              </a:rPr>
              <a:t>some calculations</a:t>
            </a:r>
          </a:p>
          <a:p>
            <a:r>
              <a:rPr lang="en-US" sz="1600" dirty="0">
                <a:solidFill>
                  <a:srgbClr val="CCCCFF"/>
                </a:solidFill>
              </a:rPr>
              <a:t>with the data</a:t>
            </a:r>
          </a:p>
        </p:txBody>
      </p:sp>
      <p:sp>
        <p:nvSpPr>
          <p:cNvPr id="10255" name="AutoShape 15"/>
          <p:cNvSpPr>
            <a:spLocks noChangeArrowheads="1"/>
          </p:cNvSpPr>
          <p:nvPr/>
        </p:nvSpPr>
        <p:spPr bwMode="auto">
          <a:xfrm>
            <a:off x="6886575" y="4108451"/>
            <a:ext cx="495300" cy="881063"/>
          </a:xfrm>
          <a:prstGeom prst="curvedLeftArrow">
            <a:avLst>
              <a:gd name="adj1" fmla="val 35577"/>
              <a:gd name="adj2" fmla="val 71154"/>
              <a:gd name="adj3" fmla="val 33333"/>
            </a:avLst>
          </a:prstGeom>
          <a:solidFill>
            <a:srgbClr val="FF99CC"/>
          </a:solidFill>
          <a:ln w="12700">
            <a:solidFill>
              <a:schemeClr val="tx1"/>
            </a:solidFill>
            <a:miter lim="800000"/>
            <a:headEnd type="none" w="sm" len="sm"/>
            <a:tailEnd type="none" w="sm" len="sm"/>
          </a:ln>
        </p:spPr>
        <p:txBody>
          <a:bodyPr wrap="none" anchor="ctr"/>
          <a:lstStyle/>
          <a:p>
            <a:endParaRPr lang="en-US"/>
          </a:p>
        </p:txBody>
      </p:sp>
      <p:sp>
        <p:nvSpPr>
          <p:cNvPr id="10256" name="Text Box 16"/>
          <p:cNvSpPr txBox="1">
            <a:spLocks noChangeArrowheads="1"/>
          </p:cNvSpPr>
          <p:nvPr/>
        </p:nvSpPr>
        <p:spPr bwMode="auto">
          <a:xfrm>
            <a:off x="7337425" y="3614738"/>
            <a:ext cx="1938338" cy="825500"/>
          </a:xfrm>
          <a:prstGeom prst="rect">
            <a:avLst/>
          </a:prstGeom>
          <a:noFill/>
          <a:ln w="12700">
            <a:noFill/>
            <a:miter lim="800000"/>
            <a:headEnd type="none" w="sm" len="sm"/>
            <a:tailEnd type="none" w="sm" len="sm"/>
          </a:ln>
        </p:spPr>
        <p:txBody>
          <a:bodyPr wrap="none">
            <a:spAutoFit/>
          </a:bodyPr>
          <a:lstStyle/>
          <a:p>
            <a:r>
              <a:rPr lang="en-US" sz="1600">
                <a:solidFill>
                  <a:srgbClr val="CCCCFF"/>
                </a:solidFill>
              </a:rPr>
              <a:t>open a file and</a:t>
            </a:r>
          </a:p>
          <a:p>
            <a:r>
              <a:rPr lang="en-US" sz="1600">
                <a:solidFill>
                  <a:srgbClr val="CCCCFF"/>
                </a:solidFill>
              </a:rPr>
              <a:t>save the result</a:t>
            </a:r>
          </a:p>
          <a:p>
            <a:r>
              <a:rPr lang="en-US" sz="1600">
                <a:solidFill>
                  <a:srgbClr val="CCCCFF"/>
                </a:solidFill>
              </a:rPr>
              <a:t>of the calculations</a:t>
            </a:r>
          </a:p>
        </p:txBody>
      </p:sp>
      <p:sp>
        <p:nvSpPr>
          <p:cNvPr id="10257" name="Text Box 17"/>
          <p:cNvSpPr txBox="1">
            <a:spLocks noChangeArrowheads="1"/>
          </p:cNvSpPr>
          <p:nvPr/>
        </p:nvSpPr>
        <p:spPr bwMode="auto">
          <a:xfrm>
            <a:off x="4503739" y="4986339"/>
            <a:ext cx="1933543" cy="1169551"/>
          </a:xfrm>
          <a:prstGeom prst="rect">
            <a:avLst/>
          </a:prstGeom>
          <a:noFill/>
          <a:ln w="12700">
            <a:noFill/>
            <a:miter lim="800000"/>
            <a:headEnd type="none" w="sm" len="sm"/>
            <a:tailEnd type="none" w="sm" len="sm"/>
          </a:ln>
        </p:spPr>
        <p:txBody>
          <a:bodyPr wrap="none">
            <a:spAutoFit/>
          </a:bodyPr>
          <a:lstStyle/>
          <a:p>
            <a:r>
              <a:rPr lang="en-US" sz="1400" dirty="0">
                <a:solidFill>
                  <a:schemeClr val="tx2"/>
                </a:solidFill>
              </a:rPr>
              <a:t>This function does</a:t>
            </a:r>
          </a:p>
          <a:p>
            <a:r>
              <a:rPr lang="en-US" sz="1400" dirty="0">
                <a:solidFill>
                  <a:schemeClr val="tx2"/>
                </a:solidFill>
              </a:rPr>
              <a:t>not know that any</a:t>
            </a:r>
          </a:p>
          <a:p>
            <a:r>
              <a:rPr lang="en-US" sz="1400" dirty="0">
                <a:solidFill>
                  <a:schemeClr val="tx2"/>
                </a:solidFill>
              </a:rPr>
              <a:t>calculations were</a:t>
            </a:r>
          </a:p>
          <a:p>
            <a:r>
              <a:rPr lang="en-US" sz="1400" dirty="0">
                <a:solidFill>
                  <a:schemeClr val="tx2"/>
                </a:solidFill>
              </a:rPr>
              <a:t>done or where the</a:t>
            </a:r>
          </a:p>
          <a:p>
            <a:r>
              <a:rPr lang="en-US" sz="1400" dirty="0">
                <a:solidFill>
                  <a:schemeClr val="tx2"/>
                </a:solidFill>
              </a:rPr>
              <a:t>file name came from.</a:t>
            </a:r>
          </a:p>
        </p:txBody>
      </p:sp>
      <p:sp>
        <p:nvSpPr>
          <p:cNvPr id="10258" name="Text Box 18"/>
          <p:cNvSpPr txBox="1">
            <a:spLocks noChangeArrowheads="1"/>
          </p:cNvSpPr>
          <p:nvPr/>
        </p:nvSpPr>
        <p:spPr bwMode="auto">
          <a:xfrm>
            <a:off x="3402013" y="4051300"/>
            <a:ext cx="1846980" cy="738664"/>
          </a:xfrm>
          <a:prstGeom prst="rect">
            <a:avLst/>
          </a:prstGeom>
          <a:noFill/>
          <a:ln w="12700">
            <a:noFill/>
            <a:miter lim="800000"/>
            <a:headEnd type="none" w="sm" len="sm"/>
            <a:tailEnd type="none" w="sm" len="sm"/>
          </a:ln>
        </p:spPr>
        <p:txBody>
          <a:bodyPr wrap="none">
            <a:spAutoFit/>
          </a:bodyPr>
          <a:lstStyle/>
          <a:p>
            <a:r>
              <a:rPr lang="en-US" sz="1400" dirty="0">
                <a:solidFill>
                  <a:srgbClr val="CCFFCC"/>
                </a:solidFill>
              </a:rPr>
              <a:t>This function knows</a:t>
            </a:r>
          </a:p>
          <a:p>
            <a:r>
              <a:rPr lang="en-US" sz="1400" dirty="0">
                <a:solidFill>
                  <a:srgbClr val="CCFFCC"/>
                </a:solidFill>
              </a:rPr>
              <a:t>nothing about files</a:t>
            </a:r>
          </a:p>
          <a:p>
            <a:r>
              <a:rPr lang="en-US" sz="1400" dirty="0">
                <a:solidFill>
                  <a:srgbClr val="CCFFCC"/>
                </a:solidFill>
              </a:rPr>
              <a:t>or filenames</a:t>
            </a:r>
          </a:p>
        </p:txBody>
      </p:sp>
      <p:sp>
        <p:nvSpPr>
          <p:cNvPr id="10259" name="Text Box 19"/>
          <p:cNvSpPr txBox="1">
            <a:spLocks noChangeArrowheads="1"/>
          </p:cNvSpPr>
          <p:nvPr/>
        </p:nvSpPr>
        <p:spPr bwMode="auto">
          <a:xfrm>
            <a:off x="1535113" y="2849564"/>
            <a:ext cx="2611612" cy="954107"/>
          </a:xfrm>
          <a:prstGeom prst="rect">
            <a:avLst/>
          </a:prstGeom>
          <a:noFill/>
          <a:ln w="12700">
            <a:noFill/>
            <a:miter lim="800000"/>
            <a:headEnd type="none" w="sm" len="sm"/>
            <a:tailEnd type="none" w="sm" len="sm"/>
          </a:ln>
        </p:spPr>
        <p:txBody>
          <a:bodyPr wrap="none">
            <a:spAutoFit/>
          </a:bodyPr>
          <a:lstStyle/>
          <a:p>
            <a:r>
              <a:rPr lang="en-US" sz="1400" dirty="0">
                <a:solidFill>
                  <a:srgbClr val="33CCFF"/>
                </a:solidFill>
              </a:rPr>
              <a:t>This function, if it knew that</a:t>
            </a:r>
          </a:p>
          <a:p>
            <a:r>
              <a:rPr lang="en-US" sz="1400" dirty="0">
                <a:solidFill>
                  <a:srgbClr val="33CCFF"/>
                </a:solidFill>
              </a:rPr>
              <a:t>the filename was wrong,</a:t>
            </a:r>
          </a:p>
          <a:p>
            <a:r>
              <a:rPr lang="en-US" sz="1400" dirty="0">
                <a:solidFill>
                  <a:srgbClr val="33CCFF"/>
                </a:solidFill>
              </a:rPr>
              <a:t>could ask the user for a</a:t>
            </a:r>
          </a:p>
          <a:p>
            <a:r>
              <a:rPr lang="en-US" sz="1400" dirty="0">
                <a:solidFill>
                  <a:srgbClr val="33CCFF"/>
                </a:solidFill>
              </a:rPr>
              <a:t>different name.</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Celestial</Template>
  <TotalTime>6169</TotalTime>
  <Words>3660</Words>
  <Application>Microsoft Office PowerPoint</Application>
  <PresentationFormat>Widescreen</PresentationFormat>
  <Paragraphs>605</Paragraphs>
  <Slides>64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64</vt:i4>
      </vt:variant>
    </vt:vector>
  </HeadingPairs>
  <TitlesOfParts>
    <vt:vector size="74" baseType="lpstr">
      <vt:lpstr>Arial</vt:lpstr>
      <vt:lpstr>Calibri</vt:lpstr>
      <vt:lpstr>Calibri Light</vt:lpstr>
      <vt:lpstr>Cambria</vt:lpstr>
      <vt:lpstr>Comic Sans MS</vt:lpstr>
      <vt:lpstr>Courier New</vt:lpstr>
      <vt:lpstr>Monotype Sorts</vt:lpstr>
      <vt:lpstr>Tahoma</vt:lpstr>
      <vt:lpstr>Times New Roman</vt:lpstr>
      <vt:lpstr>Celestial</vt:lpstr>
      <vt:lpstr>Exceptions and File I/O</vt:lpstr>
      <vt:lpstr>Objectives</vt:lpstr>
      <vt:lpstr>Motivation</vt:lpstr>
      <vt:lpstr>PowerPoint Presentation</vt:lpstr>
      <vt:lpstr>PowerPoint Presentation</vt:lpstr>
      <vt:lpstr>PowerPoint Presentation</vt:lpstr>
      <vt:lpstr>PowerPoint Presentation</vt:lpstr>
      <vt:lpstr>PowerPoint Presentation</vt:lpstr>
      <vt:lpstr>Example</vt:lpstr>
      <vt:lpstr>CODE 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Multiple Exceptions</vt:lpstr>
      <vt:lpstr>PowerPoint Presentation</vt:lpstr>
      <vt:lpstr>PowerPoint Presentation</vt:lpstr>
      <vt:lpstr>PowerPoint Presentation</vt:lpstr>
      <vt:lpstr>PowerPoint Presentation</vt:lpstr>
      <vt:lpstr>PowerPoint Presentation</vt:lpstr>
      <vt:lpstr>Catch Rules</vt:lpstr>
      <vt:lpstr>Re-throwing an exception</vt:lpstr>
      <vt:lpstr>Exception Propagation</vt:lpstr>
      <vt:lpstr>Cautions When Using Exceptions</vt:lpstr>
      <vt:lpstr>When to Throw Exceptions</vt:lpstr>
      <vt:lpstr>When to Use Exceptions</vt:lpstr>
      <vt:lpstr>PowerPoint Presentation</vt:lpstr>
      <vt:lpstr>Defining Custom Exception Classes</vt:lpstr>
      <vt:lpstr>PowerPoint Presentation</vt:lpstr>
      <vt:lpstr>Stream Objects</vt:lpstr>
      <vt:lpstr>File I/O</vt:lpstr>
      <vt:lpstr>PowerPoint Presentation</vt:lpstr>
      <vt:lpstr>Text Files</vt:lpstr>
      <vt:lpstr>PowerPoint Presentation</vt:lpstr>
      <vt:lpstr>Creating a File Object</vt:lpstr>
      <vt:lpstr>File Paths</vt:lpstr>
      <vt:lpstr>The PrintWriter class</vt:lpstr>
      <vt:lpstr>Creating A PRINTWriter object</vt:lpstr>
      <vt:lpstr>Creating A PRINTWriter object</vt:lpstr>
      <vt:lpstr>FILE Paths</vt:lpstr>
      <vt:lpstr>PrintWriter Methods</vt:lpstr>
      <vt:lpstr>PowerPoint Presentation</vt:lpstr>
      <vt:lpstr>PowerPoint Presentation</vt:lpstr>
      <vt:lpstr>Formatting the Output</vt:lpstr>
      <vt:lpstr>The SCANNER class</vt:lpstr>
      <vt:lpstr>Creating A Scanner object</vt:lpstr>
      <vt:lpstr>scanner Methods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Practice</vt:lpstr>
    </vt:vector>
  </TitlesOfParts>
  <Company>UVSC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Exceptions and Program Correctness</dc:title>
  <dc:subject>Exceptions</dc:subject>
  <dc:creator>UVU</dc:creator>
  <cp:lastModifiedBy>Roger deBry</cp:lastModifiedBy>
  <cp:revision>146</cp:revision>
  <dcterms:created xsi:type="dcterms:W3CDTF">2002-06-27T13:46:11Z</dcterms:created>
  <dcterms:modified xsi:type="dcterms:W3CDTF">2020-12-03T21:44:20Z</dcterms:modified>
  <cp:category>CNS 1350</cp:category>
</cp:coreProperties>
</file>