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8" r:id="rId1"/>
  </p:sldMasterIdLst>
  <p:notesMasterIdLst>
    <p:notesMasterId r:id="rId38"/>
  </p:notesMasterIdLst>
  <p:sldIdLst>
    <p:sldId id="256" r:id="rId2"/>
    <p:sldId id="291" r:id="rId3"/>
    <p:sldId id="292" r:id="rId4"/>
    <p:sldId id="294" r:id="rId5"/>
    <p:sldId id="293" r:id="rId6"/>
    <p:sldId id="296" r:id="rId7"/>
    <p:sldId id="297" r:id="rId8"/>
    <p:sldId id="298" r:id="rId9"/>
    <p:sldId id="303" r:id="rId10"/>
    <p:sldId id="304" r:id="rId11"/>
    <p:sldId id="295" r:id="rId12"/>
    <p:sldId id="257" r:id="rId13"/>
    <p:sldId id="259" r:id="rId14"/>
    <p:sldId id="260" r:id="rId15"/>
    <p:sldId id="261" r:id="rId16"/>
    <p:sldId id="263" r:id="rId17"/>
    <p:sldId id="265" r:id="rId18"/>
    <p:sldId id="266" r:id="rId19"/>
    <p:sldId id="267" r:id="rId20"/>
    <p:sldId id="264" r:id="rId21"/>
    <p:sldId id="268" r:id="rId22"/>
    <p:sldId id="269" r:id="rId23"/>
    <p:sldId id="271" r:id="rId24"/>
    <p:sldId id="270" r:id="rId25"/>
    <p:sldId id="275" r:id="rId26"/>
    <p:sldId id="276" r:id="rId27"/>
    <p:sldId id="274" r:id="rId28"/>
    <p:sldId id="277" r:id="rId29"/>
    <p:sldId id="279" r:id="rId30"/>
    <p:sldId id="280" r:id="rId31"/>
    <p:sldId id="281" r:id="rId32"/>
    <p:sldId id="284" r:id="rId33"/>
    <p:sldId id="286" r:id="rId34"/>
    <p:sldId id="287" r:id="rId35"/>
    <p:sldId id="288" r:id="rId36"/>
    <p:sldId id="30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8" autoAdjust="0"/>
    <p:restoredTop sz="78891" autoAdjust="0"/>
  </p:normalViewPr>
  <p:slideViewPr>
    <p:cSldViewPr snapToGrid="0">
      <p:cViewPr varScale="1">
        <p:scale>
          <a:sx n="109" d="100"/>
          <a:sy n="109" d="100"/>
        </p:scale>
        <p:origin x="852" y="96"/>
      </p:cViewPr>
      <p:guideLst/>
    </p:cSldViewPr>
  </p:slideViewPr>
  <p:outlineViewPr>
    <p:cViewPr>
      <p:scale>
        <a:sx n="33" d="100"/>
        <a:sy n="33" d="100"/>
      </p:scale>
      <p:origin x="0" y="-54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C606F-6729-4E5E-B693-314D9C3716E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47FC0-B535-409A-8203-EC8B8A4D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8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82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8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5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5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7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9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22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1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idea: The ROP payload consist of a number of return addresses</a:t>
            </a:r>
            <a:r>
              <a:rPr lang="en-US" baseline="0" dirty="0" smtClean="0"/>
              <a:t> each pointing to a short code sequence. These sequences consists of a small number of assembler instructions and traditionally terminated in a return instruction. There are also indirect jumps and call.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E6B95-A06E-4CFE-A223-7C206A951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8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E13CB-7C12-4937-947D-E2AE458B6239}" type="slidenum">
              <a:rPr lang="el-GR" altLang="en-US"/>
              <a:pPr/>
              <a:t>9</a:t>
            </a:fld>
            <a:endParaRPr lang="el-GR" altLang="en-US"/>
          </a:p>
        </p:txBody>
      </p:sp>
      <p:sp>
        <p:nvSpPr>
          <p:cNvPr id="1156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6099" name="Notes Placeholder 2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pPr defTabSz="457200">
              <a:spcBef>
                <a:spcPct val="0"/>
              </a:spcBef>
            </a:pPr>
            <a:r>
              <a:rPr lang="en-US" altLang="en-US"/>
              <a:t>Define gadgets. Attackers can use them, may correspond to intended or unintended instruction sequences.</a:t>
            </a:r>
          </a:p>
        </p:txBody>
      </p:sp>
      <p:sp>
        <p:nvSpPr>
          <p:cNvPr id="115610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algn="l" defTabSz="482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813" indent="-303213" algn="l" defTabSz="482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088" indent="-241300" algn="l" defTabSz="482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2275" indent="-242888" algn="l" defTabSz="482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5" indent="-241300" algn="l" defTabSz="482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32075" indent="-241300" defTabSz="482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9275" indent="-241300" defTabSz="482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6475" indent="-241300" defTabSz="482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3675" indent="-241300" defTabSz="482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F90E972-0A9D-4DCD-AC20-BFECAD9E123C}" type="slidenum">
              <a:rPr lang="en-US" altLang="en-US" sz="1300">
                <a:latin typeface="Calibri" panose="020F0502020204030204" pitchFamily="34" charset="0"/>
              </a:rPr>
              <a:pPr algn="r"/>
              <a:t>9</a:t>
            </a:fld>
            <a:endParaRPr lang="en-US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84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5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85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54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loit-db.com/exploits/25499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loit-db.com/exploits/25499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hat.com/presentations/bh-dc-07/Whitehouse/Paper/bh-dc-07-Whitehouse-WP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conference/usenixsecurity14/technical-sessions/presentation/carlin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Secure Systems</a:t>
            </a:r>
            <a:br>
              <a:rPr lang="en-US" dirty="0" smtClean="0"/>
            </a:br>
            <a:r>
              <a:rPr lang="en-US" dirty="0" smtClean="0"/>
              <a:t>Defenses and Advanced  Exploitation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Georgios Portokalidis</a:t>
            </a:r>
          </a:p>
          <a:p>
            <a:r>
              <a:rPr lang="en-US" dirty="0" smtClean="0"/>
              <a:t>Stevens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First-stage </a:t>
            </a:r>
            <a:r>
              <a:rPr lang="en-US" dirty="0"/>
              <a:t>ROP code for bypassing </a:t>
            </a:r>
            <a:r>
              <a:rPr lang="en-US" dirty="0" smtClean="0"/>
              <a:t>NX (DEP in Windows parlance)</a:t>
            </a:r>
            <a:endParaRPr lang="en-US" dirty="0"/>
          </a:p>
          <a:p>
            <a:pPr lvl="1"/>
            <a:r>
              <a:rPr lang="en-US" dirty="0"/>
              <a:t>Allocate/set W+X memory (</a:t>
            </a:r>
            <a:r>
              <a:rPr lang="en-US" dirty="0" err="1"/>
              <a:t>VirtualAlloc</a:t>
            </a:r>
            <a:r>
              <a:rPr lang="en-US" dirty="0"/>
              <a:t>, </a:t>
            </a:r>
            <a:r>
              <a:rPr lang="en-US" dirty="0" err="1"/>
              <a:t>VirtualProtect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Copy embedded </a:t>
            </a:r>
            <a:r>
              <a:rPr lang="en-US" dirty="0" err="1"/>
              <a:t>shellcode</a:t>
            </a:r>
            <a:r>
              <a:rPr lang="en-US" dirty="0"/>
              <a:t> into the newly allocated area</a:t>
            </a:r>
          </a:p>
          <a:p>
            <a:r>
              <a:rPr lang="en-US" dirty="0" smtClean="0"/>
              <a:t>Second stage jumps to injected code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Pure-ROP </a:t>
            </a:r>
            <a:r>
              <a:rPr lang="en-US" dirty="0"/>
              <a:t>exploits</a:t>
            </a:r>
          </a:p>
          <a:p>
            <a:pPr lvl="1"/>
            <a:r>
              <a:rPr lang="en-US" dirty="0"/>
              <a:t>In-the-wild exploit against Adobe Reader XI </a:t>
            </a:r>
            <a:endParaRPr lang="en-US" dirty="0" smtClean="0"/>
          </a:p>
          <a:p>
            <a:pPr lvl="1"/>
            <a:r>
              <a:rPr lang="en-US" dirty="0" smtClean="0"/>
              <a:t>CVE-2013-0640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9F27-3A63-4EB4-8E49-DAB4D2D110C5}" type="slidenum">
              <a:rPr lang="en-US" altLang="en-US"/>
              <a:pPr/>
              <a:t>10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477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Mainstream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(Simplified) Exploitation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4277458" cy="453072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program crashing 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at a control-flow instruction?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experiment with debugger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memory layout and construct payload</a:t>
            </a:r>
          </a:p>
          <a:p>
            <a:pPr lvl="1"/>
            <a:r>
              <a:rPr lang="en-US" dirty="0" smtClean="0"/>
              <a:t>Platform, architecture, and program specific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 attack against vulnerable targets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/>
              <a:t>HTTP Server 1.3.9-1.4.0 on Ubuntu 13.04 </a:t>
            </a:r>
            <a:r>
              <a:rPr lang="en-US" dirty="0" smtClean="0"/>
              <a:t>32bit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://www.exploit-db.com/exploits/25499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2531" y="2268415"/>
            <a:ext cx="73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YES!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5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(Simplified) Exploitation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4277458" cy="453072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program crashing 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at a control-flow instruction?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a memory write instruction?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Overwrite a function pointer to hijack a control-flow instruction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memory layout and construct payload</a:t>
            </a:r>
          </a:p>
          <a:p>
            <a:pPr lvl="1"/>
            <a:r>
              <a:rPr lang="en-US" dirty="0" smtClean="0"/>
              <a:t>Platform, architecture, and program specific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2531" y="2268415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NO!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2531" y="2846139"/>
            <a:ext cx="73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YES!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3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(Simplified) Exploitation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4277458" cy="4530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program crashing 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at a control-flow instruction?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a memory write instruction?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a memory read instruction?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Memory leak! Could be useful later 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06109" y="2751992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NO!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109" y="3678359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NO!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4845" y="4683613"/>
            <a:ext cx="73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YES!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(Simplified) Exploitation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4277458" cy="4530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program crashing 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at a control-flow instruction?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a memory write instruction?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a memory read instruction?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06109" y="2751992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NO!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109" y="3678359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NO!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4845" y="4683613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NO!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13938" y="2516831"/>
            <a:ext cx="2391507" cy="931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 require different exploitation technique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13938" y="3909191"/>
            <a:ext cx="2391507" cy="931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 may not be exploitable</a:t>
            </a:r>
          </a:p>
        </p:txBody>
      </p:sp>
    </p:spTree>
    <p:extLst>
      <p:ext uri="{BB962C8B-B14F-4D97-AF65-F5344CB8AC3E}">
        <p14:creationId xmlns:p14="http://schemas.microsoft.com/office/powerpoint/2010/main" val="40935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(Simplified) Exploitation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4277458" cy="453072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program crashing 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at a control-flow instruction?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experiment with debugger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memory layout and construct payload</a:t>
            </a:r>
          </a:p>
          <a:p>
            <a:pPr lvl="1"/>
            <a:r>
              <a:rPr lang="en-US" dirty="0" smtClean="0"/>
              <a:t>Platform, architecture, and program specific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 attack against vulnerable targets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/>
              <a:t>HTTP Server 1.3.9-1.4.0 on Ubuntu 13.04 </a:t>
            </a:r>
            <a:r>
              <a:rPr lang="en-US" dirty="0" smtClean="0"/>
              <a:t>32bit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://www.exploit-db.com/exploits/25499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8069" y="3420208"/>
            <a:ext cx="4528040" cy="28012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03432" y="1690691"/>
            <a:ext cx="586155" cy="545245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064368" y="1690691"/>
            <a:ext cx="2347546" cy="1019908"/>
          </a:xfrm>
          <a:prstGeom prst="cloudCallout">
            <a:avLst>
              <a:gd name="adj1" fmla="val -63155"/>
              <a:gd name="adj2" fmla="val -1594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Preventing these is hard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5392614" y="4310859"/>
            <a:ext cx="2347546" cy="1019908"/>
          </a:xfrm>
          <a:prstGeom prst="cloudCallout">
            <a:avLst>
              <a:gd name="adj1" fmla="val -63155"/>
              <a:gd name="adj2" fmla="val -15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focus on this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smtClean="0"/>
              <a:t>Attack Fits All </a:t>
            </a:r>
            <a:br>
              <a:rPr lang="en-US" dirty="0" smtClean="0"/>
            </a:br>
            <a:r>
              <a:rPr lang="en-US" dirty="0" smtClean="0"/>
              <a:t>(Lack of Diversity)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81075"/>
            <a:ext cx="839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accent5"/>
                </a:solidFill>
              </a:rPr>
              <a:t>CodeRed</a:t>
            </a:r>
            <a:r>
              <a:rPr lang="en-US" sz="2000" b="1" dirty="0" smtClean="0">
                <a:solidFill>
                  <a:schemeClr val="accent5"/>
                </a:solidFill>
              </a:rPr>
              <a:t> worm exploits an MS IIS web server buffer overflow on July 2001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39553" y="2671569"/>
            <a:ext cx="6464893" cy="3684784"/>
            <a:chOff x="1339553" y="2671569"/>
            <a:chExt cx="6464893" cy="3684784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9553" y="2671569"/>
              <a:ext cx="6464893" cy="3308122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3335379" y="5987021"/>
              <a:ext cx="2512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Infections </a:t>
              </a:r>
              <a:r>
                <a:rPr lang="en-US" b="1" dirty="0"/>
                <a:t>after 24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4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smtClean="0"/>
              <a:t>Attack Fits All </a:t>
            </a:r>
            <a:br>
              <a:rPr lang="en-US" dirty="0" smtClean="0"/>
            </a:br>
            <a:r>
              <a:rPr lang="en-US" dirty="0" smtClean="0"/>
              <a:t>(Lack of Diversity)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81075"/>
            <a:ext cx="814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Slammer worm exploits an MS SQL server buffer overflow on January 2003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5379" y="5987021"/>
            <a:ext cx="275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Infections </a:t>
            </a:r>
            <a:r>
              <a:rPr lang="en-US" b="1" dirty="0"/>
              <a:t>after </a:t>
            </a:r>
            <a:r>
              <a:rPr lang="en-US" b="1" dirty="0" smtClean="0"/>
              <a:t>30 minutes</a:t>
            </a:r>
            <a:endParaRPr lang="en-US" b="1" dirty="0"/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28" y="2671569"/>
            <a:ext cx="6290143" cy="319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ASLR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  <a:p>
            <a:r>
              <a:rPr lang="en-US" dirty="0"/>
              <a:t>Randomly choose base address of stack, heap, </a:t>
            </a:r>
            <a:r>
              <a:rPr lang="en-US" dirty="0" smtClean="0"/>
              <a:t>and code </a:t>
            </a:r>
            <a:r>
              <a:rPr lang="en-US" dirty="0"/>
              <a:t>segment</a:t>
            </a:r>
          </a:p>
          <a:p>
            <a:r>
              <a:rPr lang="en-US" dirty="0"/>
              <a:t>Randomly pad stack frames and </a:t>
            </a:r>
            <a:r>
              <a:rPr lang="en-US" dirty="0" err="1"/>
              <a:t>malloc</a:t>
            </a:r>
            <a:r>
              <a:rPr lang="en-US" dirty="0"/>
              <a:t>() calls</a:t>
            </a:r>
          </a:p>
          <a:p>
            <a:r>
              <a:rPr lang="en-US" dirty="0"/>
              <a:t>Randomize location of Global Offset Table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Shellcode</a:t>
            </a:r>
            <a:r>
              <a:rPr lang="en-US" altLang="en-US" dirty="0"/>
              <a:t> </a:t>
            </a:r>
            <a:r>
              <a:rPr lang="en-US" altLang="en-US" dirty="0" smtClean="0"/>
              <a:t>Injection Attacks (r</a:t>
            </a:r>
            <a:r>
              <a:rPr lang="en-US" altLang="en-US" dirty="0" smtClean="0"/>
              <a:t>ecap)</a:t>
            </a:r>
            <a:endParaRPr lang="en-US" altLang="en-US" dirty="0" smtClean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D5D420A-6210-4EE8-912E-72289FAC4E99}" type="slidenum">
              <a:rPr lang="en-US" altLang="en-US" sz="1400">
                <a:solidFill>
                  <a:srgbClr val="254C9C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6087" name="Line 4"/>
          <p:cNvSpPr>
            <a:spLocks noChangeShapeType="1"/>
          </p:cNvSpPr>
          <p:nvPr/>
        </p:nvSpPr>
        <p:spPr bwMode="auto">
          <a:xfrm>
            <a:off x="5959475" y="289560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5"/>
          <p:cNvSpPr>
            <a:spLocks noChangeShapeType="1"/>
          </p:cNvSpPr>
          <p:nvPr/>
        </p:nvSpPr>
        <p:spPr bwMode="auto">
          <a:xfrm>
            <a:off x="5959475" y="3271838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6"/>
          <p:cNvSpPr>
            <a:spLocks noChangeShapeType="1"/>
          </p:cNvSpPr>
          <p:nvPr/>
        </p:nvSpPr>
        <p:spPr bwMode="auto">
          <a:xfrm>
            <a:off x="914400" y="2900363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7"/>
          <p:cNvSpPr>
            <a:spLocks noChangeShapeType="1"/>
          </p:cNvSpPr>
          <p:nvPr/>
        </p:nvSpPr>
        <p:spPr bwMode="auto">
          <a:xfrm>
            <a:off x="914400" y="3271838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8"/>
          <p:cNvSpPr>
            <a:spLocks noChangeShapeType="1"/>
          </p:cNvSpPr>
          <p:nvPr/>
        </p:nvSpPr>
        <p:spPr bwMode="auto">
          <a:xfrm flipH="1">
            <a:off x="2055813" y="3422650"/>
            <a:ext cx="3201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9"/>
          <p:cNvSpPr>
            <a:spLocks noChangeArrowheads="1"/>
          </p:cNvSpPr>
          <p:nvPr/>
        </p:nvSpPr>
        <p:spPr bwMode="auto">
          <a:xfrm>
            <a:off x="1751013" y="2900363"/>
            <a:ext cx="4208462" cy="371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Tahoma" panose="020B0604030504040204" pitchFamily="34" charset="0"/>
              </a:rPr>
              <a:t>       *</a:t>
            </a:r>
            <a:r>
              <a:rPr lang="en-US" altLang="en-US" sz="1800" dirty="0" err="1">
                <a:latin typeface="Tahoma" panose="020B0604030504040204" pitchFamily="34" charset="0"/>
              </a:rPr>
              <a:t>str</a:t>
            </a:r>
            <a:r>
              <a:rPr lang="en-US" altLang="en-US" sz="1800" dirty="0">
                <a:latin typeface="Tahoma" panose="020B0604030504040204" pitchFamily="34" charset="0"/>
              </a:rPr>
              <a:t>                 ret    </a:t>
            </a:r>
            <a:r>
              <a:rPr lang="en-US" altLang="en-US" sz="1800" dirty="0" smtClean="0">
                <a:latin typeface="Tahoma" panose="020B0604030504040204" pitchFamily="34" charset="0"/>
              </a:rPr>
              <a:t>SHELLCODE</a:t>
            </a: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46093" name="Line 10"/>
          <p:cNvSpPr>
            <a:spLocks noChangeShapeType="1"/>
          </p:cNvSpPr>
          <p:nvPr/>
        </p:nvSpPr>
        <p:spPr bwMode="auto">
          <a:xfrm>
            <a:off x="3295650" y="2900363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1"/>
          <p:cNvSpPr>
            <a:spLocks noChangeShapeType="1"/>
          </p:cNvSpPr>
          <p:nvPr/>
        </p:nvSpPr>
        <p:spPr bwMode="auto">
          <a:xfrm>
            <a:off x="3790950" y="2900363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2"/>
          <p:cNvSpPr>
            <a:spLocks noChangeShapeType="1"/>
          </p:cNvSpPr>
          <p:nvPr/>
        </p:nvSpPr>
        <p:spPr bwMode="auto">
          <a:xfrm>
            <a:off x="4365625" y="2900363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Freeform 13"/>
          <p:cNvSpPr>
            <a:spLocks/>
          </p:cNvSpPr>
          <p:nvPr/>
        </p:nvSpPr>
        <p:spPr bwMode="auto">
          <a:xfrm>
            <a:off x="4060825" y="2362200"/>
            <a:ext cx="619125" cy="539750"/>
          </a:xfrm>
          <a:custGeom>
            <a:avLst/>
            <a:gdLst>
              <a:gd name="T0" fmla="*/ 0 w 390"/>
              <a:gd name="T1" fmla="*/ 2147483647 h 340"/>
              <a:gd name="T2" fmla="*/ 2147483647 w 390"/>
              <a:gd name="T3" fmla="*/ 2147483647 h 340"/>
              <a:gd name="T4" fmla="*/ 2147483647 w 390"/>
              <a:gd name="T5" fmla="*/ 2147483647 h 340"/>
              <a:gd name="T6" fmla="*/ 2147483647 w 390"/>
              <a:gd name="T7" fmla="*/ 2147483647 h 340"/>
              <a:gd name="T8" fmla="*/ 2147483647 w 390"/>
              <a:gd name="T9" fmla="*/ 2147483647 h 340"/>
              <a:gd name="T10" fmla="*/ 2147483647 w 390"/>
              <a:gd name="T11" fmla="*/ 2147483647 h 340"/>
              <a:gd name="T12" fmla="*/ 2147483647 w 390"/>
              <a:gd name="T13" fmla="*/ 2147483647 h 340"/>
              <a:gd name="T14" fmla="*/ 2147483647 w 390"/>
              <a:gd name="T15" fmla="*/ 2147483647 h 3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0"/>
              <a:gd name="T25" fmla="*/ 0 h 340"/>
              <a:gd name="T26" fmla="*/ 390 w 390"/>
              <a:gd name="T27" fmla="*/ 340 h 3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0" h="340">
                <a:moveTo>
                  <a:pt x="0" y="340"/>
                </a:moveTo>
                <a:cubicBezTo>
                  <a:pt x="12" y="292"/>
                  <a:pt x="24" y="244"/>
                  <a:pt x="48" y="196"/>
                </a:cubicBezTo>
                <a:cubicBezTo>
                  <a:pt x="72" y="148"/>
                  <a:pt x="104" y="84"/>
                  <a:pt x="144" y="52"/>
                </a:cubicBezTo>
                <a:cubicBezTo>
                  <a:pt x="184" y="20"/>
                  <a:pt x="254" y="8"/>
                  <a:pt x="288" y="4"/>
                </a:cubicBezTo>
                <a:cubicBezTo>
                  <a:pt x="322" y="0"/>
                  <a:pt x="331" y="14"/>
                  <a:pt x="347" y="30"/>
                </a:cubicBezTo>
                <a:cubicBezTo>
                  <a:pt x="363" y="46"/>
                  <a:pt x="378" y="64"/>
                  <a:pt x="384" y="100"/>
                </a:cubicBezTo>
                <a:cubicBezTo>
                  <a:pt x="390" y="136"/>
                  <a:pt x="385" y="208"/>
                  <a:pt x="384" y="244"/>
                </a:cubicBezTo>
                <a:cubicBezTo>
                  <a:pt x="383" y="280"/>
                  <a:pt x="378" y="303"/>
                  <a:pt x="377" y="318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4"/>
          <p:cNvSpPr txBox="1">
            <a:spLocks noChangeArrowheads="1"/>
          </p:cNvSpPr>
          <p:nvPr/>
        </p:nvSpPr>
        <p:spPr bwMode="auto">
          <a:xfrm>
            <a:off x="835452" y="4218782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err="1" smtClean="0">
                <a:latin typeface="Tahoma" panose="020B0604030504040204" pitchFamily="34" charset="0"/>
              </a:rPr>
              <a:t>Shellcode</a:t>
            </a:r>
            <a:r>
              <a:rPr lang="en-US" altLang="en-US" sz="2000" dirty="0" smtClean="0">
                <a:latin typeface="Tahoma" panose="020B0604030504040204" pitchFamily="34" charset="0"/>
              </a:rPr>
              <a:t>:   </a:t>
            </a:r>
            <a:r>
              <a:rPr lang="en-US" altLang="en-US" sz="20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exec</a:t>
            </a:r>
            <a:r>
              <a:rPr lang="en-US" alt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(“/bin/</a:t>
            </a:r>
            <a:r>
              <a:rPr lang="en-US" altLang="en-US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</a:rPr>
              <a:t>sh</a:t>
            </a:r>
            <a:r>
              <a:rPr lang="en-US" alt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”</a:t>
            </a:r>
            <a:r>
              <a:rPr lang="en-US" alt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</a:rPr>
              <a:t>)</a:t>
            </a:r>
            <a:endParaRPr lang="en-US" altLang="en-US" sz="2000" b="1" dirty="0">
              <a:solidFill>
                <a:schemeClr val="accent5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7759" y="3483017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5618285" y="4554414"/>
            <a:ext cx="2576145" cy="1503486"/>
          </a:xfrm>
          <a:prstGeom prst="cloudCallout">
            <a:avLst>
              <a:gd name="adj1" fmla="val -87216"/>
              <a:gd name="adj2" fmla="val -583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is the stack executable?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7780" y="21980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444" y="5899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4930" y="219807"/>
            <a:ext cx="2971800" cy="1743862"/>
            <a:chOff x="2435469" y="492369"/>
            <a:chExt cx="2971800" cy="1743862"/>
          </a:xfrm>
        </p:grpSpPr>
        <p:sp>
          <p:nvSpPr>
            <p:cNvPr id="9" name="Rectangle 8"/>
            <p:cNvSpPr/>
            <p:nvPr/>
          </p:nvSpPr>
          <p:spPr>
            <a:xfrm>
              <a:off x="3938954" y="492369"/>
              <a:ext cx="1468315" cy="163536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5469" y="186689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0xc0000000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268415" y="219807"/>
            <a:ext cx="1468315" cy="6049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916443" y="4818184"/>
            <a:ext cx="2820286" cy="723496"/>
            <a:chOff x="2586982" y="5090746"/>
            <a:chExt cx="2820286" cy="723496"/>
          </a:xfrm>
        </p:grpSpPr>
        <p:sp>
          <p:nvSpPr>
            <p:cNvPr id="15" name="Rectangle 14"/>
            <p:cNvSpPr/>
            <p:nvPr/>
          </p:nvSpPr>
          <p:spPr>
            <a:xfrm>
              <a:off x="3938953" y="5090746"/>
              <a:ext cx="1468315" cy="6188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6982" y="544491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0x08000000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15511" y="3364233"/>
            <a:ext cx="2721218" cy="828162"/>
            <a:chOff x="2686050" y="3636795"/>
            <a:chExt cx="2721218" cy="828162"/>
          </a:xfrm>
        </p:grpSpPr>
        <p:sp>
          <p:nvSpPr>
            <p:cNvPr id="14" name="Rectangle 13"/>
            <p:cNvSpPr/>
            <p:nvPr/>
          </p:nvSpPr>
          <p:spPr>
            <a:xfrm>
              <a:off x="3938953" y="3636795"/>
              <a:ext cx="1468315" cy="741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86050" y="409562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HEAP_BASE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52699" y="2233246"/>
            <a:ext cx="2884031" cy="565948"/>
            <a:chOff x="2523238" y="2505808"/>
            <a:chExt cx="2884031" cy="565948"/>
          </a:xfrm>
        </p:grpSpPr>
        <p:sp>
          <p:nvSpPr>
            <p:cNvPr id="13" name="Rectangle 12"/>
            <p:cNvSpPr/>
            <p:nvPr/>
          </p:nvSpPr>
          <p:spPr>
            <a:xfrm>
              <a:off x="3938954" y="2505808"/>
              <a:ext cx="1468315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3238" y="270242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STACK_BASE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68412" y="5445919"/>
            <a:ext cx="1468316" cy="406651"/>
            <a:chOff x="3938951" y="5718481"/>
            <a:chExt cx="1468316" cy="406651"/>
          </a:xfrm>
        </p:grpSpPr>
        <p:sp>
          <p:nvSpPr>
            <p:cNvPr id="27" name="Rectangle 26"/>
            <p:cNvSpPr/>
            <p:nvPr/>
          </p:nvSpPr>
          <p:spPr>
            <a:xfrm>
              <a:off x="3938952" y="5718481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.data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951" y="5926265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bss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91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634" y="21980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298" y="5899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4784" y="219807"/>
            <a:ext cx="2971800" cy="1743862"/>
            <a:chOff x="2435469" y="492369"/>
            <a:chExt cx="2971800" cy="1743862"/>
          </a:xfrm>
        </p:grpSpPr>
        <p:sp>
          <p:nvSpPr>
            <p:cNvPr id="9" name="Rectangle 8"/>
            <p:cNvSpPr/>
            <p:nvPr/>
          </p:nvSpPr>
          <p:spPr>
            <a:xfrm>
              <a:off x="3938954" y="492369"/>
              <a:ext cx="1468315" cy="163536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5469" y="186689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0xc0000000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978269" y="219807"/>
            <a:ext cx="1468315" cy="6049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26297" y="4818184"/>
            <a:ext cx="2820286" cy="723496"/>
            <a:chOff x="2586982" y="5090746"/>
            <a:chExt cx="2820286" cy="723496"/>
          </a:xfrm>
        </p:grpSpPr>
        <p:sp>
          <p:nvSpPr>
            <p:cNvPr id="15" name="Rectangle 14"/>
            <p:cNvSpPr/>
            <p:nvPr/>
          </p:nvSpPr>
          <p:spPr>
            <a:xfrm>
              <a:off x="3938953" y="5090746"/>
              <a:ext cx="1468315" cy="6188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6982" y="544491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0x08000000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365" y="3364233"/>
            <a:ext cx="2721218" cy="828162"/>
            <a:chOff x="2686050" y="3636795"/>
            <a:chExt cx="2721218" cy="828162"/>
          </a:xfrm>
        </p:grpSpPr>
        <p:sp>
          <p:nvSpPr>
            <p:cNvPr id="14" name="Rectangle 13"/>
            <p:cNvSpPr/>
            <p:nvPr/>
          </p:nvSpPr>
          <p:spPr>
            <a:xfrm>
              <a:off x="3938953" y="3636795"/>
              <a:ext cx="1468315" cy="741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86050" y="409562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HEAP_BASE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2553" y="2233246"/>
            <a:ext cx="2884031" cy="565948"/>
            <a:chOff x="2523238" y="2505808"/>
            <a:chExt cx="2884031" cy="565948"/>
          </a:xfrm>
        </p:grpSpPr>
        <p:sp>
          <p:nvSpPr>
            <p:cNvPr id="13" name="Rectangle 12"/>
            <p:cNvSpPr/>
            <p:nvPr/>
          </p:nvSpPr>
          <p:spPr>
            <a:xfrm>
              <a:off x="3938954" y="2505808"/>
              <a:ext cx="1468315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3238" y="270242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STACK_BASE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78266" y="5445919"/>
            <a:ext cx="1468316" cy="406651"/>
            <a:chOff x="3938951" y="5718481"/>
            <a:chExt cx="1468316" cy="406651"/>
          </a:xfrm>
        </p:grpSpPr>
        <p:sp>
          <p:nvSpPr>
            <p:cNvPr id="27" name="Rectangle 26"/>
            <p:cNvSpPr/>
            <p:nvPr/>
          </p:nvSpPr>
          <p:spPr>
            <a:xfrm>
              <a:off x="3938952" y="5718481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.data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951" y="5926265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bss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235815" y="21934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4479" y="589866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92965" y="219349"/>
            <a:ext cx="2971800" cy="1743862"/>
            <a:chOff x="2435469" y="492369"/>
            <a:chExt cx="2971800" cy="1743862"/>
          </a:xfrm>
        </p:grpSpPr>
        <p:sp>
          <p:nvSpPr>
            <p:cNvPr id="30" name="Rectangle 29"/>
            <p:cNvSpPr/>
            <p:nvPr/>
          </p:nvSpPr>
          <p:spPr>
            <a:xfrm>
              <a:off x="3938954" y="492369"/>
              <a:ext cx="1468315" cy="163536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35469" y="186689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0xc0000000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796450" y="219349"/>
            <a:ext cx="1468315" cy="6049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444476" y="3178910"/>
            <a:ext cx="2820286" cy="723496"/>
            <a:chOff x="2586982" y="5090746"/>
            <a:chExt cx="2820286" cy="723496"/>
          </a:xfrm>
        </p:grpSpPr>
        <p:sp>
          <p:nvSpPr>
            <p:cNvPr id="34" name="Rectangle 33"/>
            <p:cNvSpPr/>
            <p:nvPr/>
          </p:nvSpPr>
          <p:spPr>
            <a:xfrm>
              <a:off x="3938953" y="5090746"/>
              <a:ext cx="1468315" cy="6188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86982" y="544491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0x28000000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43544" y="2219582"/>
            <a:ext cx="2721218" cy="828162"/>
            <a:chOff x="2686050" y="3636795"/>
            <a:chExt cx="2721218" cy="828162"/>
          </a:xfrm>
        </p:grpSpPr>
        <p:sp>
          <p:nvSpPr>
            <p:cNvPr id="37" name="Rectangle 36"/>
            <p:cNvSpPr/>
            <p:nvPr/>
          </p:nvSpPr>
          <p:spPr>
            <a:xfrm>
              <a:off x="3938953" y="3636795"/>
              <a:ext cx="1468315" cy="741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86050" y="409562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HEAP_BASE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80729" y="4854470"/>
            <a:ext cx="2884031" cy="565948"/>
            <a:chOff x="2523238" y="2505808"/>
            <a:chExt cx="2884031" cy="565948"/>
          </a:xfrm>
        </p:grpSpPr>
        <p:sp>
          <p:nvSpPr>
            <p:cNvPr id="40" name="Rectangle 39"/>
            <p:cNvSpPr/>
            <p:nvPr/>
          </p:nvSpPr>
          <p:spPr>
            <a:xfrm>
              <a:off x="3938954" y="2505808"/>
              <a:ext cx="1468315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3238" y="270242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STACK_BASE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96445" y="3806645"/>
            <a:ext cx="1468316" cy="406651"/>
            <a:chOff x="3938951" y="5718481"/>
            <a:chExt cx="1468316" cy="406651"/>
          </a:xfrm>
        </p:grpSpPr>
        <p:sp>
          <p:nvSpPr>
            <p:cNvPr id="43" name="Rectangle 42"/>
            <p:cNvSpPr/>
            <p:nvPr/>
          </p:nvSpPr>
          <p:spPr>
            <a:xfrm>
              <a:off x="3938952" y="5718481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.data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8951" y="5926265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bss</a:t>
              </a:r>
              <a:endParaRPr lang="en-US" dirty="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3719146" y="3178910"/>
            <a:ext cx="1516669" cy="50506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634" y="21980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298" y="5899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4784" y="219807"/>
            <a:ext cx="2971800" cy="1743862"/>
            <a:chOff x="2435469" y="492369"/>
            <a:chExt cx="2971800" cy="1743862"/>
          </a:xfrm>
        </p:grpSpPr>
        <p:sp>
          <p:nvSpPr>
            <p:cNvPr id="9" name="Rectangle 8"/>
            <p:cNvSpPr/>
            <p:nvPr/>
          </p:nvSpPr>
          <p:spPr>
            <a:xfrm>
              <a:off x="3938954" y="492369"/>
              <a:ext cx="1468315" cy="163536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5469" y="186689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0xc0000000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978269" y="219807"/>
            <a:ext cx="1468315" cy="6049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26297" y="4818184"/>
            <a:ext cx="2820286" cy="723496"/>
            <a:chOff x="2586982" y="5090746"/>
            <a:chExt cx="2820286" cy="723496"/>
          </a:xfrm>
        </p:grpSpPr>
        <p:sp>
          <p:nvSpPr>
            <p:cNvPr id="15" name="Rectangle 14"/>
            <p:cNvSpPr/>
            <p:nvPr/>
          </p:nvSpPr>
          <p:spPr>
            <a:xfrm>
              <a:off x="3938953" y="5090746"/>
              <a:ext cx="1468315" cy="6188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6982" y="544491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0x08000000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365" y="3364233"/>
            <a:ext cx="2721218" cy="828162"/>
            <a:chOff x="2686050" y="3636795"/>
            <a:chExt cx="2721218" cy="828162"/>
          </a:xfrm>
        </p:grpSpPr>
        <p:sp>
          <p:nvSpPr>
            <p:cNvPr id="14" name="Rectangle 13"/>
            <p:cNvSpPr/>
            <p:nvPr/>
          </p:nvSpPr>
          <p:spPr>
            <a:xfrm>
              <a:off x="3938953" y="3636795"/>
              <a:ext cx="1468315" cy="741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86050" y="409562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HEAP_BASE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2553" y="2233246"/>
            <a:ext cx="2884031" cy="565948"/>
            <a:chOff x="2523238" y="2505808"/>
            <a:chExt cx="2884031" cy="565948"/>
          </a:xfrm>
        </p:grpSpPr>
        <p:sp>
          <p:nvSpPr>
            <p:cNvPr id="13" name="Rectangle 12"/>
            <p:cNvSpPr/>
            <p:nvPr/>
          </p:nvSpPr>
          <p:spPr>
            <a:xfrm>
              <a:off x="3938954" y="2505808"/>
              <a:ext cx="1468315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3238" y="270242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STACK_BASE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78266" y="5445919"/>
            <a:ext cx="1468316" cy="406651"/>
            <a:chOff x="3938951" y="5718481"/>
            <a:chExt cx="1468316" cy="406651"/>
          </a:xfrm>
        </p:grpSpPr>
        <p:sp>
          <p:nvSpPr>
            <p:cNvPr id="27" name="Rectangle 26"/>
            <p:cNvSpPr/>
            <p:nvPr/>
          </p:nvSpPr>
          <p:spPr>
            <a:xfrm>
              <a:off x="3938952" y="5718481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.data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951" y="5926265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bss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235815" y="21934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4479" y="589866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92965" y="219349"/>
            <a:ext cx="2971800" cy="1743862"/>
            <a:chOff x="2435469" y="492369"/>
            <a:chExt cx="2971800" cy="1743862"/>
          </a:xfrm>
        </p:grpSpPr>
        <p:sp>
          <p:nvSpPr>
            <p:cNvPr id="30" name="Rectangle 29"/>
            <p:cNvSpPr/>
            <p:nvPr/>
          </p:nvSpPr>
          <p:spPr>
            <a:xfrm>
              <a:off x="3938954" y="492369"/>
              <a:ext cx="1468315" cy="163536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35469" y="186689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0xc0000000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796450" y="219349"/>
            <a:ext cx="1468315" cy="6049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444476" y="3178910"/>
            <a:ext cx="2820286" cy="723496"/>
            <a:chOff x="2586982" y="5090746"/>
            <a:chExt cx="2820286" cy="723496"/>
          </a:xfrm>
        </p:grpSpPr>
        <p:sp>
          <p:nvSpPr>
            <p:cNvPr id="34" name="Rectangle 33"/>
            <p:cNvSpPr/>
            <p:nvPr/>
          </p:nvSpPr>
          <p:spPr>
            <a:xfrm>
              <a:off x="3938953" y="5090746"/>
              <a:ext cx="1468315" cy="6188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86982" y="544491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0x28000000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43544" y="2219582"/>
            <a:ext cx="2721218" cy="828162"/>
            <a:chOff x="2686050" y="3636795"/>
            <a:chExt cx="2721218" cy="828162"/>
          </a:xfrm>
        </p:grpSpPr>
        <p:sp>
          <p:nvSpPr>
            <p:cNvPr id="37" name="Rectangle 36"/>
            <p:cNvSpPr/>
            <p:nvPr/>
          </p:nvSpPr>
          <p:spPr>
            <a:xfrm>
              <a:off x="3938953" y="3636795"/>
              <a:ext cx="1468315" cy="741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86050" y="409562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HEAP_BASE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80729" y="4854470"/>
            <a:ext cx="2884031" cy="565948"/>
            <a:chOff x="2523238" y="2505808"/>
            <a:chExt cx="2884031" cy="565948"/>
          </a:xfrm>
        </p:grpSpPr>
        <p:sp>
          <p:nvSpPr>
            <p:cNvPr id="40" name="Rectangle 39"/>
            <p:cNvSpPr/>
            <p:nvPr/>
          </p:nvSpPr>
          <p:spPr>
            <a:xfrm>
              <a:off x="3938954" y="2505808"/>
              <a:ext cx="1468315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3238" y="270242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STACK_BASE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96445" y="3806645"/>
            <a:ext cx="1468316" cy="406651"/>
            <a:chOff x="3938951" y="5718481"/>
            <a:chExt cx="1468316" cy="406651"/>
          </a:xfrm>
        </p:grpSpPr>
        <p:sp>
          <p:nvSpPr>
            <p:cNvPr id="43" name="Rectangle 42"/>
            <p:cNvSpPr/>
            <p:nvPr/>
          </p:nvSpPr>
          <p:spPr>
            <a:xfrm>
              <a:off x="3938952" y="5718481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.data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8951" y="5926265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bss</a:t>
              </a:r>
              <a:endParaRPr lang="en-US" dirty="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3719146" y="3178910"/>
            <a:ext cx="1516669" cy="50506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ASLR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5090746" y="360296"/>
            <a:ext cx="4396154" cy="5767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634" y="21980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298" y="5899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4784" y="219807"/>
            <a:ext cx="2971800" cy="1743862"/>
            <a:chOff x="2435469" y="492369"/>
            <a:chExt cx="2971800" cy="1743862"/>
          </a:xfrm>
        </p:grpSpPr>
        <p:sp>
          <p:nvSpPr>
            <p:cNvPr id="9" name="Rectangle 8"/>
            <p:cNvSpPr/>
            <p:nvPr/>
          </p:nvSpPr>
          <p:spPr>
            <a:xfrm>
              <a:off x="3938954" y="492369"/>
              <a:ext cx="1468315" cy="163536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5469" y="186689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0xc0000000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978269" y="219807"/>
            <a:ext cx="1468315" cy="6049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26297" y="4818184"/>
            <a:ext cx="2820286" cy="723496"/>
            <a:chOff x="2586982" y="5090746"/>
            <a:chExt cx="2820286" cy="723496"/>
          </a:xfrm>
        </p:grpSpPr>
        <p:sp>
          <p:nvSpPr>
            <p:cNvPr id="15" name="Rectangle 14"/>
            <p:cNvSpPr/>
            <p:nvPr/>
          </p:nvSpPr>
          <p:spPr>
            <a:xfrm>
              <a:off x="3938953" y="5090746"/>
              <a:ext cx="1468315" cy="6188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6982" y="544491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0x08000000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365" y="3364233"/>
            <a:ext cx="2721218" cy="828162"/>
            <a:chOff x="2686050" y="3636795"/>
            <a:chExt cx="2721218" cy="828162"/>
          </a:xfrm>
        </p:grpSpPr>
        <p:sp>
          <p:nvSpPr>
            <p:cNvPr id="14" name="Rectangle 13"/>
            <p:cNvSpPr/>
            <p:nvPr/>
          </p:nvSpPr>
          <p:spPr>
            <a:xfrm>
              <a:off x="3938953" y="3636795"/>
              <a:ext cx="1468315" cy="741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86050" y="409562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HEAP_BASE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2553" y="2233246"/>
            <a:ext cx="2884031" cy="565948"/>
            <a:chOff x="2523238" y="2505808"/>
            <a:chExt cx="2884031" cy="565948"/>
          </a:xfrm>
        </p:grpSpPr>
        <p:sp>
          <p:nvSpPr>
            <p:cNvPr id="13" name="Rectangle 12"/>
            <p:cNvSpPr/>
            <p:nvPr/>
          </p:nvSpPr>
          <p:spPr>
            <a:xfrm>
              <a:off x="3938954" y="2505808"/>
              <a:ext cx="1468315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3238" y="270242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STACK_BASE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78266" y="5445919"/>
            <a:ext cx="1468316" cy="406651"/>
            <a:chOff x="3938951" y="5718481"/>
            <a:chExt cx="1468316" cy="406651"/>
          </a:xfrm>
        </p:grpSpPr>
        <p:sp>
          <p:nvSpPr>
            <p:cNvPr id="27" name="Rectangle 26"/>
            <p:cNvSpPr/>
            <p:nvPr/>
          </p:nvSpPr>
          <p:spPr>
            <a:xfrm>
              <a:off x="3938952" y="5718481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.data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951" y="5926265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bss</a:t>
              </a:r>
              <a:endParaRPr lang="en-US" dirty="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3719146" y="3178910"/>
            <a:ext cx="1516669" cy="50506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ASLR</a:t>
            </a:r>
            <a:endParaRPr lang="en-US" dirty="0"/>
          </a:p>
        </p:txBody>
      </p:sp>
      <p:sp>
        <p:nvSpPr>
          <p:cNvPr id="45" name="Date Placeholder 3"/>
          <p:cNvSpPr txBox="1">
            <a:spLocks/>
          </p:cNvSpPr>
          <p:nvPr/>
        </p:nvSpPr>
        <p:spPr>
          <a:xfrm>
            <a:off x="5247542" y="63558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36526" y="21934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45190" y="589866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093676" y="219349"/>
            <a:ext cx="2971800" cy="1743862"/>
            <a:chOff x="2435469" y="492369"/>
            <a:chExt cx="2971800" cy="1743862"/>
          </a:xfrm>
        </p:grpSpPr>
        <p:sp>
          <p:nvSpPr>
            <p:cNvPr id="49" name="Rectangle 48"/>
            <p:cNvSpPr/>
            <p:nvPr/>
          </p:nvSpPr>
          <p:spPr>
            <a:xfrm>
              <a:off x="3938954" y="492369"/>
              <a:ext cx="1468315" cy="163536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35469" y="186689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0xc0000000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6597161" y="219349"/>
            <a:ext cx="1468315" cy="6049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245189" y="4597920"/>
            <a:ext cx="2820286" cy="723496"/>
            <a:chOff x="2586982" y="5090746"/>
            <a:chExt cx="2820286" cy="723496"/>
          </a:xfrm>
        </p:grpSpPr>
        <p:sp>
          <p:nvSpPr>
            <p:cNvPr id="53" name="Rectangle 52"/>
            <p:cNvSpPr/>
            <p:nvPr/>
          </p:nvSpPr>
          <p:spPr>
            <a:xfrm>
              <a:off x="3938953" y="5090746"/>
              <a:ext cx="1468315" cy="6188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.TEXT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86982" y="544491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0x09000000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44255" y="3682722"/>
            <a:ext cx="2721218" cy="828162"/>
            <a:chOff x="2686050" y="3636795"/>
            <a:chExt cx="2721218" cy="828162"/>
          </a:xfrm>
        </p:grpSpPr>
        <p:sp>
          <p:nvSpPr>
            <p:cNvPr id="56" name="Rectangle 55"/>
            <p:cNvSpPr/>
            <p:nvPr/>
          </p:nvSpPr>
          <p:spPr>
            <a:xfrm>
              <a:off x="3938953" y="3636795"/>
              <a:ext cx="1468315" cy="741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86050" y="409562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HEAP_BASE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81442" y="2638099"/>
            <a:ext cx="2884031" cy="565948"/>
            <a:chOff x="2523238" y="2505808"/>
            <a:chExt cx="2884031" cy="565948"/>
          </a:xfrm>
        </p:grpSpPr>
        <p:sp>
          <p:nvSpPr>
            <p:cNvPr id="59" name="Rectangle 58"/>
            <p:cNvSpPr/>
            <p:nvPr/>
          </p:nvSpPr>
          <p:spPr>
            <a:xfrm>
              <a:off x="3938954" y="2505808"/>
              <a:ext cx="1468315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23238" y="270242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STACK_BASE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97158" y="5225655"/>
            <a:ext cx="1468316" cy="406651"/>
            <a:chOff x="3938951" y="5718481"/>
            <a:chExt cx="1468316" cy="406651"/>
          </a:xfrm>
        </p:grpSpPr>
        <p:sp>
          <p:nvSpPr>
            <p:cNvPr id="62" name="Rectangle 61"/>
            <p:cNvSpPr/>
            <p:nvPr/>
          </p:nvSpPr>
          <p:spPr>
            <a:xfrm>
              <a:off x="3938952" y="5718481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.data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38951" y="5926265"/>
              <a:ext cx="1468315" cy="198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bss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0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699783"/>
            <a:ext cx="4825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getEBP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__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”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,%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”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main(void)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%x\n”,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getEBP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43491" y="4095132"/>
            <a:ext cx="1704313" cy="1891888"/>
            <a:chOff x="2443491" y="4095132"/>
            <a:chExt cx="1704313" cy="1891888"/>
          </a:xfrm>
        </p:grpSpPr>
        <p:sp>
          <p:nvSpPr>
            <p:cNvPr id="8" name="TextBox 7"/>
            <p:cNvSpPr txBox="1"/>
            <p:nvPr/>
          </p:nvSpPr>
          <p:spPr>
            <a:xfrm>
              <a:off x="2443491" y="4509692"/>
              <a:ext cx="1704313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&gt; ./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getEBP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EBP:bffff3b8</a:t>
              </a:r>
            </a:p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&gt; ./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getEBP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EBP:bffff3b8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10578" y="4095132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ASLR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54010" y="4096160"/>
            <a:ext cx="1704313" cy="1895139"/>
            <a:chOff x="5454010" y="3887255"/>
            <a:chExt cx="1704313" cy="1895139"/>
          </a:xfrm>
        </p:grpSpPr>
        <p:sp>
          <p:nvSpPr>
            <p:cNvPr id="7" name="TextBox 6"/>
            <p:cNvSpPr txBox="1"/>
            <p:nvPr/>
          </p:nvSpPr>
          <p:spPr>
            <a:xfrm>
              <a:off x="5454010" y="4305066"/>
              <a:ext cx="1704313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&gt; ./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getEBP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EBP:bfaa2e58</a:t>
              </a:r>
            </a:p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&gt; ./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getEBP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EBP:bf9114c8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28123" y="3887255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With ASLR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180993" y="4812962"/>
            <a:ext cx="747178" cy="115647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ASLR in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implementation from the </a:t>
            </a:r>
            <a:r>
              <a:rPr lang="en-US" dirty="0" err="1" smtClean="0"/>
              <a:t>PaX</a:t>
            </a:r>
            <a:r>
              <a:rPr lang="en-US" dirty="0" smtClean="0"/>
              <a:t> project</a:t>
            </a:r>
          </a:p>
          <a:p>
            <a:pPr lvl="1"/>
            <a:r>
              <a:rPr lang="en-US" dirty="0"/>
              <a:t>https://pax.grsecurity.net/</a:t>
            </a:r>
          </a:p>
          <a:p>
            <a:r>
              <a:rPr lang="en-US" dirty="0" smtClean="0"/>
              <a:t>Now part of the vanilla kernel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 </a:t>
            </a:r>
            <a:r>
              <a:rPr lang="en-US" dirty="0" smtClean="0"/>
              <a:t>in </a:t>
            </a:r>
            <a:r>
              <a:rPr lang="en-US" dirty="0"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Rs</a:t>
            </a:r>
            <a:r>
              <a:rPr lang="en-US" dirty="0"/>
              <a:t>: number of bits randomized in the stack </a:t>
            </a:r>
            <a:r>
              <a:rPr lang="en-US" dirty="0" smtClean="0"/>
              <a:t>area</a:t>
            </a:r>
            <a:endParaRPr lang="en-US" dirty="0"/>
          </a:p>
          <a:p>
            <a:r>
              <a:rPr lang="en-US" dirty="0" smtClean="0"/>
              <a:t>Rm</a:t>
            </a:r>
            <a:r>
              <a:rPr lang="en-US" dirty="0"/>
              <a:t>: number of bits randomized in the </a:t>
            </a:r>
            <a:r>
              <a:rPr lang="en-US" dirty="0" err="1"/>
              <a:t>mmap</a:t>
            </a:r>
            <a:r>
              <a:rPr lang="en-US" dirty="0"/>
              <a:t>() </a:t>
            </a:r>
            <a:r>
              <a:rPr lang="en-US" dirty="0" smtClean="0"/>
              <a:t>area</a:t>
            </a:r>
            <a:endParaRPr lang="en-US" dirty="0"/>
          </a:p>
          <a:p>
            <a:r>
              <a:rPr lang="en-US" dirty="0" smtClean="0"/>
              <a:t>Rx</a:t>
            </a:r>
            <a:r>
              <a:rPr lang="en-US" dirty="0"/>
              <a:t>: number of bits randomized in the main executable </a:t>
            </a:r>
            <a:r>
              <a:rPr lang="en-US" dirty="0" smtClean="0"/>
              <a:t>area</a:t>
            </a:r>
            <a:endParaRPr lang="en-US" dirty="0"/>
          </a:p>
          <a:p>
            <a:r>
              <a:rPr lang="en-US" dirty="0" err="1" smtClean="0"/>
              <a:t>Ls</a:t>
            </a:r>
            <a:r>
              <a:rPr lang="en-US" dirty="0"/>
              <a:t>: least significant randomized bit position in the stack </a:t>
            </a:r>
            <a:r>
              <a:rPr lang="en-US" dirty="0" smtClean="0"/>
              <a:t>area</a:t>
            </a:r>
            <a:endParaRPr lang="en-US" dirty="0"/>
          </a:p>
          <a:p>
            <a:r>
              <a:rPr lang="en-US" dirty="0" smtClean="0"/>
              <a:t>Lm</a:t>
            </a:r>
            <a:r>
              <a:rPr lang="en-US" dirty="0"/>
              <a:t>: least significant randomized bit position in the </a:t>
            </a:r>
            <a:r>
              <a:rPr lang="en-US" dirty="0" err="1"/>
              <a:t>mmap</a:t>
            </a:r>
            <a:r>
              <a:rPr lang="en-US" dirty="0"/>
              <a:t>() </a:t>
            </a:r>
            <a:r>
              <a:rPr lang="en-US" dirty="0" smtClean="0"/>
              <a:t>area</a:t>
            </a:r>
            <a:endParaRPr lang="en-US" dirty="0"/>
          </a:p>
          <a:p>
            <a:r>
              <a:rPr lang="en-US" dirty="0" smtClean="0"/>
              <a:t>Lx</a:t>
            </a:r>
            <a:r>
              <a:rPr lang="en-US" dirty="0"/>
              <a:t>: least significant randomized bit position in the main executable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 smtClean="0">
                <a:solidFill>
                  <a:schemeClr val="accent3">
                    <a:lumMod val="75000"/>
                  </a:schemeClr>
                </a:solidFill>
              </a:rPr>
              <a:t>32-bit Linux</a:t>
            </a:r>
          </a:p>
          <a:p>
            <a:r>
              <a:rPr lang="en-US" dirty="0" err="1" smtClean="0"/>
              <a:t>Rs</a:t>
            </a:r>
            <a:r>
              <a:rPr lang="en-US" dirty="0" smtClean="0"/>
              <a:t> = 24, Rm = 16, Rx = 16, </a:t>
            </a:r>
            <a:r>
              <a:rPr lang="en-US" dirty="0" err="1" smtClean="0"/>
              <a:t>Ls</a:t>
            </a:r>
            <a:r>
              <a:rPr lang="en-US" dirty="0" smtClean="0"/>
              <a:t> = 4, Lm = 12, Lx = 12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b="1" dirty="0" smtClean="0">
                <a:solidFill>
                  <a:schemeClr val="accent3">
                    <a:lumMod val="75000"/>
                  </a:schemeClr>
                </a:solidFill>
              </a:rPr>
              <a:t>64-bit Linux</a:t>
            </a:r>
            <a:endParaRPr lang="en-US" sz="3400" b="1" dirty="0"/>
          </a:p>
          <a:p>
            <a:r>
              <a:rPr lang="en-US" dirty="0" smtClean="0"/>
              <a:t>Much larger entropy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ASLR </a:t>
            </a:r>
            <a:r>
              <a:rPr lang="en-US" dirty="0"/>
              <a:t>i</a:t>
            </a:r>
            <a:r>
              <a:rPr lang="en-US" dirty="0" smtClean="0"/>
              <a:t>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Vista and Server 2008</a:t>
            </a:r>
          </a:p>
          <a:p>
            <a:r>
              <a:rPr lang="en-US" dirty="0"/>
              <a:t>Stack randomization</a:t>
            </a:r>
          </a:p>
          <a:p>
            <a:pPr lvl="1"/>
            <a:r>
              <a:rPr lang="en-US" dirty="0"/>
              <a:t>Find Nth hole of suitable size (N is a 5-bit random value), then random word-aligned offset (9 bits of randomness)</a:t>
            </a:r>
          </a:p>
          <a:p>
            <a:r>
              <a:rPr lang="en-US" dirty="0"/>
              <a:t>Heap randomization: 5 bits</a:t>
            </a:r>
          </a:p>
          <a:p>
            <a:pPr lvl="1"/>
            <a:r>
              <a:rPr lang="en-US" dirty="0"/>
              <a:t>Linear search for base + random 64K-aligned offset</a:t>
            </a:r>
          </a:p>
          <a:p>
            <a:r>
              <a:rPr lang="en-US" dirty="0"/>
              <a:t>EXE randomization: 8 bits</a:t>
            </a:r>
          </a:p>
          <a:p>
            <a:pPr lvl="1"/>
            <a:r>
              <a:rPr lang="en-US" dirty="0"/>
              <a:t>Preferred base + random 64K-aligned offset</a:t>
            </a:r>
          </a:p>
          <a:p>
            <a:r>
              <a:rPr lang="en-US" dirty="0"/>
              <a:t>DLL randomization: 8 bits</a:t>
            </a:r>
          </a:p>
          <a:p>
            <a:pPr lvl="1"/>
            <a:r>
              <a:rPr lang="en-US" dirty="0"/>
              <a:t>Random offset in DLL area; random loading order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Brute-forcing ASLR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only </a:t>
            </a:r>
            <a:r>
              <a:rPr lang="en-US" dirty="0" smtClean="0"/>
              <a:t>some of the bits in randomization are effective</a:t>
            </a:r>
            <a:endParaRPr lang="en-US" altLang="en-US" dirty="0" smtClean="0"/>
          </a:p>
          <a:p>
            <a:r>
              <a:rPr lang="en-US" altLang="en-US" dirty="0" smtClean="0"/>
              <a:t>Implementation </a:t>
            </a:r>
            <a:r>
              <a:rPr lang="en-US" altLang="en-US" dirty="0"/>
              <a:t>uses randomness </a:t>
            </a:r>
            <a:r>
              <a:rPr lang="en-US" altLang="en-US" dirty="0" smtClean="0"/>
              <a:t>improperly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distribution </a:t>
            </a:r>
            <a:r>
              <a:rPr lang="en-US" altLang="en-US" dirty="0"/>
              <a:t>of heap bases is biased</a:t>
            </a:r>
          </a:p>
          <a:p>
            <a:r>
              <a:rPr lang="en-US" dirty="0" smtClean="0"/>
              <a:t>“An </a:t>
            </a:r>
            <a:r>
              <a:rPr lang="en-US" dirty="0"/>
              <a:t>Analysis of Address Space Layout </a:t>
            </a:r>
            <a:r>
              <a:rPr lang="en-US" dirty="0" smtClean="0"/>
              <a:t>Randomization </a:t>
            </a:r>
            <a:r>
              <a:rPr lang="en-US" dirty="0"/>
              <a:t>on Windows </a:t>
            </a:r>
            <a:r>
              <a:rPr lang="en-US" dirty="0" smtClean="0"/>
              <a:t>Vista”, Ollie Whitehouse, </a:t>
            </a:r>
            <a:r>
              <a:rPr lang="en-US" dirty="0" err="1" smtClean="0"/>
              <a:t>BlackHat</a:t>
            </a:r>
            <a:r>
              <a:rPr lang="en-US" dirty="0" smtClean="0"/>
              <a:t> 2007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www.blackhat.com/presentations/bh-dc-07/Whitehouse/Paper/bh-dc-07-Whitehouse-WP.pdf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Biased Selection of Heap Base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Microsoft Word - 2007-01-30_Analysis_of_Vista_32bit_ASLR.doc - bh-dc-07-Whitehouse-WP.pdf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3" t="40368" r="49616" b="30736"/>
          <a:stretch/>
        </p:blipFill>
        <p:spPr>
          <a:xfrm>
            <a:off x="714343" y="1939745"/>
            <a:ext cx="7715313" cy="41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Processors used to have two bits for each memory page:</a:t>
            </a:r>
          </a:p>
          <a:p>
            <a:pPr lvl="1"/>
            <a:r>
              <a:rPr lang="en-US" dirty="0" smtClean="0"/>
              <a:t>R  </a:t>
            </a:r>
            <a:r>
              <a:rPr lang="en-US" dirty="0" smtClean="0">
                <a:sym typeface="Wingdings" panose="05000000000000000000" pitchFamily="2" charset="2"/>
              </a:rPr>
              <a:t> Readable and implicitly executable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  Writable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OS occasionally needed to place code in the stack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Trampoline code for handling UNIX signals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No more! </a:t>
            </a:r>
            <a:r>
              <a:rPr lang="en-US" dirty="0" smtClean="0">
                <a:sym typeface="Wingdings" panose="05000000000000000000" pitchFamily="2" charset="2"/>
              </a:rPr>
              <a:t>NX No-</a:t>
            </a:r>
            <a:r>
              <a:rPr lang="en-US" dirty="0" err="1" smtClean="0">
                <a:sym typeface="Wingdings" panose="05000000000000000000" pitchFamily="2" charset="2"/>
              </a:rPr>
              <a:t>eXecute</a:t>
            </a:r>
            <a:r>
              <a:rPr lang="en-US" dirty="0" smtClean="0">
                <a:sym typeface="Wingdings" panose="05000000000000000000" pitchFamily="2" charset="2"/>
              </a:rPr>
              <a:t> bit, memory not executable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Brute-forcing ASLR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76898"/>
          </a:xfrm>
        </p:spPr>
        <p:txBody>
          <a:bodyPr/>
          <a:lstStyle/>
          <a:p>
            <a:r>
              <a:rPr lang="en-US" dirty="0" smtClean="0"/>
              <a:t>Exploiting server software using fork()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876" y="3136348"/>
            <a:ext cx="1670539" cy="8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program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" y="4742166"/>
            <a:ext cx="808892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3900" y="4894566"/>
            <a:ext cx="808892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6300" y="5046966"/>
            <a:ext cx="808892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28700" y="5199366"/>
            <a:ext cx="808892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5654" y="2853902"/>
            <a:ext cx="2180492" cy="3251072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1588" y="250327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Disk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209441" y="2872606"/>
            <a:ext cx="2180492" cy="3251072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97270" y="2503274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Memory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5464416" y="3017124"/>
            <a:ext cx="1670539" cy="2857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64416" y="3350384"/>
            <a:ext cx="1670539" cy="3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image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64415" y="3988461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64415" y="4368783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64415" y="4749105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995977" y="4033163"/>
            <a:ext cx="1793632" cy="7850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39084" y="2705061"/>
            <a:ext cx="1835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Randomize location of program and libraries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Brute-forcing ASLR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76898"/>
          </a:xfrm>
        </p:spPr>
        <p:txBody>
          <a:bodyPr/>
          <a:lstStyle/>
          <a:p>
            <a:r>
              <a:rPr lang="en-US" dirty="0" smtClean="0"/>
              <a:t>Exploiting server software using fork()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31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5898" y="2872606"/>
            <a:ext cx="2180492" cy="3251072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63727" y="2503274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Memory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830873" y="3017124"/>
            <a:ext cx="1670539" cy="2857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0873" y="3350384"/>
            <a:ext cx="1670539" cy="3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image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0872" y="3988461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0872" y="4368783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0872" y="4749105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94992" y="3157281"/>
            <a:ext cx="1195754" cy="13443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2501411" y="3017124"/>
            <a:ext cx="1402374" cy="14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501410" y="4501662"/>
            <a:ext cx="1393581" cy="137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41014" y="3165231"/>
            <a:ext cx="1195754" cy="13443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43137" y="3319188"/>
            <a:ext cx="914400" cy="363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34" name="Cloud Callout 33"/>
          <p:cNvSpPr/>
          <p:nvPr/>
        </p:nvSpPr>
        <p:spPr>
          <a:xfrm>
            <a:off x="6620608" y="4697345"/>
            <a:ext cx="2224453" cy="1360555"/>
          </a:xfrm>
          <a:prstGeom prst="cloudCallout">
            <a:avLst>
              <a:gd name="adj1" fmla="val -68771"/>
              <a:gd name="adj2" fmla="val -752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Child process shares layout with parent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097215" y="4615962"/>
            <a:ext cx="1943099" cy="1954298"/>
            <a:chOff x="4097215" y="4615962"/>
            <a:chExt cx="1943099" cy="1954298"/>
          </a:xfrm>
        </p:grpSpPr>
        <p:sp>
          <p:nvSpPr>
            <p:cNvPr id="35" name="Up Arrow 34"/>
            <p:cNvSpPr/>
            <p:nvPr/>
          </p:nvSpPr>
          <p:spPr>
            <a:xfrm>
              <a:off x="4097215" y="4615962"/>
              <a:ext cx="290147" cy="174039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1999" y="5874199"/>
              <a:ext cx="1468315" cy="6960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Incoming user request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3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Brute-forcing ASLR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76898"/>
          </a:xfrm>
        </p:spPr>
        <p:txBody>
          <a:bodyPr/>
          <a:lstStyle/>
          <a:p>
            <a:r>
              <a:rPr lang="en-US" dirty="0" smtClean="0"/>
              <a:t>Exploiting server software using fork()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32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5898" y="2872606"/>
            <a:ext cx="2180492" cy="3251072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63727" y="2503274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Memory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830873" y="3017124"/>
            <a:ext cx="1670539" cy="2857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0873" y="3350384"/>
            <a:ext cx="1670539" cy="3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image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0872" y="3988461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0872" y="4368783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0872" y="4749105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94992" y="3157281"/>
            <a:ext cx="1195754" cy="13443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2501411" y="3017124"/>
            <a:ext cx="1402374" cy="14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501410" y="4501662"/>
            <a:ext cx="1393581" cy="137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41014" y="3165231"/>
            <a:ext cx="1195754" cy="13443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097215" y="4615962"/>
            <a:ext cx="1943099" cy="1954298"/>
            <a:chOff x="4097215" y="4615962"/>
            <a:chExt cx="1943099" cy="1954298"/>
          </a:xfrm>
        </p:grpSpPr>
        <p:sp>
          <p:nvSpPr>
            <p:cNvPr id="35" name="Up Arrow 34"/>
            <p:cNvSpPr/>
            <p:nvPr/>
          </p:nvSpPr>
          <p:spPr>
            <a:xfrm>
              <a:off x="4097215" y="4615962"/>
              <a:ext cx="290147" cy="174039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1999" y="5874199"/>
              <a:ext cx="1468315" cy="6960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Incoming user request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56249" y="2497693"/>
            <a:ext cx="2615491" cy="844254"/>
            <a:chOff x="6256249" y="2497693"/>
            <a:chExt cx="2615491" cy="844254"/>
          </a:xfrm>
        </p:grpSpPr>
        <p:sp>
          <p:nvSpPr>
            <p:cNvPr id="24" name="Lightning Bolt 23"/>
            <p:cNvSpPr/>
            <p:nvPr/>
          </p:nvSpPr>
          <p:spPr>
            <a:xfrm flipH="1">
              <a:off x="6256249" y="2497693"/>
              <a:ext cx="729762" cy="749825"/>
            </a:xfrm>
            <a:prstGeom prst="lightningBol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3618" y="2972615"/>
              <a:ext cx="203812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Attack child process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1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Brute-forcing ASLR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76898"/>
          </a:xfrm>
        </p:spPr>
        <p:txBody>
          <a:bodyPr/>
          <a:lstStyle/>
          <a:p>
            <a:r>
              <a:rPr lang="en-US" dirty="0" smtClean="0"/>
              <a:t>Exploiting server software using fork()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33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5898" y="2872606"/>
            <a:ext cx="2180492" cy="3251072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63727" y="2503274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Memory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830873" y="3017124"/>
            <a:ext cx="1670539" cy="2857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0873" y="3350384"/>
            <a:ext cx="1670539" cy="3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image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0872" y="3988461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0872" y="4368783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0872" y="4749105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94992" y="3157281"/>
            <a:ext cx="1195754" cy="13443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2501411" y="3017124"/>
            <a:ext cx="1402374" cy="14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501410" y="4501662"/>
            <a:ext cx="1393581" cy="137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41014" y="3165231"/>
            <a:ext cx="1195754" cy="13443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097215" y="4615962"/>
            <a:ext cx="1943099" cy="1954298"/>
            <a:chOff x="4097215" y="4615962"/>
            <a:chExt cx="1943099" cy="1954298"/>
          </a:xfrm>
        </p:grpSpPr>
        <p:sp>
          <p:nvSpPr>
            <p:cNvPr id="35" name="Up Arrow 34"/>
            <p:cNvSpPr/>
            <p:nvPr/>
          </p:nvSpPr>
          <p:spPr>
            <a:xfrm>
              <a:off x="4097215" y="4615962"/>
              <a:ext cx="290147" cy="174039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1999" y="5874199"/>
              <a:ext cx="1468315" cy="6960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Incoming user request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56249" y="2497693"/>
            <a:ext cx="2615491" cy="844254"/>
            <a:chOff x="6256249" y="2497693"/>
            <a:chExt cx="2615491" cy="844254"/>
          </a:xfrm>
        </p:grpSpPr>
        <p:sp>
          <p:nvSpPr>
            <p:cNvPr id="24" name="Lightning Bolt 23"/>
            <p:cNvSpPr/>
            <p:nvPr/>
          </p:nvSpPr>
          <p:spPr>
            <a:xfrm flipH="1">
              <a:off x="6256249" y="2497693"/>
              <a:ext cx="729762" cy="749825"/>
            </a:xfrm>
            <a:prstGeom prst="lightningBol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3618" y="2972615"/>
              <a:ext cx="203812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Attack child process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743137" y="3319188"/>
            <a:ext cx="914400" cy="363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34907" y="5077667"/>
            <a:ext cx="1916723" cy="5392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till 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the Weakest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program segments can be moved to a random location</a:t>
            </a:r>
          </a:p>
          <a:p>
            <a:r>
              <a:rPr lang="en-US" dirty="0" smtClean="0"/>
              <a:t>ASLR-enabled programs/libraries need to be position independent (PIE)</a:t>
            </a:r>
          </a:p>
          <a:p>
            <a:r>
              <a:rPr lang="en-US" dirty="0" smtClean="0"/>
              <a:t>The can also opt 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12" y="2573429"/>
            <a:ext cx="870438" cy="63417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6438" y="4292418"/>
            <a:ext cx="8271123" cy="1974240"/>
            <a:chOff x="483578" y="4088777"/>
            <a:chExt cx="8271123" cy="1974240"/>
          </a:xfrm>
        </p:grpSpPr>
        <p:graphicFrame>
          <p:nvGraphicFramePr>
            <p:cNvPr id="7" name="Content Placeholder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10738417"/>
                </p:ext>
              </p:extLst>
            </p:nvPr>
          </p:nvGraphicFramePr>
          <p:xfrm>
            <a:off x="483578" y="4088777"/>
            <a:ext cx="5908432" cy="1974240"/>
          </p:xfrm>
          <a:graphic>
            <a:graphicData uri="http://schemas.openxmlformats.org/drawingml/2006/table">
              <a:tbl>
                <a:tblPr>
                  <a:tableStyleId>{3C2FFA5D-87B4-456A-9821-1D502468CF0F}</a:tableStyleId>
                </a:tblPr>
                <a:tblGrid>
                  <a:gridCol w="1477108"/>
                  <a:gridCol w="1477108"/>
                  <a:gridCol w="1477108"/>
                  <a:gridCol w="1477108"/>
                </a:tblGrid>
                <a:tr h="526134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600" b="1" dirty="0" smtClean="0">
                            <a:effectLst/>
                          </a:rPr>
                          <a:t>Distribution</a:t>
                        </a:r>
                        <a:endParaRPr lang="en-US" sz="1600" b="1" dirty="0">
                          <a:effectLst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1" dirty="0" smtClean="0"/>
                          <a:t>Tested Binaries</a:t>
                        </a:r>
                        <a:endParaRPr lang="en-US" sz="1600" b="1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1" dirty="0"/>
                          <a:t>PIE Enabled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1" dirty="0"/>
                          <a:t>Not PIE</a:t>
                        </a:r>
                      </a:p>
                    </a:txBody>
                    <a:tcPr anchor="ctr"/>
                  </a:tc>
                </a:tr>
                <a:tr h="482702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/>
                          <a:t>Ubuntu 12.10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/>
                          <a:t>646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/>
                          <a:t>111 (17.18%)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/>
                          <a:t>535</a:t>
                        </a:r>
                      </a:p>
                    </a:txBody>
                    <a:tcPr anchor="ctr"/>
                  </a:tc>
                </a:tr>
                <a:tr h="482702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/>
                          <a:t>Debian 6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/>
                          <a:t>592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/>
                          <a:t>61 (10.30%)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531</a:t>
                        </a:r>
                      </a:p>
                    </a:txBody>
                    <a:tcPr anchor="ctr"/>
                  </a:tc>
                </a:tr>
                <a:tr h="482702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CentOS 6.3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1340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217 (16.19%)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1123</a:t>
                        </a:r>
                      </a:p>
                    </a:txBody>
                    <a:tcPr anchor="ctr"/>
                  </a:tc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94231" y="4589585"/>
              <a:ext cx="2160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Percentage of PIE binaries in different Linux distributions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47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the Weakest Link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non-PIE may be enough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3242" y="2920302"/>
            <a:ext cx="1670539" cy="2857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23242" y="3253562"/>
            <a:ext cx="1670539" cy="3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image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23241" y="3891639"/>
            <a:ext cx="1670539" cy="328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23241" y="4271961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23241" y="4652283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79227" y="2920302"/>
            <a:ext cx="1670539" cy="2857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79227" y="3253562"/>
            <a:ext cx="1670539" cy="3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image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79226" y="4392800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79226" y="4773122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79226" y="5153444"/>
            <a:ext cx="1670539" cy="328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35212" y="2920302"/>
            <a:ext cx="1670539" cy="2857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35212" y="3253562"/>
            <a:ext cx="1670539" cy="39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image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35211" y="4225750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35211" y="4606072"/>
            <a:ext cx="1670539" cy="328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35211" y="4986394"/>
            <a:ext cx="1670539" cy="328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Defeating Randomization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spraying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36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64470" y="2514599"/>
            <a:ext cx="1626577" cy="1600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43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of Alternatives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92" y="1280018"/>
            <a:ext cx="1860550" cy="1862138"/>
          </a:xfrm>
        </p:spPr>
      </p:pic>
    </p:spTree>
    <p:extLst>
      <p:ext uri="{BB962C8B-B14F-4D97-AF65-F5344CB8AC3E}">
        <p14:creationId xmlns:p14="http://schemas.microsoft.com/office/powerpoint/2010/main" val="17209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return-to-</a:t>
            </a:r>
            <a:r>
              <a:rPr lang="en-US" altLang="en-US" dirty="0" err="1" smtClean="0"/>
              <a:t>libc</a:t>
            </a:r>
            <a:r>
              <a:rPr lang="en-US" altLang="en-US" dirty="0" smtClean="0"/>
              <a:t> </a:t>
            </a:r>
            <a:r>
              <a:rPr lang="en-US" altLang="en-US" dirty="0" smtClean="0"/>
              <a:t>Attacks</a:t>
            </a:r>
            <a:endParaRPr lang="en-US" altLang="en-US" dirty="0" smtClean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D5D420A-6210-4EE8-912E-72289FAC4E99}" type="slidenum">
              <a:rPr lang="en-US" altLang="en-US" sz="1400">
                <a:solidFill>
                  <a:srgbClr val="254C9C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6087" name="Line 4"/>
          <p:cNvSpPr>
            <a:spLocks noChangeShapeType="1"/>
          </p:cNvSpPr>
          <p:nvPr/>
        </p:nvSpPr>
        <p:spPr bwMode="auto">
          <a:xfrm>
            <a:off x="5959475" y="2579077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5"/>
          <p:cNvSpPr>
            <a:spLocks noChangeShapeType="1"/>
          </p:cNvSpPr>
          <p:nvPr/>
        </p:nvSpPr>
        <p:spPr bwMode="auto">
          <a:xfrm>
            <a:off x="5959475" y="2955315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6"/>
          <p:cNvSpPr>
            <a:spLocks noChangeShapeType="1"/>
          </p:cNvSpPr>
          <p:nvPr/>
        </p:nvSpPr>
        <p:spPr bwMode="auto">
          <a:xfrm>
            <a:off x="914400" y="258384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7"/>
          <p:cNvSpPr>
            <a:spLocks noChangeShapeType="1"/>
          </p:cNvSpPr>
          <p:nvPr/>
        </p:nvSpPr>
        <p:spPr bwMode="auto">
          <a:xfrm>
            <a:off x="914400" y="2955315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8"/>
          <p:cNvSpPr>
            <a:spLocks noChangeShapeType="1"/>
          </p:cNvSpPr>
          <p:nvPr/>
        </p:nvSpPr>
        <p:spPr bwMode="auto">
          <a:xfrm flipH="1">
            <a:off x="2055813" y="3106127"/>
            <a:ext cx="3201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9"/>
          <p:cNvSpPr>
            <a:spLocks noChangeArrowheads="1"/>
          </p:cNvSpPr>
          <p:nvPr/>
        </p:nvSpPr>
        <p:spPr bwMode="auto">
          <a:xfrm>
            <a:off x="1751013" y="2583840"/>
            <a:ext cx="4208462" cy="371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Tahoma" panose="020B0604030504040204" pitchFamily="34" charset="0"/>
              </a:rPr>
              <a:t>       *</a:t>
            </a:r>
            <a:r>
              <a:rPr lang="en-US" altLang="en-US" sz="1800" dirty="0" err="1">
                <a:latin typeface="Tahoma" panose="020B0604030504040204" pitchFamily="34" charset="0"/>
              </a:rPr>
              <a:t>str</a:t>
            </a:r>
            <a:r>
              <a:rPr lang="en-US" altLang="en-US" sz="1800" dirty="0">
                <a:latin typeface="Tahoma" panose="020B0604030504040204" pitchFamily="34" charset="0"/>
              </a:rPr>
              <a:t>                 ret    Code for P</a:t>
            </a:r>
          </a:p>
        </p:txBody>
      </p:sp>
      <p:sp>
        <p:nvSpPr>
          <p:cNvPr id="46093" name="Line 10"/>
          <p:cNvSpPr>
            <a:spLocks noChangeShapeType="1"/>
          </p:cNvSpPr>
          <p:nvPr/>
        </p:nvSpPr>
        <p:spPr bwMode="auto">
          <a:xfrm>
            <a:off x="3295650" y="2583840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1"/>
          <p:cNvSpPr>
            <a:spLocks noChangeShapeType="1"/>
          </p:cNvSpPr>
          <p:nvPr/>
        </p:nvSpPr>
        <p:spPr bwMode="auto">
          <a:xfrm>
            <a:off x="3790950" y="2583840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2"/>
          <p:cNvSpPr>
            <a:spLocks noChangeShapeType="1"/>
          </p:cNvSpPr>
          <p:nvPr/>
        </p:nvSpPr>
        <p:spPr bwMode="auto">
          <a:xfrm>
            <a:off x="4365625" y="2583840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Freeform 13"/>
          <p:cNvSpPr>
            <a:spLocks/>
          </p:cNvSpPr>
          <p:nvPr/>
        </p:nvSpPr>
        <p:spPr bwMode="auto">
          <a:xfrm>
            <a:off x="4060825" y="2045677"/>
            <a:ext cx="619125" cy="539750"/>
          </a:xfrm>
          <a:custGeom>
            <a:avLst/>
            <a:gdLst>
              <a:gd name="T0" fmla="*/ 0 w 390"/>
              <a:gd name="T1" fmla="*/ 2147483647 h 340"/>
              <a:gd name="T2" fmla="*/ 2147483647 w 390"/>
              <a:gd name="T3" fmla="*/ 2147483647 h 340"/>
              <a:gd name="T4" fmla="*/ 2147483647 w 390"/>
              <a:gd name="T5" fmla="*/ 2147483647 h 340"/>
              <a:gd name="T6" fmla="*/ 2147483647 w 390"/>
              <a:gd name="T7" fmla="*/ 2147483647 h 340"/>
              <a:gd name="T8" fmla="*/ 2147483647 w 390"/>
              <a:gd name="T9" fmla="*/ 2147483647 h 340"/>
              <a:gd name="T10" fmla="*/ 2147483647 w 390"/>
              <a:gd name="T11" fmla="*/ 2147483647 h 340"/>
              <a:gd name="T12" fmla="*/ 2147483647 w 390"/>
              <a:gd name="T13" fmla="*/ 2147483647 h 340"/>
              <a:gd name="T14" fmla="*/ 2147483647 w 390"/>
              <a:gd name="T15" fmla="*/ 2147483647 h 3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0"/>
              <a:gd name="T25" fmla="*/ 0 h 340"/>
              <a:gd name="T26" fmla="*/ 390 w 390"/>
              <a:gd name="T27" fmla="*/ 340 h 3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0" h="340">
                <a:moveTo>
                  <a:pt x="0" y="340"/>
                </a:moveTo>
                <a:cubicBezTo>
                  <a:pt x="12" y="292"/>
                  <a:pt x="24" y="244"/>
                  <a:pt x="48" y="196"/>
                </a:cubicBezTo>
                <a:cubicBezTo>
                  <a:pt x="72" y="148"/>
                  <a:pt x="104" y="84"/>
                  <a:pt x="144" y="52"/>
                </a:cubicBezTo>
                <a:cubicBezTo>
                  <a:pt x="184" y="20"/>
                  <a:pt x="254" y="8"/>
                  <a:pt x="288" y="4"/>
                </a:cubicBezTo>
                <a:cubicBezTo>
                  <a:pt x="322" y="0"/>
                  <a:pt x="331" y="14"/>
                  <a:pt x="347" y="30"/>
                </a:cubicBezTo>
                <a:cubicBezTo>
                  <a:pt x="363" y="46"/>
                  <a:pt x="378" y="64"/>
                  <a:pt x="384" y="100"/>
                </a:cubicBezTo>
                <a:cubicBezTo>
                  <a:pt x="390" y="136"/>
                  <a:pt x="385" y="208"/>
                  <a:pt x="384" y="244"/>
                </a:cubicBezTo>
                <a:cubicBezTo>
                  <a:pt x="383" y="280"/>
                  <a:pt x="378" y="303"/>
                  <a:pt x="377" y="318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5"/>
          <p:cNvSpPr>
            <a:spLocks noChangeShapeType="1"/>
          </p:cNvSpPr>
          <p:nvPr/>
        </p:nvSpPr>
        <p:spPr bwMode="auto">
          <a:xfrm>
            <a:off x="6078538" y="4914903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6"/>
          <p:cNvSpPr>
            <a:spLocks noChangeShapeType="1"/>
          </p:cNvSpPr>
          <p:nvPr/>
        </p:nvSpPr>
        <p:spPr bwMode="auto">
          <a:xfrm>
            <a:off x="896938" y="4914903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Line 17"/>
          <p:cNvSpPr>
            <a:spLocks noChangeShapeType="1"/>
          </p:cNvSpPr>
          <p:nvPr/>
        </p:nvSpPr>
        <p:spPr bwMode="auto">
          <a:xfrm flipH="1">
            <a:off x="2036763" y="5097466"/>
            <a:ext cx="3201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Rectangle 18"/>
          <p:cNvSpPr>
            <a:spLocks noChangeArrowheads="1"/>
          </p:cNvSpPr>
          <p:nvPr/>
        </p:nvSpPr>
        <p:spPr bwMode="auto">
          <a:xfrm>
            <a:off x="1657350" y="4543428"/>
            <a:ext cx="4802188" cy="371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Tahoma" panose="020B0604030504040204" pitchFamily="34" charset="0"/>
              </a:rPr>
              <a:t>       *</a:t>
            </a:r>
            <a:r>
              <a:rPr lang="en-US" altLang="en-US" sz="1800" dirty="0" err="1">
                <a:latin typeface="Tahoma" panose="020B0604030504040204" pitchFamily="34" charset="0"/>
              </a:rPr>
              <a:t>str</a:t>
            </a:r>
            <a:r>
              <a:rPr lang="en-US" altLang="en-US" sz="1800" dirty="0">
                <a:latin typeface="Tahoma" panose="020B0604030504040204" pitchFamily="34" charset="0"/>
              </a:rPr>
              <a:t>                 ret	</a:t>
            </a:r>
            <a:r>
              <a:rPr lang="en-US" altLang="en-US" sz="1800" dirty="0" err="1">
                <a:latin typeface="Tahoma" panose="020B0604030504040204" pitchFamily="34" charset="0"/>
              </a:rPr>
              <a:t>fake_ret</a:t>
            </a:r>
            <a:r>
              <a:rPr lang="en-US" altLang="en-US" sz="1800" dirty="0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46102" name="Line 19"/>
          <p:cNvSpPr>
            <a:spLocks noChangeShapeType="1"/>
          </p:cNvSpPr>
          <p:nvPr/>
        </p:nvSpPr>
        <p:spPr bwMode="auto">
          <a:xfrm>
            <a:off x="3276600" y="4575178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0"/>
          <p:cNvSpPr>
            <a:spLocks noChangeShapeType="1"/>
          </p:cNvSpPr>
          <p:nvPr/>
        </p:nvSpPr>
        <p:spPr bwMode="auto">
          <a:xfrm>
            <a:off x="3771900" y="4575178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1"/>
          <p:cNvSpPr>
            <a:spLocks noChangeShapeType="1"/>
          </p:cNvSpPr>
          <p:nvPr/>
        </p:nvSpPr>
        <p:spPr bwMode="auto">
          <a:xfrm>
            <a:off x="4400550" y="4575178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Freeform 22"/>
          <p:cNvSpPr>
            <a:spLocks/>
          </p:cNvSpPr>
          <p:nvPr/>
        </p:nvSpPr>
        <p:spPr bwMode="auto">
          <a:xfrm rot="5400000" flipH="1" flipV="1">
            <a:off x="3676650" y="4191003"/>
            <a:ext cx="533400" cy="152400"/>
          </a:xfrm>
          <a:custGeom>
            <a:avLst/>
            <a:gdLst>
              <a:gd name="T0" fmla="*/ 0 w 390"/>
              <a:gd name="T1" fmla="*/ 2147483647 h 340"/>
              <a:gd name="T2" fmla="*/ 2147483647 w 390"/>
              <a:gd name="T3" fmla="*/ 2147483647 h 340"/>
              <a:gd name="T4" fmla="*/ 2147483647 w 390"/>
              <a:gd name="T5" fmla="*/ 2147483647 h 340"/>
              <a:gd name="T6" fmla="*/ 2147483647 w 390"/>
              <a:gd name="T7" fmla="*/ 2147483647 h 340"/>
              <a:gd name="T8" fmla="*/ 2147483647 w 390"/>
              <a:gd name="T9" fmla="*/ 2147483647 h 340"/>
              <a:gd name="T10" fmla="*/ 2147483647 w 390"/>
              <a:gd name="T11" fmla="*/ 2147483647 h 340"/>
              <a:gd name="T12" fmla="*/ 2147483647 w 390"/>
              <a:gd name="T13" fmla="*/ 2147483647 h 340"/>
              <a:gd name="T14" fmla="*/ 2147483647 w 390"/>
              <a:gd name="T15" fmla="*/ 2147483647 h 3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0"/>
              <a:gd name="T25" fmla="*/ 0 h 340"/>
              <a:gd name="T26" fmla="*/ 390 w 390"/>
              <a:gd name="T27" fmla="*/ 340 h 3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0" h="340">
                <a:moveTo>
                  <a:pt x="0" y="340"/>
                </a:moveTo>
                <a:cubicBezTo>
                  <a:pt x="12" y="292"/>
                  <a:pt x="24" y="244"/>
                  <a:pt x="48" y="196"/>
                </a:cubicBezTo>
                <a:cubicBezTo>
                  <a:pt x="72" y="148"/>
                  <a:pt x="104" y="84"/>
                  <a:pt x="144" y="52"/>
                </a:cubicBezTo>
                <a:cubicBezTo>
                  <a:pt x="184" y="20"/>
                  <a:pt x="254" y="8"/>
                  <a:pt x="288" y="4"/>
                </a:cubicBezTo>
                <a:cubicBezTo>
                  <a:pt x="322" y="0"/>
                  <a:pt x="331" y="14"/>
                  <a:pt x="347" y="30"/>
                </a:cubicBezTo>
                <a:cubicBezTo>
                  <a:pt x="363" y="46"/>
                  <a:pt x="378" y="64"/>
                  <a:pt x="384" y="100"/>
                </a:cubicBezTo>
                <a:cubicBezTo>
                  <a:pt x="390" y="136"/>
                  <a:pt x="385" y="208"/>
                  <a:pt x="384" y="244"/>
                </a:cubicBezTo>
                <a:cubicBezTo>
                  <a:pt x="383" y="280"/>
                  <a:pt x="378" y="303"/>
                  <a:pt x="377" y="318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3"/>
          <p:cNvSpPr txBox="1">
            <a:spLocks noChangeArrowheads="1"/>
          </p:cNvSpPr>
          <p:nvPr/>
        </p:nvSpPr>
        <p:spPr bwMode="auto">
          <a:xfrm>
            <a:off x="3638550" y="377190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/>
              <a:t>system() in </a:t>
            </a:r>
            <a:r>
              <a:rPr lang="en-US" altLang="en-US" dirty="0" err="1"/>
              <a:t>libc</a:t>
            </a:r>
            <a:endParaRPr lang="en-US" altLang="en-US" dirty="0"/>
          </a:p>
        </p:txBody>
      </p:sp>
      <p:sp>
        <p:nvSpPr>
          <p:cNvPr id="46108" name="Line 25"/>
          <p:cNvSpPr>
            <a:spLocks noChangeShapeType="1"/>
          </p:cNvSpPr>
          <p:nvPr/>
        </p:nvSpPr>
        <p:spPr bwMode="auto">
          <a:xfrm>
            <a:off x="5391150" y="4533903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Text Box 27"/>
          <p:cNvSpPr txBox="1">
            <a:spLocks noChangeArrowheads="1"/>
          </p:cNvSpPr>
          <p:nvPr/>
        </p:nvSpPr>
        <p:spPr bwMode="auto">
          <a:xfrm>
            <a:off x="5315744" y="4558145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“/bin/sh” </a:t>
            </a:r>
            <a:endParaRPr lang="en-US" altLang="en-US" sz="20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46111" name="Line 28"/>
          <p:cNvSpPr>
            <a:spLocks noChangeShapeType="1"/>
          </p:cNvSpPr>
          <p:nvPr/>
        </p:nvSpPr>
        <p:spPr bwMode="auto">
          <a:xfrm>
            <a:off x="895350" y="4533903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Line 29"/>
          <p:cNvSpPr>
            <a:spLocks noChangeShapeType="1"/>
          </p:cNvSpPr>
          <p:nvPr/>
        </p:nvSpPr>
        <p:spPr bwMode="auto">
          <a:xfrm>
            <a:off x="6230938" y="4533903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Multiply 1"/>
          <p:cNvSpPr/>
          <p:nvPr/>
        </p:nvSpPr>
        <p:spPr>
          <a:xfrm>
            <a:off x="4149969" y="1690691"/>
            <a:ext cx="529981" cy="7447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Return-Oriented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Re-use parts of the application’s code to perform arbitrary computations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A Turing complete machine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 the stack like a tape providing the data for the computation and the instruction pointer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See Nicholas </a:t>
            </a:r>
            <a:r>
              <a:rPr lang="en-US" dirty="0" err="1" smtClean="0">
                <a:sym typeface="Wingdings" panose="05000000000000000000" pitchFamily="2" charset="2"/>
              </a:rPr>
              <a:t>Carlini’s</a:t>
            </a:r>
            <a:r>
              <a:rPr lang="en-US" dirty="0" smtClean="0">
                <a:sym typeface="Wingdings" panose="05000000000000000000" pitchFamily="2" charset="2"/>
              </a:rPr>
              <a:t> talk at USENIX Security ‘14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  <a:hlinkClick r:id="rId2"/>
              </a:rPr>
              <a:t>https</a:t>
            </a:r>
            <a:r>
              <a:rPr lang="en-US" dirty="0">
                <a:sym typeface="Wingdings" panose="05000000000000000000" pitchFamily="2" charset="2"/>
                <a:hlinkClick r:id="rId2"/>
              </a:rPr>
              <a:t>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www.usenix.org/conference/usenixsecurity14/technical-sessions/presentation/carlini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907704" y="1257400"/>
            <a:ext cx="5472607" cy="505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00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25" y="1257400"/>
            <a:ext cx="4430799" cy="378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Code Collage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99930" y="5900840"/>
            <a:ext cx="377825" cy="274638"/>
          </a:xfrm>
          <a:prstGeom prst="rect">
            <a:avLst/>
          </a:prstGeom>
          <a:noFill/>
          <a:ln w="25400" cap="flat">
            <a:solidFill>
              <a:srgbClr val="009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79655" y="5900840"/>
            <a:ext cx="377825" cy="274638"/>
          </a:xfrm>
          <a:prstGeom prst="rect">
            <a:avLst/>
          </a:prstGeom>
          <a:noFill/>
          <a:ln w="25400" cap="flat">
            <a:solidFill>
              <a:srgbClr val="009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77755" y="5900840"/>
            <a:ext cx="239713" cy="274638"/>
          </a:xfrm>
          <a:prstGeom prst="rect">
            <a:avLst/>
          </a:prstGeom>
          <a:noFill/>
          <a:ln w="25400" cap="flat">
            <a:solidFill>
              <a:srgbClr val="000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7468" y="5900840"/>
            <a:ext cx="239713" cy="274638"/>
          </a:xfrm>
          <a:prstGeom prst="rect">
            <a:avLst/>
          </a:prstGeom>
          <a:noFill/>
          <a:ln w="25400" cap="flat">
            <a:solidFill>
              <a:srgbClr val="EF7B0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057180" y="5900840"/>
            <a:ext cx="377825" cy="274638"/>
          </a:xfrm>
          <a:prstGeom prst="rect">
            <a:avLst/>
          </a:prstGeom>
          <a:noFill/>
          <a:ln w="25400" cap="flat">
            <a:solidFill>
              <a:srgbClr val="9A45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3418" y="5900840"/>
            <a:ext cx="376238" cy="274638"/>
          </a:xfrm>
          <a:prstGeom prst="rect">
            <a:avLst/>
          </a:prstGeom>
          <a:noFill/>
          <a:ln w="25400" cap="flat">
            <a:solidFill>
              <a:srgbClr val="FF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457480" y="5900840"/>
            <a:ext cx="411163" cy="274638"/>
          </a:xfrm>
          <a:prstGeom prst="rect">
            <a:avLst/>
          </a:prstGeom>
          <a:noFill/>
          <a:ln w="25400" cap="flat">
            <a:solidFill>
              <a:srgbClr val="00D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720505" y="5900840"/>
            <a:ext cx="239713" cy="274638"/>
          </a:xfrm>
          <a:prstGeom prst="rect">
            <a:avLst/>
          </a:prstGeom>
          <a:noFill/>
          <a:ln w="25400" cap="flat">
            <a:solidFill>
              <a:srgbClr val="900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480793" y="5900840"/>
            <a:ext cx="239713" cy="274638"/>
          </a:xfrm>
          <a:prstGeom prst="rect">
            <a:avLst/>
          </a:prstGeom>
          <a:noFill/>
          <a:ln w="25400" cap="flat">
            <a:solidFill>
              <a:srgbClr val="9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435005" y="5900840"/>
            <a:ext cx="376238" cy="27463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102968" y="5900840"/>
            <a:ext cx="377825" cy="274638"/>
          </a:xfrm>
          <a:prstGeom prst="rect">
            <a:avLst/>
          </a:prstGeom>
          <a:noFill/>
          <a:ln w="25400" cap="flat">
            <a:solidFill>
              <a:srgbClr val="FFD7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463705" y="5900840"/>
            <a:ext cx="239713" cy="274638"/>
          </a:xfrm>
          <a:prstGeom prst="rect">
            <a:avLst/>
          </a:prstGeom>
          <a:noFill/>
          <a:ln w="25400" cap="flat">
            <a:solidFill>
              <a:srgbClr val="5651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811243" y="5900840"/>
            <a:ext cx="239713" cy="274638"/>
          </a:xfrm>
          <a:prstGeom prst="rect">
            <a:avLst/>
          </a:prstGeom>
          <a:noFill/>
          <a:ln w="25400" cap="flat">
            <a:solidFill>
              <a:srgbClr val="635D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050955" y="5900840"/>
            <a:ext cx="412750" cy="27463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960218" y="5900840"/>
            <a:ext cx="239713" cy="274638"/>
          </a:xfrm>
          <a:prstGeom prst="rect">
            <a:avLst/>
          </a:prstGeom>
          <a:noFill/>
          <a:ln w="25400" cap="flat">
            <a:solidFill>
              <a:srgbClr val="EF7B0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823693" y="3706915"/>
            <a:ext cx="136525" cy="171450"/>
          </a:xfrm>
          <a:prstGeom prst="rect">
            <a:avLst/>
          </a:prstGeom>
          <a:noFill/>
          <a:ln w="25400" cap="flat">
            <a:solidFill>
              <a:srgbClr val="9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953993" y="3706915"/>
            <a:ext cx="138113" cy="171450"/>
          </a:xfrm>
          <a:prstGeom prst="rect">
            <a:avLst/>
          </a:prstGeom>
          <a:noFill/>
          <a:ln w="25400" cap="flat">
            <a:solidFill>
              <a:srgbClr val="000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925293" y="4221265"/>
            <a:ext cx="138113" cy="171450"/>
          </a:xfrm>
          <a:prstGeom prst="rect">
            <a:avLst/>
          </a:prstGeom>
          <a:noFill/>
          <a:ln w="25400" cap="flat">
            <a:solidFill>
              <a:srgbClr val="900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617318" y="4530828"/>
            <a:ext cx="239713" cy="20478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782543" y="4530828"/>
            <a:ext cx="206375" cy="204788"/>
          </a:xfrm>
          <a:prstGeom prst="rect">
            <a:avLst/>
          </a:prstGeom>
          <a:noFill/>
          <a:ln w="25400" cap="flat">
            <a:solidFill>
              <a:srgbClr val="FFD7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263555" y="4392715"/>
            <a:ext cx="136525" cy="171450"/>
          </a:xfrm>
          <a:prstGeom prst="rect">
            <a:avLst/>
          </a:prstGeom>
          <a:noFill/>
          <a:ln w="25400" cap="flat">
            <a:solidFill>
              <a:srgbClr val="56515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674718" y="3878365"/>
            <a:ext cx="136525" cy="171450"/>
          </a:xfrm>
          <a:prstGeom prst="rect">
            <a:avLst/>
          </a:prstGeom>
          <a:noFill/>
          <a:ln w="25400" cap="flat">
            <a:solidFill>
              <a:srgbClr val="FF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949355" y="3845028"/>
            <a:ext cx="204788" cy="204788"/>
          </a:xfrm>
          <a:prstGeom prst="rect">
            <a:avLst/>
          </a:prstGeom>
          <a:noFill/>
          <a:ln w="25400" cap="flat">
            <a:solidFill>
              <a:srgbClr val="00D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292255" y="4359378"/>
            <a:ext cx="136525" cy="204788"/>
          </a:xfrm>
          <a:prstGeom prst="rect">
            <a:avLst/>
          </a:prstGeom>
          <a:noFill/>
          <a:ln w="25400" cap="flat">
            <a:solidFill>
              <a:srgbClr val="009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497043" y="4702278"/>
            <a:ext cx="206375" cy="20478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20805" y="4702278"/>
            <a:ext cx="204788" cy="204788"/>
          </a:xfrm>
          <a:prstGeom prst="rect">
            <a:avLst/>
          </a:prstGeom>
          <a:noFill/>
          <a:ln w="25400" cap="flat">
            <a:solidFill>
              <a:srgbClr val="00909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5428780" y="4049815"/>
            <a:ext cx="136525" cy="171450"/>
          </a:xfrm>
          <a:prstGeom prst="rect">
            <a:avLst/>
          </a:prstGeom>
          <a:noFill/>
          <a:ln w="25400" cap="flat">
            <a:solidFill>
              <a:srgbClr val="635D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497043" y="3364015"/>
            <a:ext cx="192088" cy="239713"/>
          </a:xfrm>
          <a:prstGeom prst="rect">
            <a:avLst/>
          </a:prstGeom>
          <a:noFill/>
          <a:ln w="25400" cap="flat">
            <a:solidFill>
              <a:srgbClr val="EF7B0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908205" y="3845028"/>
            <a:ext cx="206375" cy="204788"/>
          </a:xfrm>
          <a:prstGeom prst="rect">
            <a:avLst/>
          </a:prstGeom>
          <a:noFill/>
          <a:ln w="25400" cap="flat">
            <a:solidFill>
              <a:srgbClr val="9A45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2249018" y="4735615"/>
            <a:ext cx="1568450" cy="1144588"/>
            <a:chOff x="2249018" y="4735615"/>
            <a:chExt cx="1568450" cy="1144588"/>
          </a:xfrm>
        </p:grpSpPr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2279180" y="4735615"/>
              <a:ext cx="1538288" cy="1084263"/>
            </a:xfrm>
            <a:custGeom>
              <a:avLst/>
              <a:gdLst>
                <a:gd name="T0" fmla="*/ 968 w 969"/>
                <a:gd name="T1" fmla="*/ 1 h 683"/>
                <a:gd name="T2" fmla="*/ 965 w 969"/>
                <a:gd name="T3" fmla="*/ 8 h 683"/>
                <a:gd name="T4" fmla="*/ 958 w 969"/>
                <a:gd name="T5" fmla="*/ 23 h 683"/>
                <a:gd name="T6" fmla="*/ 945 w 969"/>
                <a:gd name="T7" fmla="*/ 48 h 683"/>
                <a:gd name="T8" fmla="*/ 928 w 969"/>
                <a:gd name="T9" fmla="*/ 80 h 683"/>
                <a:gd name="T10" fmla="*/ 907 w 969"/>
                <a:gd name="T11" fmla="*/ 117 h 683"/>
                <a:gd name="T12" fmla="*/ 885 w 969"/>
                <a:gd name="T13" fmla="*/ 154 h 683"/>
                <a:gd name="T14" fmla="*/ 862 w 969"/>
                <a:gd name="T15" fmla="*/ 189 h 683"/>
                <a:gd name="T16" fmla="*/ 839 w 969"/>
                <a:gd name="T17" fmla="*/ 221 h 683"/>
                <a:gd name="T18" fmla="*/ 817 w 969"/>
                <a:gd name="T19" fmla="*/ 249 h 683"/>
                <a:gd name="T20" fmla="*/ 793 w 969"/>
                <a:gd name="T21" fmla="*/ 273 h 683"/>
                <a:gd name="T22" fmla="*/ 769 w 969"/>
                <a:gd name="T23" fmla="*/ 295 h 683"/>
                <a:gd name="T24" fmla="*/ 742 w 969"/>
                <a:gd name="T25" fmla="*/ 314 h 683"/>
                <a:gd name="T26" fmla="*/ 714 w 969"/>
                <a:gd name="T27" fmla="*/ 331 h 683"/>
                <a:gd name="T28" fmla="*/ 687 w 969"/>
                <a:gd name="T29" fmla="*/ 345 h 683"/>
                <a:gd name="T30" fmla="*/ 659 w 969"/>
                <a:gd name="T31" fmla="*/ 358 h 683"/>
                <a:gd name="T32" fmla="*/ 629 w 969"/>
                <a:gd name="T33" fmla="*/ 371 h 683"/>
                <a:gd name="T34" fmla="*/ 596 w 969"/>
                <a:gd name="T35" fmla="*/ 384 h 683"/>
                <a:gd name="T36" fmla="*/ 562 w 969"/>
                <a:gd name="T37" fmla="*/ 397 h 683"/>
                <a:gd name="T38" fmla="*/ 525 w 969"/>
                <a:gd name="T39" fmla="*/ 409 h 683"/>
                <a:gd name="T40" fmla="*/ 488 w 969"/>
                <a:gd name="T41" fmla="*/ 422 h 683"/>
                <a:gd name="T42" fmla="*/ 450 w 969"/>
                <a:gd name="T43" fmla="*/ 434 h 683"/>
                <a:gd name="T44" fmla="*/ 412 w 969"/>
                <a:gd name="T45" fmla="*/ 446 h 683"/>
                <a:gd name="T46" fmla="*/ 374 w 969"/>
                <a:gd name="T47" fmla="*/ 457 h 683"/>
                <a:gd name="T48" fmla="*/ 337 w 969"/>
                <a:gd name="T49" fmla="*/ 468 h 683"/>
                <a:gd name="T50" fmla="*/ 302 w 969"/>
                <a:gd name="T51" fmla="*/ 479 h 683"/>
                <a:gd name="T52" fmla="*/ 269 w 969"/>
                <a:gd name="T53" fmla="*/ 490 h 683"/>
                <a:gd name="T54" fmla="*/ 237 w 969"/>
                <a:gd name="T55" fmla="*/ 500 h 683"/>
                <a:gd name="T56" fmla="*/ 209 w 969"/>
                <a:gd name="T57" fmla="*/ 510 h 683"/>
                <a:gd name="T58" fmla="*/ 183 w 969"/>
                <a:gd name="T59" fmla="*/ 519 h 683"/>
                <a:gd name="T60" fmla="*/ 159 w 969"/>
                <a:gd name="T61" fmla="*/ 530 h 683"/>
                <a:gd name="T62" fmla="*/ 127 w 969"/>
                <a:gd name="T63" fmla="*/ 545 h 683"/>
                <a:gd name="T64" fmla="*/ 99 w 969"/>
                <a:gd name="T65" fmla="*/ 562 h 683"/>
                <a:gd name="T66" fmla="*/ 75 w 969"/>
                <a:gd name="T67" fmla="*/ 581 h 683"/>
                <a:gd name="T68" fmla="*/ 53 w 969"/>
                <a:gd name="T69" fmla="*/ 603 h 683"/>
                <a:gd name="T70" fmla="*/ 33 w 969"/>
                <a:gd name="T71" fmla="*/ 628 h 683"/>
                <a:gd name="T72" fmla="*/ 15 w 969"/>
                <a:gd name="T73" fmla="*/ 657 h 683"/>
                <a:gd name="T74" fmla="*/ 0 w 969"/>
                <a:gd name="T75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9" h="683">
                  <a:moveTo>
                    <a:pt x="969" y="0"/>
                  </a:moveTo>
                  <a:lnTo>
                    <a:pt x="968" y="1"/>
                  </a:lnTo>
                  <a:lnTo>
                    <a:pt x="967" y="3"/>
                  </a:lnTo>
                  <a:lnTo>
                    <a:pt x="965" y="8"/>
                  </a:lnTo>
                  <a:lnTo>
                    <a:pt x="962" y="14"/>
                  </a:lnTo>
                  <a:lnTo>
                    <a:pt x="958" y="23"/>
                  </a:lnTo>
                  <a:lnTo>
                    <a:pt x="952" y="34"/>
                  </a:lnTo>
                  <a:lnTo>
                    <a:pt x="945" y="48"/>
                  </a:lnTo>
                  <a:lnTo>
                    <a:pt x="937" y="63"/>
                  </a:lnTo>
                  <a:lnTo>
                    <a:pt x="928" y="80"/>
                  </a:lnTo>
                  <a:lnTo>
                    <a:pt x="918" y="98"/>
                  </a:lnTo>
                  <a:lnTo>
                    <a:pt x="907" y="117"/>
                  </a:lnTo>
                  <a:lnTo>
                    <a:pt x="896" y="135"/>
                  </a:lnTo>
                  <a:lnTo>
                    <a:pt x="885" y="154"/>
                  </a:lnTo>
                  <a:lnTo>
                    <a:pt x="874" y="172"/>
                  </a:lnTo>
                  <a:lnTo>
                    <a:pt x="862" y="189"/>
                  </a:lnTo>
                  <a:lnTo>
                    <a:pt x="851" y="206"/>
                  </a:lnTo>
                  <a:lnTo>
                    <a:pt x="839" y="221"/>
                  </a:lnTo>
                  <a:lnTo>
                    <a:pt x="828" y="235"/>
                  </a:lnTo>
                  <a:lnTo>
                    <a:pt x="817" y="249"/>
                  </a:lnTo>
                  <a:lnTo>
                    <a:pt x="805" y="262"/>
                  </a:lnTo>
                  <a:lnTo>
                    <a:pt x="793" y="273"/>
                  </a:lnTo>
                  <a:lnTo>
                    <a:pt x="781" y="284"/>
                  </a:lnTo>
                  <a:lnTo>
                    <a:pt x="769" y="295"/>
                  </a:lnTo>
                  <a:lnTo>
                    <a:pt x="756" y="304"/>
                  </a:lnTo>
                  <a:lnTo>
                    <a:pt x="742" y="314"/>
                  </a:lnTo>
                  <a:lnTo>
                    <a:pt x="728" y="323"/>
                  </a:lnTo>
                  <a:lnTo>
                    <a:pt x="714" y="331"/>
                  </a:lnTo>
                  <a:lnTo>
                    <a:pt x="701" y="338"/>
                  </a:lnTo>
                  <a:lnTo>
                    <a:pt x="687" y="345"/>
                  </a:lnTo>
                  <a:lnTo>
                    <a:pt x="673" y="351"/>
                  </a:lnTo>
                  <a:lnTo>
                    <a:pt x="659" y="358"/>
                  </a:lnTo>
                  <a:lnTo>
                    <a:pt x="644" y="365"/>
                  </a:lnTo>
                  <a:lnTo>
                    <a:pt x="629" y="371"/>
                  </a:lnTo>
                  <a:lnTo>
                    <a:pt x="613" y="377"/>
                  </a:lnTo>
                  <a:lnTo>
                    <a:pt x="596" y="384"/>
                  </a:lnTo>
                  <a:lnTo>
                    <a:pt x="579" y="390"/>
                  </a:lnTo>
                  <a:lnTo>
                    <a:pt x="562" y="397"/>
                  </a:lnTo>
                  <a:lnTo>
                    <a:pt x="544" y="403"/>
                  </a:lnTo>
                  <a:lnTo>
                    <a:pt x="525" y="409"/>
                  </a:lnTo>
                  <a:lnTo>
                    <a:pt x="507" y="415"/>
                  </a:lnTo>
                  <a:lnTo>
                    <a:pt x="488" y="422"/>
                  </a:lnTo>
                  <a:lnTo>
                    <a:pt x="469" y="427"/>
                  </a:lnTo>
                  <a:lnTo>
                    <a:pt x="450" y="434"/>
                  </a:lnTo>
                  <a:lnTo>
                    <a:pt x="431" y="439"/>
                  </a:lnTo>
                  <a:lnTo>
                    <a:pt x="412" y="446"/>
                  </a:lnTo>
                  <a:lnTo>
                    <a:pt x="393" y="451"/>
                  </a:lnTo>
                  <a:lnTo>
                    <a:pt x="374" y="457"/>
                  </a:lnTo>
                  <a:lnTo>
                    <a:pt x="355" y="462"/>
                  </a:lnTo>
                  <a:lnTo>
                    <a:pt x="337" y="468"/>
                  </a:lnTo>
                  <a:lnTo>
                    <a:pt x="320" y="473"/>
                  </a:lnTo>
                  <a:lnTo>
                    <a:pt x="302" y="479"/>
                  </a:lnTo>
                  <a:lnTo>
                    <a:pt x="285" y="484"/>
                  </a:lnTo>
                  <a:lnTo>
                    <a:pt x="269" y="490"/>
                  </a:lnTo>
                  <a:lnTo>
                    <a:pt x="253" y="494"/>
                  </a:lnTo>
                  <a:lnTo>
                    <a:pt x="237" y="500"/>
                  </a:lnTo>
                  <a:lnTo>
                    <a:pt x="223" y="505"/>
                  </a:lnTo>
                  <a:lnTo>
                    <a:pt x="209" y="510"/>
                  </a:lnTo>
                  <a:lnTo>
                    <a:pt x="196" y="515"/>
                  </a:lnTo>
                  <a:lnTo>
                    <a:pt x="183" y="519"/>
                  </a:lnTo>
                  <a:lnTo>
                    <a:pt x="171" y="524"/>
                  </a:lnTo>
                  <a:lnTo>
                    <a:pt x="159" y="530"/>
                  </a:lnTo>
                  <a:lnTo>
                    <a:pt x="142" y="537"/>
                  </a:lnTo>
                  <a:lnTo>
                    <a:pt x="127" y="545"/>
                  </a:lnTo>
                  <a:lnTo>
                    <a:pt x="112" y="553"/>
                  </a:lnTo>
                  <a:lnTo>
                    <a:pt x="99" y="562"/>
                  </a:lnTo>
                  <a:lnTo>
                    <a:pt x="86" y="571"/>
                  </a:lnTo>
                  <a:lnTo>
                    <a:pt x="75" y="581"/>
                  </a:lnTo>
                  <a:lnTo>
                    <a:pt x="64" y="591"/>
                  </a:lnTo>
                  <a:lnTo>
                    <a:pt x="53" y="603"/>
                  </a:lnTo>
                  <a:lnTo>
                    <a:pt x="43" y="615"/>
                  </a:lnTo>
                  <a:lnTo>
                    <a:pt x="33" y="628"/>
                  </a:lnTo>
                  <a:lnTo>
                    <a:pt x="24" y="642"/>
                  </a:lnTo>
                  <a:lnTo>
                    <a:pt x="15" y="657"/>
                  </a:lnTo>
                  <a:lnTo>
                    <a:pt x="7" y="671"/>
                  </a:lnTo>
                  <a:lnTo>
                    <a:pt x="0" y="683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2249018" y="5788128"/>
              <a:ext cx="58738" cy="92075"/>
            </a:xfrm>
            <a:custGeom>
              <a:avLst/>
              <a:gdLst>
                <a:gd name="T0" fmla="*/ 37 w 37"/>
                <a:gd name="T1" fmla="*/ 12 h 58"/>
                <a:gd name="T2" fmla="*/ 0 w 37"/>
                <a:gd name="T3" fmla="*/ 58 h 58"/>
                <a:gd name="T4" fmla="*/ 11 w 37"/>
                <a:gd name="T5" fmla="*/ 0 h 58"/>
                <a:gd name="T6" fmla="*/ 37 w 37"/>
                <a:gd name="T7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8">
                  <a:moveTo>
                    <a:pt x="37" y="12"/>
                  </a:moveTo>
                  <a:lnTo>
                    <a:pt x="0" y="58"/>
                  </a:lnTo>
                  <a:lnTo>
                    <a:pt x="11" y="0"/>
                  </a:lnTo>
                  <a:lnTo>
                    <a:pt x="37" y="1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2026768" y="3583090"/>
            <a:ext cx="830263" cy="2298701"/>
            <a:chOff x="2026768" y="3583090"/>
            <a:chExt cx="830263" cy="2298701"/>
          </a:xfrm>
        </p:grpSpPr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2026768" y="3583090"/>
              <a:ext cx="830263" cy="2239963"/>
            </a:xfrm>
            <a:custGeom>
              <a:avLst/>
              <a:gdLst>
                <a:gd name="T0" fmla="*/ 522 w 523"/>
                <a:gd name="T1" fmla="*/ 78 h 1411"/>
                <a:gd name="T2" fmla="*/ 516 w 523"/>
                <a:gd name="T3" fmla="*/ 74 h 1411"/>
                <a:gd name="T4" fmla="*/ 502 w 523"/>
                <a:gd name="T5" fmla="*/ 67 h 1411"/>
                <a:gd name="T6" fmla="*/ 478 w 523"/>
                <a:gd name="T7" fmla="*/ 56 h 1411"/>
                <a:gd name="T8" fmla="*/ 446 w 523"/>
                <a:gd name="T9" fmla="*/ 43 h 1411"/>
                <a:gd name="T10" fmla="*/ 410 w 523"/>
                <a:gd name="T11" fmla="*/ 28 h 1411"/>
                <a:gd name="T12" fmla="*/ 374 w 523"/>
                <a:gd name="T13" fmla="*/ 16 h 1411"/>
                <a:gd name="T14" fmla="*/ 339 w 523"/>
                <a:gd name="T15" fmla="*/ 6 h 1411"/>
                <a:gd name="T16" fmla="*/ 307 w 523"/>
                <a:gd name="T17" fmla="*/ 1 h 1411"/>
                <a:gd name="T18" fmla="*/ 278 w 523"/>
                <a:gd name="T19" fmla="*/ 0 h 1411"/>
                <a:gd name="T20" fmla="*/ 252 w 523"/>
                <a:gd name="T21" fmla="*/ 4 h 1411"/>
                <a:gd name="T22" fmla="*/ 228 w 523"/>
                <a:gd name="T23" fmla="*/ 12 h 1411"/>
                <a:gd name="T24" fmla="*/ 206 w 523"/>
                <a:gd name="T25" fmla="*/ 26 h 1411"/>
                <a:gd name="T26" fmla="*/ 185 w 523"/>
                <a:gd name="T27" fmla="*/ 46 h 1411"/>
                <a:gd name="T28" fmla="*/ 169 w 523"/>
                <a:gd name="T29" fmla="*/ 63 h 1411"/>
                <a:gd name="T30" fmla="*/ 154 w 523"/>
                <a:gd name="T31" fmla="*/ 84 h 1411"/>
                <a:gd name="T32" fmla="*/ 138 w 523"/>
                <a:gd name="T33" fmla="*/ 107 h 1411"/>
                <a:gd name="T34" fmla="*/ 123 w 523"/>
                <a:gd name="T35" fmla="*/ 133 h 1411"/>
                <a:gd name="T36" fmla="*/ 107 w 523"/>
                <a:gd name="T37" fmla="*/ 163 h 1411"/>
                <a:gd name="T38" fmla="*/ 93 w 523"/>
                <a:gd name="T39" fmla="*/ 195 h 1411"/>
                <a:gd name="T40" fmla="*/ 78 w 523"/>
                <a:gd name="T41" fmla="*/ 230 h 1411"/>
                <a:gd name="T42" fmla="*/ 64 w 523"/>
                <a:gd name="T43" fmla="*/ 267 h 1411"/>
                <a:gd name="T44" fmla="*/ 51 w 523"/>
                <a:gd name="T45" fmla="*/ 306 h 1411"/>
                <a:gd name="T46" fmla="*/ 40 w 523"/>
                <a:gd name="T47" fmla="*/ 347 h 1411"/>
                <a:gd name="T48" fmla="*/ 29 w 523"/>
                <a:gd name="T49" fmla="*/ 389 h 1411"/>
                <a:gd name="T50" fmla="*/ 20 w 523"/>
                <a:gd name="T51" fmla="*/ 431 h 1411"/>
                <a:gd name="T52" fmla="*/ 12 w 523"/>
                <a:gd name="T53" fmla="*/ 474 h 1411"/>
                <a:gd name="T54" fmla="*/ 7 w 523"/>
                <a:gd name="T55" fmla="*/ 517 h 1411"/>
                <a:gd name="T56" fmla="*/ 3 w 523"/>
                <a:gd name="T57" fmla="*/ 559 h 1411"/>
                <a:gd name="T58" fmla="*/ 0 w 523"/>
                <a:gd name="T59" fmla="*/ 600 h 1411"/>
                <a:gd name="T60" fmla="*/ 0 w 523"/>
                <a:gd name="T61" fmla="*/ 641 h 1411"/>
                <a:gd name="T62" fmla="*/ 1 w 523"/>
                <a:gd name="T63" fmla="*/ 680 h 1411"/>
                <a:gd name="T64" fmla="*/ 5 w 523"/>
                <a:gd name="T65" fmla="*/ 719 h 1411"/>
                <a:gd name="T66" fmla="*/ 10 w 523"/>
                <a:gd name="T67" fmla="*/ 755 h 1411"/>
                <a:gd name="T68" fmla="*/ 16 w 523"/>
                <a:gd name="T69" fmla="*/ 792 h 1411"/>
                <a:gd name="T70" fmla="*/ 25 w 523"/>
                <a:gd name="T71" fmla="*/ 829 h 1411"/>
                <a:gd name="T72" fmla="*/ 37 w 523"/>
                <a:gd name="T73" fmla="*/ 867 h 1411"/>
                <a:gd name="T74" fmla="*/ 51 w 523"/>
                <a:gd name="T75" fmla="*/ 907 h 1411"/>
                <a:gd name="T76" fmla="*/ 68 w 523"/>
                <a:gd name="T77" fmla="*/ 948 h 1411"/>
                <a:gd name="T78" fmla="*/ 88 w 523"/>
                <a:gd name="T79" fmla="*/ 993 h 1411"/>
                <a:gd name="T80" fmla="*/ 111 w 523"/>
                <a:gd name="T81" fmla="*/ 1041 h 1411"/>
                <a:gd name="T82" fmla="*/ 137 w 523"/>
                <a:gd name="T83" fmla="*/ 1092 h 1411"/>
                <a:gd name="T84" fmla="*/ 166 w 523"/>
                <a:gd name="T85" fmla="*/ 1145 h 1411"/>
                <a:gd name="T86" fmla="*/ 196 w 523"/>
                <a:gd name="T87" fmla="*/ 1199 h 1411"/>
                <a:gd name="T88" fmla="*/ 227 w 523"/>
                <a:gd name="T89" fmla="*/ 1254 h 1411"/>
                <a:gd name="T90" fmla="*/ 257 w 523"/>
                <a:gd name="T91" fmla="*/ 1305 h 1411"/>
                <a:gd name="T92" fmla="*/ 285 w 523"/>
                <a:gd name="T93" fmla="*/ 1352 h 1411"/>
                <a:gd name="T94" fmla="*/ 309 w 523"/>
                <a:gd name="T95" fmla="*/ 1392 h 1411"/>
                <a:gd name="T96" fmla="*/ 320 w 523"/>
                <a:gd name="T97" fmla="*/ 1411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1411">
                  <a:moveTo>
                    <a:pt x="523" y="78"/>
                  </a:moveTo>
                  <a:lnTo>
                    <a:pt x="522" y="78"/>
                  </a:lnTo>
                  <a:lnTo>
                    <a:pt x="520" y="77"/>
                  </a:lnTo>
                  <a:lnTo>
                    <a:pt x="516" y="74"/>
                  </a:lnTo>
                  <a:lnTo>
                    <a:pt x="510" y="72"/>
                  </a:lnTo>
                  <a:lnTo>
                    <a:pt x="502" y="67"/>
                  </a:lnTo>
                  <a:lnTo>
                    <a:pt x="491" y="62"/>
                  </a:lnTo>
                  <a:lnTo>
                    <a:pt x="478" y="56"/>
                  </a:lnTo>
                  <a:lnTo>
                    <a:pt x="463" y="49"/>
                  </a:lnTo>
                  <a:lnTo>
                    <a:pt x="446" y="43"/>
                  </a:lnTo>
                  <a:lnTo>
                    <a:pt x="429" y="36"/>
                  </a:lnTo>
                  <a:lnTo>
                    <a:pt x="410" y="28"/>
                  </a:lnTo>
                  <a:lnTo>
                    <a:pt x="392" y="22"/>
                  </a:lnTo>
                  <a:lnTo>
                    <a:pt x="374" y="16"/>
                  </a:lnTo>
                  <a:lnTo>
                    <a:pt x="356" y="11"/>
                  </a:lnTo>
                  <a:lnTo>
                    <a:pt x="339" y="6"/>
                  </a:lnTo>
                  <a:lnTo>
                    <a:pt x="323" y="3"/>
                  </a:lnTo>
                  <a:lnTo>
                    <a:pt x="307" y="1"/>
                  </a:lnTo>
                  <a:lnTo>
                    <a:pt x="292" y="0"/>
                  </a:lnTo>
                  <a:lnTo>
                    <a:pt x="278" y="0"/>
                  </a:lnTo>
                  <a:lnTo>
                    <a:pt x="264" y="1"/>
                  </a:lnTo>
                  <a:lnTo>
                    <a:pt x="252" y="4"/>
                  </a:lnTo>
                  <a:lnTo>
                    <a:pt x="240" y="7"/>
                  </a:lnTo>
                  <a:lnTo>
                    <a:pt x="228" y="12"/>
                  </a:lnTo>
                  <a:lnTo>
                    <a:pt x="217" y="19"/>
                  </a:lnTo>
                  <a:lnTo>
                    <a:pt x="206" y="26"/>
                  </a:lnTo>
                  <a:lnTo>
                    <a:pt x="195" y="36"/>
                  </a:lnTo>
                  <a:lnTo>
                    <a:pt x="185" y="46"/>
                  </a:lnTo>
                  <a:lnTo>
                    <a:pt x="177" y="54"/>
                  </a:lnTo>
                  <a:lnTo>
                    <a:pt x="169" y="63"/>
                  </a:lnTo>
                  <a:lnTo>
                    <a:pt x="161" y="73"/>
                  </a:lnTo>
                  <a:lnTo>
                    <a:pt x="154" y="84"/>
                  </a:lnTo>
                  <a:lnTo>
                    <a:pt x="146" y="95"/>
                  </a:lnTo>
                  <a:lnTo>
                    <a:pt x="138" y="107"/>
                  </a:lnTo>
                  <a:lnTo>
                    <a:pt x="131" y="120"/>
                  </a:lnTo>
                  <a:lnTo>
                    <a:pt x="123" y="133"/>
                  </a:lnTo>
                  <a:lnTo>
                    <a:pt x="115" y="148"/>
                  </a:lnTo>
                  <a:lnTo>
                    <a:pt x="107" y="163"/>
                  </a:lnTo>
                  <a:lnTo>
                    <a:pt x="100" y="179"/>
                  </a:lnTo>
                  <a:lnTo>
                    <a:pt x="93" y="195"/>
                  </a:lnTo>
                  <a:lnTo>
                    <a:pt x="85" y="212"/>
                  </a:lnTo>
                  <a:lnTo>
                    <a:pt x="78" y="230"/>
                  </a:lnTo>
                  <a:lnTo>
                    <a:pt x="71" y="248"/>
                  </a:lnTo>
                  <a:lnTo>
                    <a:pt x="64" y="267"/>
                  </a:lnTo>
                  <a:lnTo>
                    <a:pt x="58" y="287"/>
                  </a:lnTo>
                  <a:lnTo>
                    <a:pt x="51" y="306"/>
                  </a:lnTo>
                  <a:lnTo>
                    <a:pt x="45" y="326"/>
                  </a:lnTo>
                  <a:lnTo>
                    <a:pt x="40" y="347"/>
                  </a:lnTo>
                  <a:lnTo>
                    <a:pt x="34" y="368"/>
                  </a:lnTo>
                  <a:lnTo>
                    <a:pt x="29" y="389"/>
                  </a:lnTo>
                  <a:lnTo>
                    <a:pt x="24" y="410"/>
                  </a:lnTo>
                  <a:lnTo>
                    <a:pt x="20" y="431"/>
                  </a:lnTo>
                  <a:lnTo>
                    <a:pt x="16" y="453"/>
                  </a:lnTo>
                  <a:lnTo>
                    <a:pt x="12" y="474"/>
                  </a:lnTo>
                  <a:lnTo>
                    <a:pt x="10" y="496"/>
                  </a:lnTo>
                  <a:lnTo>
                    <a:pt x="7" y="517"/>
                  </a:lnTo>
                  <a:lnTo>
                    <a:pt x="5" y="538"/>
                  </a:lnTo>
                  <a:lnTo>
                    <a:pt x="3" y="559"/>
                  </a:lnTo>
                  <a:lnTo>
                    <a:pt x="1" y="580"/>
                  </a:lnTo>
                  <a:lnTo>
                    <a:pt x="0" y="600"/>
                  </a:lnTo>
                  <a:lnTo>
                    <a:pt x="0" y="621"/>
                  </a:lnTo>
                  <a:lnTo>
                    <a:pt x="0" y="641"/>
                  </a:lnTo>
                  <a:lnTo>
                    <a:pt x="0" y="660"/>
                  </a:lnTo>
                  <a:lnTo>
                    <a:pt x="1" y="680"/>
                  </a:lnTo>
                  <a:lnTo>
                    <a:pt x="3" y="700"/>
                  </a:lnTo>
                  <a:lnTo>
                    <a:pt x="5" y="719"/>
                  </a:lnTo>
                  <a:lnTo>
                    <a:pt x="7" y="737"/>
                  </a:lnTo>
                  <a:lnTo>
                    <a:pt x="10" y="755"/>
                  </a:lnTo>
                  <a:lnTo>
                    <a:pt x="13" y="774"/>
                  </a:lnTo>
                  <a:lnTo>
                    <a:pt x="16" y="792"/>
                  </a:lnTo>
                  <a:lnTo>
                    <a:pt x="21" y="810"/>
                  </a:lnTo>
                  <a:lnTo>
                    <a:pt x="25" y="829"/>
                  </a:lnTo>
                  <a:lnTo>
                    <a:pt x="31" y="848"/>
                  </a:lnTo>
                  <a:lnTo>
                    <a:pt x="37" y="867"/>
                  </a:lnTo>
                  <a:lnTo>
                    <a:pt x="44" y="886"/>
                  </a:lnTo>
                  <a:lnTo>
                    <a:pt x="51" y="907"/>
                  </a:lnTo>
                  <a:lnTo>
                    <a:pt x="60" y="927"/>
                  </a:lnTo>
                  <a:lnTo>
                    <a:pt x="68" y="948"/>
                  </a:lnTo>
                  <a:lnTo>
                    <a:pt x="78" y="970"/>
                  </a:lnTo>
                  <a:lnTo>
                    <a:pt x="88" y="993"/>
                  </a:lnTo>
                  <a:lnTo>
                    <a:pt x="99" y="1017"/>
                  </a:lnTo>
                  <a:lnTo>
                    <a:pt x="111" y="1041"/>
                  </a:lnTo>
                  <a:lnTo>
                    <a:pt x="124" y="1066"/>
                  </a:lnTo>
                  <a:lnTo>
                    <a:pt x="137" y="1092"/>
                  </a:lnTo>
                  <a:lnTo>
                    <a:pt x="151" y="1118"/>
                  </a:lnTo>
                  <a:lnTo>
                    <a:pt x="166" y="1145"/>
                  </a:lnTo>
                  <a:lnTo>
                    <a:pt x="180" y="1172"/>
                  </a:lnTo>
                  <a:lnTo>
                    <a:pt x="196" y="1199"/>
                  </a:lnTo>
                  <a:lnTo>
                    <a:pt x="211" y="1227"/>
                  </a:lnTo>
                  <a:lnTo>
                    <a:pt x="227" y="1254"/>
                  </a:lnTo>
                  <a:lnTo>
                    <a:pt x="242" y="1280"/>
                  </a:lnTo>
                  <a:lnTo>
                    <a:pt x="257" y="1305"/>
                  </a:lnTo>
                  <a:lnTo>
                    <a:pt x="271" y="1330"/>
                  </a:lnTo>
                  <a:lnTo>
                    <a:pt x="285" y="1352"/>
                  </a:lnTo>
                  <a:lnTo>
                    <a:pt x="297" y="1373"/>
                  </a:lnTo>
                  <a:lnTo>
                    <a:pt x="309" y="1392"/>
                  </a:lnTo>
                  <a:lnTo>
                    <a:pt x="318" y="1409"/>
                  </a:lnTo>
                  <a:lnTo>
                    <a:pt x="320" y="141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503018" y="5791303"/>
              <a:ext cx="68263" cy="90488"/>
            </a:xfrm>
            <a:custGeom>
              <a:avLst/>
              <a:gdLst>
                <a:gd name="T0" fmla="*/ 24 w 43"/>
                <a:gd name="T1" fmla="*/ 0 h 57"/>
                <a:gd name="T2" fmla="*/ 43 w 43"/>
                <a:gd name="T3" fmla="*/ 57 h 57"/>
                <a:gd name="T4" fmla="*/ 0 w 43"/>
                <a:gd name="T5" fmla="*/ 16 h 57"/>
                <a:gd name="T6" fmla="*/ 24 w 43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7">
                  <a:moveTo>
                    <a:pt x="24" y="0"/>
                  </a:moveTo>
                  <a:lnTo>
                    <a:pt x="43" y="57"/>
                  </a:lnTo>
                  <a:lnTo>
                    <a:pt x="0" y="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2280768" y="4192690"/>
            <a:ext cx="644525" cy="1689100"/>
            <a:chOff x="2280768" y="4192690"/>
            <a:chExt cx="644525" cy="1689100"/>
          </a:xfrm>
        </p:grpSpPr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280768" y="4192690"/>
              <a:ext cx="644525" cy="1628775"/>
            </a:xfrm>
            <a:custGeom>
              <a:avLst/>
              <a:gdLst>
                <a:gd name="T0" fmla="*/ 405 w 406"/>
                <a:gd name="T1" fmla="*/ 39 h 1026"/>
                <a:gd name="T2" fmla="*/ 397 w 406"/>
                <a:gd name="T3" fmla="*/ 37 h 1026"/>
                <a:gd name="T4" fmla="*/ 378 w 406"/>
                <a:gd name="T5" fmla="*/ 33 h 1026"/>
                <a:gd name="T6" fmla="*/ 347 w 406"/>
                <a:gd name="T7" fmla="*/ 27 h 1026"/>
                <a:gd name="T8" fmla="*/ 308 w 406"/>
                <a:gd name="T9" fmla="*/ 19 h 1026"/>
                <a:gd name="T10" fmla="*/ 267 w 406"/>
                <a:gd name="T11" fmla="*/ 11 h 1026"/>
                <a:gd name="T12" fmla="*/ 226 w 406"/>
                <a:gd name="T13" fmla="*/ 5 h 1026"/>
                <a:gd name="T14" fmla="*/ 189 w 406"/>
                <a:gd name="T15" fmla="*/ 1 h 1026"/>
                <a:gd name="T16" fmla="*/ 158 w 406"/>
                <a:gd name="T17" fmla="*/ 0 h 1026"/>
                <a:gd name="T18" fmla="*/ 131 w 406"/>
                <a:gd name="T19" fmla="*/ 1 h 1026"/>
                <a:gd name="T20" fmla="*/ 108 w 406"/>
                <a:gd name="T21" fmla="*/ 5 h 1026"/>
                <a:gd name="T22" fmla="*/ 89 w 406"/>
                <a:gd name="T23" fmla="*/ 12 h 1026"/>
                <a:gd name="T24" fmla="*/ 72 w 406"/>
                <a:gd name="T25" fmla="*/ 22 h 1026"/>
                <a:gd name="T26" fmla="*/ 58 w 406"/>
                <a:gd name="T27" fmla="*/ 33 h 1026"/>
                <a:gd name="T28" fmla="*/ 46 w 406"/>
                <a:gd name="T29" fmla="*/ 46 h 1026"/>
                <a:gd name="T30" fmla="*/ 35 w 406"/>
                <a:gd name="T31" fmla="*/ 62 h 1026"/>
                <a:gd name="T32" fmla="*/ 26 w 406"/>
                <a:gd name="T33" fmla="*/ 81 h 1026"/>
                <a:gd name="T34" fmla="*/ 17 w 406"/>
                <a:gd name="T35" fmla="*/ 102 h 1026"/>
                <a:gd name="T36" fmla="*/ 10 w 406"/>
                <a:gd name="T37" fmla="*/ 126 h 1026"/>
                <a:gd name="T38" fmla="*/ 5 w 406"/>
                <a:gd name="T39" fmla="*/ 153 h 1026"/>
                <a:gd name="T40" fmla="*/ 2 w 406"/>
                <a:gd name="T41" fmla="*/ 181 h 1026"/>
                <a:gd name="T42" fmla="*/ 0 w 406"/>
                <a:gd name="T43" fmla="*/ 212 h 1026"/>
                <a:gd name="T44" fmla="*/ 0 w 406"/>
                <a:gd name="T45" fmla="*/ 243 h 1026"/>
                <a:gd name="T46" fmla="*/ 2 w 406"/>
                <a:gd name="T47" fmla="*/ 275 h 1026"/>
                <a:gd name="T48" fmla="*/ 7 w 406"/>
                <a:gd name="T49" fmla="*/ 309 h 1026"/>
                <a:gd name="T50" fmla="*/ 12 w 406"/>
                <a:gd name="T51" fmla="*/ 342 h 1026"/>
                <a:gd name="T52" fmla="*/ 19 w 406"/>
                <a:gd name="T53" fmla="*/ 376 h 1026"/>
                <a:gd name="T54" fmla="*/ 29 w 406"/>
                <a:gd name="T55" fmla="*/ 411 h 1026"/>
                <a:gd name="T56" fmla="*/ 37 w 406"/>
                <a:gd name="T57" fmla="*/ 439 h 1026"/>
                <a:gd name="T58" fmla="*/ 46 w 406"/>
                <a:gd name="T59" fmla="*/ 468 h 1026"/>
                <a:gd name="T60" fmla="*/ 58 w 406"/>
                <a:gd name="T61" fmla="*/ 499 h 1026"/>
                <a:gd name="T62" fmla="*/ 71 w 406"/>
                <a:gd name="T63" fmla="*/ 532 h 1026"/>
                <a:gd name="T64" fmla="*/ 87 w 406"/>
                <a:gd name="T65" fmla="*/ 568 h 1026"/>
                <a:gd name="T66" fmla="*/ 104 w 406"/>
                <a:gd name="T67" fmla="*/ 607 h 1026"/>
                <a:gd name="T68" fmla="*/ 125 w 406"/>
                <a:gd name="T69" fmla="*/ 650 h 1026"/>
                <a:gd name="T70" fmla="*/ 147 w 406"/>
                <a:gd name="T71" fmla="*/ 697 h 1026"/>
                <a:gd name="T72" fmla="*/ 172 w 406"/>
                <a:gd name="T73" fmla="*/ 748 h 1026"/>
                <a:gd name="T74" fmla="*/ 199 w 406"/>
                <a:gd name="T75" fmla="*/ 801 h 1026"/>
                <a:gd name="T76" fmla="*/ 226 w 406"/>
                <a:gd name="T77" fmla="*/ 855 h 1026"/>
                <a:gd name="T78" fmla="*/ 254 w 406"/>
                <a:gd name="T79" fmla="*/ 908 h 1026"/>
                <a:gd name="T80" fmla="*/ 280 w 406"/>
                <a:gd name="T81" fmla="*/ 958 h 1026"/>
                <a:gd name="T82" fmla="*/ 302 w 406"/>
                <a:gd name="T83" fmla="*/ 1001 h 1026"/>
                <a:gd name="T84" fmla="*/ 315 w 406"/>
                <a:gd name="T85" fmla="*/ 1026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" h="1026">
                  <a:moveTo>
                    <a:pt x="406" y="40"/>
                  </a:moveTo>
                  <a:lnTo>
                    <a:pt x="405" y="39"/>
                  </a:lnTo>
                  <a:lnTo>
                    <a:pt x="402" y="39"/>
                  </a:lnTo>
                  <a:lnTo>
                    <a:pt x="397" y="37"/>
                  </a:lnTo>
                  <a:lnTo>
                    <a:pt x="389" y="35"/>
                  </a:lnTo>
                  <a:lnTo>
                    <a:pt x="378" y="33"/>
                  </a:lnTo>
                  <a:lnTo>
                    <a:pt x="364" y="30"/>
                  </a:lnTo>
                  <a:lnTo>
                    <a:pt x="347" y="27"/>
                  </a:lnTo>
                  <a:lnTo>
                    <a:pt x="329" y="23"/>
                  </a:lnTo>
                  <a:lnTo>
                    <a:pt x="308" y="19"/>
                  </a:lnTo>
                  <a:lnTo>
                    <a:pt x="288" y="15"/>
                  </a:lnTo>
                  <a:lnTo>
                    <a:pt x="267" y="11"/>
                  </a:lnTo>
                  <a:lnTo>
                    <a:pt x="246" y="8"/>
                  </a:lnTo>
                  <a:lnTo>
                    <a:pt x="226" y="5"/>
                  </a:lnTo>
                  <a:lnTo>
                    <a:pt x="207" y="3"/>
                  </a:lnTo>
                  <a:lnTo>
                    <a:pt x="189" y="1"/>
                  </a:lnTo>
                  <a:lnTo>
                    <a:pt x="173" y="0"/>
                  </a:lnTo>
                  <a:lnTo>
                    <a:pt x="158" y="0"/>
                  </a:lnTo>
                  <a:lnTo>
                    <a:pt x="144" y="0"/>
                  </a:lnTo>
                  <a:lnTo>
                    <a:pt x="131" y="1"/>
                  </a:lnTo>
                  <a:lnTo>
                    <a:pt x="119" y="2"/>
                  </a:lnTo>
                  <a:lnTo>
                    <a:pt x="108" y="5"/>
                  </a:lnTo>
                  <a:lnTo>
                    <a:pt x="98" y="8"/>
                  </a:lnTo>
                  <a:lnTo>
                    <a:pt x="89" y="12"/>
                  </a:lnTo>
                  <a:lnTo>
                    <a:pt x="80" y="16"/>
                  </a:lnTo>
                  <a:lnTo>
                    <a:pt x="72" y="22"/>
                  </a:lnTo>
                  <a:lnTo>
                    <a:pt x="65" y="27"/>
                  </a:lnTo>
                  <a:lnTo>
                    <a:pt x="58" y="33"/>
                  </a:lnTo>
                  <a:lnTo>
                    <a:pt x="52" y="39"/>
                  </a:lnTo>
                  <a:lnTo>
                    <a:pt x="46" y="46"/>
                  </a:lnTo>
                  <a:lnTo>
                    <a:pt x="41" y="54"/>
                  </a:lnTo>
                  <a:lnTo>
                    <a:pt x="35" y="62"/>
                  </a:lnTo>
                  <a:lnTo>
                    <a:pt x="30" y="71"/>
                  </a:lnTo>
                  <a:lnTo>
                    <a:pt x="26" y="81"/>
                  </a:lnTo>
                  <a:lnTo>
                    <a:pt x="21" y="91"/>
                  </a:lnTo>
                  <a:lnTo>
                    <a:pt x="17" y="102"/>
                  </a:lnTo>
                  <a:lnTo>
                    <a:pt x="14" y="114"/>
                  </a:lnTo>
                  <a:lnTo>
                    <a:pt x="10" y="126"/>
                  </a:lnTo>
                  <a:lnTo>
                    <a:pt x="7" y="139"/>
                  </a:lnTo>
                  <a:lnTo>
                    <a:pt x="5" y="153"/>
                  </a:lnTo>
                  <a:lnTo>
                    <a:pt x="3" y="166"/>
                  </a:lnTo>
                  <a:lnTo>
                    <a:pt x="2" y="181"/>
                  </a:lnTo>
                  <a:lnTo>
                    <a:pt x="1" y="196"/>
                  </a:lnTo>
                  <a:lnTo>
                    <a:pt x="0" y="212"/>
                  </a:lnTo>
                  <a:lnTo>
                    <a:pt x="0" y="227"/>
                  </a:lnTo>
                  <a:lnTo>
                    <a:pt x="0" y="243"/>
                  </a:lnTo>
                  <a:lnTo>
                    <a:pt x="1" y="259"/>
                  </a:lnTo>
                  <a:lnTo>
                    <a:pt x="2" y="275"/>
                  </a:lnTo>
                  <a:lnTo>
                    <a:pt x="4" y="292"/>
                  </a:lnTo>
                  <a:lnTo>
                    <a:pt x="7" y="309"/>
                  </a:lnTo>
                  <a:lnTo>
                    <a:pt x="9" y="325"/>
                  </a:lnTo>
                  <a:lnTo>
                    <a:pt x="12" y="342"/>
                  </a:lnTo>
                  <a:lnTo>
                    <a:pt x="16" y="359"/>
                  </a:lnTo>
                  <a:lnTo>
                    <a:pt x="19" y="376"/>
                  </a:lnTo>
                  <a:lnTo>
                    <a:pt x="24" y="393"/>
                  </a:lnTo>
                  <a:lnTo>
                    <a:pt x="29" y="411"/>
                  </a:lnTo>
                  <a:lnTo>
                    <a:pt x="32" y="424"/>
                  </a:lnTo>
                  <a:lnTo>
                    <a:pt x="37" y="439"/>
                  </a:lnTo>
                  <a:lnTo>
                    <a:pt x="42" y="453"/>
                  </a:lnTo>
                  <a:lnTo>
                    <a:pt x="46" y="468"/>
                  </a:lnTo>
                  <a:lnTo>
                    <a:pt x="52" y="483"/>
                  </a:lnTo>
                  <a:lnTo>
                    <a:pt x="58" y="499"/>
                  </a:lnTo>
                  <a:lnTo>
                    <a:pt x="64" y="515"/>
                  </a:lnTo>
                  <a:lnTo>
                    <a:pt x="71" y="532"/>
                  </a:lnTo>
                  <a:lnTo>
                    <a:pt x="79" y="549"/>
                  </a:lnTo>
                  <a:lnTo>
                    <a:pt x="87" y="568"/>
                  </a:lnTo>
                  <a:lnTo>
                    <a:pt x="95" y="587"/>
                  </a:lnTo>
                  <a:lnTo>
                    <a:pt x="104" y="607"/>
                  </a:lnTo>
                  <a:lnTo>
                    <a:pt x="114" y="628"/>
                  </a:lnTo>
                  <a:lnTo>
                    <a:pt x="125" y="650"/>
                  </a:lnTo>
                  <a:lnTo>
                    <a:pt x="135" y="673"/>
                  </a:lnTo>
                  <a:lnTo>
                    <a:pt x="147" y="697"/>
                  </a:lnTo>
                  <a:lnTo>
                    <a:pt x="159" y="722"/>
                  </a:lnTo>
                  <a:lnTo>
                    <a:pt x="172" y="748"/>
                  </a:lnTo>
                  <a:lnTo>
                    <a:pt x="185" y="774"/>
                  </a:lnTo>
                  <a:lnTo>
                    <a:pt x="199" y="801"/>
                  </a:lnTo>
                  <a:lnTo>
                    <a:pt x="212" y="828"/>
                  </a:lnTo>
                  <a:lnTo>
                    <a:pt x="226" y="855"/>
                  </a:lnTo>
                  <a:lnTo>
                    <a:pt x="240" y="882"/>
                  </a:lnTo>
                  <a:lnTo>
                    <a:pt x="254" y="908"/>
                  </a:lnTo>
                  <a:lnTo>
                    <a:pt x="267" y="934"/>
                  </a:lnTo>
                  <a:lnTo>
                    <a:pt x="280" y="958"/>
                  </a:lnTo>
                  <a:lnTo>
                    <a:pt x="291" y="980"/>
                  </a:lnTo>
                  <a:lnTo>
                    <a:pt x="302" y="1001"/>
                  </a:lnTo>
                  <a:lnTo>
                    <a:pt x="311" y="1018"/>
                  </a:lnTo>
                  <a:lnTo>
                    <a:pt x="315" y="1026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2749080" y="5789715"/>
              <a:ext cx="63500" cy="92075"/>
            </a:xfrm>
            <a:custGeom>
              <a:avLst/>
              <a:gdLst>
                <a:gd name="T0" fmla="*/ 25 w 40"/>
                <a:gd name="T1" fmla="*/ 0 h 58"/>
                <a:gd name="T2" fmla="*/ 40 w 40"/>
                <a:gd name="T3" fmla="*/ 58 h 58"/>
                <a:gd name="T4" fmla="*/ 0 w 40"/>
                <a:gd name="T5" fmla="*/ 14 h 58"/>
                <a:gd name="T6" fmla="*/ 25 w 40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8">
                  <a:moveTo>
                    <a:pt x="25" y="0"/>
                  </a:moveTo>
                  <a:lnTo>
                    <a:pt x="40" y="58"/>
                  </a:lnTo>
                  <a:lnTo>
                    <a:pt x="0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6" name="Gruppieren 85"/>
          <p:cNvGrpSpPr/>
          <p:nvPr/>
        </p:nvGrpSpPr>
        <p:grpSpPr>
          <a:xfrm>
            <a:off x="3730155" y="3878365"/>
            <a:ext cx="615950" cy="2006601"/>
            <a:chOff x="3730155" y="3878365"/>
            <a:chExt cx="615950" cy="2006601"/>
          </a:xfrm>
        </p:grpSpPr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3777780" y="3878365"/>
              <a:ext cx="568325" cy="1957388"/>
            </a:xfrm>
            <a:custGeom>
              <a:avLst/>
              <a:gdLst>
                <a:gd name="T0" fmla="*/ 220 w 358"/>
                <a:gd name="T1" fmla="*/ 1 h 1233"/>
                <a:gd name="T2" fmla="*/ 221 w 358"/>
                <a:gd name="T3" fmla="*/ 7 h 1233"/>
                <a:gd name="T4" fmla="*/ 226 w 358"/>
                <a:gd name="T5" fmla="*/ 21 h 1233"/>
                <a:gd name="T6" fmla="*/ 233 w 358"/>
                <a:gd name="T7" fmla="*/ 47 h 1233"/>
                <a:gd name="T8" fmla="*/ 244 w 358"/>
                <a:gd name="T9" fmla="*/ 83 h 1233"/>
                <a:gd name="T10" fmla="*/ 257 w 358"/>
                <a:gd name="T11" fmla="*/ 130 h 1233"/>
                <a:gd name="T12" fmla="*/ 272 w 358"/>
                <a:gd name="T13" fmla="*/ 184 h 1233"/>
                <a:gd name="T14" fmla="*/ 287 w 358"/>
                <a:gd name="T15" fmla="*/ 242 h 1233"/>
                <a:gd name="T16" fmla="*/ 303 w 358"/>
                <a:gd name="T17" fmla="*/ 302 h 1233"/>
                <a:gd name="T18" fmla="*/ 317 w 358"/>
                <a:gd name="T19" fmla="*/ 360 h 1233"/>
                <a:gd name="T20" fmla="*/ 329 w 358"/>
                <a:gd name="T21" fmla="*/ 415 h 1233"/>
                <a:gd name="T22" fmla="*/ 340 w 358"/>
                <a:gd name="T23" fmla="*/ 467 h 1233"/>
                <a:gd name="T24" fmla="*/ 348 w 358"/>
                <a:gd name="T25" fmla="*/ 514 h 1233"/>
                <a:gd name="T26" fmla="*/ 354 w 358"/>
                <a:gd name="T27" fmla="*/ 557 h 1233"/>
                <a:gd name="T28" fmla="*/ 357 w 358"/>
                <a:gd name="T29" fmla="*/ 597 h 1233"/>
                <a:gd name="T30" fmla="*/ 358 w 358"/>
                <a:gd name="T31" fmla="*/ 633 h 1233"/>
                <a:gd name="T32" fmla="*/ 357 w 358"/>
                <a:gd name="T33" fmla="*/ 667 h 1233"/>
                <a:gd name="T34" fmla="*/ 354 w 358"/>
                <a:gd name="T35" fmla="*/ 700 h 1233"/>
                <a:gd name="T36" fmla="*/ 349 w 358"/>
                <a:gd name="T37" fmla="*/ 731 h 1233"/>
                <a:gd name="T38" fmla="*/ 341 w 358"/>
                <a:gd name="T39" fmla="*/ 763 h 1233"/>
                <a:gd name="T40" fmla="*/ 331 w 358"/>
                <a:gd name="T41" fmla="*/ 795 h 1233"/>
                <a:gd name="T42" fmla="*/ 318 w 358"/>
                <a:gd name="T43" fmla="*/ 827 h 1233"/>
                <a:gd name="T44" fmla="*/ 301 w 358"/>
                <a:gd name="T45" fmla="*/ 859 h 1233"/>
                <a:gd name="T46" fmla="*/ 282 w 358"/>
                <a:gd name="T47" fmla="*/ 893 h 1233"/>
                <a:gd name="T48" fmla="*/ 258 w 358"/>
                <a:gd name="T49" fmla="*/ 929 h 1233"/>
                <a:gd name="T50" fmla="*/ 230 w 358"/>
                <a:gd name="T51" fmla="*/ 967 h 1233"/>
                <a:gd name="T52" fmla="*/ 199 w 358"/>
                <a:gd name="T53" fmla="*/ 1008 h 1233"/>
                <a:gd name="T54" fmla="*/ 164 w 358"/>
                <a:gd name="T55" fmla="*/ 1050 h 1233"/>
                <a:gd name="T56" fmla="*/ 127 w 358"/>
                <a:gd name="T57" fmla="*/ 1093 h 1233"/>
                <a:gd name="T58" fmla="*/ 89 w 358"/>
                <a:gd name="T59" fmla="*/ 1136 h 1233"/>
                <a:gd name="T60" fmla="*/ 52 w 358"/>
                <a:gd name="T61" fmla="*/ 1177 h 1233"/>
                <a:gd name="T62" fmla="*/ 20 w 358"/>
                <a:gd name="T63" fmla="*/ 1211 h 1233"/>
                <a:gd name="T64" fmla="*/ 0 w 358"/>
                <a:gd name="T65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8" h="1233">
                  <a:moveTo>
                    <a:pt x="219" y="0"/>
                  </a:moveTo>
                  <a:lnTo>
                    <a:pt x="220" y="1"/>
                  </a:lnTo>
                  <a:lnTo>
                    <a:pt x="220" y="3"/>
                  </a:lnTo>
                  <a:lnTo>
                    <a:pt x="221" y="7"/>
                  </a:lnTo>
                  <a:lnTo>
                    <a:pt x="223" y="13"/>
                  </a:lnTo>
                  <a:lnTo>
                    <a:pt x="226" y="21"/>
                  </a:lnTo>
                  <a:lnTo>
                    <a:pt x="229" y="32"/>
                  </a:lnTo>
                  <a:lnTo>
                    <a:pt x="233" y="47"/>
                  </a:lnTo>
                  <a:lnTo>
                    <a:pt x="238" y="64"/>
                  </a:lnTo>
                  <a:lnTo>
                    <a:pt x="244" y="83"/>
                  </a:lnTo>
                  <a:lnTo>
                    <a:pt x="250" y="105"/>
                  </a:lnTo>
                  <a:lnTo>
                    <a:pt x="257" y="130"/>
                  </a:lnTo>
                  <a:lnTo>
                    <a:pt x="264" y="156"/>
                  </a:lnTo>
                  <a:lnTo>
                    <a:pt x="272" y="184"/>
                  </a:lnTo>
                  <a:lnTo>
                    <a:pt x="280" y="212"/>
                  </a:lnTo>
                  <a:lnTo>
                    <a:pt x="287" y="242"/>
                  </a:lnTo>
                  <a:lnTo>
                    <a:pt x="295" y="272"/>
                  </a:lnTo>
                  <a:lnTo>
                    <a:pt x="303" y="302"/>
                  </a:lnTo>
                  <a:lnTo>
                    <a:pt x="310" y="331"/>
                  </a:lnTo>
                  <a:lnTo>
                    <a:pt x="317" y="360"/>
                  </a:lnTo>
                  <a:lnTo>
                    <a:pt x="323" y="388"/>
                  </a:lnTo>
                  <a:lnTo>
                    <a:pt x="329" y="415"/>
                  </a:lnTo>
                  <a:lnTo>
                    <a:pt x="334" y="442"/>
                  </a:lnTo>
                  <a:lnTo>
                    <a:pt x="340" y="467"/>
                  </a:lnTo>
                  <a:lnTo>
                    <a:pt x="344" y="491"/>
                  </a:lnTo>
                  <a:lnTo>
                    <a:pt x="348" y="514"/>
                  </a:lnTo>
                  <a:lnTo>
                    <a:pt x="351" y="536"/>
                  </a:lnTo>
                  <a:lnTo>
                    <a:pt x="354" y="557"/>
                  </a:lnTo>
                  <a:lnTo>
                    <a:pt x="356" y="578"/>
                  </a:lnTo>
                  <a:lnTo>
                    <a:pt x="357" y="597"/>
                  </a:lnTo>
                  <a:lnTo>
                    <a:pt x="358" y="615"/>
                  </a:lnTo>
                  <a:lnTo>
                    <a:pt x="358" y="633"/>
                  </a:lnTo>
                  <a:lnTo>
                    <a:pt x="358" y="651"/>
                  </a:lnTo>
                  <a:lnTo>
                    <a:pt x="357" y="667"/>
                  </a:lnTo>
                  <a:lnTo>
                    <a:pt x="356" y="684"/>
                  </a:lnTo>
                  <a:lnTo>
                    <a:pt x="354" y="700"/>
                  </a:lnTo>
                  <a:lnTo>
                    <a:pt x="352" y="715"/>
                  </a:lnTo>
                  <a:lnTo>
                    <a:pt x="349" y="731"/>
                  </a:lnTo>
                  <a:lnTo>
                    <a:pt x="345" y="747"/>
                  </a:lnTo>
                  <a:lnTo>
                    <a:pt x="341" y="763"/>
                  </a:lnTo>
                  <a:lnTo>
                    <a:pt x="336" y="779"/>
                  </a:lnTo>
                  <a:lnTo>
                    <a:pt x="331" y="795"/>
                  </a:lnTo>
                  <a:lnTo>
                    <a:pt x="325" y="810"/>
                  </a:lnTo>
                  <a:lnTo>
                    <a:pt x="318" y="827"/>
                  </a:lnTo>
                  <a:lnTo>
                    <a:pt x="310" y="842"/>
                  </a:lnTo>
                  <a:lnTo>
                    <a:pt x="301" y="859"/>
                  </a:lnTo>
                  <a:lnTo>
                    <a:pt x="292" y="876"/>
                  </a:lnTo>
                  <a:lnTo>
                    <a:pt x="282" y="893"/>
                  </a:lnTo>
                  <a:lnTo>
                    <a:pt x="270" y="911"/>
                  </a:lnTo>
                  <a:lnTo>
                    <a:pt x="258" y="929"/>
                  </a:lnTo>
                  <a:lnTo>
                    <a:pt x="244" y="948"/>
                  </a:lnTo>
                  <a:lnTo>
                    <a:pt x="230" y="967"/>
                  </a:lnTo>
                  <a:lnTo>
                    <a:pt x="215" y="987"/>
                  </a:lnTo>
                  <a:lnTo>
                    <a:pt x="199" y="1008"/>
                  </a:lnTo>
                  <a:lnTo>
                    <a:pt x="181" y="1028"/>
                  </a:lnTo>
                  <a:lnTo>
                    <a:pt x="164" y="1050"/>
                  </a:lnTo>
                  <a:lnTo>
                    <a:pt x="145" y="1071"/>
                  </a:lnTo>
                  <a:lnTo>
                    <a:pt x="127" y="1093"/>
                  </a:lnTo>
                  <a:lnTo>
                    <a:pt x="107" y="1115"/>
                  </a:lnTo>
                  <a:lnTo>
                    <a:pt x="89" y="1136"/>
                  </a:lnTo>
                  <a:lnTo>
                    <a:pt x="70" y="1157"/>
                  </a:lnTo>
                  <a:lnTo>
                    <a:pt x="52" y="1177"/>
                  </a:lnTo>
                  <a:lnTo>
                    <a:pt x="35" y="1195"/>
                  </a:lnTo>
                  <a:lnTo>
                    <a:pt x="20" y="1211"/>
                  </a:lnTo>
                  <a:lnTo>
                    <a:pt x="6" y="1226"/>
                  </a:lnTo>
                  <a:lnTo>
                    <a:pt x="0" y="1233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3730155" y="5804003"/>
              <a:ext cx="80963" cy="80963"/>
            </a:xfrm>
            <a:custGeom>
              <a:avLst/>
              <a:gdLst>
                <a:gd name="T0" fmla="*/ 51 w 51"/>
                <a:gd name="T1" fmla="*/ 21 h 51"/>
                <a:gd name="T2" fmla="*/ 0 w 51"/>
                <a:gd name="T3" fmla="*/ 51 h 51"/>
                <a:gd name="T4" fmla="*/ 31 w 51"/>
                <a:gd name="T5" fmla="*/ 0 h 51"/>
                <a:gd name="T6" fmla="*/ 51 w 51"/>
                <a:gd name="T7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1">
                  <a:moveTo>
                    <a:pt x="51" y="21"/>
                  </a:moveTo>
                  <a:lnTo>
                    <a:pt x="0" y="51"/>
                  </a:lnTo>
                  <a:lnTo>
                    <a:pt x="31" y="0"/>
                  </a:lnTo>
                  <a:lnTo>
                    <a:pt x="51" y="2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3315818" y="4530828"/>
            <a:ext cx="2009775" cy="1349375"/>
            <a:chOff x="3315818" y="4530828"/>
            <a:chExt cx="2009775" cy="1349375"/>
          </a:xfrm>
        </p:grpSpPr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3349155" y="4530828"/>
              <a:ext cx="1976438" cy="1281113"/>
            </a:xfrm>
            <a:custGeom>
              <a:avLst/>
              <a:gdLst>
                <a:gd name="T0" fmla="*/ 1245 w 1245"/>
                <a:gd name="T1" fmla="*/ 0 h 807"/>
                <a:gd name="T2" fmla="*/ 1240 w 1245"/>
                <a:gd name="T3" fmla="*/ 2 h 807"/>
                <a:gd name="T4" fmla="*/ 1228 w 1245"/>
                <a:gd name="T5" fmla="*/ 8 h 807"/>
                <a:gd name="T6" fmla="*/ 1208 w 1245"/>
                <a:gd name="T7" fmla="*/ 18 h 807"/>
                <a:gd name="T8" fmla="*/ 1177 w 1245"/>
                <a:gd name="T9" fmla="*/ 33 h 807"/>
                <a:gd name="T10" fmla="*/ 1134 w 1245"/>
                <a:gd name="T11" fmla="*/ 53 h 807"/>
                <a:gd name="T12" fmla="*/ 1082 w 1245"/>
                <a:gd name="T13" fmla="*/ 79 h 807"/>
                <a:gd name="T14" fmla="*/ 1020 w 1245"/>
                <a:gd name="T15" fmla="*/ 109 h 807"/>
                <a:gd name="T16" fmla="*/ 952 w 1245"/>
                <a:gd name="T17" fmla="*/ 143 h 807"/>
                <a:gd name="T18" fmla="*/ 879 w 1245"/>
                <a:gd name="T19" fmla="*/ 178 h 807"/>
                <a:gd name="T20" fmla="*/ 805 w 1245"/>
                <a:gd name="T21" fmla="*/ 215 h 807"/>
                <a:gd name="T22" fmla="*/ 731 w 1245"/>
                <a:gd name="T23" fmla="*/ 252 h 807"/>
                <a:gd name="T24" fmla="*/ 660 w 1245"/>
                <a:gd name="T25" fmla="*/ 287 h 807"/>
                <a:gd name="T26" fmla="*/ 591 w 1245"/>
                <a:gd name="T27" fmla="*/ 322 h 807"/>
                <a:gd name="T28" fmla="*/ 527 w 1245"/>
                <a:gd name="T29" fmla="*/ 354 h 807"/>
                <a:gd name="T30" fmla="*/ 468 w 1245"/>
                <a:gd name="T31" fmla="*/ 384 h 807"/>
                <a:gd name="T32" fmla="*/ 414 w 1245"/>
                <a:gd name="T33" fmla="*/ 413 h 807"/>
                <a:gd name="T34" fmla="*/ 364 w 1245"/>
                <a:gd name="T35" fmla="*/ 439 h 807"/>
                <a:gd name="T36" fmla="*/ 320 w 1245"/>
                <a:gd name="T37" fmla="*/ 463 h 807"/>
                <a:gd name="T38" fmla="*/ 280 w 1245"/>
                <a:gd name="T39" fmla="*/ 485 h 807"/>
                <a:gd name="T40" fmla="*/ 244 w 1245"/>
                <a:gd name="T41" fmla="*/ 505 h 807"/>
                <a:gd name="T42" fmla="*/ 212 w 1245"/>
                <a:gd name="T43" fmla="*/ 525 h 807"/>
                <a:gd name="T44" fmla="*/ 183 w 1245"/>
                <a:gd name="T45" fmla="*/ 542 h 807"/>
                <a:gd name="T46" fmla="*/ 157 w 1245"/>
                <a:gd name="T47" fmla="*/ 559 h 807"/>
                <a:gd name="T48" fmla="*/ 133 w 1245"/>
                <a:gd name="T49" fmla="*/ 575 h 807"/>
                <a:gd name="T50" fmla="*/ 96 w 1245"/>
                <a:gd name="T51" fmla="*/ 603 h 807"/>
                <a:gd name="T52" fmla="*/ 66 w 1245"/>
                <a:gd name="T53" fmla="*/ 629 h 807"/>
                <a:gd name="T54" fmla="*/ 42 w 1245"/>
                <a:gd name="T55" fmla="*/ 653 h 807"/>
                <a:gd name="T56" fmla="*/ 25 w 1245"/>
                <a:gd name="T57" fmla="*/ 678 h 807"/>
                <a:gd name="T58" fmla="*/ 12 w 1245"/>
                <a:gd name="T59" fmla="*/ 704 h 807"/>
                <a:gd name="T60" fmla="*/ 5 w 1245"/>
                <a:gd name="T61" fmla="*/ 730 h 807"/>
                <a:gd name="T62" fmla="*/ 0 w 1245"/>
                <a:gd name="T63" fmla="*/ 757 h 807"/>
                <a:gd name="T64" fmla="*/ 0 w 1245"/>
                <a:gd name="T65" fmla="*/ 784 h 807"/>
                <a:gd name="T66" fmla="*/ 2 w 1245"/>
                <a:gd name="T6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5" h="807">
                  <a:moveTo>
                    <a:pt x="1245" y="0"/>
                  </a:moveTo>
                  <a:lnTo>
                    <a:pt x="1245" y="0"/>
                  </a:lnTo>
                  <a:lnTo>
                    <a:pt x="1243" y="1"/>
                  </a:lnTo>
                  <a:lnTo>
                    <a:pt x="1240" y="2"/>
                  </a:lnTo>
                  <a:lnTo>
                    <a:pt x="1235" y="4"/>
                  </a:lnTo>
                  <a:lnTo>
                    <a:pt x="1228" y="8"/>
                  </a:lnTo>
                  <a:lnTo>
                    <a:pt x="1219" y="12"/>
                  </a:lnTo>
                  <a:lnTo>
                    <a:pt x="1208" y="18"/>
                  </a:lnTo>
                  <a:lnTo>
                    <a:pt x="1194" y="25"/>
                  </a:lnTo>
                  <a:lnTo>
                    <a:pt x="1177" y="33"/>
                  </a:lnTo>
                  <a:lnTo>
                    <a:pt x="1157" y="42"/>
                  </a:lnTo>
                  <a:lnTo>
                    <a:pt x="1134" y="53"/>
                  </a:lnTo>
                  <a:lnTo>
                    <a:pt x="1109" y="66"/>
                  </a:lnTo>
                  <a:lnTo>
                    <a:pt x="1082" y="79"/>
                  </a:lnTo>
                  <a:lnTo>
                    <a:pt x="1052" y="94"/>
                  </a:lnTo>
                  <a:lnTo>
                    <a:pt x="1020" y="109"/>
                  </a:lnTo>
                  <a:lnTo>
                    <a:pt x="986" y="125"/>
                  </a:lnTo>
                  <a:lnTo>
                    <a:pt x="952" y="143"/>
                  </a:lnTo>
                  <a:lnTo>
                    <a:pt x="916" y="160"/>
                  </a:lnTo>
                  <a:lnTo>
                    <a:pt x="879" y="178"/>
                  </a:lnTo>
                  <a:lnTo>
                    <a:pt x="843" y="196"/>
                  </a:lnTo>
                  <a:lnTo>
                    <a:pt x="805" y="215"/>
                  </a:lnTo>
                  <a:lnTo>
                    <a:pt x="768" y="233"/>
                  </a:lnTo>
                  <a:lnTo>
                    <a:pt x="731" y="252"/>
                  </a:lnTo>
                  <a:lnTo>
                    <a:pt x="695" y="269"/>
                  </a:lnTo>
                  <a:lnTo>
                    <a:pt x="660" y="287"/>
                  </a:lnTo>
                  <a:lnTo>
                    <a:pt x="625" y="305"/>
                  </a:lnTo>
                  <a:lnTo>
                    <a:pt x="591" y="322"/>
                  </a:lnTo>
                  <a:lnTo>
                    <a:pt x="558" y="338"/>
                  </a:lnTo>
                  <a:lnTo>
                    <a:pt x="527" y="354"/>
                  </a:lnTo>
                  <a:lnTo>
                    <a:pt x="497" y="370"/>
                  </a:lnTo>
                  <a:lnTo>
                    <a:pt x="468" y="384"/>
                  </a:lnTo>
                  <a:lnTo>
                    <a:pt x="440" y="399"/>
                  </a:lnTo>
                  <a:lnTo>
                    <a:pt x="414" y="413"/>
                  </a:lnTo>
                  <a:lnTo>
                    <a:pt x="388" y="426"/>
                  </a:lnTo>
                  <a:lnTo>
                    <a:pt x="364" y="439"/>
                  </a:lnTo>
                  <a:lnTo>
                    <a:pt x="342" y="451"/>
                  </a:lnTo>
                  <a:lnTo>
                    <a:pt x="320" y="463"/>
                  </a:lnTo>
                  <a:lnTo>
                    <a:pt x="300" y="474"/>
                  </a:lnTo>
                  <a:lnTo>
                    <a:pt x="280" y="485"/>
                  </a:lnTo>
                  <a:lnTo>
                    <a:pt x="262" y="495"/>
                  </a:lnTo>
                  <a:lnTo>
                    <a:pt x="244" y="505"/>
                  </a:lnTo>
                  <a:lnTo>
                    <a:pt x="228" y="515"/>
                  </a:lnTo>
                  <a:lnTo>
                    <a:pt x="212" y="525"/>
                  </a:lnTo>
                  <a:lnTo>
                    <a:pt x="197" y="534"/>
                  </a:lnTo>
                  <a:lnTo>
                    <a:pt x="183" y="542"/>
                  </a:lnTo>
                  <a:lnTo>
                    <a:pt x="169" y="551"/>
                  </a:lnTo>
                  <a:lnTo>
                    <a:pt x="157" y="559"/>
                  </a:lnTo>
                  <a:lnTo>
                    <a:pt x="145" y="567"/>
                  </a:lnTo>
                  <a:lnTo>
                    <a:pt x="133" y="575"/>
                  </a:lnTo>
                  <a:lnTo>
                    <a:pt x="113" y="589"/>
                  </a:lnTo>
                  <a:lnTo>
                    <a:pt x="96" y="603"/>
                  </a:lnTo>
                  <a:lnTo>
                    <a:pt x="80" y="616"/>
                  </a:lnTo>
                  <a:lnTo>
                    <a:pt x="66" y="629"/>
                  </a:lnTo>
                  <a:lnTo>
                    <a:pt x="53" y="641"/>
                  </a:lnTo>
                  <a:lnTo>
                    <a:pt x="42" y="653"/>
                  </a:lnTo>
                  <a:lnTo>
                    <a:pt x="33" y="666"/>
                  </a:lnTo>
                  <a:lnTo>
                    <a:pt x="25" y="678"/>
                  </a:lnTo>
                  <a:lnTo>
                    <a:pt x="18" y="691"/>
                  </a:lnTo>
                  <a:lnTo>
                    <a:pt x="12" y="704"/>
                  </a:lnTo>
                  <a:lnTo>
                    <a:pt x="8" y="717"/>
                  </a:lnTo>
                  <a:lnTo>
                    <a:pt x="5" y="730"/>
                  </a:lnTo>
                  <a:lnTo>
                    <a:pt x="2" y="743"/>
                  </a:lnTo>
                  <a:lnTo>
                    <a:pt x="0" y="757"/>
                  </a:lnTo>
                  <a:lnTo>
                    <a:pt x="0" y="771"/>
                  </a:lnTo>
                  <a:lnTo>
                    <a:pt x="0" y="784"/>
                  </a:lnTo>
                  <a:lnTo>
                    <a:pt x="1" y="797"/>
                  </a:lnTo>
                  <a:lnTo>
                    <a:pt x="2" y="807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3315818" y="5784953"/>
              <a:ext cx="49213" cy="95250"/>
            </a:xfrm>
            <a:custGeom>
              <a:avLst/>
              <a:gdLst>
                <a:gd name="T0" fmla="*/ 27 w 31"/>
                <a:gd name="T1" fmla="*/ 0 h 60"/>
                <a:gd name="T2" fmla="*/ 31 w 31"/>
                <a:gd name="T3" fmla="*/ 60 h 60"/>
                <a:gd name="T4" fmla="*/ 0 w 31"/>
                <a:gd name="T5" fmla="*/ 9 h 60"/>
                <a:gd name="T6" fmla="*/ 27 w 3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0">
                  <a:moveTo>
                    <a:pt x="27" y="0"/>
                  </a:moveTo>
                  <a:lnTo>
                    <a:pt x="31" y="60"/>
                  </a:lnTo>
                  <a:lnTo>
                    <a:pt x="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uppieren 91"/>
          <p:cNvGrpSpPr/>
          <p:nvPr/>
        </p:nvGrpSpPr>
        <p:grpSpPr>
          <a:xfrm>
            <a:off x="4365155" y="4564165"/>
            <a:ext cx="1214438" cy="1325563"/>
            <a:chOff x="4365155" y="4564165"/>
            <a:chExt cx="1214438" cy="1325563"/>
          </a:xfrm>
        </p:grpSpPr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4365155" y="4564165"/>
              <a:ext cx="1157288" cy="1290638"/>
            </a:xfrm>
            <a:custGeom>
              <a:avLst/>
              <a:gdLst>
                <a:gd name="T0" fmla="*/ 0 w 729"/>
                <a:gd name="T1" fmla="*/ 0 h 813"/>
                <a:gd name="T2" fmla="*/ 1 w 729"/>
                <a:gd name="T3" fmla="*/ 1 h 813"/>
                <a:gd name="T4" fmla="*/ 2 w 729"/>
                <a:gd name="T5" fmla="*/ 3 h 813"/>
                <a:gd name="T6" fmla="*/ 3 w 729"/>
                <a:gd name="T7" fmla="*/ 6 h 813"/>
                <a:gd name="T8" fmla="*/ 6 w 729"/>
                <a:gd name="T9" fmla="*/ 12 h 813"/>
                <a:gd name="T10" fmla="*/ 10 w 729"/>
                <a:gd name="T11" fmla="*/ 20 h 813"/>
                <a:gd name="T12" fmla="*/ 15 w 729"/>
                <a:gd name="T13" fmla="*/ 30 h 813"/>
                <a:gd name="T14" fmla="*/ 21 w 729"/>
                <a:gd name="T15" fmla="*/ 43 h 813"/>
                <a:gd name="T16" fmla="*/ 28 w 729"/>
                <a:gd name="T17" fmla="*/ 58 h 813"/>
                <a:gd name="T18" fmla="*/ 36 w 729"/>
                <a:gd name="T19" fmla="*/ 76 h 813"/>
                <a:gd name="T20" fmla="*/ 46 w 729"/>
                <a:gd name="T21" fmla="*/ 95 h 813"/>
                <a:gd name="T22" fmla="*/ 56 w 729"/>
                <a:gd name="T23" fmla="*/ 116 h 813"/>
                <a:gd name="T24" fmla="*/ 67 w 729"/>
                <a:gd name="T25" fmla="*/ 137 h 813"/>
                <a:gd name="T26" fmla="*/ 78 w 729"/>
                <a:gd name="T27" fmla="*/ 160 h 813"/>
                <a:gd name="T28" fmla="*/ 89 w 729"/>
                <a:gd name="T29" fmla="*/ 183 h 813"/>
                <a:gd name="T30" fmla="*/ 101 w 729"/>
                <a:gd name="T31" fmla="*/ 206 h 813"/>
                <a:gd name="T32" fmla="*/ 113 w 729"/>
                <a:gd name="T33" fmla="*/ 229 h 813"/>
                <a:gd name="T34" fmla="*/ 124 w 729"/>
                <a:gd name="T35" fmla="*/ 251 h 813"/>
                <a:gd name="T36" fmla="*/ 136 w 729"/>
                <a:gd name="T37" fmla="*/ 272 h 813"/>
                <a:gd name="T38" fmla="*/ 147 w 729"/>
                <a:gd name="T39" fmla="*/ 293 h 813"/>
                <a:gd name="T40" fmla="*/ 158 w 729"/>
                <a:gd name="T41" fmla="*/ 313 h 813"/>
                <a:gd name="T42" fmla="*/ 168 w 729"/>
                <a:gd name="T43" fmla="*/ 332 h 813"/>
                <a:gd name="T44" fmla="*/ 179 w 729"/>
                <a:gd name="T45" fmla="*/ 350 h 813"/>
                <a:gd name="T46" fmla="*/ 190 w 729"/>
                <a:gd name="T47" fmla="*/ 367 h 813"/>
                <a:gd name="T48" fmla="*/ 199 w 729"/>
                <a:gd name="T49" fmla="*/ 383 h 813"/>
                <a:gd name="T50" fmla="*/ 209 w 729"/>
                <a:gd name="T51" fmla="*/ 398 h 813"/>
                <a:gd name="T52" fmla="*/ 219 w 729"/>
                <a:gd name="T53" fmla="*/ 413 h 813"/>
                <a:gd name="T54" fmla="*/ 229 w 729"/>
                <a:gd name="T55" fmla="*/ 427 h 813"/>
                <a:gd name="T56" fmla="*/ 239 w 729"/>
                <a:gd name="T57" fmla="*/ 440 h 813"/>
                <a:gd name="T58" fmla="*/ 248 w 729"/>
                <a:gd name="T59" fmla="*/ 453 h 813"/>
                <a:gd name="T60" fmla="*/ 258 w 729"/>
                <a:gd name="T61" fmla="*/ 465 h 813"/>
                <a:gd name="T62" fmla="*/ 268 w 729"/>
                <a:gd name="T63" fmla="*/ 477 h 813"/>
                <a:gd name="T64" fmla="*/ 278 w 729"/>
                <a:gd name="T65" fmla="*/ 489 h 813"/>
                <a:gd name="T66" fmla="*/ 288 w 729"/>
                <a:gd name="T67" fmla="*/ 501 h 813"/>
                <a:gd name="T68" fmla="*/ 299 w 729"/>
                <a:gd name="T69" fmla="*/ 512 h 813"/>
                <a:gd name="T70" fmla="*/ 310 w 729"/>
                <a:gd name="T71" fmla="*/ 523 h 813"/>
                <a:gd name="T72" fmla="*/ 321 w 729"/>
                <a:gd name="T73" fmla="*/ 534 h 813"/>
                <a:gd name="T74" fmla="*/ 333 w 729"/>
                <a:gd name="T75" fmla="*/ 545 h 813"/>
                <a:gd name="T76" fmla="*/ 345 w 729"/>
                <a:gd name="T77" fmla="*/ 555 h 813"/>
                <a:gd name="T78" fmla="*/ 358 w 729"/>
                <a:gd name="T79" fmla="*/ 566 h 813"/>
                <a:gd name="T80" fmla="*/ 371 w 729"/>
                <a:gd name="T81" fmla="*/ 578 h 813"/>
                <a:gd name="T82" fmla="*/ 385 w 729"/>
                <a:gd name="T83" fmla="*/ 589 h 813"/>
                <a:gd name="T84" fmla="*/ 400 w 729"/>
                <a:gd name="T85" fmla="*/ 600 h 813"/>
                <a:gd name="T86" fmla="*/ 416 w 729"/>
                <a:gd name="T87" fmla="*/ 612 h 813"/>
                <a:gd name="T88" fmla="*/ 432 w 729"/>
                <a:gd name="T89" fmla="*/ 624 h 813"/>
                <a:gd name="T90" fmla="*/ 450 w 729"/>
                <a:gd name="T91" fmla="*/ 637 h 813"/>
                <a:gd name="T92" fmla="*/ 468 w 729"/>
                <a:gd name="T93" fmla="*/ 649 h 813"/>
                <a:gd name="T94" fmla="*/ 488 w 729"/>
                <a:gd name="T95" fmla="*/ 662 h 813"/>
                <a:gd name="T96" fmla="*/ 508 w 729"/>
                <a:gd name="T97" fmla="*/ 676 h 813"/>
                <a:gd name="T98" fmla="*/ 529 w 729"/>
                <a:gd name="T99" fmla="*/ 690 h 813"/>
                <a:gd name="T100" fmla="*/ 551 w 729"/>
                <a:gd name="T101" fmla="*/ 704 h 813"/>
                <a:gd name="T102" fmla="*/ 574 w 729"/>
                <a:gd name="T103" fmla="*/ 718 h 813"/>
                <a:gd name="T104" fmla="*/ 597 w 729"/>
                <a:gd name="T105" fmla="*/ 733 h 813"/>
                <a:gd name="T106" fmla="*/ 619 w 729"/>
                <a:gd name="T107" fmla="*/ 746 h 813"/>
                <a:gd name="T108" fmla="*/ 642 w 729"/>
                <a:gd name="T109" fmla="*/ 760 h 813"/>
                <a:gd name="T110" fmla="*/ 663 w 729"/>
                <a:gd name="T111" fmla="*/ 774 h 813"/>
                <a:gd name="T112" fmla="*/ 684 w 729"/>
                <a:gd name="T113" fmla="*/ 786 h 813"/>
                <a:gd name="T114" fmla="*/ 703 w 729"/>
                <a:gd name="T115" fmla="*/ 798 h 813"/>
                <a:gd name="T116" fmla="*/ 720 w 729"/>
                <a:gd name="T117" fmla="*/ 808 h 813"/>
                <a:gd name="T118" fmla="*/ 729 w 729"/>
                <a:gd name="T119" fmla="*/ 81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9" h="813">
                  <a:moveTo>
                    <a:pt x="0" y="0"/>
                  </a:moveTo>
                  <a:lnTo>
                    <a:pt x="1" y="1"/>
                  </a:lnTo>
                  <a:lnTo>
                    <a:pt x="2" y="3"/>
                  </a:lnTo>
                  <a:lnTo>
                    <a:pt x="3" y="6"/>
                  </a:lnTo>
                  <a:lnTo>
                    <a:pt x="6" y="12"/>
                  </a:lnTo>
                  <a:lnTo>
                    <a:pt x="10" y="20"/>
                  </a:lnTo>
                  <a:lnTo>
                    <a:pt x="15" y="30"/>
                  </a:lnTo>
                  <a:lnTo>
                    <a:pt x="21" y="43"/>
                  </a:lnTo>
                  <a:lnTo>
                    <a:pt x="28" y="58"/>
                  </a:lnTo>
                  <a:lnTo>
                    <a:pt x="36" y="76"/>
                  </a:lnTo>
                  <a:lnTo>
                    <a:pt x="46" y="95"/>
                  </a:lnTo>
                  <a:lnTo>
                    <a:pt x="56" y="116"/>
                  </a:lnTo>
                  <a:lnTo>
                    <a:pt x="67" y="137"/>
                  </a:lnTo>
                  <a:lnTo>
                    <a:pt x="78" y="160"/>
                  </a:lnTo>
                  <a:lnTo>
                    <a:pt x="89" y="183"/>
                  </a:lnTo>
                  <a:lnTo>
                    <a:pt x="101" y="206"/>
                  </a:lnTo>
                  <a:lnTo>
                    <a:pt x="113" y="229"/>
                  </a:lnTo>
                  <a:lnTo>
                    <a:pt x="124" y="251"/>
                  </a:lnTo>
                  <a:lnTo>
                    <a:pt x="136" y="272"/>
                  </a:lnTo>
                  <a:lnTo>
                    <a:pt x="147" y="293"/>
                  </a:lnTo>
                  <a:lnTo>
                    <a:pt x="158" y="313"/>
                  </a:lnTo>
                  <a:lnTo>
                    <a:pt x="168" y="332"/>
                  </a:lnTo>
                  <a:lnTo>
                    <a:pt x="179" y="350"/>
                  </a:lnTo>
                  <a:lnTo>
                    <a:pt x="190" y="367"/>
                  </a:lnTo>
                  <a:lnTo>
                    <a:pt x="199" y="383"/>
                  </a:lnTo>
                  <a:lnTo>
                    <a:pt x="209" y="398"/>
                  </a:lnTo>
                  <a:lnTo>
                    <a:pt x="219" y="413"/>
                  </a:lnTo>
                  <a:lnTo>
                    <a:pt x="229" y="427"/>
                  </a:lnTo>
                  <a:lnTo>
                    <a:pt x="239" y="440"/>
                  </a:lnTo>
                  <a:lnTo>
                    <a:pt x="248" y="453"/>
                  </a:lnTo>
                  <a:lnTo>
                    <a:pt x="258" y="465"/>
                  </a:lnTo>
                  <a:lnTo>
                    <a:pt x="268" y="477"/>
                  </a:lnTo>
                  <a:lnTo>
                    <a:pt x="278" y="489"/>
                  </a:lnTo>
                  <a:lnTo>
                    <a:pt x="288" y="501"/>
                  </a:lnTo>
                  <a:lnTo>
                    <a:pt x="299" y="512"/>
                  </a:lnTo>
                  <a:lnTo>
                    <a:pt x="310" y="523"/>
                  </a:lnTo>
                  <a:lnTo>
                    <a:pt x="321" y="534"/>
                  </a:lnTo>
                  <a:lnTo>
                    <a:pt x="333" y="545"/>
                  </a:lnTo>
                  <a:lnTo>
                    <a:pt x="345" y="555"/>
                  </a:lnTo>
                  <a:lnTo>
                    <a:pt x="358" y="566"/>
                  </a:lnTo>
                  <a:lnTo>
                    <a:pt x="371" y="578"/>
                  </a:lnTo>
                  <a:lnTo>
                    <a:pt x="385" y="589"/>
                  </a:lnTo>
                  <a:lnTo>
                    <a:pt x="400" y="600"/>
                  </a:lnTo>
                  <a:lnTo>
                    <a:pt x="416" y="612"/>
                  </a:lnTo>
                  <a:lnTo>
                    <a:pt x="432" y="624"/>
                  </a:lnTo>
                  <a:lnTo>
                    <a:pt x="450" y="637"/>
                  </a:lnTo>
                  <a:lnTo>
                    <a:pt x="468" y="649"/>
                  </a:lnTo>
                  <a:lnTo>
                    <a:pt x="488" y="662"/>
                  </a:lnTo>
                  <a:lnTo>
                    <a:pt x="508" y="676"/>
                  </a:lnTo>
                  <a:lnTo>
                    <a:pt x="529" y="690"/>
                  </a:lnTo>
                  <a:lnTo>
                    <a:pt x="551" y="704"/>
                  </a:lnTo>
                  <a:lnTo>
                    <a:pt x="574" y="718"/>
                  </a:lnTo>
                  <a:lnTo>
                    <a:pt x="597" y="733"/>
                  </a:lnTo>
                  <a:lnTo>
                    <a:pt x="619" y="746"/>
                  </a:lnTo>
                  <a:lnTo>
                    <a:pt x="642" y="760"/>
                  </a:lnTo>
                  <a:lnTo>
                    <a:pt x="663" y="774"/>
                  </a:lnTo>
                  <a:lnTo>
                    <a:pt x="684" y="786"/>
                  </a:lnTo>
                  <a:lnTo>
                    <a:pt x="703" y="798"/>
                  </a:lnTo>
                  <a:lnTo>
                    <a:pt x="720" y="808"/>
                  </a:lnTo>
                  <a:lnTo>
                    <a:pt x="729" y="813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5490693" y="5823053"/>
              <a:ext cx="88900" cy="66675"/>
            </a:xfrm>
            <a:custGeom>
              <a:avLst/>
              <a:gdLst>
                <a:gd name="T0" fmla="*/ 15 w 56"/>
                <a:gd name="T1" fmla="*/ 0 h 42"/>
                <a:gd name="T2" fmla="*/ 56 w 56"/>
                <a:gd name="T3" fmla="*/ 42 h 42"/>
                <a:gd name="T4" fmla="*/ 0 w 56"/>
                <a:gd name="T5" fmla="*/ 25 h 42"/>
                <a:gd name="T6" fmla="*/ 15 w 56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2">
                  <a:moveTo>
                    <a:pt x="15" y="0"/>
                  </a:moveTo>
                  <a:lnTo>
                    <a:pt x="56" y="42"/>
                  </a:lnTo>
                  <a:lnTo>
                    <a:pt x="0" y="2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5222405" y="4907065"/>
            <a:ext cx="1069976" cy="974725"/>
            <a:chOff x="5222405" y="4907065"/>
            <a:chExt cx="1069976" cy="974725"/>
          </a:xfrm>
        </p:grpSpPr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5222405" y="4907065"/>
              <a:ext cx="1066800" cy="912813"/>
            </a:xfrm>
            <a:custGeom>
              <a:avLst/>
              <a:gdLst>
                <a:gd name="T0" fmla="*/ 0 w 672"/>
                <a:gd name="T1" fmla="*/ 0 h 575"/>
                <a:gd name="T2" fmla="*/ 1 w 672"/>
                <a:gd name="T3" fmla="*/ 1 h 575"/>
                <a:gd name="T4" fmla="*/ 3 w 672"/>
                <a:gd name="T5" fmla="*/ 2 h 575"/>
                <a:gd name="T6" fmla="*/ 7 w 672"/>
                <a:gd name="T7" fmla="*/ 4 h 575"/>
                <a:gd name="T8" fmla="*/ 13 w 672"/>
                <a:gd name="T9" fmla="*/ 7 h 575"/>
                <a:gd name="T10" fmla="*/ 21 w 672"/>
                <a:gd name="T11" fmla="*/ 12 h 575"/>
                <a:gd name="T12" fmla="*/ 32 w 672"/>
                <a:gd name="T13" fmla="*/ 18 h 575"/>
                <a:gd name="T14" fmla="*/ 45 w 672"/>
                <a:gd name="T15" fmla="*/ 26 h 575"/>
                <a:gd name="T16" fmla="*/ 61 w 672"/>
                <a:gd name="T17" fmla="*/ 35 h 575"/>
                <a:gd name="T18" fmla="*/ 80 w 672"/>
                <a:gd name="T19" fmla="*/ 46 h 575"/>
                <a:gd name="T20" fmla="*/ 101 w 672"/>
                <a:gd name="T21" fmla="*/ 58 h 575"/>
                <a:gd name="T22" fmla="*/ 125 w 672"/>
                <a:gd name="T23" fmla="*/ 71 h 575"/>
                <a:gd name="T24" fmla="*/ 149 w 672"/>
                <a:gd name="T25" fmla="*/ 86 h 575"/>
                <a:gd name="T26" fmla="*/ 176 w 672"/>
                <a:gd name="T27" fmla="*/ 101 h 575"/>
                <a:gd name="T28" fmla="*/ 202 w 672"/>
                <a:gd name="T29" fmla="*/ 117 h 575"/>
                <a:gd name="T30" fmla="*/ 230 w 672"/>
                <a:gd name="T31" fmla="*/ 133 h 575"/>
                <a:gd name="T32" fmla="*/ 258 w 672"/>
                <a:gd name="T33" fmla="*/ 149 h 575"/>
                <a:gd name="T34" fmla="*/ 285 w 672"/>
                <a:gd name="T35" fmla="*/ 166 h 575"/>
                <a:gd name="T36" fmla="*/ 312 w 672"/>
                <a:gd name="T37" fmla="*/ 182 h 575"/>
                <a:gd name="T38" fmla="*/ 339 w 672"/>
                <a:gd name="T39" fmla="*/ 197 h 575"/>
                <a:gd name="T40" fmla="*/ 364 w 672"/>
                <a:gd name="T41" fmla="*/ 213 h 575"/>
                <a:gd name="T42" fmla="*/ 389 w 672"/>
                <a:gd name="T43" fmla="*/ 227 h 575"/>
                <a:gd name="T44" fmla="*/ 412 w 672"/>
                <a:gd name="T45" fmla="*/ 242 h 575"/>
                <a:gd name="T46" fmla="*/ 434 w 672"/>
                <a:gd name="T47" fmla="*/ 255 h 575"/>
                <a:gd name="T48" fmla="*/ 454 w 672"/>
                <a:gd name="T49" fmla="*/ 268 h 575"/>
                <a:gd name="T50" fmla="*/ 474 w 672"/>
                <a:gd name="T51" fmla="*/ 280 h 575"/>
                <a:gd name="T52" fmla="*/ 492 w 672"/>
                <a:gd name="T53" fmla="*/ 292 h 575"/>
                <a:gd name="T54" fmla="*/ 509 w 672"/>
                <a:gd name="T55" fmla="*/ 303 h 575"/>
                <a:gd name="T56" fmla="*/ 525 w 672"/>
                <a:gd name="T57" fmla="*/ 314 h 575"/>
                <a:gd name="T58" fmla="*/ 539 w 672"/>
                <a:gd name="T59" fmla="*/ 324 h 575"/>
                <a:gd name="T60" fmla="*/ 553 w 672"/>
                <a:gd name="T61" fmla="*/ 334 h 575"/>
                <a:gd name="T62" fmla="*/ 565 w 672"/>
                <a:gd name="T63" fmla="*/ 343 h 575"/>
                <a:gd name="T64" fmla="*/ 577 w 672"/>
                <a:gd name="T65" fmla="*/ 352 h 575"/>
                <a:gd name="T66" fmla="*/ 588 w 672"/>
                <a:gd name="T67" fmla="*/ 361 h 575"/>
                <a:gd name="T68" fmla="*/ 597 w 672"/>
                <a:gd name="T69" fmla="*/ 369 h 575"/>
                <a:gd name="T70" fmla="*/ 607 w 672"/>
                <a:gd name="T71" fmla="*/ 377 h 575"/>
                <a:gd name="T72" fmla="*/ 615 w 672"/>
                <a:gd name="T73" fmla="*/ 385 h 575"/>
                <a:gd name="T74" fmla="*/ 623 w 672"/>
                <a:gd name="T75" fmla="*/ 393 h 575"/>
                <a:gd name="T76" fmla="*/ 633 w 672"/>
                <a:gd name="T77" fmla="*/ 403 h 575"/>
                <a:gd name="T78" fmla="*/ 643 w 672"/>
                <a:gd name="T79" fmla="*/ 414 h 575"/>
                <a:gd name="T80" fmla="*/ 651 w 672"/>
                <a:gd name="T81" fmla="*/ 424 h 575"/>
                <a:gd name="T82" fmla="*/ 657 w 672"/>
                <a:gd name="T83" fmla="*/ 434 h 575"/>
                <a:gd name="T84" fmla="*/ 663 w 672"/>
                <a:gd name="T85" fmla="*/ 445 h 575"/>
                <a:gd name="T86" fmla="*/ 667 w 672"/>
                <a:gd name="T87" fmla="*/ 455 h 575"/>
                <a:gd name="T88" fmla="*/ 670 w 672"/>
                <a:gd name="T89" fmla="*/ 466 h 575"/>
                <a:gd name="T90" fmla="*/ 671 w 672"/>
                <a:gd name="T91" fmla="*/ 476 h 575"/>
                <a:gd name="T92" fmla="*/ 672 w 672"/>
                <a:gd name="T93" fmla="*/ 487 h 575"/>
                <a:gd name="T94" fmla="*/ 672 w 672"/>
                <a:gd name="T95" fmla="*/ 499 h 575"/>
                <a:gd name="T96" fmla="*/ 671 w 672"/>
                <a:gd name="T97" fmla="*/ 510 h 575"/>
                <a:gd name="T98" fmla="*/ 669 w 672"/>
                <a:gd name="T99" fmla="*/ 523 h 575"/>
                <a:gd name="T100" fmla="*/ 666 w 672"/>
                <a:gd name="T101" fmla="*/ 535 h 575"/>
                <a:gd name="T102" fmla="*/ 662 w 672"/>
                <a:gd name="T103" fmla="*/ 547 h 575"/>
                <a:gd name="T104" fmla="*/ 658 w 672"/>
                <a:gd name="T105" fmla="*/ 560 h 575"/>
                <a:gd name="T106" fmla="*/ 653 w 672"/>
                <a:gd name="T107" fmla="*/ 572 h 575"/>
                <a:gd name="T108" fmla="*/ 652 w 672"/>
                <a:gd name="T109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2" h="575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7" y="4"/>
                  </a:lnTo>
                  <a:lnTo>
                    <a:pt x="13" y="7"/>
                  </a:lnTo>
                  <a:lnTo>
                    <a:pt x="21" y="12"/>
                  </a:lnTo>
                  <a:lnTo>
                    <a:pt x="32" y="18"/>
                  </a:lnTo>
                  <a:lnTo>
                    <a:pt x="45" y="26"/>
                  </a:lnTo>
                  <a:lnTo>
                    <a:pt x="61" y="35"/>
                  </a:lnTo>
                  <a:lnTo>
                    <a:pt x="80" y="46"/>
                  </a:lnTo>
                  <a:lnTo>
                    <a:pt x="101" y="58"/>
                  </a:lnTo>
                  <a:lnTo>
                    <a:pt x="125" y="71"/>
                  </a:lnTo>
                  <a:lnTo>
                    <a:pt x="149" y="86"/>
                  </a:lnTo>
                  <a:lnTo>
                    <a:pt x="176" y="101"/>
                  </a:lnTo>
                  <a:lnTo>
                    <a:pt x="202" y="117"/>
                  </a:lnTo>
                  <a:lnTo>
                    <a:pt x="230" y="133"/>
                  </a:lnTo>
                  <a:lnTo>
                    <a:pt x="258" y="149"/>
                  </a:lnTo>
                  <a:lnTo>
                    <a:pt x="285" y="166"/>
                  </a:lnTo>
                  <a:lnTo>
                    <a:pt x="312" y="182"/>
                  </a:lnTo>
                  <a:lnTo>
                    <a:pt x="339" y="197"/>
                  </a:lnTo>
                  <a:lnTo>
                    <a:pt x="364" y="213"/>
                  </a:lnTo>
                  <a:lnTo>
                    <a:pt x="389" y="227"/>
                  </a:lnTo>
                  <a:lnTo>
                    <a:pt x="412" y="242"/>
                  </a:lnTo>
                  <a:lnTo>
                    <a:pt x="434" y="255"/>
                  </a:lnTo>
                  <a:lnTo>
                    <a:pt x="454" y="268"/>
                  </a:lnTo>
                  <a:lnTo>
                    <a:pt x="474" y="280"/>
                  </a:lnTo>
                  <a:lnTo>
                    <a:pt x="492" y="292"/>
                  </a:lnTo>
                  <a:lnTo>
                    <a:pt x="509" y="303"/>
                  </a:lnTo>
                  <a:lnTo>
                    <a:pt x="525" y="314"/>
                  </a:lnTo>
                  <a:lnTo>
                    <a:pt x="539" y="324"/>
                  </a:lnTo>
                  <a:lnTo>
                    <a:pt x="553" y="334"/>
                  </a:lnTo>
                  <a:lnTo>
                    <a:pt x="565" y="343"/>
                  </a:lnTo>
                  <a:lnTo>
                    <a:pt x="577" y="352"/>
                  </a:lnTo>
                  <a:lnTo>
                    <a:pt x="588" y="361"/>
                  </a:lnTo>
                  <a:lnTo>
                    <a:pt x="597" y="369"/>
                  </a:lnTo>
                  <a:lnTo>
                    <a:pt x="607" y="377"/>
                  </a:lnTo>
                  <a:lnTo>
                    <a:pt x="615" y="385"/>
                  </a:lnTo>
                  <a:lnTo>
                    <a:pt x="623" y="393"/>
                  </a:lnTo>
                  <a:lnTo>
                    <a:pt x="633" y="403"/>
                  </a:lnTo>
                  <a:lnTo>
                    <a:pt x="643" y="414"/>
                  </a:lnTo>
                  <a:lnTo>
                    <a:pt x="651" y="424"/>
                  </a:lnTo>
                  <a:lnTo>
                    <a:pt x="657" y="434"/>
                  </a:lnTo>
                  <a:lnTo>
                    <a:pt x="663" y="445"/>
                  </a:lnTo>
                  <a:lnTo>
                    <a:pt x="667" y="455"/>
                  </a:lnTo>
                  <a:lnTo>
                    <a:pt x="670" y="466"/>
                  </a:lnTo>
                  <a:lnTo>
                    <a:pt x="671" y="476"/>
                  </a:lnTo>
                  <a:lnTo>
                    <a:pt x="672" y="487"/>
                  </a:lnTo>
                  <a:lnTo>
                    <a:pt x="672" y="499"/>
                  </a:lnTo>
                  <a:lnTo>
                    <a:pt x="671" y="510"/>
                  </a:lnTo>
                  <a:lnTo>
                    <a:pt x="669" y="523"/>
                  </a:lnTo>
                  <a:lnTo>
                    <a:pt x="666" y="535"/>
                  </a:lnTo>
                  <a:lnTo>
                    <a:pt x="662" y="547"/>
                  </a:lnTo>
                  <a:lnTo>
                    <a:pt x="658" y="560"/>
                  </a:lnTo>
                  <a:lnTo>
                    <a:pt x="653" y="572"/>
                  </a:lnTo>
                  <a:lnTo>
                    <a:pt x="652" y="57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6227293" y="5789715"/>
              <a:ext cx="65088" cy="92075"/>
            </a:xfrm>
            <a:custGeom>
              <a:avLst/>
              <a:gdLst>
                <a:gd name="T0" fmla="*/ 41 w 41"/>
                <a:gd name="T1" fmla="*/ 14 h 58"/>
                <a:gd name="T2" fmla="*/ 0 w 41"/>
                <a:gd name="T3" fmla="*/ 58 h 58"/>
                <a:gd name="T4" fmla="*/ 16 w 41"/>
                <a:gd name="T5" fmla="*/ 0 h 58"/>
                <a:gd name="T6" fmla="*/ 41 w 41"/>
                <a:gd name="T7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8">
                  <a:moveTo>
                    <a:pt x="41" y="14"/>
                  </a:moveTo>
                  <a:lnTo>
                    <a:pt x="0" y="58"/>
                  </a:lnTo>
                  <a:lnTo>
                    <a:pt x="16" y="0"/>
                  </a:lnTo>
                  <a:lnTo>
                    <a:pt x="41" y="14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519143" y="4907065"/>
            <a:ext cx="1116013" cy="973138"/>
            <a:chOff x="4519143" y="4907065"/>
            <a:chExt cx="1116013" cy="973138"/>
          </a:xfrm>
        </p:grpSpPr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4519143" y="4907065"/>
              <a:ext cx="1116013" cy="906463"/>
            </a:xfrm>
            <a:custGeom>
              <a:avLst/>
              <a:gdLst>
                <a:gd name="T0" fmla="*/ 703 w 703"/>
                <a:gd name="T1" fmla="*/ 0 h 571"/>
                <a:gd name="T2" fmla="*/ 702 w 703"/>
                <a:gd name="T3" fmla="*/ 1 h 571"/>
                <a:gd name="T4" fmla="*/ 700 w 703"/>
                <a:gd name="T5" fmla="*/ 1 h 571"/>
                <a:gd name="T6" fmla="*/ 696 w 703"/>
                <a:gd name="T7" fmla="*/ 3 h 571"/>
                <a:gd name="T8" fmla="*/ 690 w 703"/>
                <a:gd name="T9" fmla="*/ 5 h 571"/>
                <a:gd name="T10" fmla="*/ 681 w 703"/>
                <a:gd name="T11" fmla="*/ 8 h 571"/>
                <a:gd name="T12" fmla="*/ 670 w 703"/>
                <a:gd name="T13" fmla="*/ 13 h 571"/>
                <a:gd name="T14" fmla="*/ 656 w 703"/>
                <a:gd name="T15" fmla="*/ 18 h 571"/>
                <a:gd name="T16" fmla="*/ 640 w 703"/>
                <a:gd name="T17" fmla="*/ 25 h 571"/>
                <a:gd name="T18" fmla="*/ 620 w 703"/>
                <a:gd name="T19" fmla="*/ 33 h 571"/>
                <a:gd name="T20" fmla="*/ 599 w 703"/>
                <a:gd name="T21" fmla="*/ 42 h 571"/>
                <a:gd name="T22" fmla="*/ 575 w 703"/>
                <a:gd name="T23" fmla="*/ 51 h 571"/>
                <a:gd name="T24" fmla="*/ 549 w 703"/>
                <a:gd name="T25" fmla="*/ 62 h 571"/>
                <a:gd name="T26" fmla="*/ 522 w 703"/>
                <a:gd name="T27" fmla="*/ 73 h 571"/>
                <a:gd name="T28" fmla="*/ 494 w 703"/>
                <a:gd name="T29" fmla="*/ 85 h 571"/>
                <a:gd name="T30" fmla="*/ 466 w 703"/>
                <a:gd name="T31" fmla="*/ 97 h 571"/>
                <a:gd name="T32" fmla="*/ 437 w 703"/>
                <a:gd name="T33" fmla="*/ 109 h 571"/>
                <a:gd name="T34" fmla="*/ 409 w 703"/>
                <a:gd name="T35" fmla="*/ 121 h 571"/>
                <a:gd name="T36" fmla="*/ 381 w 703"/>
                <a:gd name="T37" fmla="*/ 133 h 571"/>
                <a:gd name="T38" fmla="*/ 354 w 703"/>
                <a:gd name="T39" fmla="*/ 144 h 571"/>
                <a:gd name="T40" fmla="*/ 328 w 703"/>
                <a:gd name="T41" fmla="*/ 156 h 571"/>
                <a:gd name="T42" fmla="*/ 303 w 703"/>
                <a:gd name="T43" fmla="*/ 167 h 571"/>
                <a:gd name="T44" fmla="*/ 279 w 703"/>
                <a:gd name="T45" fmla="*/ 178 h 571"/>
                <a:gd name="T46" fmla="*/ 256 w 703"/>
                <a:gd name="T47" fmla="*/ 188 h 571"/>
                <a:gd name="T48" fmla="*/ 235 w 703"/>
                <a:gd name="T49" fmla="*/ 198 h 571"/>
                <a:gd name="T50" fmla="*/ 214 w 703"/>
                <a:gd name="T51" fmla="*/ 208 h 571"/>
                <a:gd name="T52" fmla="*/ 196 w 703"/>
                <a:gd name="T53" fmla="*/ 218 h 571"/>
                <a:gd name="T54" fmla="*/ 178 w 703"/>
                <a:gd name="T55" fmla="*/ 227 h 571"/>
                <a:gd name="T56" fmla="*/ 162 w 703"/>
                <a:gd name="T57" fmla="*/ 235 h 571"/>
                <a:gd name="T58" fmla="*/ 146 w 703"/>
                <a:gd name="T59" fmla="*/ 244 h 571"/>
                <a:gd name="T60" fmla="*/ 132 w 703"/>
                <a:gd name="T61" fmla="*/ 252 h 571"/>
                <a:gd name="T62" fmla="*/ 119 w 703"/>
                <a:gd name="T63" fmla="*/ 260 h 571"/>
                <a:gd name="T64" fmla="*/ 107 w 703"/>
                <a:gd name="T65" fmla="*/ 268 h 571"/>
                <a:gd name="T66" fmla="*/ 96 w 703"/>
                <a:gd name="T67" fmla="*/ 276 h 571"/>
                <a:gd name="T68" fmla="*/ 85 w 703"/>
                <a:gd name="T69" fmla="*/ 283 h 571"/>
                <a:gd name="T70" fmla="*/ 76 w 703"/>
                <a:gd name="T71" fmla="*/ 291 h 571"/>
                <a:gd name="T72" fmla="*/ 67 w 703"/>
                <a:gd name="T73" fmla="*/ 299 h 571"/>
                <a:gd name="T74" fmla="*/ 58 w 703"/>
                <a:gd name="T75" fmla="*/ 306 h 571"/>
                <a:gd name="T76" fmla="*/ 47 w 703"/>
                <a:gd name="T77" fmla="*/ 317 h 571"/>
                <a:gd name="T78" fmla="*/ 37 w 703"/>
                <a:gd name="T79" fmla="*/ 328 h 571"/>
                <a:gd name="T80" fmla="*/ 29 w 703"/>
                <a:gd name="T81" fmla="*/ 339 h 571"/>
                <a:gd name="T82" fmla="*/ 21 w 703"/>
                <a:gd name="T83" fmla="*/ 351 h 571"/>
                <a:gd name="T84" fmla="*/ 15 w 703"/>
                <a:gd name="T85" fmla="*/ 363 h 571"/>
                <a:gd name="T86" fmla="*/ 10 w 703"/>
                <a:gd name="T87" fmla="*/ 376 h 571"/>
                <a:gd name="T88" fmla="*/ 6 w 703"/>
                <a:gd name="T89" fmla="*/ 389 h 571"/>
                <a:gd name="T90" fmla="*/ 3 w 703"/>
                <a:gd name="T91" fmla="*/ 403 h 571"/>
                <a:gd name="T92" fmla="*/ 1 w 703"/>
                <a:gd name="T93" fmla="*/ 418 h 571"/>
                <a:gd name="T94" fmla="*/ 0 w 703"/>
                <a:gd name="T95" fmla="*/ 434 h 571"/>
                <a:gd name="T96" fmla="*/ 0 w 703"/>
                <a:gd name="T97" fmla="*/ 450 h 571"/>
                <a:gd name="T98" fmla="*/ 1 w 703"/>
                <a:gd name="T99" fmla="*/ 468 h 571"/>
                <a:gd name="T100" fmla="*/ 3 w 703"/>
                <a:gd name="T101" fmla="*/ 486 h 571"/>
                <a:gd name="T102" fmla="*/ 6 w 703"/>
                <a:gd name="T103" fmla="*/ 505 h 571"/>
                <a:gd name="T104" fmla="*/ 9 w 703"/>
                <a:gd name="T105" fmla="*/ 523 h 571"/>
                <a:gd name="T106" fmla="*/ 12 w 703"/>
                <a:gd name="T107" fmla="*/ 541 h 571"/>
                <a:gd name="T108" fmla="*/ 16 w 703"/>
                <a:gd name="T109" fmla="*/ 559 h 571"/>
                <a:gd name="T110" fmla="*/ 19 w 703"/>
                <a:gd name="T11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3" h="571">
                  <a:moveTo>
                    <a:pt x="703" y="0"/>
                  </a:moveTo>
                  <a:lnTo>
                    <a:pt x="702" y="1"/>
                  </a:lnTo>
                  <a:lnTo>
                    <a:pt x="700" y="1"/>
                  </a:lnTo>
                  <a:lnTo>
                    <a:pt x="696" y="3"/>
                  </a:lnTo>
                  <a:lnTo>
                    <a:pt x="690" y="5"/>
                  </a:lnTo>
                  <a:lnTo>
                    <a:pt x="681" y="8"/>
                  </a:lnTo>
                  <a:lnTo>
                    <a:pt x="670" y="13"/>
                  </a:lnTo>
                  <a:lnTo>
                    <a:pt x="656" y="18"/>
                  </a:lnTo>
                  <a:lnTo>
                    <a:pt x="640" y="25"/>
                  </a:lnTo>
                  <a:lnTo>
                    <a:pt x="620" y="33"/>
                  </a:lnTo>
                  <a:lnTo>
                    <a:pt x="599" y="42"/>
                  </a:lnTo>
                  <a:lnTo>
                    <a:pt x="575" y="51"/>
                  </a:lnTo>
                  <a:lnTo>
                    <a:pt x="549" y="62"/>
                  </a:lnTo>
                  <a:lnTo>
                    <a:pt x="522" y="73"/>
                  </a:lnTo>
                  <a:lnTo>
                    <a:pt x="494" y="85"/>
                  </a:lnTo>
                  <a:lnTo>
                    <a:pt x="466" y="97"/>
                  </a:lnTo>
                  <a:lnTo>
                    <a:pt x="437" y="109"/>
                  </a:lnTo>
                  <a:lnTo>
                    <a:pt x="409" y="121"/>
                  </a:lnTo>
                  <a:lnTo>
                    <a:pt x="381" y="133"/>
                  </a:lnTo>
                  <a:lnTo>
                    <a:pt x="354" y="144"/>
                  </a:lnTo>
                  <a:lnTo>
                    <a:pt x="328" y="156"/>
                  </a:lnTo>
                  <a:lnTo>
                    <a:pt x="303" y="167"/>
                  </a:lnTo>
                  <a:lnTo>
                    <a:pt x="279" y="178"/>
                  </a:lnTo>
                  <a:lnTo>
                    <a:pt x="256" y="188"/>
                  </a:lnTo>
                  <a:lnTo>
                    <a:pt x="235" y="198"/>
                  </a:lnTo>
                  <a:lnTo>
                    <a:pt x="214" y="208"/>
                  </a:lnTo>
                  <a:lnTo>
                    <a:pt x="196" y="218"/>
                  </a:lnTo>
                  <a:lnTo>
                    <a:pt x="178" y="227"/>
                  </a:lnTo>
                  <a:lnTo>
                    <a:pt x="162" y="235"/>
                  </a:lnTo>
                  <a:lnTo>
                    <a:pt x="146" y="244"/>
                  </a:lnTo>
                  <a:lnTo>
                    <a:pt x="132" y="252"/>
                  </a:lnTo>
                  <a:lnTo>
                    <a:pt x="119" y="260"/>
                  </a:lnTo>
                  <a:lnTo>
                    <a:pt x="107" y="268"/>
                  </a:lnTo>
                  <a:lnTo>
                    <a:pt x="96" y="276"/>
                  </a:lnTo>
                  <a:lnTo>
                    <a:pt x="85" y="283"/>
                  </a:lnTo>
                  <a:lnTo>
                    <a:pt x="76" y="291"/>
                  </a:lnTo>
                  <a:lnTo>
                    <a:pt x="67" y="299"/>
                  </a:lnTo>
                  <a:lnTo>
                    <a:pt x="58" y="306"/>
                  </a:lnTo>
                  <a:lnTo>
                    <a:pt x="47" y="317"/>
                  </a:lnTo>
                  <a:lnTo>
                    <a:pt x="37" y="328"/>
                  </a:lnTo>
                  <a:lnTo>
                    <a:pt x="29" y="339"/>
                  </a:lnTo>
                  <a:lnTo>
                    <a:pt x="21" y="351"/>
                  </a:lnTo>
                  <a:lnTo>
                    <a:pt x="15" y="363"/>
                  </a:lnTo>
                  <a:lnTo>
                    <a:pt x="10" y="376"/>
                  </a:lnTo>
                  <a:lnTo>
                    <a:pt x="6" y="389"/>
                  </a:lnTo>
                  <a:lnTo>
                    <a:pt x="3" y="403"/>
                  </a:lnTo>
                  <a:lnTo>
                    <a:pt x="1" y="418"/>
                  </a:lnTo>
                  <a:lnTo>
                    <a:pt x="0" y="434"/>
                  </a:lnTo>
                  <a:lnTo>
                    <a:pt x="0" y="450"/>
                  </a:lnTo>
                  <a:lnTo>
                    <a:pt x="1" y="468"/>
                  </a:lnTo>
                  <a:lnTo>
                    <a:pt x="3" y="486"/>
                  </a:lnTo>
                  <a:lnTo>
                    <a:pt x="6" y="505"/>
                  </a:lnTo>
                  <a:lnTo>
                    <a:pt x="9" y="523"/>
                  </a:lnTo>
                  <a:lnTo>
                    <a:pt x="12" y="541"/>
                  </a:lnTo>
                  <a:lnTo>
                    <a:pt x="16" y="559"/>
                  </a:lnTo>
                  <a:lnTo>
                    <a:pt x="19" y="57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4519143" y="5784953"/>
              <a:ext cx="46038" cy="95250"/>
            </a:xfrm>
            <a:custGeom>
              <a:avLst/>
              <a:gdLst>
                <a:gd name="T0" fmla="*/ 27 w 29"/>
                <a:gd name="T1" fmla="*/ 0 h 60"/>
                <a:gd name="T2" fmla="*/ 29 w 29"/>
                <a:gd name="T3" fmla="*/ 60 h 60"/>
                <a:gd name="T4" fmla="*/ 0 w 29"/>
                <a:gd name="T5" fmla="*/ 8 h 60"/>
                <a:gd name="T6" fmla="*/ 27 w 2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60">
                  <a:moveTo>
                    <a:pt x="27" y="0"/>
                  </a:moveTo>
                  <a:lnTo>
                    <a:pt x="29" y="60"/>
                  </a:lnTo>
                  <a:lnTo>
                    <a:pt x="0" y="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4933480" y="4221265"/>
            <a:ext cx="885825" cy="1668463"/>
            <a:chOff x="4933480" y="4221265"/>
            <a:chExt cx="885825" cy="1668463"/>
          </a:xfrm>
        </p:grpSpPr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4990630" y="4221265"/>
              <a:ext cx="828675" cy="1631950"/>
            </a:xfrm>
            <a:custGeom>
              <a:avLst/>
              <a:gdLst>
                <a:gd name="T0" fmla="*/ 341 w 522"/>
                <a:gd name="T1" fmla="*/ 1 h 1028"/>
                <a:gd name="T2" fmla="*/ 345 w 522"/>
                <a:gd name="T3" fmla="*/ 7 h 1028"/>
                <a:gd name="T4" fmla="*/ 352 w 522"/>
                <a:gd name="T5" fmla="*/ 23 h 1028"/>
                <a:gd name="T6" fmla="*/ 365 w 522"/>
                <a:gd name="T7" fmla="*/ 51 h 1028"/>
                <a:gd name="T8" fmla="*/ 383 w 522"/>
                <a:gd name="T9" fmla="*/ 88 h 1028"/>
                <a:gd name="T10" fmla="*/ 404 w 522"/>
                <a:gd name="T11" fmla="*/ 135 h 1028"/>
                <a:gd name="T12" fmla="*/ 427 w 522"/>
                <a:gd name="T13" fmla="*/ 187 h 1028"/>
                <a:gd name="T14" fmla="*/ 450 w 522"/>
                <a:gd name="T15" fmla="*/ 241 h 1028"/>
                <a:gd name="T16" fmla="*/ 470 w 522"/>
                <a:gd name="T17" fmla="*/ 294 h 1028"/>
                <a:gd name="T18" fmla="*/ 488 w 522"/>
                <a:gd name="T19" fmla="*/ 343 h 1028"/>
                <a:gd name="T20" fmla="*/ 503 w 522"/>
                <a:gd name="T21" fmla="*/ 389 h 1028"/>
                <a:gd name="T22" fmla="*/ 513 w 522"/>
                <a:gd name="T23" fmla="*/ 431 h 1028"/>
                <a:gd name="T24" fmla="*/ 519 w 522"/>
                <a:gd name="T25" fmla="*/ 469 h 1028"/>
                <a:gd name="T26" fmla="*/ 522 w 522"/>
                <a:gd name="T27" fmla="*/ 503 h 1028"/>
                <a:gd name="T28" fmla="*/ 520 w 522"/>
                <a:gd name="T29" fmla="*/ 535 h 1028"/>
                <a:gd name="T30" fmla="*/ 515 w 522"/>
                <a:gd name="T31" fmla="*/ 565 h 1028"/>
                <a:gd name="T32" fmla="*/ 506 w 522"/>
                <a:gd name="T33" fmla="*/ 594 h 1028"/>
                <a:gd name="T34" fmla="*/ 496 w 522"/>
                <a:gd name="T35" fmla="*/ 619 h 1028"/>
                <a:gd name="T36" fmla="*/ 482 w 522"/>
                <a:gd name="T37" fmla="*/ 645 h 1028"/>
                <a:gd name="T38" fmla="*/ 464 w 522"/>
                <a:gd name="T39" fmla="*/ 670 h 1028"/>
                <a:gd name="T40" fmla="*/ 443 w 522"/>
                <a:gd name="T41" fmla="*/ 696 h 1028"/>
                <a:gd name="T42" fmla="*/ 417 w 522"/>
                <a:gd name="T43" fmla="*/ 722 h 1028"/>
                <a:gd name="T44" fmla="*/ 386 w 522"/>
                <a:gd name="T45" fmla="*/ 751 h 1028"/>
                <a:gd name="T46" fmla="*/ 351 w 522"/>
                <a:gd name="T47" fmla="*/ 781 h 1028"/>
                <a:gd name="T48" fmla="*/ 310 w 522"/>
                <a:gd name="T49" fmla="*/ 813 h 1028"/>
                <a:gd name="T50" fmla="*/ 265 w 522"/>
                <a:gd name="T51" fmla="*/ 847 h 1028"/>
                <a:gd name="T52" fmla="*/ 216 w 522"/>
                <a:gd name="T53" fmla="*/ 882 h 1028"/>
                <a:gd name="T54" fmla="*/ 166 w 522"/>
                <a:gd name="T55" fmla="*/ 918 h 1028"/>
                <a:gd name="T56" fmla="*/ 115 w 522"/>
                <a:gd name="T57" fmla="*/ 952 h 1028"/>
                <a:gd name="T58" fmla="*/ 68 w 522"/>
                <a:gd name="T59" fmla="*/ 984 h 1028"/>
                <a:gd name="T60" fmla="*/ 26 w 522"/>
                <a:gd name="T61" fmla="*/ 1011 h 1028"/>
                <a:gd name="T62" fmla="*/ 0 w 522"/>
                <a:gd name="T63" fmla="*/ 1028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2" h="1028">
                  <a:moveTo>
                    <a:pt x="341" y="0"/>
                  </a:moveTo>
                  <a:lnTo>
                    <a:pt x="341" y="1"/>
                  </a:lnTo>
                  <a:lnTo>
                    <a:pt x="342" y="4"/>
                  </a:lnTo>
                  <a:lnTo>
                    <a:pt x="345" y="7"/>
                  </a:lnTo>
                  <a:lnTo>
                    <a:pt x="347" y="14"/>
                  </a:lnTo>
                  <a:lnTo>
                    <a:pt x="352" y="23"/>
                  </a:lnTo>
                  <a:lnTo>
                    <a:pt x="358" y="35"/>
                  </a:lnTo>
                  <a:lnTo>
                    <a:pt x="365" y="51"/>
                  </a:lnTo>
                  <a:lnTo>
                    <a:pt x="373" y="68"/>
                  </a:lnTo>
                  <a:lnTo>
                    <a:pt x="383" y="88"/>
                  </a:lnTo>
                  <a:lnTo>
                    <a:pt x="393" y="111"/>
                  </a:lnTo>
                  <a:lnTo>
                    <a:pt x="404" y="135"/>
                  </a:lnTo>
                  <a:lnTo>
                    <a:pt x="416" y="160"/>
                  </a:lnTo>
                  <a:lnTo>
                    <a:pt x="427" y="187"/>
                  </a:lnTo>
                  <a:lnTo>
                    <a:pt x="439" y="214"/>
                  </a:lnTo>
                  <a:lnTo>
                    <a:pt x="450" y="241"/>
                  </a:lnTo>
                  <a:lnTo>
                    <a:pt x="460" y="268"/>
                  </a:lnTo>
                  <a:lnTo>
                    <a:pt x="470" y="294"/>
                  </a:lnTo>
                  <a:lnTo>
                    <a:pt x="479" y="319"/>
                  </a:lnTo>
                  <a:lnTo>
                    <a:pt x="488" y="343"/>
                  </a:lnTo>
                  <a:lnTo>
                    <a:pt x="496" y="367"/>
                  </a:lnTo>
                  <a:lnTo>
                    <a:pt x="503" y="389"/>
                  </a:lnTo>
                  <a:lnTo>
                    <a:pt x="508" y="411"/>
                  </a:lnTo>
                  <a:lnTo>
                    <a:pt x="513" y="431"/>
                  </a:lnTo>
                  <a:lnTo>
                    <a:pt x="516" y="450"/>
                  </a:lnTo>
                  <a:lnTo>
                    <a:pt x="519" y="469"/>
                  </a:lnTo>
                  <a:lnTo>
                    <a:pt x="521" y="486"/>
                  </a:lnTo>
                  <a:lnTo>
                    <a:pt x="522" y="503"/>
                  </a:lnTo>
                  <a:lnTo>
                    <a:pt x="521" y="519"/>
                  </a:lnTo>
                  <a:lnTo>
                    <a:pt x="520" y="535"/>
                  </a:lnTo>
                  <a:lnTo>
                    <a:pt x="518" y="550"/>
                  </a:lnTo>
                  <a:lnTo>
                    <a:pt x="515" y="565"/>
                  </a:lnTo>
                  <a:lnTo>
                    <a:pt x="511" y="580"/>
                  </a:lnTo>
                  <a:lnTo>
                    <a:pt x="506" y="594"/>
                  </a:lnTo>
                  <a:lnTo>
                    <a:pt x="502" y="607"/>
                  </a:lnTo>
                  <a:lnTo>
                    <a:pt x="496" y="619"/>
                  </a:lnTo>
                  <a:lnTo>
                    <a:pt x="489" y="632"/>
                  </a:lnTo>
                  <a:lnTo>
                    <a:pt x="482" y="645"/>
                  </a:lnTo>
                  <a:lnTo>
                    <a:pt x="473" y="657"/>
                  </a:lnTo>
                  <a:lnTo>
                    <a:pt x="464" y="670"/>
                  </a:lnTo>
                  <a:lnTo>
                    <a:pt x="454" y="683"/>
                  </a:lnTo>
                  <a:lnTo>
                    <a:pt x="443" y="696"/>
                  </a:lnTo>
                  <a:lnTo>
                    <a:pt x="431" y="709"/>
                  </a:lnTo>
                  <a:lnTo>
                    <a:pt x="417" y="722"/>
                  </a:lnTo>
                  <a:lnTo>
                    <a:pt x="402" y="736"/>
                  </a:lnTo>
                  <a:lnTo>
                    <a:pt x="386" y="751"/>
                  </a:lnTo>
                  <a:lnTo>
                    <a:pt x="369" y="766"/>
                  </a:lnTo>
                  <a:lnTo>
                    <a:pt x="351" y="781"/>
                  </a:lnTo>
                  <a:lnTo>
                    <a:pt x="331" y="797"/>
                  </a:lnTo>
                  <a:lnTo>
                    <a:pt x="310" y="813"/>
                  </a:lnTo>
                  <a:lnTo>
                    <a:pt x="288" y="830"/>
                  </a:lnTo>
                  <a:lnTo>
                    <a:pt x="265" y="847"/>
                  </a:lnTo>
                  <a:lnTo>
                    <a:pt x="241" y="865"/>
                  </a:lnTo>
                  <a:lnTo>
                    <a:pt x="216" y="882"/>
                  </a:lnTo>
                  <a:lnTo>
                    <a:pt x="191" y="900"/>
                  </a:lnTo>
                  <a:lnTo>
                    <a:pt x="166" y="918"/>
                  </a:lnTo>
                  <a:lnTo>
                    <a:pt x="140" y="935"/>
                  </a:lnTo>
                  <a:lnTo>
                    <a:pt x="115" y="952"/>
                  </a:lnTo>
                  <a:lnTo>
                    <a:pt x="91" y="968"/>
                  </a:lnTo>
                  <a:lnTo>
                    <a:pt x="68" y="984"/>
                  </a:lnTo>
                  <a:lnTo>
                    <a:pt x="46" y="998"/>
                  </a:lnTo>
                  <a:lnTo>
                    <a:pt x="26" y="1011"/>
                  </a:lnTo>
                  <a:lnTo>
                    <a:pt x="9" y="1022"/>
                  </a:lnTo>
                  <a:lnTo>
                    <a:pt x="0" y="1028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4933480" y="5821465"/>
              <a:ext cx="90488" cy="68263"/>
            </a:xfrm>
            <a:custGeom>
              <a:avLst/>
              <a:gdLst>
                <a:gd name="T0" fmla="*/ 57 w 57"/>
                <a:gd name="T1" fmla="*/ 25 h 43"/>
                <a:gd name="T2" fmla="*/ 0 w 57"/>
                <a:gd name="T3" fmla="*/ 43 h 43"/>
                <a:gd name="T4" fmla="*/ 41 w 57"/>
                <a:gd name="T5" fmla="*/ 0 h 43"/>
                <a:gd name="T6" fmla="*/ 57 w 57"/>
                <a:gd name="T7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3">
                  <a:moveTo>
                    <a:pt x="57" y="25"/>
                  </a:moveTo>
                  <a:lnTo>
                    <a:pt x="0" y="43"/>
                  </a:lnTo>
                  <a:lnTo>
                    <a:pt x="41" y="0"/>
                  </a:lnTo>
                  <a:lnTo>
                    <a:pt x="57" y="25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4268318" y="4049815"/>
            <a:ext cx="1787525" cy="1830388"/>
            <a:chOff x="4268318" y="4049815"/>
            <a:chExt cx="1787525" cy="1830388"/>
          </a:xfrm>
        </p:grpSpPr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288955" y="4049815"/>
              <a:ext cx="1766888" cy="1763713"/>
            </a:xfrm>
            <a:custGeom>
              <a:avLst/>
              <a:gdLst>
                <a:gd name="T0" fmla="*/ 1085 w 1113"/>
                <a:gd name="T1" fmla="*/ 1 h 1111"/>
                <a:gd name="T2" fmla="*/ 1087 w 1113"/>
                <a:gd name="T3" fmla="*/ 8 h 1111"/>
                <a:gd name="T4" fmla="*/ 1089 w 1113"/>
                <a:gd name="T5" fmla="*/ 26 h 1111"/>
                <a:gd name="T6" fmla="*/ 1093 w 1113"/>
                <a:gd name="T7" fmla="*/ 56 h 1111"/>
                <a:gd name="T8" fmla="*/ 1098 w 1113"/>
                <a:gd name="T9" fmla="*/ 98 h 1111"/>
                <a:gd name="T10" fmla="*/ 1103 w 1113"/>
                <a:gd name="T11" fmla="*/ 148 h 1111"/>
                <a:gd name="T12" fmla="*/ 1108 w 1113"/>
                <a:gd name="T13" fmla="*/ 205 h 1111"/>
                <a:gd name="T14" fmla="*/ 1112 w 1113"/>
                <a:gd name="T15" fmla="*/ 263 h 1111"/>
                <a:gd name="T16" fmla="*/ 1113 w 1113"/>
                <a:gd name="T17" fmla="*/ 319 h 1111"/>
                <a:gd name="T18" fmla="*/ 1112 w 1113"/>
                <a:gd name="T19" fmla="*/ 372 h 1111"/>
                <a:gd name="T20" fmla="*/ 1109 w 1113"/>
                <a:gd name="T21" fmla="*/ 419 h 1111"/>
                <a:gd name="T22" fmla="*/ 1101 w 1113"/>
                <a:gd name="T23" fmla="*/ 460 h 1111"/>
                <a:gd name="T24" fmla="*/ 1092 w 1113"/>
                <a:gd name="T25" fmla="*/ 496 h 1111"/>
                <a:gd name="T26" fmla="*/ 1078 w 1113"/>
                <a:gd name="T27" fmla="*/ 528 h 1111"/>
                <a:gd name="T28" fmla="*/ 1061 w 1113"/>
                <a:gd name="T29" fmla="*/ 555 h 1111"/>
                <a:gd name="T30" fmla="*/ 1039 w 1113"/>
                <a:gd name="T31" fmla="*/ 580 h 1111"/>
                <a:gd name="T32" fmla="*/ 1013 w 1113"/>
                <a:gd name="T33" fmla="*/ 602 h 1111"/>
                <a:gd name="T34" fmla="*/ 988 w 1113"/>
                <a:gd name="T35" fmla="*/ 618 h 1111"/>
                <a:gd name="T36" fmla="*/ 959 w 1113"/>
                <a:gd name="T37" fmla="*/ 633 h 1111"/>
                <a:gd name="T38" fmla="*/ 928 w 1113"/>
                <a:gd name="T39" fmla="*/ 648 h 1111"/>
                <a:gd name="T40" fmla="*/ 894 w 1113"/>
                <a:gd name="T41" fmla="*/ 661 h 1111"/>
                <a:gd name="T42" fmla="*/ 856 w 1113"/>
                <a:gd name="T43" fmla="*/ 674 h 1111"/>
                <a:gd name="T44" fmla="*/ 816 w 1113"/>
                <a:gd name="T45" fmla="*/ 686 h 1111"/>
                <a:gd name="T46" fmla="*/ 774 w 1113"/>
                <a:gd name="T47" fmla="*/ 697 h 1111"/>
                <a:gd name="T48" fmla="*/ 730 w 1113"/>
                <a:gd name="T49" fmla="*/ 708 h 1111"/>
                <a:gd name="T50" fmla="*/ 684 w 1113"/>
                <a:gd name="T51" fmla="*/ 718 h 1111"/>
                <a:gd name="T52" fmla="*/ 637 w 1113"/>
                <a:gd name="T53" fmla="*/ 727 h 1111"/>
                <a:gd name="T54" fmla="*/ 590 w 1113"/>
                <a:gd name="T55" fmla="*/ 737 h 1111"/>
                <a:gd name="T56" fmla="*/ 544 w 1113"/>
                <a:gd name="T57" fmla="*/ 746 h 1111"/>
                <a:gd name="T58" fmla="*/ 498 w 1113"/>
                <a:gd name="T59" fmla="*/ 755 h 1111"/>
                <a:gd name="T60" fmla="*/ 454 w 1113"/>
                <a:gd name="T61" fmla="*/ 763 h 1111"/>
                <a:gd name="T62" fmla="*/ 411 w 1113"/>
                <a:gd name="T63" fmla="*/ 771 h 1111"/>
                <a:gd name="T64" fmla="*/ 371 w 1113"/>
                <a:gd name="T65" fmla="*/ 780 h 1111"/>
                <a:gd name="T66" fmla="*/ 334 w 1113"/>
                <a:gd name="T67" fmla="*/ 789 h 1111"/>
                <a:gd name="T68" fmla="*/ 298 w 1113"/>
                <a:gd name="T69" fmla="*/ 798 h 1111"/>
                <a:gd name="T70" fmla="*/ 265 w 1113"/>
                <a:gd name="T71" fmla="*/ 807 h 1111"/>
                <a:gd name="T72" fmla="*/ 236 w 1113"/>
                <a:gd name="T73" fmla="*/ 818 h 1111"/>
                <a:gd name="T74" fmla="*/ 200 w 1113"/>
                <a:gd name="T75" fmla="*/ 832 h 1111"/>
                <a:gd name="T76" fmla="*/ 168 w 1113"/>
                <a:gd name="T77" fmla="*/ 849 h 1111"/>
                <a:gd name="T78" fmla="*/ 140 w 1113"/>
                <a:gd name="T79" fmla="*/ 868 h 1111"/>
                <a:gd name="T80" fmla="*/ 115 w 1113"/>
                <a:gd name="T81" fmla="*/ 890 h 1111"/>
                <a:gd name="T82" fmla="*/ 93 w 1113"/>
                <a:gd name="T83" fmla="*/ 916 h 1111"/>
                <a:gd name="T84" fmla="*/ 72 w 1113"/>
                <a:gd name="T85" fmla="*/ 946 h 1111"/>
                <a:gd name="T86" fmla="*/ 53 w 1113"/>
                <a:gd name="T87" fmla="*/ 980 h 1111"/>
                <a:gd name="T88" fmla="*/ 35 w 1113"/>
                <a:gd name="T89" fmla="*/ 1017 h 1111"/>
                <a:gd name="T90" fmla="*/ 20 w 1113"/>
                <a:gd name="T91" fmla="*/ 1055 h 1111"/>
                <a:gd name="T92" fmla="*/ 7 w 1113"/>
                <a:gd name="T93" fmla="*/ 1091 h 1111"/>
                <a:gd name="T94" fmla="*/ 0 w 1113"/>
                <a:gd name="T95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13" h="1111">
                  <a:moveTo>
                    <a:pt x="1085" y="0"/>
                  </a:moveTo>
                  <a:lnTo>
                    <a:pt x="1085" y="1"/>
                  </a:lnTo>
                  <a:lnTo>
                    <a:pt x="1086" y="4"/>
                  </a:lnTo>
                  <a:lnTo>
                    <a:pt x="1087" y="8"/>
                  </a:lnTo>
                  <a:lnTo>
                    <a:pt x="1088" y="16"/>
                  </a:lnTo>
                  <a:lnTo>
                    <a:pt x="1089" y="26"/>
                  </a:lnTo>
                  <a:lnTo>
                    <a:pt x="1091" y="39"/>
                  </a:lnTo>
                  <a:lnTo>
                    <a:pt x="1093" y="56"/>
                  </a:lnTo>
                  <a:lnTo>
                    <a:pt x="1095" y="75"/>
                  </a:lnTo>
                  <a:lnTo>
                    <a:pt x="1098" y="98"/>
                  </a:lnTo>
                  <a:lnTo>
                    <a:pt x="1101" y="122"/>
                  </a:lnTo>
                  <a:lnTo>
                    <a:pt x="1103" y="148"/>
                  </a:lnTo>
                  <a:lnTo>
                    <a:pt x="1106" y="176"/>
                  </a:lnTo>
                  <a:lnTo>
                    <a:pt x="1108" y="205"/>
                  </a:lnTo>
                  <a:lnTo>
                    <a:pt x="1110" y="234"/>
                  </a:lnTo>
                  <a:lnTo>
                    <a:pt x="1112" y="263"/>
                  </a:lnTo>
                  <a:lnTo>
                    <a:pt x="1113" y="292"/>
                  </a:lnTo>
                  <a:lnTo>
                    <a:pt x="1113" y="319"/>
                  </a:lnTo>
                  <a:lnTo>
                    <a:pt x="1113" y="346"/>
                  </a:lnTo>
                  <a:lnTo>
                    <a:pt x="1112" y="372"/>
                  </a:lnTo>
                  <a:lnTo>
                    <a:pt x="1111" y="396"/>
                  </a:lnTo>
                  <a:lnTo>
                    <a:pt x="1109" y="419"/>
                  </a:lnTo>
                  <a:lnTo>
                    <a:pt x="1105" y="440"/>
                  </a:lnTo>
                  <a:lnTo>
                    <a:pt x="1101" y="460"/>
                  </a:lnTo>
                  <a:lnTo>
                    <a:pt x="1097" y="479"/>
                  </a:lnTo>
                  <a:lnTo>
                    <a:pt x="1092" y="496"/>
                  </a:lnTo>
                  <a:lnTo>
                    <a:pt x="1085" y="513"/>
                  </a:lnTo>
                  <a:lnTo>
                    <a:pt x="1078" y="528"/>
                  </a:lnTo>
                  <a:lnTo>
                    <a:pt x="1070" y="543"/>
                  </a:lnTo>
                  <a:lnTo>
                    <a:pt x="1061" y="555"/>
                  </a:lnTo>
                  <a:lnTo>
                    <a:pt x="1050" y="568"/>
                  </a:lnTo>
                  <a:lnTo>
                    <a:pt x="1039" y="580"/>
                  </a:lnTo>
                  <a:lnTo>
                    <a:pt x="1027" y="591"/>
                  </a:lnTo>
                  <a:lnTo>
                    <a:pt x="1013" y="602"/>
                  </a:lnTo>
                  <a:lnTo>
                    <a:pt x="1001" y="610"/>
                  </a:lnTo>
                  <a:lnTo>
                    <a:pt x="988" y="618"/>
                  </a:lnTo>
                  <a:lnTo>
                    <a:pt x="974" y="626"/>
                  </a:lnTo>
                  <a:lnTo>
                    <a:pt x="959" y="633"/>
                  </a:lnTo>
                  <a:lnTo>
                    <a:pt x="944" y="640"/>
                  </a:lnTo>
                  <a:lnTo>
                    <a:pt x="928" y="648"/>
                  </a:lnTo>
                  <a:lnTo>
                    <a:pt x="911" y="654"/>
                  </a:lnTo>
                  <a:lnTo>
                    <a:pt x="894" y="661"/>
                  </a:lnTo>
                  <a:lnTo>
                    <a:pt x="875" y="667"/>
                  </a:lnTo>
                  <a:lnTo>
                    <a:pt x="856" y="674"/>
                  </a:lnTo>
                  <a:lnTo>
                    <a:pt x="837" y="680"/>
                  </a:lnTo>
                  <a:lnTo>
                    <a:pt x="816" y="686"/>
                  </a:lnTo>
                  <a:lnTo>
                    <a:pt x="795" y="691"/>
                  </a:lnTo>
                  <a:lnTo>
                    <a:pt x="774" y="697"/>
                  </a:lnTo>
                  <a:lnTo>
                    <a:pt x="752" y="702"/>
                  </a:lnTo>
                  <a:lnTo>
                    <a:pt x="730" y="708"/>
                  </a:lnTo>
                  <a:lnTo>
                    <a:pt x="707" y="713"/>
                  </a:lnTo>
                  <a:lnTo>
                    <a:pt x="684" y="718"/>
                  </a:lnTo>
                  <a:lnTo>
                    <a:pt x="661" y="722"/>
                  </a:lnTo>
                  <a:lnTo>
                    <a:pt x="637" y="727"/>
                  </a:lnTo>
                  <a:lnTo>
                    <a:pt x="614" y="732"/>
                  </a:lnTo>
                  <a:lnTo>
                    <a:pt x="590" y="737"/>
                  </a:lnTo>
                  <a:lnTo>
                    <a:pt x="567" y="741"/>
                  </a:lnTo>
                  <a:lnTo>
                    <a:pt x="544" y="746"/>
                  </a:lnTo>
                  <a:lnTo>
                    <a:pt x="521" y="750"/>
                  </a:lnTo>
                  <a:lnTo>
                    <a:pt x="498" y="755"/>
                  </a:lnTo>
                  <a:lnTo>
                    <a:pt x="476" y="759"/>
                  </a:lnTo>
                  <a:lnTo>
                    <a:pt x="454" y="763"/>
                  </a:lnTo>
                  <a:lnTo>
                    <a:pt x="432" y="768"/>
                  </a:lnTo>
                  <a:lnTo>
                    <a:pt x="411" y="771"/>
                  </a:lnTo>
                  <a:lnTo>
                    <a:pt x="391" y="776"/>
                  </a:lnTo>
                  <a:lnTo>
                    <a:pt x="371" y="780"/>
                  </a:lnTo>
                  <a:lnTo>
                    <a:pt x="352" y="784"/>
                  </a:lnTo>
                  <a:lnTo>
                    <a:pt x="334" y="789"/>
                  </a:lnTo>
                  <a:lnTo>
                    <a:pt x="315" y="794"/>
                  </a:lnTo>
                  <a:lnTo>
                    <a:pt x="298" y="798"/>
                  </a:lnTo>
                  <a:lnTo>
                    <a:pt x="282" y="803"/>
                  </a:lnTo>
                  <a:lnTo>
                    <a:pt x="265" y="807"/>
                  </a:lnTo>
                  <a:lnTo>
                    <a:pt x="251" y="812"/>
                  </a:lnTo>
                  <a:lnTo>
                    <a:pt x="236" y="818"/>
                  </a:lnTo>
                  <a:lnTo>
                    <a:pt x="217" y="824"/>
                  </a:lnTo>
                  <a:lnTo>
                    <a:pt x="200" y="832"/>
                  </a:lnTo>
                  <a:lnTo>
                    <a:pt x="183" y="840"/>
                  </a:lnTo>
                  <a:lnTo>
                    <a:pt x="168" y="849"/>
                  </a:lnTo>
                  <a:lnTo>
                    <a:pt x="154" y="858"/>
                  </a:lnTo>
                  <a:lnTo>
                    <a:pt x="140" y="868"/>
                  </a:lnTo>
                  <a:lnTo>
                    <a:pt x="127" y="878"/>
                  </a:lnTo>
                  <a:lnTo>
                    <a:pt x="115" y="890"/>
                  </a:lnTo>
                  <a:lnTo>
                    <a:pt x="104" y="902"/>
                  </a:lnTo>
                  <a:lnTo>
                    <a:pt x="93" y="916"/>
                  </a:lnTo>
                  <a:lnTo>
                    <a:pt x="82" y="931"/>
                  </a:lnTo>
                  <a:lnTo>
                    <a:pt x="72" y="946"/>
                  </a:lnTo>
                  <a:lnTo>
                    <a:pt x="62" y="962"/>
                  </a:lnTo>
                  <a:lnTo>
                    <a:pt x="53" y="980"/>
                  </a:lnTo>
                  <a:lnTo>
                    <a:pt x="44" y="998"/>
                  </a:lnTo>
                  <a:lnTo>
                    <a:pt x="35" y="1017"/>
                  </a:lnTo>
                  <a:lnTo>
                    <a:pt x="28" y="1036"/>
                  </a:lnTo>
                  <a:lnTo>
                    <a:pt x="20" y="1055"/>
                  </a:lnTo>
                  <a:lnTo>
                    <a:pt x="13" y="1073"/>
                  </a:lnTo>
                  <a:lnTo>
                    <a:pt x="7" y="1091"/>
                  </a:lnTo>
                  <a:lnTo>
                    <a:pt x="1" y="1107"/>
                  </a:lnTo>
                  <a:lnTo>
                    <a:pt x="0" y="111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4268318" y="5784953"/>
              <a:ext cx="46038" cy="95250"/>
            </a:xfrm>
            <a:custGeom>
              <a:avLst/>
              <a:gdLst>
                <a:gd name="T0" fmla="*/ 29 w 29"/>
                <a:gd name="T1" fmla="*/ 8 h 60"/>
                <a:gd name="T2" fmla="*/ 0 w 29"/>
                <a:gd name="T3" fmla="*/ 60 h 60"/>
                <a:gd name="T4" fmla="*/ 1 w 29"/>
                <a:gd name="T5" fmla="*/ 0 h 60"/>
                <a:gd name="T6" fmla="*/ 29 w 29"/>
                <a:gd name="T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60">
                  <a:moveTo>
                    <a:pt x="29" y="8"/>
                  </a:moveTo>
                  <a:lnTo>
                    <a:pt x="0" y="60"/>
                  </a:lnTo>
                  <a:lnTo>
                    <a:pt x="1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085880" y="4049815"/>
            <a:ext cx="1758950" cy="1833563"/>
            <a:chOff x="5085880" y="4049815"/>
            <a:chExt cx="1758950" cy="1833563"/>
          </a:xfrm>
        </p:grpSpPr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5085880" y="4049815"/>
              <a:ext cx="1758950" cy="1776413"/>
            </a:xfrm>
            <a:custGeom>
              <a:avLst/>
              <a:gdLst>
                <a:gd name="T0" fmla="*/ 0 w 1108"/>
                <a:gd name="T1" fmla="*/ 1 h 1119"/>
                <a:gd name="T2" fmla="*/ 4 w 1108"/>
                <a:gd name="T3" fmla="*/ 4 h 1119"/>
                <a:gd name="T4" fmla="*/ 14 w 1108"/>
                <a:gd name="T5" fmla="*/ 10 h 1119"/>
                <a:gd name="T6" fmla="*/ 32 w 1108"/>
                <a:gd name="T7" fmla="*/ 23 h 1119"/>
                <a:gd name="T8" fmla="*/ 59 w 1108"/>
                <a:gd name="T9" fmla="*/ 42 h 1119"/>
                <a:gd name="T10" fmla="*/ 95 w 1108"/>
                <a:gd name="T11" fmla="*/ 68 h 1119"/>
                <a:gd name="T12" fmla="*/ 141 w 1108"/>
                <a:gd name="T13" fmla="*/ 101 h 1119"/>
                <a:gd name="T14" fmla="*/ 194 w 1108"/>
                <a:gd name="T15" fmla="*/ 140 h 1119"/>
                <a:gd name="T16" fmla="*/ 254 w 1108"/>
                <a:gd name="T17" fmla="*/ 183 h 1119"/>
                <a:gd name="T18" fmla="*/ 319 w 1108"/>
                <a:gd name="T19" fmla="*/ 230 h 1119"/>
                <a:gd name="T20" fmla="*/ 386 w 1108"/>
                <a:gd name="T21" fmla="*/ 279 h 1119"/>
                <a:gd name="T22" fmla="*/ 454 w 1108"/>
                <a:gd name="T23" fmla="*/ 328 h 1119"/>
                <a:gd name="T24" fmla="*/ 519 w 1108"/>
                <a:gd name="T25" fmla="*/ 377 h 1119"/>
                <a:gd name="T26" fmla="*/ 583 w 1108"/>
                <a:gd name="T27" fmla="*/ 424 h 1119"/>
                <a:gd name="T28" fmla="*/ 643 w 1108"/>
                <a:gd name="T29" fmla="*/ 469 h 1119"/>
                <a:gd name="T30" fmla="*/ 698 w 1108"/>
                <a:gd name="T31" fmla="*/ 511 h 1119"/>
                <a:gd name="T32" fmla="*/ 750 w 1108"/>
                <a:gd name="T33" fmla="*/ 551 h 1119"/>
                <a:gd name="T34" fmla="*/ 797 w 1108"/>
                <a:gd name="T35" fmla="*/ 587 h 1119"/>
                <a:gd name="T36" fmla="*/ 839 w 1108"/>
                <a:gd name="T37" fmla="*/ 621 h 1119"/>
                <a:gd name="T38" fmla="*/ 877 w 1108"/>
                <a:gd name="T39" fmla="*/ 652 h 1119"/>
                <a:gd name="T40" fmla="*/ 911 w 1108"/>
                <a:gd name="T41" fmla="*/ 681 h 1119"/>
                <a:gd name="T42" fmla="*/ 942 w 1108"/>
                <a:gd name="T43" fmla="*/ 708 h 1119"/>
                <a:gd name="T44" fmla="*/ 969 w 1108"/>
                <a:gd name="T45" fmla="*/ 733 h 1119"/>
                <a:gd name="T46" fmla="*/ 993 w 1108"/>
                <a:gd name="T47" fmla="*/ 756 h 1119"/>
                <a:gd name="T48" fmla="*/ 1014 w 1108"/>
                <a:gd name="T49" fmla="*/ 778 h 1119"/>
                <a:gd name="T50" fmla="*/ 1033 w 1108"/>
                <a:gd name="T51" fmla="*/ 799 h 1119"/>
                <a:gd name="T52" fmla="*/ 1061 w 1108"/>
                <a:gd name="T53" fmla="*/ 834 h 1119"/>
                <a:gd name="T54" fmla="*/ 1082 w 1108"/>
                <a:gd name="T55" fmla="*/ 866 h 1119"/>
                <a:gd name="T56" fmla="*/ 1097 w 1108"/>
                <a:gd name="T57" fmla="*/ 897 h 1119"/>
                <a:gd name="T58" fmla="*/ 1106 w 1108"/>
                <a:gd name="T59" fmla="*/ 926 h 1119"/>
                <a:gd name="T60" fmla="*/ 1108 w 1108"/>
                <a:gd name="T61" fmla="*/ 957 h 1119"/>
                <a:gd name="T62" fmla="*/ 1106 w 1108"/>
                <a:gd name="T63" fmla="*/ 987 h 1119"/>
                <a:gd name="T64" fmla="*/ 1098 w 1108"/>
                <a:gd name="T65" fmla="*/ 1019 h 1119"/>
                <a:gd name="T66" fmla="*/ 1086 w 1108"/>
                <a:gd name="T67" fmla="*/ 1051 h 1119"/>
                <a:gd name="T68" fmla="*/ 1070 w 1108"/>
                <a:gd name="T69" fmla="*/ 1082 h 1119"/>
                <a:gd name="T70" fmla="*/ 1054 w 1108"/>
                <a:gd name="T71" fmla="*/ 111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8" h="1119">
                  <a:moveTo>
                    <a:pt x="0" y="0"/>
                  </a:moveTo>
                  <a:lnTo>
                    <a:pt x="0" y="1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4" y="10"/>
                  </a:lnTo>
                  <a:lnTo>
                    <a:pt x="22" y="16"/>
                  </a:lnTo>
                  <a:lnTo>
                    <a:pt x="32" y="23"/>
                  </a:lnTo>
                  <a:lnTo>
                    <a:pt x="44" y="31"/>
                  </a:lnTo>
                  <a:lnTo>
                    <a:pt x="59" y="42"/>
                  </a:lnTo>
                  <a:lnTo>
                    <a:pt x="75" y="54"/>
                  </a:lnTo>
                  <a:lnTo>
                    <a:pt x="95" y="68"/>
                  </a:lnTo>
                  <a:lnTo>
                    <a:pt x="117" y="84"/>
                  </a:lnTo>
                  <a:lnTo>
                    <a:pt x="141" y="101"/>
                  </a:lnTo>
                  <a:lnTo>
                    <a:pt x="167" y="120"/>
                  </a:lnTo>
                  <a:lnTo>
                    <a:pt x="194" y="140"/>
                  </a:lnTo>
                  <a:lnTo>
                    <a:pt x="224" y="161"/>
                  </a:lnTo>
                  <a:lnTo>
                    <a:pt x="254" y="183"/>
                  </a:lnTo>
                  <a:lnTo>
                    <a:pt x="287" y="207"/>
                  </a:lnTo>
                  <a:lnTo>
                    <a:pt x="319" y="230"/>
                  </a:lnTo>
                  <a:lnTo>
                    <a:pt x="353" y="255"/>
                  </a:lnTo>
                  <a:lnTo>
                    <a:pt x="386" y="279"/>
                  </a:lnTo>
                  <a:lnTo>
                    <a:pt x="420" y="304"/>
                  </a:lnTo>
                  <a:lnTo>
                    <a:pt x="454" y="328"/>
                  </a:lnTo>
                  <a:lnTo>
                    <a:pt x="487" y="353"/>
                  </a:lnTo>
                  <a:lnTo>
                    <a:pt x="519" y="377"/>
                  </a:lnTo>
                  <a:lnTo>
                    <a:pt x="551" y="400"/>
                  </a:lnTo>
                  <a:lnTo>
                    <a:pt x="583" y="424"/>
                  </a:lnTo>
                  <a:lnTo>
                    <a:pt x="613" y="447"/>
                  </a:lnTo>
                  <a:lnTo>
                    <a:pt x="643" y="469"/>
                  </a:lnTo>
                  <a:lnTo>
                    <a:pt x="671" y="490"/>
                  </a:lnTo>
                  <a:lnTo>
                    <a:pt x="698" y="511"/>
                  </a:lnTo>
                  <a:lnTo>
                    <a:pt x="725" y="531"/>
                  </a:lnTo>
                  <a:lnTo>
                    <a:pt x="750" y="551"/>
                  </a:lnTo>
                  <a:lnTo>
                    <a:pt x="774" y="569"/>
                  </a:lnTo>
                  <a:lnTo>
                    <a:pt x="797" y="587"/>
                  </a:lnTo>
                  <a:lnTo>
                    <a:pt x="818" y="604"/>
                  </a:lnTo>
                  <a:lnTo>
                    <a:pt x="839" y="621"/>
                  </a:lnTo>
                  <a:lnTo>
                    <a:pt x="859" y="637"/>
                  </a:lnTo>
                  <a:lnTo>
                    <a:pt x="877" y="652"/>
                  </a:lnTo>
                  <a:lnTo>
                    <a:pt x="895" y="667"/>
                  </a:lnTo>
                  <a:lnTo>
                    <a:pt x="911" y="681"/>
                  </a:lnTo>
                  <a:lnTo>
                    <a:pt x="927" y="695"/>
                  </a:lnTo>
                  <a:lnTo>
                    <a:pt x="942" y="708"/>
                  </a:lnTo>
                  <a:lnTo>
                    <a:pt x="956" y="721"/>
                  </a:lnTo>
                  <a:lnTo>
                    <a:pt x="969" y="733"/>
                  </a:lnTo>
                  <a:lnTo>
                    <a:pt x="981" y="745"/>
                  </a:lnTo>
                  <a:lnTo>
                    <a:pt x="993" y="756"/>
                  </a:lnTo>
                  <a:lnTo>
                    <a:pt x="1004" y="768"/>
                  </a:lnTo>
                  <a:lnTo>
                    <a:pt x="1014" y="778"/>
                  </a:lnTo>
                  <a:lnTo>
                    <a:pt x="1024" y="789"/>
                  </a:lnTo>
                  <a:lnTo>
                    <a:pt x="1033" y="799"/>
                  </a:lnTo>
                  <a:lnTo>
                    <a:pt x="1048" y="817"/>
                  </a:lnTo>
                  <a:lnTo>
                    <a:pt x="1061" y="834"/>
                  </a:lnTo>
                  <a:lnTo>
                    <a:pt x="1072" y="850"/>
                  </a:lnTo>
                  <a:lnTo>
                    <a:pt x="1082" y="866"/>
                  </a:lnTo>
                  <a:lnTo>
                    <a:pt x="1090" y="881"/>
                  </a:lnTo>
                  <a:lnTo>
                    <a:pt x="1097" y="897"/>
                  </a:lnTo>
                  <a:lnTo>
                    <a:pt x="1102" y="912"/>
                  </a:lnTo>
                  <a:lnTo>
                    <a:pt x="1106" y="926"/>
                  </a:lnTo>
                  <a:lnTo>
                    <a:pt x="1108" y="941"/>
                  </a:lnTo>
                  <a:lnTo>
                    <a:pt x="1108" y="957"/>
                  </a:lnTo>
                  <a:lnTo>
                    <a:pt x="1108" y="972"/>
                  </a:lnTo>
                  <a:lnTo>
                    <a:pt x="1106" y="987"/>
                  </a:lnTo>
                  <a:lnTo>
                    <a:pt x="1102" y="1003"/>
                  </a:lnTo>
                  <a:lnTo>
                    <a:pt x="1098" y="1019"/>
                  </a:lnTo>
                  <a:lnTo>
                    <a:pt x="1092" y="1035"/>
                  </a:lnTo>
                  <a:lnTo>
                    <a:pt x="1086" y="1051"/>
                  </a:lnTo>
                  <a:lnTo>
                    <a:pt x="1078" y="1067"/>
                  </a:lnTo>
                  <a:lnTo>
                    <a:pt x="1070" y="1082"/>
                  </a:lnTo>
                  <a:lnTo>
                    <a:pt x="1062" y="1097"/>
                  </a:lnTo>
                  <a:lnTo>
                    <a:pt x="1054" y="1110"/>
                  </a:lnTo>
                  <a:lnTo>
                    <a:pt x="1048" y="1119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711480" y="5797653"/>
              <a:ext cx="74613" cy="85725"/>
            </a:xfrm>
            <a:custGeom>
              <a:avLst/>
              <a:gdLst>
                <a:gd name="T0" fmla="*/ 47 w 47"/>
                <a:gd name="T1" fmla="*/ 17 h 54"/>
                <a:gd name="T2" fmla="*/ 0 w 47"/>
                <a:gd name="T3" fmla="*/ 54 h 54"/>
                <a:gd name="T4" fmla="*/ 25 w 47"/>
                <a:gd name="T5" fmla="*/ 0 h 54"/>
                <a:gd name="T6" fmla="*/ 47 w 47"/>
                <a:gd name="T7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4">
                  <a:moveTo>
                    <a:pt x="47" y="17"/>
                  </a:moveTo>
                  <a:lnTo>
                    <a:pt x="0" y="54"/>
                  </a:lnTo>
                  <a:lnTo>
                    <a:pt x="25" y="0"/>
                  </a:lnTo>
                  <a:lnTo>
                    <a:pt x="47" y="17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4777905" y="4084740"/>
            <a:ext cx="1112838" cy="1803401"/>
            <a:chOff x="4777905" y="4084740"/>
            <a:chExt cx="1112838" cy="1803401"/>
          </a:xfrm>
        </p:grpSpPr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4777905" y="4084740"/>
              <a:ext cx="1057275" cy="1762125"/>
            </a:xfrm>
            <a:custGeom>
              <a:avLst/>
              <a:gdLst>
                <a:gd name="T0" fmla="*/ 0 w 666"/>
                <a:gd name="T1" fmla="*/ 1 h 1110"/>
                <a:gd name="T2" fmla="*/ 0 w 666"/>
                <a:gd name="T3" fmla="*/ 7 h 1110"/>
                <a:gd name="T4" fmla="*/ 2 w 666"/>
                <a:gd name="T5" fmla="*/ 21 h 1110"/>
                <a:gd name="T6" fmla="*/ 4 w 666"/>
                <a:gd name="T7" fmla="*/ 46 h 1110"/>
                <a:gd name="T8" fmla="*/ 9 w 666"/>
                <a:gd name="T9" fmla="*/ 82 h 1110"/>
                <a:gd name="T10" fmla="*/ 14 w 666"/>
                <a:gd name="T11" fmla="*/ 126 h 1110"/>
                <a:gd name="T12" fmla="*/ 21 w 666"/>
                <a:gd name="T13" fmla="*/ 178 h 1110"/>
                <a:gd name="T14" fmla="*/ 28 w 666"/>
                <a:gd name="T15" fmla="*/ 232 h 1110"/>
                <a:gd name="T16" fmla="*/ 37 w 666"/>
                <a:gd name="T17" fmla="*/ 286 h 1110"/>
                <a:gd name="T18" fmla="*/ 45 w 666"/>
                <a:gd name="T19" fmla="*/ 338 h 1110"/>
                <a:gd name="T20" fmla="*/ 55 w 666"/>
                <a:gd name="T21" fmla="*/ 387 h 1110"/>
                <a:gd name="T22" fmla="*/ 65 w 666"/>
                <a:gd name="T23" fmla="*/ 432 h 1110"/>
                <a:gd name="T24" fmla="*/ 76 w 666"/>
                <a:gd name="T25" fmla="*/ 473 h 1110"/>
                <a:gd name="T26" fmla="*/ 87 w 666"/>
                <a:gd name="T27" fmla="*/ 510 h 1110"/>
                <a:gd name="T28" fmla="*/ 100 w 666"/>
                <a:gd name="T29" fmla="*/ 545 h 1110"/>
                <a:gd name="T30" fmla="*/ 114 w 666"/>
                <a:gd name="T31" fmla="*/ 577 h 1110"/>
                <a:gd name="T32" fmla="*/ 130 w 666"/>
                <a:gd name="T33" fmla="*/ 607 h 1110"/>
                <a:gd name="T34" fmla="*/ 147 w 666"/>
                <a:gd name="T35" fmla="*/ 637 h 1110"/>
                <a:gd name="T36" fmla="*/ 165 w 666"/>
                <a:gd name="T37" fmla="*/ 665 h 1110"/>
                <a:gd name="T38" fmla="*/ 185 w 666"/>
                <a:gd name="T39" fmla="*/ 691 h 1110"/>
                <a:gd name="T40" fmla="*/ 207 w 666"/>
                <a:gd name="T41" fmla="*/ 719 h 1110"/>
                <a:gd name="T42" fmla="*/ 233 w 666"/>
                <a:gd name="T43" fmla="*/ 747 h 1110"/>
                <a:gd name="T44" fmla="*/ 262 w 666"/>
                <a:gd name="T45" fmla="*/ 776 h 1110"/>
                <a:gd name="T46" fmla="*/ 294 w 666"/>
                <a:gd name="T47" fmla="*/ 808 h 1110"/>
                <a:gd name="T48" fmla="*/ 330 w 666"/>
                <a:gd name="T49" fmla="*/ 841 h 1110"/>
                <a:gd name="T50" fmla="*/ 371 w 666"/>
                <a:gd name="T51" fmla="*/ 876 h 1110"/>
                <a:gd name="T52" fmla="*/ 415 w 666"/>
                <a:gd name="T53" fmla="*/ 913 h 1110"/>
                <a:gd name="T54" fmla="*/ 462 w 666"/>
                <a:gd name="T55" fmla="*/ 951 h 1110"/>
                <a:gd name="T56" fmla="*/ 511 w 666"/>
                <a:gd name="T57" fmla="*/ 990 h 1110"/>
                <a:gd name="T58" fmla="*/ 559 w 666"/>
                <a:gd name="T59" fmla="*/ 1028 h 1110"/>
                <a:gd name="T60" fmla="*/ 604 w 666"/>
                <a:gd name="T61" fmla="*/ 1062 h 1110"/>
                <a:gd name="T62" fmla="*/ 643 w 666"/>
                <a:gd name="T63" fmla="*/ 1092 h 1110"/>
                <a:gd name="T64" fmla="*/ 666 w 666"/>
                <a:gd name="T65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6" h="1110">
                  <a:moveTo>
                    <a:pt x="0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1" y="13"/>
                  </a:lnTo>
                  <a:lnTo>
                    <a:pt x="2" y="21"/>
                  </a:lnTo>
                  <a:lnTo>
                    <a:pt x="3" y="32"/>
                  </a:lnTo>
                  <a:lnTo>
                    <a:pt x="4" y="46"/>
                  </a:lnTo>
                  <a:lnTo>
                    <a:pt x="6" y="63"/>
                  </a:lnTo>
                  <a:lnTo>
                    <a:pt x="9" y="82"/>
                  </a:lnTo>
                  <a:lnTo>
                    <a:pt x="11" y="103"/>
                  </a:lnTo>
                  <a:lnTo>
                    <a:pt x="14" y="126"/>
                  </a:lnTo>
                  <a:lnTo>
                    <a:pt x="17" y="151"/>
                  </a:lnTo>
                  <a:lnTo>
                    <a:pt x="21" y="178"/>
                  </a:lnTo>
                  <a:lnTo>
                    <a:pt x="24" y="205"/>
                  </a:lnTo>
                  <a:lnTo>
                    <a:pt x="28" y="232"/>
                  </a:lnTo>
                  <a:lnTo>
                    <a:pt x="32" y="259"/>
                  </a:lnTo>
                  <a:lnTo>
                    <a:pt x="37" y="286"/>
                  </a:lnTo>
                  <a:lnTo>
                    <a:pt x="41" y="312"/>
                  </a:lnTo>
                  <a:lnTo>
                    <a:pt x="45" y="338"/>
                  </a:lnTo>
                  <a:lnTo>
                    <a:pt x="50" y="363"/>
                  </a:lnTo>
                  <a:lnTo>
                    <a:pt x="55" y="387"/>
                  </a:lnTo>
                  <a:lnTo>
                    <a:pt x="60" y="410"/>
                  </a:lnTo>
                  <a:lnTo>
                    <a:pt x="65" y="432"/>
                  </a:lnTo>
                  <a:lnTo>
                    <a:pt x="70" y="453"/>
                  </a:lnTo>
                  <a:lnTo>
                    <a:pt x="76" y="473"/>
                  </a:lnTo>
                  <a:lnTo>
                    <a:pt x="82" y="492"/>
                  </a:lnTo>
                  <a:lnTo>
                    <a:pt x="87" y="510"/>
                  </a:lnTo>
                  <a:lnTo>
                    <a:pt x="94" y="528"/>
                  </a:lnTo>
                  <a:lnTo>
                    <a:pt x="100" y="545"/>
                  </a:lnTo>
                  <a:lnTo>
                    <a:pt x="107" y="561"/>
                  </a:lnTo>
                  <a:lnTo>
                    <a:pt x="114" y="577"/>
                  </a:lnTo>
                  <a:lnTo>
                    <a:pt x="122" y="593"/>
                  </a:lnTo>
                  <a:lnTo>
                    <a:pt x="130" y="607"/>
                  </a:lnTo>
                  <a:lnTo>
                    <a:pt x="138" y="622"/>
                  </a:lnTo>
                  <a:lnTo>
                    <a:pt x="147" y="637"/>
                  </a:lnTo>
                  <a:lnTo>
                    <a:pt x="156" y="651"/>
                  </a:lnTo>
                  <a:lnTo>
                    <a:pt x="165" y="665"/>
                  </a:lnTo>
                  <a:lnTo>
                    <a:pt x="175" y="678"/>
                  </a:lnTo>
                  <a:lnTo>
                    <a:pt x="185" y="691"/>
                  </a:lnTo>
                  <a:lnTo>
                    <a:pt x="196" y="705"/>
                  </a:lnTo>
                  <a:lnTo>
                    <a:pt x="207" y="719"/>
                  </a:lnTo>
                  <a:lnTo>
                    <a:pt x="220" y="733"/>
                  </a:lnTo>
                  <a:lnTo>
                    <a:pt x="233" y="747"/>
                  </a:lnTo>
                  <a:lnTo>
                    <a:pt x="247" y="761"/>
                  </a:lnTo>
                  <a:lnTo>
                    <a:pt x="262" y="776"/>
                  </a:lnTo>
                  <a:lnTo>
                    <a:pt x="277" y="792"/>
                  </a:lnTo>
                  <a:lnTo>
                    <a:pt x="294" y="808"/>
                  </a:lnTo>
                  <a:lnTo>
                    <a:pt x="312" y="824"/>
                  </a:lnTo>
                  <a:lnTo>
                    <a:pt x="330" y="841"/>
                  </a:lnTo>
                  <a:lnTo>
                    <a:pt x="350" y="858"/>
                  </a:lnTo>
                  <a:lnTo>
                    <a:pt x="371" y="876"/>
                  </a:lnTo>
                  <a:lnTo>
                    <a:pt x="393" y="894"/>
                  </a:lnTo>
                  <a:lnTo>
                    <a:pt x="415" y="913"/>
                  </a:lnTo>
                  <a:lnTo>
                    <a:pt x="439" y="932"/>
                  </a:lnTo>
                  <a:lnTo>
                    <a:pt x="462" y="951"/>
                  </a:lnTo>
                  <a:lnTo>
                    <a:pt x="487" y="971"/>
                  </a:lnTo>
                  <a:lnTo>
                    <a:pt x="511" y="990"/>
                  </a:lnTo>
                  <a:lnTo>
                    <a:pt x="536" y="1009"/>
                  </a:lnTo>
                  <a:lnTo>
                    <a:pt x="559" y="1028"/>
                  </a:lnTo>
                  <a:lnTo>
                    <a:pt x="582" y="1046"/>
                  </a:lnTo>
                  <a:lnTo>
                    <a:pt x="604" y="1062"/>
                  </a:lnTo>
                  <a:lnTo>
                    <a:pt x="625" y="1078"/>
                  </a:lnTo>
                  <a:lnTo>
                    <a:pt x="643" y="1092"/>
                  </a:lnTo>
                  <a:lnTo>
                    <a:pt x="659" y="1105"/>
                  </a:lnTo>
                  <a:lnTo>
                    <a:pt x="666" y="1110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5805018" y="5813528"/>
              <a:ext cx="85725" cy="74613"/>
            </a:xfrm>
            <a:custGeom>
              <a:avLst/>
              <a:gdLst>
                <a:gd name="T0" fmla="*/ 17 w 54"/>
                <a:gd name="T1" fmla="*/ 0 h 47"/>
                <a:gd name="T2" fmla="*/ 54 w 54"/>
                <a:gd name="T3" fmla="*/ 47 h 47"/>
                <a:gd name="T4" fmla="*/ 0 w 54"/>
                <a:gd name="T5" fmla="*/ 23 h 47"/>
                <a:gd name="T6" fmla="*/ 17 w 54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47">
                  <a:moveTo>
                    <a:pt x="17" y="0"/>
                  </a:moveTo>
                  <a:lnTo>
                    <a:pt x="54" y="47"/>
                  </a:lnTo>
                  <a:lnTo>
                    <a:pt x="0" y="2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3907955" y="3240190"/>
            <a:ext cx="3354388" cy="2640013"/>
            <a:chOff x="3907955" y="3240190"/>
            <a:chExt cx="3354388" cy="2640013"/>
          </a:xfrm>
        </p:grpSpPr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958755" y="3240190"/>
              <a:ext cx="3303588" cy="2570163"/>
            </a:xfrm>
            <a:custGeom>
              <a:avLst/>
              <a:gdLst>
                <a:gd name="T0" fmla="*/ 1037 w 2081"/>
                <a:gd name="T1" fmla="*/ 78 h 1619"/>
                <a:gd name="T2" fmla="*/ 1056 w 2081"/>
                <a:gd name="T3" fmla="*/ 74 h 1619"/>
                <a:gd name="T4" fmla="*/ 1100 w 2081"/>
                <a:gd name="T5" fmla="*/ 65 h 1619"/>
                <a:gd name="T6" fmla="*/ 1172 w 2081"/>
                <a:gd name="T7" fmla="*/ 52 h 1619"/>
                <a:gd name="T8" fmla="*/ 1265 w 2081"/>
                <a:gd name="T9" fmla="*/ 37 h 1619"/>
                <a:gd name="T10" fmla="*/ 1370 w 2081"/>
                <a:gd name="T11" fmla="*/ 22 h 1619"/>
                <a:gd name="T12" fmla="*/ 1476 w 2081"/>
                <a:gd name="T13" fmla="*/ 9 h 1619"/>
                <a:gd name="T14" fmla="*/ 1575 w 2081"/>
                <a:gd name="T15" fmla="*/ 2 h 1619"/>
                <a:gd name="T16" fmla="*/ 1664 w 2081"/>
                <a:gd name="T17" fmla="*/ 1 h 1619"/>
                <a:gd name="T18" fmla="*/ 1740 w 2081"/>
                <a:gd name="T19" fmla="*/ 6 h 1619"/>
                <a:gd name="T20" fmla="*/ 1806 w 2081"/>
                <a:gd name="T21" fmla="*/ 19 h 1619"/>
                <a:gd name="T22" fmla="*/ 1860 w 2081"/>
                <a:gd name="T23" fmla="*/ 40 h 1619"/>
                <a:gd name="T24" fmla="*/ 1907 w 2081"/>
                <a:gd name="T25" fmla="*/ 69 h 1619"/>
                <a:gd name="T26" fmla="*/ 1948 w 2081"/>
                <a:gd name="T27" fmla="*/ 107 h 1619"/>
                <a:gd name="T28" fmla="*/ 1979 w 2081"/>
                <a:gd name="T29" fmla="*/ 146 h 1619"/>
                <a:gd name="T30" fmla="*/ 2006 w 2081"/>
                <a:gd name="T31" fmla="*/ 191 h 1619"/>
                <a:gd name="T32" fmla="*/ 2030 w 2081"/>
                <a:gd name="T33" fmla="*/ 241 h 1619"/>
                <a:gd name="T34" fmla="*/ 2050 w 2081"/>
                <a:gd name="T35" fmla="*/ 298 h 1619"/>
                <a:gd name="T36" fmla="*/ 2065 w 2081"/>
                <a:gd name="T37" fmla="*/ 360 h 1619"/>
                <a:gd name="T38" fmla="*/ 2076 w 2081"/>
                <a:gd name="T39" fmla="*/ 427 h 1619"/>
                <a:gd name="T40" fmla="*/ 2081 w 2081"/>
                <a:gd name="T41" fmla="*/ 497 h 1619"/>
                <a:gd name="T42" fmla="*/ 2080 w 2081"/>
                <a:gd name="T43" fmla="*/ 570 h 1619"/>
                <a:gd name="T44" fmla="*/ 2073 w 2081"/>
                <a:gd name="T45" fmla="*/ 644 h 1619"/>
                <a:gd name="T46" fmla="*/ 2059 w 2081"/>
                <a:gd name="T47" fmla="*/ 718 h 1619"/>
                <a:gd name="T48" fmla="*/ 2038 w 2081"/>
                <a:gd name="T49" fmla="*/ 791 h 1619"/>
                <a:gd name="T50" fmla="*/ 2011 w 2081"/>
                <a:gd name="T51" fmla="*/ 861 h 1619"/>
                <a:gd name="T52" fmla="*/ 1977 w 2081"/>
                <a:gd name="T53" fmla="*/ 927 h 1619"/>
                <a:gd name="T54" fmla="*/ 1937 w 2081"/>
                <a:gd name="T55" fmla="*/ 988 h 1619"/>
                <a:gd name="T56" fmla="*/ 1890 w 2081"/>
                <a:gd name="T57" fmla="*/ 1045 h 1619"/>
                <a:gd name="T58" fmla="*/ 1836 w 2081"/>
                <a:gd name="T59" fmla="*/ 1097 h 1619"/>
                <a:gd name="T60" fmla="*/ 1778 w 2081"/>
                <a:gd name="T61" fmla="*/ 1143 h 1619"/>
                <a:gd name="T62" fmla="*/ 1718 w 2081"/>
                <a:gd name="T63" fmla="*/ 1181 h 1619"/>
                <a:gd name="T64" fmla="*/ 1651 w 2081"/>
                <a:gd name="T65" fmla="*/ 1217 h 1619"/>
                <a:gd name="T66" fmla="*/ 1578 w 2081"/>
                <a:gd name="T67" fmla="*/ 1249 h 1619"/>
                <a:gd name="T68" fmla="*/ 1499 w 2081"/>
                <a:gd name="T69" fmla="*/ 1280 h 1619"/>
                <a:gd name="T70" fmla="*/ 1414 w 2081"/>
                <a:gd name="T71" fmla="*/ 1307 h 1619"/>
                <a:gd name="T72" fmla="*/ 1323 w 2081"/>
                <a:gd name="T73" fmla="*/ 1333 h 1619"/>
                <a:gd name="T74" fmla="*/ 1230 w 2081"/>
                <a:gd name="T75" fmla="*/ 1356 h 1619"/>
                <a:gd name="T76" fmla="*/ 1133 w 2081"/>
                <a:gd name="T77" fmla="*/ 1377 h 1619"/>
                <a:gd name="T78" fmla="*/ 1035 w 2081"/>
                <a:gd name="T79" fmla="*/ 1396 h 1619"/>
                <a:gd name="T80" fmla="*/ 937 w 2081"/>
                <a:gd name="T81" fmla="*/ 1413 h 1619"/>
                <a:gd name="T82" fmla="*/ 841 w 2081"/>
                <a:gd name="T83" fmla="*/ 1428 h 1619"/>
                <a:gd name="T84" fmla="*/ 747 w 2081"/>
                <a:gd name="T85" fmla="*/ 1441 h 1619"/>
                <a:gd name="T86" fmla="*/ 657 w 2081"/>
                <a:gd name="T87" fmla="*/ 1452 h 1619"/>
                <a:gd name="T88" fmla="*/ 573 w 2081"/>
                <a:gd name="T89" fmla="*/ 1462 h 1619"/>
                <a:gd name="T90" fmla="*/ 494 w 2081"/>
                <a:gd name="T91" fmla="*/ 1471 h 1619"/>
                <a:gd name="T92" fmla="*/ 422 w 2081"/>
                <a:gd name="T93" fmla="*/ 1479 h 1619"/>
                <a:gd name="T94" fmla="*/ 356 w 2081"/>
                <a:gd name="T95" fmla="*/ 1487 h 1619"/>
                <a:gd name="T96" fmla="*/ 296 w 2081"/>
                <a:gd name="T97" fmla="*/ 1494 h 1619"/>
                <a:gd name="T98" fmla="*/ 222 w 2081"/>
                <a:gd name="T99" fmla="*/ 1505 h 1619"/>
                <a:gd name="T100" fmla="*/ 154 w 2081"/>
                <a:gd name="T101" fmla="*/ 1518 h 1619"/>
                <a:gd name="T102" fmla="*/ 100 w 2081"/>
                <a:gd name="T103" fmla="*/ 1533 h 1619"/>
                <a:gd name="T104" fmla="*/ 60 w 2081"/>
                <a:gd name="T105" fmla="*/ 1551 h 1619"/>
                <a:gd name="T106" fmla="*/ 31 w 2081"/>
                <a:gd name="T107" fmla="*/ 1571 h 1619"/>
                <a:gd name="T108" fmla="*/ 12 w 2081"/>
                <a:gd name="T109" fmla="*/ 1594 h 1619"/>
                <a:gd name="T110" fmla="*/ 0 w 2081"/>
                <a:gd name="T111" fmla="*/ 1619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81" h="1619">
                  <a:moveTo>
                    <a:pt x="1034" y="78"/>
                  </a:moveTo>
                  <a:lnTo>
                    <a:pt x="1035" y="78"/>
                  </a:lnTo>
                  <a:lnTo>
                    <a:pt x="1037" y="78"/>
                  </a:lnTo>
                  <a:lnTo>
                    <a:pt x="1041" y="77"/>
                  </a:lnTo>
                  <a:lnTo>
                    <a:pt x="1047" y="75"/>
                  </a:lnTo>
                  <a:lnTo>
                    <a:pt x="1056" y="74"/>
                  </a:lnTo>
                  <a:lnTo>
                    <a:pt x="1068" y="72"/>
                  </a:lnTo>
                  <a:lnTo>
                    <a:pt x="1082" y="69"/>
                  </a:lnTo>
                  <a:lnTo>
                    <a:pt x="1100" y="65"/>
                  </a:lnTo>
                  <a:lnTo>
                    <a:pt x="1121" y="61"/>
                  </a:lnTo>
                  <a:lnTo>
                    <a:pt x="1145" y="57"/>
                  </a:lnTo>
                  <a:lnTo>
                    <a:pt x="1172" y="52"/>
                  </a:lnTo>
                  <a:lnTo>
                    <a:pt x="1201" y="47"/>
                  </a:lnTo>
                  <a:lnTo>
                    <a:pt x="1232" y="42"/>
                  </a:lnTo>
                  <a:lnTo>
                    <a:pt x="1265" y="37"/>
                  </a:lnTo>
                  <a:lnTo>
                    <a:pt x="1299" y="32"/>
                  </a:lnTo>
                  <a:lnTo>
                    <a:pt x="1334" y="26"/>
                  </a:lnTo>
                  <a:lnTo>
                    <a:pt x="1370" y="22"/>
                  </a:lnTo>
                  <a:lnTo>
                    <a:pt x="1405" y="17"/>
                  </a:lnTo>
                  <a:lnTo>
                    <a:pt x="1441" y="13"/>
                  </a:lnTo>
                  <a:lnTo>
                    <a:pt x="1476" y="9"/>
                  </a:lnTo>
                  <a:lnTo>
                    <a:pt x="1510" y="6"/>
                  </a:lnTo>
                  <a:lnTo>
                    <a:pt x="1544" y="4"/>
                  </a:lnTo>
                  <a:lnTo>
                    <a:pt x="1575" y="2"/>
                  </a:lnTo>
                  <a:lnTo>
                    <a:pt x="1607" y="1"/>
                  </a:lnTo>
                  <a:lnTo>
                    <a:pt x="1636" y="0"/>
                  </a:lnTo>
                  <a:lnTo>
                    <a:pt x="1664" y="1"/>
                  </a:lnTo>
                  <a:lnTo>
                    <a:pt x="1691" y="1"/>
                  </a:lnTo>
                  <a:lnTo>
                    <a:pt x="1716" y="3"/>
                  </a:lnTo>
                  <a:lnTo>
                    <a:pt x="1740" y="6"/>
                  </a:lnTo>
                  <a:lnTo>
                    <a:pt x="1764" y="10"/>
                  </a:lnTo>
                  <a:lnTo>
                    <a:pt x="1785" y="13"/>
                  </a:lnTo>
                  <a:lnTo>
                    <a:pt x="1806" y="19"/>
                  </a:lnTo>
                  <a:lnTo>
                    <a:pt x="1825" y="25"/>
                  </a:lnTo>
                  <a:lnTo>
                    <a:pt x="1843" y="32"/>
                  </a:lnTo>
                  <a:lnTo>
                    <a:pt x="1860" y="40"/>
                  </a:lnTo>
                  <a:lnTo>
                    <a:pt x="1877" y="49"/>
                  </a:lnTo>
                  <a:lnTo>
                    <a:pt x="1893" y="58"/>
                  </a:lnTo>
                  <a:lnTo>
                    <a:pt x="1907" y="69"/>
                  </a:lnTo>
                  <a:lnTo>
                    <a:pt x="1922" y="81"/>
                  </a:lnTo>
                  <a:lnTo>
                    <a:pt x="1935" y="94"/>
                  </a:lnTo>
                  <a:lnTo>
                    <a:pt x="1948" y="107"/>
                  </a:lnTo>
                  <a:lnTo>
                    <a:pt x="1959" y="119"/>
                  </a:lnTo>
                  <a:lnTo>
                    <a:pt x="1969" y="132"/>
                  </a:lnTo>
                  <a:lnTo>
                    <a:pt x="1979" y="146"/>
                  </a:lnTo>
                  <a:lnTo>
                    <a:pt x="1988" y="160"/>
                  </a:lnTo>
                  <a:lnTo>
                    <a:pt x="1997" y="175"/>
                  </a:lnTo>
                  <a:lnTo>
                    <a:pt x="2006" y="191"/>
                  </a:lnTo>
                  <a:lnTo>
                    <a:pt x="2015" y="207"/>
                  </a:lnTo>
                  <a:lnTo>
                    <a:pt x="2022" y="224"/>
                  </a:lnTo>
                  <a:lnTo>
                    <a:pt x="2030" y="241"/>
                  </a:lnTo>
                  <a:lnTo>
                    <a:pt x="2037" y="260"/>
                  </a:lnTo>
                  <a:lnTo>
                    <a:pt x="2044" y="278"/>
                  </a:lnTo>
                  <a:lnTo>
                    <a:pt x="2050" y="298"/>
                  </a:lnTo>
                  <a:lnTo>
                    <a:pt x="2055" y="318"/>
                  </a:lnTo>
                  <a:lnTo>
                    <a:pt x="2061" y="339"/>
                  </a:lnTo>
                  <a:lnTo>
                    <a:pt x="2065" y="360"/>
                  </a:lnTo>
                  <a:lnTo>
                    <a:pt x="2070" y="382"/>
                  </a:lnTo>
                  <a:lnTo>
                    <a:pt x="2073" y="404"/>
                  </a:lnTo>
                  <a:lnTo>
                    <a:pt x="2076" y="427"/>
                  </a:lnTo>
                  <a:lnTo>
                    <a:pt x="2078" y="450"/>
                  </a:lnTo>
                  <a:lnTo>
                    <a:pt x="2080" y="473"/>
                  </a:lnTo>
                  <a:lnTo>
                    <a:pt x="2081" y="497"/>
                  </a:lnTo>
                  <a:lnTo>
                    <a:pt x="2081" y="521"/>
                  </a:lnTo>
                  <a:lnTo>
                    <a:pt x="2081" y="546"/>
                  </a:lnTo>
                  <a:lnTo>
                    <a:pt x="2080" y="570"/>
                  </a:lnTo>
                  <a:lnTo>
                    <a:pt x="2078" y="595"/>
                  </a:lnTo>
                  <a:lnTo>
                    <a:pt x="2076" y="620"/>
                  </a:lnTo>
                  <a:lnTo>
                    <a:pt x="2073" y="644"/>
                  </a:lnTo>
                  <a:lnTo>
                    <a:pt x="2069" y="669"/>
                  </a:lnTo>
                  <a:lnTo>
                    <a:pt x="2064" y="694"/>
                  </a:lnTo>
                  <a:lnTo>
                    <a:pt x="2059" y="718"/>
                  </a:lnTo>
                  <a:lnTo>
                    <a:pt x="2052" y="742"/>
                  </a:lnTo>
                  <a:lnTo>
                    <a:pt x="2046" y="767"/>
                  </a:lnTo>
                  <a:lnTo>
                    <a:pt x="2038" y="791"/>
                  </a:lnTo>
                  <a:lnTo>
                    <a:pt x="2030" y="814"/>
                  </a:lnTo>
                  <a:lnTo>
                    <a:pt x="2021" y="838"/>
                  </a:lnTo>
                  <a:lnTo>
                    <a:pt x="2011" y="861"/>
                  </a:lnTo>
                  <a:lnTo>
                    <a:pt x="2000" y="883"/>
                  </a:lnTo>
                  <a:lnTo>
                    <a:pt x="1989" y="905"/>
                  </a:lnTo>
                  <a:lnTo>
                    <a:pt x="1977" y="927"/>
                  </a:lnTo>
                  <a:lnTo>
                    <a:pt x="1964" y="948"/>
                  </a:lnTo>
                  <a:lnTo>
                    <a:pt x="1951" y="969"/>
                  </a:lnTo>
                  <a:lnTo>
                    <a:pt x="1937" y="988"/>
                  </a:lnTo>
                  <a:lnTo>
                    <a:pt x="1922" y="1008"/>
                  </a:lnTo>
                  <a:lnTo>
                    <a:pt x="1906" y="1027"/>
                  </a:lnTo>
                  <a:lnTo>
                    <a:pt x="1890" y="1045"/>
                  </a:lnTo>
                  <a:lnTo>
                    <a:pt x="1873" y="1063"/>
                  </a:lnTo>
                  <a:lnTo>
                    <a:pt x="1855" y="1080"/>
                  </a:lnTo>
                  <a:lnTo>
                    <a:pt x="1836" y="1097"/>
                  </a:lnTo>
                  <a:lnTo>
                    <a:pt x="1817" y="1113"/>
                  </a:lnTo>
                  <a:lnTo>
                    <a:pt x="1797" y="1129"/>
                  </a:lnTo>
                  <a:lnTo>
                    <a:pt x="1778" y="1143"/>
                  </a:lnTo>
                  <a:lnTo>
                    <a:pt x="1759" y="1156"/>
                  </a:lnTo>
                  <a:lnTo>
                    <a:pt x="1739" y="1169"/>
                  </a:lnTo>
                  <a:lnTo>
                    <a:pt x="1718" y="1181"/>
                  </a:lnTo>
                  <a:lnTo>
                    <a:pt x="1696" y="1194"/>
                  </a:lnTo>
                  <a:lnTo>
                    <a:pt x="1674" y="1205"/>
                  </a:lnTo>
                  <a:lnTo>
                    <a:pt x="1651" y="1217"/>
                  </a:lnTo>
                  <a:lnTo>
                    <a:pt x="1628" y="1228"/>
                  </a:lnTo>
                  <a:lnTo>
                    <a:pt x="1603" y="1239"/>
                  </a:lnTo>
                  <a:lnTo>
                    <a:pt x="1578" y="1249"/>
                  </a:lnTo>
                  <a:lnTo>
                    <a:pt x="1552" y="1260"/>
                  </a:lnTo>
                  <a:lnTo>
                    <a:pt x="1526" y="1270"/>
                  </a:lnTo>
                  <a:lnTo>
                    <a:pt x="1499" y="1280"/>
                  </a:lnTo>
                  <a:lnTo>
                    <a:pt x="1471" y="1289"/>
                  </a:lnTo>
                  <a:lnTo>
                    <a:pt x="1442" y="1299"/>
                  </a:lnTo>
                  <a:lnTo>
                    <a:pt x="1414" y="1307"/>
                  </a:lnTo>
                  <a:lnTo>
                    <a:pt x="1384" y="1316"/>
                  </a:lnTo>
                  <a:lnTo>
                    <a:pt x="1354" y="1325"/>
                  </a:lnTo>
                  <a:lnTo>
                    <a:pt x="1323" y="1333"/>
                  </a:lnTo>
                  <a:lnTo>
                    <a:pt x="1293" y="1341"/>
                  </a:lnTo>
                  <a:lnTo>
                    <a:pt x="1261" y="1349"/>
                  </a:lnTo>
                  <a:lnTo>
                    <a:pt x="1230" y="1356"/>
                  </a:lnTo>
                  <a:lnTo>
                    <a:pt x="1198" y="1364"/>
                  </a:lnTo>
                  <a:lnTo>
                    <a:pt x="1165" y="1371"/>
                  </a:lnTo>
                  <a:lnTo>
                    <a:pt x="1133" y="1377"/>
                  </a:lnTo>
                  <a:lnTo>
                    <a:pt x="1100" y="1384"/>
                  </a:lnTo>
                  <a:lnTo>
                    <a:pt x="1068" y="1390"/>
                  </a:lnTo>
                  <a:lnTo>
                    <a:pt x="1035" y="1396"/>
                  </a:lnTo>
                  <a:lnTo>
                    <a:pt x="1002" y="1402"/>
                  </a:lnTo>
                  <a:lnTo>
                    <a:pt x="970" y="1408"/>
                  </a:lnTo>
                  <a:lnTo>
                    <a:pt x="937" y="1413"/>
                  </a:lnTo>
                  <a:lnTo>
                    <a:pt x="905" y="1418"/>
                  </a:lnTo>
                  <a:lnTo>
                    <a:pt x="872" y="1423"/>
                  </a:lnTo>
                  <a:lnTo>
                    <a:pt x="841" y="1428"/>
                  </a:lnTo>
                  <a:lnTo>
                    <a:pt x="809" y="1432"/>
                  </a:lnTo>
                  <a:lnTo>
                    <a:pt x="778" y="1436"/>
                  </a:lnTo>
                  <a:lnTo>
                    <a:pt x="747" y="1441"/>
                  </a:lnTo>
                  <a:lnTo>
                    <a:pt x="717" y="1445"/>
                  </a:lnTo>
                  <a:lnTo>
                    <a:pt x="687" y="1448"/>
                  </a:lnTo>
                  <a:lnTo>
                    <a:pt x="657" y="1452"/>
                  </a:lnTo>
                  <a:lnTo>
                    <a:pt x="629" y="1456"/>
                  </a:lnTo>
                  <a:lnTo>
                    <a:pt x="601" y="1459"/>
                  </a:lnTo>
                  <a:lnTo>
                    <a:pt x="573" y="1462"/>
                  </a:lnTo>
                  <a:lnTo>
                    <a:pt x="546" y="1465"/>
                  </a:lnTo>
                  <a:lnTo>
                    <a:pt x="520" y="1468"/>
                  </a:lnTo>
                  <a:lnTo>
                    <a:pt x="494" y="1471"/>
                  </a:lnTo>
                  <a:lnTo>
                    <a:pt x="470" y="1474"/>
                  </a:lnTo>
                  <a:lnTo>
                    <a:pt x="445" y="1476"/>
                  </a:lnTo>
                  <a:lnTo>
                    <a:pt x="422" y="1479"/>
                  </a:lnTo>
                  <a:lnTo>
                    <a:pt x="399" y="1482"/>
                  </a:lnTo>
                  <a:lnTo>
                    <a:pt x="377" y="1484"/>
                  </a:lnTo>
                  <a:lnTo>
                    <a:pt x="356" y="1487"/>
                  </a:lnTo>
                  <a:lnTo>
                    <a:pt x="335" y="1489"/>
                  </a:lnTo>
                  <a:lnTo>
                    <a:pt x="315" y="1492"/>
                  </a:lnTo>
                  <a:lnTo>
                    <a:pt x="296" y="1494"/>
                  </a:lnTo>
                  <a:lnTo>
                    <a:pt x="278" y="1496"/>
                  </a:lnTo>
                  <a:lnTo>
                    <a:pt x="249" y="1501"/>
                  </a:lnTo>
                  <a:lnTo>
                    <a:pt x="222" y="1505"/>
                  </a:lnTo>
                  <a:lnTo>
                    <a:pt x="198" y="1509"/>
                  </a:lnTo>
                  <a:lnTo>
                    <a:pt x="175" y="1514"/>
                  </a:lnTo>
                  <a:lnTo>
                    <a:pt x="154" y="1518"/>
                  </a:lnTo>
                  <a:lnTo>
                    <a:pt x="134" y="1523"/>
                  </a:lnTo>
                  <a:lnTo>
                    <a:pt x="116" y="1528"/>
                  </a:lnTo>
                  <a:lnTo>
                    <a:pt x="100" y="1533"/>
                  </a:lnTo>
                  <a:lnTo>
                    <a:pt x="86" y="1539"/>
                  </a:lnTo>
                  <a:lnTo>
                    <a:pt x="72" y="1544"/>
                  </a:lnTo>
                  <a:lnTo>
                    <a:pt x="60" y="1551"/>
                  </a:lnTo>
                  <a:lnTo>
                    <a:pt x="49" y="1557"/>
                  </a:lnTo>
                  <a:lnTo>
                    <a:pt x="40" y="1564"/>
                  </a:lnTo>
                  <a:lnTo>
                    <a:pt x="31" y="1571"/>
                  </a:lnTo>
                  <a:lnTo>
                    <a:pt x="24" y="1579"/>
                  </a:lnTo>
                  <a:lnTo>
                    <a:pt x="17" y="1586"/>
                  </a:lnTo>
                  <a:lnTo>
                    <a:pt x="12" y="1594"/>
                  </a:lnTo>
                  <a:lnTo>
                    <a:pt x="7" y="1603"/>
                  </a:lnTo>
                  <a:lnTo>
                    <a:pt x="3" y="1611"/>
                  </a:lnTo>
                  <a:lnTo>
                    <a:pt x="0" y="1619"/>
                  </a:lnTo>
                  <a:lnTo>
                    <a:pt x="0" y="1619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907955" y="5784953"/>
              <a:ext cx="42863" cy="95250"/>
            </a:xfrm>
            <a:custGeom>
              <a:avLst/>
              <a:gdLst>
                <a:gd name="T0" fmla="*/ 27 w 27"/>
                <a:gd name="T1" fmla="*/ 0 h 60"/>
                <a:gd name="T2" fmla="*/ 26 w 27"/>
                <a:gd name="T3" fmla="*/ 60 h 60"/>
                <a:gd name="T4" fmla="*/ 0 w 27"/>
                <a:gd name="T5" fmla="*/ 6 h 60"/>
                <a:gd name="T6" fmla="*/ 27 w 27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60">
                  <a:moveTo>
                    <a:pt x="27" y="0"/>
                  </a:moveTo>
                  <a:lnTo>
                    <a:pt x="26" y="60"/>
                  </a:lnTo>
                  <a:lnTo>
                    <a:pt x="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2999905" y="5621440"/>
            <a:ext cx="1296988" cy="258763"/>
            <a:chOff x="2999905" y="5621440"/>
            <a:chExt cx="1296988" cy="258763"/>
          </a:xfrm>
        </p:grpSpPr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3033243" y="5621440"/>
              <a:ext cx="1263650" cy="192088"/>
            </a:xfrm>
            <a:custGeom>
              <a:avLst/>
              <a:gdLst>
                <a:gd name="T0" fmla="*/ 796 w 796"/>
                <a:gd name="T1" fmla="*/ 4 h 121"/>
                <a:gd name="T2" fmla="*/ 795 w 796"/>
                <a:gd name="T3" fmla="*/ 4 h 121"/>
                <a:gd name="T4" fmla="*/ 793 w 796"/>
                <a:gd name="T5" fmla="*/ 4 h 121"/>
                <a:gd name="T6" fmla="*/ 789 w 796"/>
                <a:gd name="T7" fmla="*/ 4 h 121"/>
                <a:gd name="T8" fmla="*/ 782 w 796"/>
                <a:gd name="T9" fmla="*/ 4 h 121"/>
                <a:gd name="T10" fmla="*/ 773 w 796"/>
                <a:gd name="T11" fmla="*/ 3 h 121"/>
                <a:gd name="T12" fmla="*/ 761 w 796"/>
                <a:gd name="T13" fmla="*/ 3 h 121"/>
                <a:gd name="T14" fmla="*/ 745 w 796"/>
                <a:gd name="T15" fmla="*/ 3 h 121"/>
                <a:gd name="T16" fmla="*/ 727 w 796"/>
                <a:gd name="T17" fmla="*/ 3 h 121"/>
                <a:gd name="T18" fmla="*/ 705 w 796"/>
                <a:gd name="T19" fmla="*/ 2 h 121"/>
                <a:gd name="T20" fmla="*/ 681 w 796"/>
                <a:gd name="T21" fmla="*/ 2 h 121"/>
                <a:gd name="T22" fmla="*/ 654 w 796"/>
                <a:gd name="T23" fmla="*/ 2 h 121"/>
                <a:gd name="T24" fmla="*/ 626 w 796"/>
                <a:gd name="T25" fmla="*/ 1 h 121"/>
                <a:gd name="T26" fmla="*/ 596 w 796"/>
                <a:gd name="T27" fmla="*/ 1 h 121"/>
                <a:gd name="T28" fmla="*/ 565 w 796"/>
                <a:gd name="T29" fmla="*/ 1 h 121"/>
                <a:gd name="T30" fmla="*/ 533 w 796"/>
                <a:gd name="T31" fmla="*/ 1 h 121"/>
                <a:gd name="T32" fmla="*/ 502 w 796"/>
                <a:gd name="T33" fmla="*/ 1 h 121"/>
                <a:gd name="T34" fmla="*/ 470 w 796"/>
                <a:gd name="T35" fmla="*/ 0 h 121"/>
                <a:gd name="T36" fmla="*/ 439 w 796"/>
                <a:gd name="T37" fmla="*/ 0 h 121"/>
                <a:gd name="T38" fmla="*/ 408 w 796"/>
                <a:gd name="T39" fmla="*/ 0 h 121"/>
                <a:gd name="T40" fmla="*/ 380 w 796"/>
                <a:gd name="T41" fmla="*/ 1 h 121"/>
                <a:gd name="T42" fmla="*/ 351 w 796"/>
                <a:gd name="T43" fmla="*/ 1 h 121"/>
                <a:gd name="T44" fmla="*/ 325 w 796"/>
                <a:gd name="T45" fmla="*/ 1 h 121"/>
                <a:gd name="T46" fmla="*/ 299 w 796"/>
                <a:gd name="T47" fmla="*/ 1 h 121"/>
                <a:gd name="T48" fmla="*/ 276 w 796"/>
                <a:gd name="T49" fmla="*/ 2 h 121"/>
                <a:gd name="T50" fmla="*/ 253 w 796"/>
                <a:gd name="T51" fmla="*/ 2 h 121"/>
                <a:gd name="T52" fmla="*/ 232 w 796"/>
                <a:gd name="T53" fmla="*/ 3 h 121"/>
                <a:gd name="T54" fmla="*/ 213 w 796"/>
                <a:gd name="T55" fmla="*/ 4 h 121"/>
                <a:gd name="T56" fmla="*/ 194 w 796"/>
                <a:gd name="T57" fmla="*/ 5 h 121"/>
                <a:gd name="T58" fmla="*/ 177 w 796"/>
                <a:gd name="T59" fmla="*/ 6 h 121"/>
                <a:gd name="T60" fmla="*/ 161 w 796"/>
                <a:gd name="T61" fmla="*/ 7 h 121"/>
                <a:gd name="T62" fmla="*/ 146 w 796"/>
                <a:gd name="T63" fmla="*/ 8 h 121"/>
                <a:gd name="T64" fmla="*/ 132 w 796"/>
                <a:gd name="T65" fmla="*/ 9 h 121"/>
                <a:gd name="T66" fmla="*/ 120 w 796"/>
                <a:gd name="T67" fmla="*/ 11 h 121"/>
                <a:gd name="T68" fmla="*/ 108 w 796"/>
                <a:gd name="T69" fmla="*/ 12 h 121"/>
                <a:gd name="T70" fmla="*/ 96 w 796"/>
                <a:gd name="T71" fmla="*/ 14 h 121"/>
                <a:gd name="T72" fmla="*/ 86 w 796"/>
                <a:gd name="T73" fmla="*/ 16 h 121"/>
                <a:gd name="T74" fmla="*/ 76 w 796"/>
                <a:gd name="T75" fmla="*/ 18 h 121"/>
                <a:gd name="T76" fmla="*/ 63 w 796"/>
                <a:gd name="T77" fmla="*/ 21 h 121"/>
                <a:gd name="T78" fmla="*/ 51 w 796"/>
                <a:gd name="T79" fmla="*/ 25 h 121"/>
                <a:gd name="T80" fmla="*/ 41 w 796"/>
                <a:gd name="T81" fmla="*/ 29 h 121"/>
                <a:gd name="T82" fmla="*/ 32 w 796"/>
                <a:gd name="T83" fmla="*/ 33 h 121"/>
                <a:gd name="T84" fmla="*/ 24 w 796"/>
                <a:gd name="T85" fmla="*/ 38 h 121"/>
                <a:gd name="T86" fmla="*/ 18 w 796"/>
                <a:gd name="T87" fmla="*/ 43 h 121"/>
                <a:gd name="T88" fmla="*/ 12 w 796"/>
                <a:gd name="T89" fmla="*/ 49 h 121"/>
                <a:gd name="T90" fmla="*/ 8 w 796"/>
                <a:gd name="T91" fmla="*/ 55 h 121"/>
                <a:gd name="T92" fmla="*/ 5 w 796"/>
                <a:gd name="T93" fmla="*/ 63 h 121"/>
                <a:gd name="T94" fmla="*/ 2 w 796"/>
                <a:gd name="T95" fmla="*/ 71 h 121"/>
                <a:gd name="T96" fmla="*/ 0 w 796"/>
                <a:gd name="T97" fmla="*/ 79 h 121"/>
                <a:gd name="T98" fmla="*/ 0 w 796"/>
                <a:gd name="T99" fmla="*/ 88 h 121"/>
                <a:gd name="T100" fmla="*/ 0 w 796"/>
                <a:gd name="T101" fmla="*/ 98 h 121"/>
                <a:gd name="T102" fmla="*/ 1 w 796"/>
                <a:gd name="T103" fmla="*/ 108 h 121"/>
                <a:gd name="T104" fmla="*/ 2 w 796"/>
                <a:gd name="T105" fmla="*/ 118 h 121"/>
                <a:gd name="T106" fmla="*/ 3 w 796"/>
                <a:gd name="T10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6" h="121">
                  <a:moveTo>
                    <a:pt x="796" y="4"/>
                  </a:moveTo>
                  <a:lnTo>
                    <a:pt x="795" y="4"/>
                  </a:lnTo>
                  <a:lnTo>
                    <a:pt x="793" y="4"/>
                  </a:lnTo>
                  <a:lnTo>
                    <a:pt x="789" y="4"/>
                  </a:lnTo>
                  <a:lnTo>
                    <a:pt x="782" y="4"/>
                  </a:lnTo>
                  <a:lnTo>
                    <a:pt x="773" y="3"/>
                  </a:lnTo>
                  <a:lnTo>
                    <a:pt x="761" y="3"/>
                  </a:lnTo>
                  <a:lnTo>
                    <a:pt x="745" y="3"/>
                  </a:lnTo>
                  <a:lnTo>
                    <a:pt x="727" y="3"/>
                  </a:lnTo>
                  <a:lnTo>
                    <a:pt x="705" y="2"/>
                  </a:lnTo>
                  <a:lnTo>
                    <a:pt x="681" y="2"/>
                  </a:lnTo>
                  <a:lnTo>
                    <a:pt x="654" y="2"/>
                  </a:lnTo>
                  <a:lnTo>
                    <a:pt x="626" y="1"/>
                  </a:lnTo>
                  <a:lnTo>
                    <a:pt x="596" y="1"/>
                  </a:lnTo>
                  <a:lnTo>
                    <a:pt x="565" y="1"/>
                  </a:lnTo>
                  <a:lnTo>
                    <a:pt x="533" y="1"/>
                  </a:lnTo>
                  <a:lnTo>
                    <a:pt x="502" y="1"/>
                  </a:lnTo>
                  <a:lnTo>
                    <a:pt x="470" y="0"/>
                  </a:lnTo>
                  <a:lnTo>
                    <a:pt x="439" y="0"/>
                  </a:lnTo>
                  <a:lnTo>
                    <a:pt x="408" y="0"/>
                  </a:lnTo>
                  <a:lnTo>
                    <a:pt x="380" y="1"/>
                  </a:lnTo>
                  <a:lnTo>
                    <a:pt x="351" y="1"/>
                  </a:lnTo>
                  <a:lnTo>
                    <a:pt x="325" y="1"/>
                  </a:lnTo>
                  <a:lnTo>
                    <a:pt x="299" y="1"/>
                  </a:lnTo>
                  <a:lnTo>
                    <a:pt x="276" y="2"/>
                  </a:lnTo>
                  <a:lnTo>
                    <a:pt x="253" y="2"/>
                  </a:lnTo>
                  <a:lnTo>
                    <a:pt x="232" y="3"/>
                  </a:lnTo>
                  <a:lnTo>
                    <a:pt x="213" y="4"/>
                  </a:lnTo>
                  <a:lnTo>
                    <a:pt x="194" y="5"/>
                  </a:lnTo>
                  <a:lnTo>
                    <a:pt x="177" y="6"/>
                  </a:lnTo>
                  <a:lnTo>
                    <a:pt x="161" y="7"/>
                  </a:lnTo>
                  <a:lnTo>
                    <a:pt x="146" y="8"/>
                  </a:lnTo>
                  <a:lnTo>
                    <a:pt x="132" y="9"/>
                  </a:lnTo>
                  <a:lnTo>
                    <a:pt x="120" y="11"/>
                  </a:lnTo>
                  <a:lnTo>
                    <a:pt x="108" y="12"/>
                  </a:lnTo>
                  <a:lnTo>
                    <a:pt x="96" y="14"/>
                  </a:lnTo>
                  <a:lnTo>
                    <a:pt x="86" y="16"/>
                  </a:lnTo>
                  <a:lnTo>
                    <a:pt x="76" y="18"/>
                  </a:lnTo>
                  <a:lnTo>
                    <a:pt x="63" y="21"/>
                  </a:lnTo>
                  <a:lnTo>
                    <a:pt x="51" y="25"/>
                  </a:lnTo>
                  <a:lnTo>
                    <a:pt x="41" y="29"/>
                  </a:lnTo>
                  <a:lnTo>
                    <a:pt x="32" y="33"/>
                  </a:lnTo>
                  <a:lnTo>
                    <a:pt x="24" y="38"/>
                  </a:lnTo>
                  <a:lnTo>
                    <a:pt x="18" y="43"/>
                  </a:lnTo>
                  <a:lnTo>
                    <a:pt x="12" y="49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88"/>
                  </a:lnTo>
                  <a:lnTo>
                    <a:pt x="0" y="98"/>
                  </a:lnTo>
                  <a:lnTo>
                    <a:pt x="1" y="108"/>
                  </a:lnTo>
                  <a:lnTo>
                    <a:pt x="2" y="118"/>
                  </a:lnTo>
                  <a:lnTo>
                    <a:pt x="3" y="12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2999905" y="5786540"/>
              <a:ext cx="53975" cy="93663"/>
            </a:xfrm>
            <a:custGeom>
              <a:avLst/>
              <a:gdLst>
                <a:gd name="T0" fmla="*/ 27 w 34"/>
                <a:gd name="T1" fmla="*/ 0 h 59"/>
                <a:gd name="T2" fmla="*/ 34 w 34"/>
                <a:gd name="T3" fmla="*/ 59 h 59"/>
                <a:gd name="T4" fmla="*/ 0 w 34"/>
                <a:gd name="T5" fmla="*/ 11 h 59"/>
                <a:gd name="T6" fmla="*/ 27 w 34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59">
                  <a:moveTo>
                    <a:pt x="27" y="0"/>
                  </a:moveTo>
                  <a:lnTo>
                    <a:pt x="34" y="59"/>
                  </a:lnTo>
                  <a:lnTo>
                    <a:pt x="0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3268193" y="5962753"/>
            <a:ext cx="2270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n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6114580" y="5962753"/>
            <a:ext cx="3714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mm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3646018" y="5962753"/>
            <a:ext cx="1809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3885730" y="5962753"/>
            <a:ext cx="1428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4125443" y="5962753"/>
            <a:ext cx="2228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ien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4503268" y="5962753"/>
            <a:ext cx="3286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ted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5120805" y="5962753"/>
            <a:ext cx="3540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Pro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5531968" y="5962753"/>
            <a:ext cx="1809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5771680" y="5962753"/>
            <a:ext cx="1442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ra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6525743" y="5962753"/>
            <a:ext cx="2324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3028480" y="5962753"/>
            <a:ext cx="1428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2788768" y="5962753"/>
            <a:ext cx="1809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u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2549055" y="5962753"/>
            <a:ext cx="134938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2171230" y="5962753"/>
            <a:ext cx="29051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179512" y="6453336"/>
            <a:ext cx="648072" cy="268139"/>
          </a:xfrm>
          <a:prstGeom prst="rect">
            <a:avLst/>
          </a:prstGeom>
        </p:spPr>
        <p:txBody>
          <a:bodyPr/>
          <a:lstStyle/>
          <a:p>
            <a:fld id="{B4C71E88-0A44-4F17-829B-07B79A5A6163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2735635" y="4725144"/>
            <a:ext cx="2484437" cy="1152525"/>
            <a:chOff x="2735635" y="4725144"/>
            <a:chExt cx="2484437" cy="1152525"/>
          </a:xfrm>
        </p:grpSpPr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2735635" y="4725144"/>
              <a:ext cx="2427288" cy="1116013"/>
            </a:xfrm>
            <a:custGeom>
              <a:avLst/>
              <a:gdLst>
                <a:gd name="T0" fmla="*/ 0 w 1529"/>
                <a:gd name="T1" fmla="*/ 1 h 703"/>
                <a:gd name="T2" fmla="*/ 5 w 1529"/>
                <a:gd name="T3" fmla="*/ 3 h 703"/>
                <a:gd name="T4" fmla="*/ 16 w 1529"/>
                <a:gd name="T5" fmla="*/ 7 h 703"/>
                <a:gd name="T6" fmla="*/ 37 w 1529"/>
                <a:gd name="T7" fmla="*/ 16 h 703"/>
                <a:gd name="T8" fmla="*/ 68 w 1529"/>
                <a:gd name="T9" fmla="*/ 29 h 703"/>
                <a:gd name="T10" fmla="*/ 110 w 1529"/>
                <a:gd name="T11" fmla="*/ 47 h 703"/>
                <a:gd name="T12" fmla="*/ 163 w 1529"/>
                <a:gd name="T13" fmla="*/ 69 h 703"/>
                <a:gd name="T14" fmla="*/ 225 w 1529"/>
                <a:gd name="T15" fmla="*/ 95 h 703"/>
                <a:gd name="T16" fmla="*/ 293 w 1529"/>
                <a:gd name="T17" fmla="*/ 124 h 703"/>
                <a:gd name="T18" fmla="*/ 366 w 1529"/>
                <a:gd name="T19" fmla="*/ 155 h 703"/>
                <a:gd name="T20" fmla="*/ 441 w 1529"/>
                <a:gd name="T21" fmla="*/ 186 h 703"/>
                <a:gd name="T22" fmla="*/ 515 w 1529"/>
                <a:gd name="T23" fmla="*/ 218 h 703"/>
                <a:gd name="T24" fmla="*/ 588 w 1529"/>
                <a:gd name="T25" fmla="*/ 249 h 703"/>
                <a:gd name="T26" fmla="*/ 657 w 1529"/>
                <a:gd name="T27" fmla="*/ 278 h 703"/>
                <a:gd name="T28" fmla="*/ 723 w 1529"/>
                <a:gd name="T29" fmla="*/ 307 h 703"/>
                <a:gd name="T30" fmla="*/ 784 w 1529"/>
                <a:gd name="T31" fmla="*/ 333 h 703"/>
                <a:gd name="T32" fmla="*/ 841 w 1529"/>
                <a:gd name="T33" fmla="*/ 357 h 703"/>
                <a:gd name="T34" fmla="*/ 893 w 1529"/>
                <a:gd name="T35" fmla="*/ 380 h 703"/>
                <a:gd name="T36" fmla="*/ 940 w 1529"/>
                <a:gd name="T37" fmla="*/ 400 h 703"/>
                <a:gd name="T38" fmla="*/ 983 w 1529"/>
                <a:gd name="T39" fmla="*/ 419 h 703"/>
                <a:gd name="T40" fmla="*/ 1023 w 1529"/>
                <a:gd name="T41" fmla="*/ 437 h 703"/>
                <a:gd name="T42" fmla="*/ 1060 w 1529"/>
                <a:gd name="T43" fmla="*/ 453 h 703"/>
                <a:gd name="T44" fmla="*/ 1094 w 1529"/>
                <a:gd name="T45" fmla="*/ 469 h 703"/>
                <a:gd name="T46" fmla="*/ 1126 w 1529"/>
                <a:gd name="T47" fmla="*/ 483 h 703"/>
                <a:gd name="T48" fmla="*/ 1155 w 1529"/>
                <a:gd name="T49" fmla="*/ 497 h 703"/>
                <a:gd name="T50" fmla="*/ 1179 w 1529"/>
                <a:gd name="T51" fmla="*/ 508 h 703"/>
                <a:gd name="T52" fmla="*/ 1223 w 1529"/>
                <a:gd name="T53" fmla="*/ 529 h 703"/>
                <a:gd name="T54" fmla="*/ 1263 w 1529"/>
                <a:gd name="T55" fmla="*/ 549 h 703"/>
                <a:gd name="T56" fmla="*/ 1301 w 1529"/>
                <a:gd name="T57" fmla="*/ 568 h 703"/>
                <a:gd name="T58" fmla="*/ 1337 w 1529"/>
                <a:gd name="T59" fmla="*/ 588 h 703"/>
                <a:gd name="T60" fmla="*/ 1372 w 1529"/>
                <a:gd name="T61" fmla="*/ 607 h 703"/>
                <a:gd name="T62" fmla="*/ 1407 w 1529"/>
                <a:gd name="T63" fmla="*/ 627 h 703"/>
                <a:gd name="T64" fmla="*/ 1441 w 1529"/>
                <a:gd name="T65" fmla="*/ 648 h 703"/>
                <a:gd name="T66" fmla="*/ 1475 w 1529"/>
                <a:gd name="T67" fmla="*/ 669 h 703"/>
                <a:gd name="T68" fmla="*/ 1507 w 1529"/>
                <a:gd name="T69" fmla="*/ 688 h 703"/>
                <a:gd name="T70" fmla="*/ 1529 w 1529"/>
                <a:gd name="T71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29" h="703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10" y="4"/>
                  </a:lnTo>
                  <a:lnTo>
                    <a:pt x="16" y="7"/>
                  </a:lnTo>
                  <a:lnTo>
                    <a:pt x="25" y="11"/>
                  </a:lnTo>
                  <a:lnTo>
                    <a:pt x="37" y="16"/>
                  </a:lnTo>
                  <a:lnTo>
                    <a:pt x="51" y="22"/>
                  </a:lnTo>
                  <a:lnTo>
                    <a:pt x="68" y="29"/>
                  </a:lnTo>
                  <a:lnTo>
                    <a:pt x="88" y="37"/>
                  </a:lnTo>
                  <a:lnTo>
                    <a:pt x="110" y="47"/>
                  </a:lnTo>
                  <a:lnTo>
                    <a:pt x="135" y="57"/>
                  </a:lnTo>
                  <a:lnTo>
                    <a:pt x="163" y="69"/>
                  </a:lnTo>
                  <a:lnTo>
                    <a:pt x="193" y="82"/>
                  </a:lnTo>
                  <a:lnTo>
                    <a:pt x="225" y="95"/>
                  </a:lnTo>
                  <a:lnTo>
                    <a:pt x="258" y="109"/>
                  </a:lnTo>
                  <a:lnTo>
                    <a:pt x="293" y="124"/>
                  </a:lnTo>
                  <a:lnTo>
                    <a:pt x="329" y="139"/>
                  </a:lnTo>
                  <a:lnTo>
                    <a:pt x="366" y="155"/>
                  </a:lnTo>
                  <a:lnTo>
                    <a:pt x="403" y="171"/>
                  </a:lnTo>
                  <a:lnTo>
                    <a:pt x="441" y="186"/>
                  </a:lnTo>
                  <a:lnTo>
                    <a:pt x="478" y="202"/>
                  </a:lnTo>
                  <a:lnTo>
                    <a:pt x="515" y="218"/>
                  </a:lnTo>
                  <a:lnTo>
                    <a:pt x="552" y="234"/>
                  </a:lnTo>
                  <a:lnTo>
                    <a:pt x="588" y="249"/>
                  </a:lnTo>
                  <a:lnTo>
                    <a:pt x="623" y="264"/>
                  </a:lnTo>
                  <a:lnTo>
                    <a:pt x="657" y="278"/>
                  </a:lnTo>
                  <a:lnTo>
                    <a:pt x="691" y="293"/>
                  </a:lnTo>
                  <a:lnTo>
                    <a:pt x="723" y="307"/>
                  </a:lnTo>
                  <a:lnTo>
                    <a:pt x="754" y="320"/>
                  </a:lnTo>
                  <a:lnTo>
                    <a:pt x="784" y="333"/>
                  </a:lnTo>
                  <a:lnTo>
                    <a:pt x="813" y="345"/>
                  </a:lnTo>
                  <a:lnTo>
                    <a:pt x="841" y="357"/>
                  </a:lnTo>
                  <a:lnTo>
                    <a:pt x="867" y="369"/>
                  </a:lnTo>
                  <a:lnTo>
                    <a:pt x="893" y="380"/>
                  </a:lnTo>
                  <a:lnTo>
                    <a:pt x="917" y="390"/>
                  </a:lnTo>
                  <a:lnTo>
                    <a:pt x="940" y="400"/>
                  </a:lnTo>
                  <a:lnTo>
                    <a:pt x="962" y="410"/>
                  </a:lnTo>
                  <a:lnTo>
                    <a:pt x="983" y="419"/>
                  </a:lnTo>
                  <a:lnTo>
                    <a:pt x="1004" y="428"/>
                  </a:lnTo>
                  <a:lnTo>
                    <a:pt x="1023" y="437"/>
                  </a:lnTo>
                  <a:lnTo>
                    <a:pt x="1042" y="445"/>
                  </a:lnTo>
                  <a:lnTo>
                    <a:pt x="1060" y="453"/>
                  </a:lnTo>
                  <a:lnTo>
                    <a:pt x="1077" y="461"/>
                  </a:lnTo>
                  <a:lnTo>
                    <a:pt x="1094" y="469"/>
                  </a:lnTo>
                  <a:lnTo>
                    <a:pt x="1110" y="476"/>
                  </a:lnTo>
                  <a:lnTo>
                    <a:pt x="1126" y="483"/>
                  </a:lnTo>
                  <a:lnTo>
                    <a:pt x="1141" y="490"/>
                  </a:lnTo>
                  <a:lnTo>
                    <a:pt x="1155" y="497"/>
                  </a:lnTo>
                  <a:lnTo>
                    <a:pt x="1156" y="497"/>
                  </a:lnTo>
                  <a:lnTo>
                    <a:pt x="1179" y="508"/>
                  </a:lnTo>
                  <a:lnTo>
                    <a:pt x="1201" y="518"/>
                  </a:lnTo>
                  <a:lnTo>
                    <a:pt x="1223" y="529"/>
                  </a:lnTo>
                  <a:lnTo>
                    <a:pt x="1244" y="539"/>
                  </a:lnTo>
                  <a:lnTo>
                    <a:pt x="1263" y="549"/>
                  </a:lnTo>
                  <a:lnTo>
                    <a:pt x="1282" y="558"/>
                  </a:lnTo>
                  <a:lnTo>
                    <a:pt x="1301" y="568"/>
                  </a:lnTo>
                  <a:lnTo>
                    <a:pt x="1319" y="577"/>
                  </a:lnTo>
                  <a:lnTo>
                    <a:pt x="1337" y="588"/>
                  </a:lnTo>
                  <a:lnTo>
                    <a:pt x="1354" y="597"/>
                  </a:lnTo>
                  <a:lnTo>
                    <a:pt x="1372" y="607"/>
                  </a:lnTo>
                  <a:lnTo>
                    <a:pt x="1389" y="617"/>
                  </a:lnTo>
                  <a:lnTo>
                    <a:pt x="1407" y="627"/>
                  </a:lnTo>
                  <a:lnTo>
                    <a:pt x="1424" y="637"/>
                  </a:lnTo>
                  <a:lnTo>
                    <a:pt x="1441" y="648"/>
                  </a:lnTo>
                  <a:lnTo>
                    <a:pt x="1459" y="659"/>
                  </a:lnTo>
                  <a:lnTo>
                    <a:pt x="1475" y="669"/>
                  </a:lnTo>
                  <a:lnTo>
                    <a:pt x="1491" y="679"/>
                  </a:lnTo>
                  <a:lnTo>
                    <a:pt x="1507" y="688"/>
                  </a:lnTo>
                  <a:lnTo>
                    <a:pt x="1520" y="697"/>
                  </a:lnTo>
                  <a:lnTo>
                    <a:pt x="1529" y="703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5131172" y="5807819"/>
              <a:ext cx="88900" cy="69850"/>
            </a:xfrm>
            <a:custGeom>
              <a:avLst/>
              <a:gdLst>
                <a:gd name="T0" fmla="*/ 16 w 56"/>
                <a:gd name="T1" fmla="*/ 0 h 44"/>
                <a:gd name="T2" fmla="*/ 56 w 56"/>
                <a:gd name="T3" fmla="*/ 44 h 44"/>
                <a:gd name="T4" fmla="*/ 0 w 56"/>
                <a:gd name="T5" fmla="*/ 24 h 44"/>
                <a:gd name="T6" fmla="*/ 16 w 5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4">
                  <a:moveTo>
                    <a:pt x="16" y="0"/>
                  </a:moveTo>
                  <a:lnTo>
                    <a:pt x="56" y="44"/>
                  </a:lnTo>
                  <a:lnTo>
                    <a:pt x="0" y="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42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2224" y="1386567"/>
            <a:ext cx="25761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je 41c523 &lt;main+0x803&gt;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42ab00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%rax,0x2cda9d(%rip)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cmpb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$0x2d,(%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je 41c4ac &lt;main+0x78c&gt;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0x2cda8d(%rip),%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$0x4ab054,%eax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cmove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%rbx,0x2cda6a(%rip)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je 41c0c2 &lt;main+0x3a2&gt;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$0x63b,%edx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$0x4ab01d,%esi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46cab0 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sh_xfree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8298" y="1386567"/>
            <a:ext cx="25277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%rax,0x2d2945(%rip)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0x2cda16(%rip),%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41c112 &lt;main+0x3f2&gt;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movzbl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41b640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time@plt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0xb8(%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),%r15d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0xc(%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),%r15d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%rax,0x2d2670(%rip)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41c214 &lt;main+0x4f4&gt;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xchg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ax,%ax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%r15d,%rax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(%rdx,%rax,8),%r14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41c214 &lt;main+0x4f4&gt;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cmpb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$0x2d,(%r14)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41c214 &lt;main+0x4f4&gt;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movzbl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0x1(%r14),%r12d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$0x0,0x18(%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$0x2d,%r12b</a:t>
            </a:r>
          </a:p>
        </p:txBody>
      </p:sp>
      <p:sp>
        <p:nvSpPr>
          <p:cNvPr id="9" name="Rectangle 8"/>
          <p:cNvSpPr/>
          <p:nvPr/>
        </p:nvSpPr>
        <p:spPr>
          <a:xfrm>
            <a:off x="5926015" y="1386567"/>
            <a:ext cx="25673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41c440 &lt;main+0x720&gt;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$0x4c223a,%ebx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add $0x1,%r14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41c1a3 &lt;main+0x483&gt;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),%r12b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%ebp,%r13d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41c188 &lt;main+0x468&gt;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xchg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ax,%ax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41c188 &lt;main+0x468&gt;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$0x1,0x4ab3c8(%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41c461 &lt;main+0x741&gt;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add $0x1,%r15d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movslq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%r15d,%rdx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(%rcx,%rdx,8),%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test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je 41cefd &lt;main+0x11dd&gt;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508" y="3138854"/>
            <a:ext cx="2672862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8189" y="3956538"/>
            <a:ext cx="2672862" cy="6799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26014" y="3956538"/>
            <a:ext cx="2672862" cy="518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778370" y="2163373"/>
            <a:ext cx="4624753" cy="1793165"/>
            <a:chOff x="2778370" y="2163373"/>
            <a:chExt cx="4624753" cy="1793165"/>
          </a:xfrm>
        </p:grpSpPr>
        <p:sp>
          <p:nvSpPr>
            <p:cNvPr id="14" name="Rectangle 13"/>
            <p:cNvSpPr/>
            <p:nvPr/>
          </p:nvSpPr>
          <p:spPr>
            <a:xfrm>
              <a:off x="4257127" y="2163373"/>
              <a:ext cx="1591406" cy="8528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Gadgets</a:t>
              </a:r>
              <a:endParaRPr lang="en-US" sz="2400" b="1" dirty="0"/>
            </a:p>
          </p:txBody>
        </p:sp>
        <p:cxnSp>
          <p:nvCxnSpPr>
            <p:cNvPr id="16" name="Straight Arrow Connector 15"/>
            <p:cNvCxnSpPr>
              <a:endCxn id="10" idx="3"/>
            </p:cNvCxnSpPr>
            <p:nvPr/>
          </p:nvCxnSpPr>
          <p:spPr>
            <a:xfrm flipH="1">
              <a:off x="2778370" y="3042138"/>
              <a:ext cx="2196977" cy="3253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257127" y="3016227"/>
              <a:ext cx="795703" cy="9332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052829" y="3042138"/>
              <a:ext cx="2350294" cy="9144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9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D609-DF1F-45A7-B982-031D4E25B93B}" type="slidenum">
              <a:rPr lang="en-US" altLang="en-US"/>
              <a:pPr/>
              <a:t>9</a:t>
            </a:fld>
            <a:endParaRPr lang="el-GR" alt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62400" y="3552828"/>
            <a:ext cx="1898650" cy="306387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40175" y="2493965"/>
            <a:ext cx="1898650" cy="3048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937000" y="4699003"/>
            <a:ext cx="1898650" cy="3048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937000" y="5765803"/>
            <a:ext cx="1898650" cy="3048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37000" y="3556003"/>
            <a:ext cx="1898650" cy="3048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1550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55235"/>
              </p:ext>
            </p:extLst>
          </p:nvPr>
        </p:nvGraphicFramePr>
        <p:xfrm>
          <a:off x="831850" y="2146303"/>
          <a:ext cx="1454150" cy="4086225"/>
        </p:xfrm>
        <a:graphic>
          <a:graphicData uri="http://schemas.openxmlformats.org/drawingml/2006/table">
            <a:tbl>
              <a:tblPr/>
              <a:tblGrid>
                <a:gridCol w="1454150"/>
              </a:tblGrid>
              <a:tr h="3714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80000"/>
                        </a:spcBef>
                        <a:buClr>
                          <a:srgbClr val="C0C0C0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1pPr>
                      <a:lvl2pPr marL="742950" indent="-285750" algn="l">
                        <a:spcBef>
                          <a:spcPct val="25000"/>
                        </a:spcBef>
                        <a:buClr>
                          <a:srgbClr val="C0C0C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40000"/>
                        </a:spcBef>
                        <a:buClr>
                          <a:srgbClr val="0066CC"/>
                        </a:buClr>
                        <a:defRPr sz="16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80000"/>
                        </a:spcBef>
                        <a:buClr>
                          <a:srgbClr val="C0C0C0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1pPr>
                      <a:lvl2pPr marL="742950" indent="-285750" algn="l">
                        <a:spcBef>
                          <a:spcPct val="25000"/>
                        </a:spcBef>
                        <a:buClr>
                          <a:srgbClr val="C0C0C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40000"/>
                        </a:spcBef>
                        <a:buClr>
                          <a:srgbClr val="0066CC"/>
                        </a:buClr>
                        <a:defRPr sz="16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0xb8800000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 defTabSz="457200">
                        <a:lnSpc>
                          <a:spcPct val="90000"/>
                        </a:lnSpc>
                        <a:spcBef>
                          <a:spcPct val="80000"/>
                        </a:spcBef>
                        <a:buClr>
                          <a:srgbClr val="C0C0C0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1pPr>
                      <a:lvl2pPr marL="742950" indent="-285750" algn="l" defTabSz="457200">
                        <a:spcBef>
                          <a:spcPct val="25000"/>
                        </a:spcBef>
                        <a:buClr>
                          <a:srgbClr val="C0C0C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defTabSz="457200">
                        <a:spcBef>
                          <a:spcPct val="40000"/>
                        </a:spcBef>
                        <a:buClr>
                          <a:srgbClr val="0066CC"/>
                        </a:buClr>
                        <a:defRPr sz="16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0x00000001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80000"/>
                        </a:spcBef>
                        <a:buClr>
                          <a:srgbClr val="C0C0C0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1pPr>
                      <a:lvl2pPr marL="742950" indent="-285750" algn="l">
                        <a:spcBef>
                          <a:spcPct val="25000"/>
                        </a:spcBef>
                        <a:buClr>
                          <a:srgbClr val="C0C0C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40000"/>
                        </a:spcBef>
                        <a:buClr>
                          <a:srgbClr val="0066CC"/>
                        </a:buClr>
                        <a:defRPr sz="16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0xb8800010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 defTabSz="457200">
                        <a:lnSpc>
                          <a:spcPct val="90000"/>
                        </a:lnSpc>
                        <a:spcBef>
                          <a:spcPct val="80000"/>
                        </a:spcBef>
                        <a:buClr>
                          <a:srgbClr val="C0C0C0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1pPr>
                      <a:lvl2pPr marL="742950" indent="-285750" algn="l" defTabSz="457200">
                        <a:spcBef>
                          <a:spcPct val="25000"/>
                        </a:spcBef>
                        <a:buClr>
                          <a:srgbClr val="C0C0C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defTabSz="457200">
                        <a:spcBef>
                          <a:spcPct val="40000"/>
                        </a:spcBef>
                        <a:buClr>
                          <a:srgbClr val="0066CC"/>
                        </a:buClr>
                        <a:defRPr sz="16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0x00000002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 defTabSz="457200">
                        <a:lnSpc>
                          <a:spcPct val="90000"/>
                        </a:lnSpc>
                        <a:spcBef>
                          <a:spcPct val="80000"/>
                        </a:spcBef>
                        <a:buClr>
                          <a:srgbClr val="C0C0C0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1pPr>
                      <a:lvl2pPr marL="742950" indent="-285750" algn="l" defTabSz="457200">
                        <a:spcBef>
                          <a:spcPct val="25000"/>
                        </a:spcBef>
                        <a:buClr>
                          <a:srgbClr val="C0C0C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2pPr>
                      <a:lvl3pPr marL="1143000" indent="-228600" algn="l" defTabSz="4572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defTabSz="457200">
                        <a:spcBef>
                          <a:spcPct val="40000"/>
                        </a:spcBef>
                        <a:buClr>
                          <a:srgbClr val="0066CC"/>
                        </a:buClr>
                        <a:defRPr sz="16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4pPr>
                      <a:lvl5pPr marL="2057400" indent="-228600" algn="l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0xb8800020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80000"/>
                        </a:spcBef>
                        <a:buClr>
                          <a:srgbClr val="C0C0C0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1pPr>
                      <a:lvl2pPr marL="742950" indent="-285750" algn="l">
                        <a:spcBef>
                          <a:spcPct val="25000"/>
                        </a:spcBef>
                        <a:buClr>
                          <a:srgbClr val="C0C0C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40000"/>
                        </a:spcBef>
                        <a:buClr>
                          <a:srgbClr val="0066CC"/>
                        </a:buClr>
                        <a:defRPr sz="16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0xb8800010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80000"/>
                        </a:spcBef>
                        <a:buClr>
                          <a:srgbClr val="C0C0C0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1pPr>
                      <a:lvl2pPr marL="742950" indent="-285750" algn="l">
                        <a:spcBef>
                          <a:spcPct val="25000"/>
                        </a:spcBef>
                        <a:buClr>
                          <a:srgbClr val="C0C0C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40000"/>
                        </a:spcBef>
                        <a:buClr>
                          <a:srgbClr val="0066CC"/>
                        </a:buClr>
                        <a:defRPr sz="16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nsolas" panose="020B0609020204030204" pitchFamily="49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80000"/>
                        </a:spcBef>
                        <a:buClr>
                          <a:srgbClr val="C0C0C0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1pPr>
                      <a:lvl2pPr marL="742950" indent="-285750" algn="l">
                        <a:spcBef>
                          <a:spcPct val="25000"/>
                        </a:spcBef>
                        <a:buClr>
                          <a:srgbClr val="C0C0C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40000"/>
                        </a:spcBef>
                        <a:buClr>
                          <a:srgbClr val="0066CC"/>
                        </a:buClr>
                        <a:defRPr sz="16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0xb8800030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80000"/>
                        </a:spcBef>
                        <a:buClr>
                          <a:srgbClr val="C0C0C0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1pPr>
                      <a:lvl2pPr marL="742950" indent="-285750" algn="l">
                        <a:spcBef>
                          <a:spcPct val="25000"/>
                        </a:spcBef>
                        <a:buClr>
                          <a:srgbClr val="C0C0C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40000"/>
                        </a:spcBef>
                        <a:buClr>
                          <a:srgbClr val="0066CC"/>
                        </a:buClr>
                        <a:defRPr sz="16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80000"/>
                        </a:spcBef>
                        <a:buClr>
                          <a:srgbClr val="C0C0C0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1pPr>
                      <a:lvl2pPr marL="742950" indent="-285750" algn="l">
                        <a:spcBef>
                          <a:spcPct val="25000"/>
                        </a:spcBef>
                        <a:buClr>
                          <a:srgbClr val="C0C0C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40000"/>
                        </a:spcBef>
                        <a:buClr>
                          <a:srgbClr val="0066CC"/>
                        </a:buClr>
                        <a:defRPr sz="1600">
                          <a:solidFill>
                            <a:schemeClr val="tx1"/>
                          </a:solidFill>
                          <a:latin typeface="Myriad Pro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5105" name="Rectangle 15"/>
          <p:cNvSpPr>
            <a:spLocks noChangeArrowheads="1"/>
          </p:cNvSpPr>
          <p:nvPr/>
        </p:nvSpPr>
        <p:spPr bwMode="auto">
          <a:xfrm>
            <a:off x="854075" y="159702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nsolas" panose="020B0609020204030204" pitchFamily="49" charset="0"/>
              </a:rPr>
              <a:t>Payload</a:t>
            </a:r>
          </a:p>
        </p:txBody>
      </p:sp>
      <p:sp>
        <p:nvSpPr>
          <p:cNvPr id="1155106" name="Rectangle 13"/>
          <p:cNvSpPr>
            <a:spLocks noChangeArrowheads="1"/>
          </p:cNvSpPr>
          <p:nvPr/>
        </p:nvSpPr>
        <p:spPr bwMode="auto">
          <a:xfrm>
            <a:off x="3929062" y="1597028"/>
            <a:ext cx="96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nsolas" panose="020B0609020204030204" pitchFamily="49" charset="0"/>
              </a:rPr>
              <a:t>Code</a:t>
            </a:r>
          </a:p>
        </p:txBody>
      </p:sp>
      <p:sp>
        <p:nvSpPr>
          <p:cNvPr id="1155107" name="TextBox 2"/>
          <p:cNvSpPr txBox="1">
            <a:spLocks noChangeArrowheads="1"/>
          </p:cNvSpPr>
          <p:nvPr/>
        </p:nvSpPr>
        <p:spPr bwMode="auto">
          <a:xfrm>
            <a:off x="3657600" y="2151065"/>
            <a:ext cx="2605087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nsolas" panose="020B0609020204030204" pitchFamily="49" charset="0"/>
              </a:rPr>
              <a:t>0xb8800000:</a:t>
            </a:r>
          </a:p>
          <a:p>
            <a:r>
              <a:rPr lang="en-US" altLang="en-US">
                <a:latin typeface="Consolas" panose="020B0609020204030204" pitchFamily="49" charset="0"/>
              </a:rPr>
              <a:t>  pop eax</a:t>
            </a:r>
          </a:p>
          <a:p>
            <a:r>
              <a:rPr lang="en-US" altLang="en-US">
                <a:latin typeface="Consolas" panose="020B0609020204030204" pitchFamily="49" charset="0"/>
              </a:rPr>
              <a:t>  ret</a:t>
            </a:r>
          </a:p>
          <a:p>
            <a:r>
              <a:rPr lang="en-US" altLang="en-US">
                <a:latin typeface="Consolas" panose="020B0609020204030204" pitchFamily="49" charset="0"/>
              </a:rPr>
              <a:t>  ...</a:t>
            </a:r>
          </a:p>
          <a:p>
            <a:r>
              <a:rPr lang="en-US" altLang="en-US">
                <a:latin typeface="Consolas" panose="020B0609020204030204" pitchFamily="49" charset="0"/>
              </a:rPr>
              <a:t>0xb8800010:</a:t>
            </a:r>
          </a:p>
          <a:p>
            <a:r>
              <a:rPr lang="en-US" altLang="en-US">
                <a:latin typeface="Consolas" panose="020B0609020204030204" pitchFamily="49" charset="0"/>
              </a:rPr>
              <a:t>  pop ebx</a:t>
            </a:r>
          </a:p>
          <a:p>
            <a:r>
              <a:rPr lang="en-US" altLang="en-US">
                <a:latin typeface="Consolas" panose="020B0609020204030204" pitchFamily="49" charset="0"/>
              </a:rPr>
              <a:t>  ret</a:t>
            </a:r>
          </a:p>
          <a:p>
            <a:r>
              <a:rPr lang="en-US" altLang="en-US">
                <a:latin typeface="Consolas" panose="020B0609020204030204" pitchFamily="49" charset="0"/>
              </a:rPr>
              <a:t>  ...</a:t>
            </a:r>
          </a:p>
          <a:p>
            <a:r>
              <a:rPr lang="en-US" altLang="en-US">
                <a:latin typeface="Consolas" panose="020B0609020204030204" pitchFamily="49" charset="0"/>
              </a:rPr>
              <a:t>0xb8800020:</a:t>
            </a:r>
          </a:p>
          <a:p>
            <a:r>
              <a:rPr lang="en-US" altLang="en-US">
                <a:latin typeface="Consolas" panose="020B0609020204030204" pitchFamily="49" charset="0"/>
              </a:rPr>
              <a:t>  add eax, ebx</a:t>
            </a:r>
          </a:p>
          <a:p>
            <a:r>
              <a:rPr lang="en-US" altLang="en-US">
                <a:latin typeface="Consolas" panose="020B0609020204030204" pitchFamily="49" charset="0"/>
              </a:rPr>
              <a:t>  ret</a:t>
            </a:r>
          </a:p>
          <a:p>
            <a:r>
              <a:rPr lang="en-US" altLang="en-US">
                <a:latin typeface="Consolas" panose="020B0609020204030204" pitchFamily="49" charset="0"/>
              </a:rPr>
              <a:t>  ...</a:t>
            </a:r>
          </a:p>
          <a:p>
            <a:r>
              <a:rPr lang="en-US" altLang="en-US">
                <a:latin typeface="Consolas" panose="020B0609020204030204" pitchFamily="49" charset="0"/>
              </a:rPr>
              <a:t>0xb8800030:</a:t>
            </a:r>
          </a:p>
          <a:p>
            <a:r>
              <a:rPr lang="en-US" altLang="en-US">
                <a:latin typeface="Consolas" panose="020B0609020204030204" pitchFamily="49" charset="0"/>
              </a:rPr>
              <a:t>  mov [ebx], eax</a:t>
            </a:r>
          </a:p>
          <a:p>
            <a:r>
              <a:rPr lang="en-US" altLang="en-US">
                <a:latin typeface="Consolas" panose="020B0609020204030204" pitchFamily="49" charset="0"/>
              </a:rPr>
              <a:t>  ret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3987" y="2498728"/>
            <a:ext cx="677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nsolas" panose="020B0609020204030204" pitchFamily="49" charset="0"/>
              </a:rPr>
              <a:t>esp</a:t>
            </a:r>
          </a:p>
        </p:txBody>
      </p:sp>
      <p:sp>
        <p:nvSpPr>
          <p:cNvPr id="1155109" name="Rectangle 18"/>
          <p:cNvSpPr>
            <a:spLocks noChangeArrowheads="1"/>
          </p:cNvSpPr>
          <p:nvPr/>
        </p:nvSpPr>
        <p:spPr bwMode="auto">
          <a:xfrm>
            <a:off x="6569075" y="1597028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nsolas" panose="020B0609020204030204" pitchFamily="49" charset="0"/>
              </a:rPr>
              <a:t>Actions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94450" y="2427290"/>
            <a:ext cx="152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nsolas" panose="020B0609020204030204" pitchFamily="49" charset="0"/>
              </a:rPr>
              <a:t> eax = 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394450" y="2903540"/>
            <a:ext cx="1528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nsolas" panose="020B0609020204030204" pitchFamily="49" charset="0"/>
              </a:rPr>
              <a:t> ebx = 2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394450" y="3378203"/>
            <a:ext cx="1816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nsolas" panose="020B0609020204030204" pitchFamily="49" charset="0"/>
              </a:rPr>
              <a:t> eax += ebx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394450" y="3852865"/>
            <a:ext cx="212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nsolas" panose="020B0609020204030204" pitchFamily="49" charset="0"/>
              </a:rPr>
              <a:t> ebx = 0x400000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394450" y="4327528"/>
            <a:ext cx="1687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nsolas" panose="020B0609020204030204" pitchFamily="49" charset="0"/>
              </a:rPr>
              <a:t>*ebx = eax</a:t>
            </a:r>
          </a:p>
        </p:txBody>
      </p:sp>
      <p:sp>
        <p:nvSpPr>
          <p:cNvPr id="1155120" name="Line 48"/>
          <p:cNvSpPr>
            <a:spLocks noChangeShapeType="1"/>
          </p:cNvSpPr>
          <p:nvPr/>
        </p:nvSpPr>
        <p:spPr bwMode="auto">
          <a:xfrm>
            <a:off x="2379662" y="1812928"/>
            <a:ext cx="1468438" cy="7921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122" name="Line 50"/>
          <p:cNvSpPr>
            <a:spLocks noChangeShapeType="1"/>
          </p:cNvSpPr>
          <p:nvPr/>
        </p:nvSpPr>
        <p:spPr bwMode="auto">
          <a:xfrm flipV="1">
            <a:off x="2379662" y="2905128"/>
            <a:ext cx="1512888" cy="52863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123" name="Line 51"/>
          <p:cNvSpPr>
            <a:spLocks noChangeShapeType="1"/>
          </p:cNvSpPr>
          <p:nvPr/>
        </p:nvSpPr>
        <p:spPr bwMode="auto">
          <a:xfrm>
            <a:off x="2379662" y="3433765"/>
            <a:ext cx="1468438" cy="27463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124" name="Line 52"/>
          <p:cNvSpPr>
            <a:spLocks noChangeShapeType="1"/>
          </p:cNvSpPr>
          <p:nvPr/>
        </p:nvSpPr>
        <p:spPr bwMode="auto">
          <a:xfrm flipV="1">
            <a:off x="2379662" y="4032253"/>
            <a:ext cx="1512888" cy="1143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125" name="Line 53"/>
          <p:cNvSpPr>
            <a:spLocks noChangeShapeType="1"/>
          </p:cNvSpPr>
          <p:nvPr/>
        </p:nvSpPr>
        <p:spPr bwMode="auto">
          <a:xfrm>
            <a:off x="2379662" y="4146553"/>
            <a:ext cx="1468438" cy="688975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126" name="Line 54"/>
          <p:cNvSpPr>
            <a:spLocks noChangeShapeType="1"/>
          </p:cNvSpPr>
          <p:nvPr/>
        </p:nvSpPr>
        <p:spPr bwMode="auto">
          <a:xfrm>
            <a:off x="2379662" y="4583115"/>
            <a:ext cx="1512888" cy="5349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127" name="Line 55"/>
          <p:cNvSpPr>
            <a:spLocks noChangeShapeType="1"/>
          </p:cNvSpPr>
          <p:nvPr/>
        </p:nvSpPr>
        <p:spPr bwMode="auto">
          <a:xfrm flipV="1">
            <a:off x="2379662" y="3779840"/>
            <a:ext cx="1468438" cy="80327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128" name="Line 56"/>
          <p:cNvSpPr>
            <a:spLocks noChangeShapeType="1"/>
          </p:cNvSpPr>
          <p:nvPr/>
        </p:nvSpPr>
        <p:spPr bwMode="auto">
          <a:xfrm flipV="1">
            <a:off x="2379662" y="4032253"/>
            <a:ext cx="1512888" cy="12001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129" name="Line 57"/>
          <p:cNvSpPr>
            <a:spLocks noChangeShapeType="1"/>
          </p:cNvSpPr>
          <p:nvPr/>
        </p:nvSpPr>
        <p:spPr bwMode="auto">
          <a:xfrm>
            <a:off x="2379662" y="5232403"/>
            <a:ext cx="1468438" cy="6889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131" name="Line 59"/>
          <p:cNvSpPr>
            <a:spLocks noChangeShapeType="1"/>
          </p:cNvSpPr>
          <p:nvPr/>
        </p:nvSpPr>
        <p:spPr bwMode="auto">
          <a:xfrm flipH="1">
            <a:off x="2700337" y="6210303"/>
            <a:ext cx="1158875" cy="4746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648 L 5.55556E-7 0.0497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5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5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4977 L 5.55556E-7 0.1067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-2.22222E-6 0.041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10672 L 5.55556E-7 0.1648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2.77778E-6 0.041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16482 L 5.55556E-7 0.21875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21875 L 0.00017 0.27292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5E-6 0.0419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7292 L 0.00017 0.3254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5E-6 0.0419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32547 L 0.00052 0.38403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838 L 0.00069 0.43565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5E-6 0.0419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5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5" grpId="0" animBg="1"/>
      <p:bldP spid="5" grpId="1" animBg="1"/>
      <p:bldP spid="5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2" grpId="0" animBg="1"/>
      <p:bldP spid="32" grpId="1" animBg="1"/>
      <p:bldP spid="32" grpId="2" animBg="1"/>
      <p:bldP spid="15" grpId="0"/>
      <p:bldP spid="15" grpId="1"/>
      <p:bldP spid="15" grpId="2"/>
      <p:bldP spid="15" grpId="3"/>
      <p:bldP spid="15" grpId="4"/>
      <p:bldP spid="15" grpId="5"/>
      <p:bldP spid="15" grpId="6"/>
      <p:bldP spid="15" grpId="7"/>
      <p:bldP spid="15" grpId="8"/>
      <p:bldP spid="21" grpId="0"/>
      <p:bldP spid="23" grpId="0"/>
      <p:bldP spid="25" grpId="0"/>
      <p:bldP spid="1155120" grpId="0" animBg="1"/>
      <p:bldP spid="1155122" grpId="0" animBg="1"/>
      <p:bldP spid="1155123" grpId="0" animBg="1"/>
      <p:bldP spid="1155124" grpId="0" animBg="1"/>
      <p:bldP spid="1155125" grpId="0" animBg="1"/>
      <p:bldP spid="1155126" grpId="0" animBg="1"/>
      <p:bldP spid="1155127" grpId="0" animBg="1"/>
      <p:bldP spid="1155128" grpId="0" animBg="1"/>
      <p:bldP spid="1155129" grpId="0" animBg="1"/>
      <p:bldP spid="11551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2041</TotalTime>
  <Words>1711</Words>
  <Application>Microsoft Office PowerPoint</Application>
  <PresentationFormat>On-screen Show (4:3)</PresentationFormat>
  <Paragraphs>535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Courier New</vt:lpstr>
      <vt:lpstr>Helvetica</vt:lpstr>
      <vt:lpstr>Tahoma</vt:lpstr>
      <vt:lpstr>Times New Roman</vt:lpstr>
      <vt:lpstr>Wingdings</vt:lpstr>
      <vt:lpstr>Office Theme</vt:lpstr>
      <vt:lpstr>Secure Systems Defenses and Advanced  Exploitation</vt:lpstr>
      <vt:lpstr>Shellcode Injection Attacks (recap)</vt:lpstr>
      <vt:lpstr>Executable Stack</vt:lpstr>
      <vt:lpstr>Thinking of Alternatives</vt:lpstr>
      <vt:lpstr>return-to-libc Attacks</vt:lpstr>
      <vt:lpstr>Return-Oriented Programming</vt:lpstr>
      <vt:lpstr>A Code Collage</vt:lpstr>
      <vt:lpstr>PowerPoint Presentation</vt:lpstr>
      <vt:lpstr>An Example</vt:lpstr>
      <vt:lpstr>Current State of the Art</vt:lpstr>
      <vt:lpstr>Going Mainstream</vt:lpstr>
      <vt:lpstr>(Simplified) Exploitation Checklist</vt:lpstr>
      <vt:lpstr>(Simplified) Exploitation Checklist</vt:lpstr>
      <vt:lpstr>(Simplified) Exploitation Checklist</vt:lpstr>
      <vt:lpstr>(Simplified) Exploitation Checklist</vt:lpstr>
      <vt:lpstr>(Simplified) Exploitation Checklist</vt:lpstr>
      <vt:lpstr>One Attack Fits All  (Lack of Diversity)</vt:lpstr>
      <vt:lpstr>One Attack Fits All  (Lack of Diversity)</vt:lpstr>
      <vt:lpstr>Enter ASLR</vt:lpstr>
      <vt:lpstr>PowerPoint Presentation</vt:lpstr>
      <vt:lpstr>PowerPoint Presentation</vt:lpstr>
      <vt:lpstr>PowerPoint Presentation</vt:lpstr>
      <vt:lpstr>PowerPoint Presentation</vt:lpstr>
      <vt:lpstr>Example</vt:lpstr>
      <vt:lpstr>ASLR in Linux </vt:lpstr>
      <vt:lpstr>ASLR in Linux</vt:lpstr>
      <vt:lpstr>ASLR in Windows</vt:lpstr>
      <vt:lpstr>Brute-forcing ASLR</vt:lpstr>
      <vt:lpstr>Biased Selection of Heap Base Address</vt:lpstr>
      <vt:lpstr>Brute-forcing ASLR</vt:lpstr>
      <vt:lpstr>Brute-forcing ASLR</vt:lpstr>
      <vt:lpstr>Brute-forcing ASLR</vt:lpstr>
      <vt:lpstr>Brute-forcing ASLR</vt:lpstr>
      <vt:lpstr>Exploit the Weakest Link</vt:lpstr>
      <vt:lpstr>Exploit the Weakest Link</vt:lpstr>
      <vt:lpstr>Defeating Randomization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Lab Introduction</dc:title>
  <dc:creator>porto</dc:creator>
  <cp:lastModifiedBy>porto</cp:lastModifiedBy>
  <cp:revision>424</cp:revision>
  <dcterms:created xsi:type="dcterms:W3CDTF">2014-08-28T19:54:37Z</dcterms:created>
  <dcterms:modified xsi:type="dcterms:W3CDTF">2014-09-25T22:06:01Z</dcterms:modified>
</cp:coreProperties>
</file>