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178" r:id="rId1"/>
  </p:sldMasterIdLst>
  <p:notesMasterIdLst>
    <p:notesMasterId r:id="rId66"/>
  </p:notesMasterIdLst>
  <p:sldIdLst>
    <p:sldId id="256" r:id="rId2"/>
    <p:sldId id="307" r:id="rId3"/>
    <p:sldId id="308" r:id="rId4"/>
    <p:sldId id="313" r:id="rId5"/>
    <p:sldId id="309" r:id="rId6"/>
    <p:sldId id="310" r:id="rId7"/>
    <p:sldId id="311" r:id="rId8"/>
    <p:sldId id="312" r:id="rId9"/>
    <p:sldId id="314" r:id="rId10"/>
    <p:sldId id="317" r:id="rId11"/>
    <p:sldId id="319" r:id="rId12"/>
    <p:sldId id="318" r:id="rId13"/>
    <p:sldId id="321" r:id="rId14"/>
    <p:sldId id="326" r:id="rId15"/>
    <p:sldId id="327" r:id="rId16"/>
    <p:sldId id="330" r:id="rId17"/>
    <p:sldId id="329" r:id="rId18"/>
    <p:sldId id="331" r:id="rId19"/>
    <p:sldId id="322" r:id="rId20"/>
    <p:sldId id="323" r:id="rId21"/>
    <p:sldId id="325" r:id="rId22"/>
    <p:sldId id="332" r:id="rId23"/>
    <p:sldId id="334" r:id="rId24"/>
    <p:sldId id="335" r:id="rId25"/>
    <p:sldId id="333" r:id="rId26"/>
    <p:sldId id="336" r:id="rId27"/>
    <p:sldId id="338" r:id="rId28"/>
    <p:sldId id="340" r:id="rId29"/>
    <p:sldId id="402" r:id="rId30"/>
    <p:sldId id="405" r:id="rId31"/>
    <p:sldId id="406" r:id="rId32"/>
    <p:sldId id="403" r:id="rId33"/>
    <p:sldId id="404" r:id="rId34"/>
    <p:sldId id="401" r:id="rId35"/>
    <p:sldId id="341" r:id="rId36"/>
    <p:sldId id="356" r:id="rId37"/>
    <p:sldId id="369" r:id="rId38"/>
    <p:sldId id="370" r:id="rId39"/>
    <p:sldId id="371" r:id="rId40"/>
    <p:sldId id="360" r:id="rId41"/>
    <p:sldId id="372" r:id="rId42"/>
    <p:sldId id="373" r:id="rId43"/>
    <p:sldId id="364" r:id="rId44"/>
    <p:sldId id="374" r:id="rId45"/>
    <p:sldId id="375" r:id="rId46"/>
    <p:sldId id="376" r:id="rId47"/>
    <p:sldId id="377" r:id="rId48"/>
    <p:sldId id="379" r:id="rId49"/>
    <p:sldId id="378" r:id="rId50"/>
    <p:sldId id="385" r:id="rId51"/>
    <p:sldId id="386" r:id="rId52"/>
    <p:sldId id="384" r:id="rId53"/>
    <p:sldId id="387" r:id="rId54"/>
    <p:sldId id="381" r:id="rId55"/>
    <p:sldId id="391" r:id="rId56"/>
    <p:sldId id="392" r:id="rId57"/>
    <p:sldId id="393" r:id="rId58"/>
    <p:sldId id="389" r:id="rId59"/>
    <p:sldId id="394" r:id="rId60"/>
    <p:sldId id="395" r:id="rId61"/>
    <p:sldId id="397" r:id="rId62"/>
    <p:sldId id="398" r:id="rId63"/>
    <p:sldId id="399" r:id="rId64"/>
    <p:sldId id="320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B5C"/>
    <a:srgbClr val="DCA298"/>
    <a:srgbClr val="FB7E71"/>
    <a:srgbClr val="F7BE9F"/>
    <a:srgbClr val="BE2B12"/>
    <a:srgbClr val="98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8" autoAdjust="0"/>
    <p:restoredTop sz="78891" autoAdjust="0"/>
  </p:normalViewPr>
  <p:slideViewPr>
    <p:cSldViewPr snapToGrid="0">
      <p:cViewPr varScale="1">
        <p:scale>
          <a:sx n="93" d="100"/>
          <a:sy n="93" d="100"/>
        </p:scale>
        <p:origin x="90" y="186"/>
      </p:cViewPr>
      <p:guideLst/>
    </p:cSldViewPr>
  </p:slideViewPr>
  <p:outlineViewPr>
    <p:cViewPr>
      <p:scale>
        <a:sx n="33" d="100"/>
        <a:sy n="33" d="100"/>
      </p:scale>
      <p:origin x="0" y="-54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89BBE-4FCC-49B0-BC8A-44125A7CB431}" type="doc">
      <dgm:prSet loTypeId="urn:microsoft.com/office/officeart/2005/8/layout/cycle3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960EF2-1EF3-4E83-985D-2C813F2A6692}">
      <dgm:prSet phldrT="[Text]"/>
      <dgm:spPr>
        <a:noFill/>
      </dgm:spPr>
      <dgm:t>
        <a:bodyPr/>
        <a:lstStyle/>
        <a:p>
          <a:r>
            <a:rPr lang="en-US" smtClean="0">
              <a:noFill/>
            </a:rPr>
            <a:t>Branch</a:t>
          </a:r>
          <a:endParaRPr lang="en-US" dirty="0">
            <a:noFill/>
          </a:endParaRPr>
        </a:p>
      </dgm:t>
    </dgm:pt>
    <dgm:pt modelId="{A77F6BD3-7820-4D11-B79C-25EBAC7634FB}" type="sibTrans" cxnId="{83D64627-3C15-46B1-B839-9ACD505CAD44}">
      <dgm:prSet/>
      <dgm:spPr/>
      <dgm:t>
        <a:bodyPr/>
        <a:lstStyle/>
        <a:p>
          <a:endParaRPr lang="en-US"/>
        </a:p>
      </dgm:t>
    </dgm:pt>
    <dgm:pt modelId="{784E80F5-F0AF-4C8C-A1F0-1CB180FC0748}" type="parTrans" cxnId="{83D64627-3C15-46B1-B839-9ACD505CAD44}">
      <dgm:prSet/>
      <dgm:spPr/>
      <dgm:t>
        <a:bodyPr/>
        <a:lstStyle/>
        <a:p>
          <a:endParaRPr lang="en-US"/>
        </a:p>
      </dgm:t>
    </dgm:pt>
    <dgm:pt modelId="{7B5F3E31-8D53-4706-8BF0-578D0D4E1512}">
      <dgm:prSet phldrT="[Text]"/>
      <dgm:spPr>
        <a:noFill/>
      </dgm:spPr>
      <dgm:t>
        <a:bodyPr/>
        <a:lstStyle/>
        <a:p>
          <a:r>
            <a:rPr lang="en-US" smtClean="0">
              <a:noFill/>
            </a:rPr>
            <a:t>Branch</a:t>
          </a:r>
          <a:endParaRPr lang="en-US" dirty="0">
            <a:noFill/>
          </a:endParaRPr>
        </a:p>
      </dgm:t>
    </dgm:pt>
    <dgm:pt modelId="{107FFEB8-FFCB-41D1-8B25-8A0698002F07}" type="sibTrans" cxnId="{969A2122-FFB9-4753-AF93-0AF800C1BEA9}">
      <dgm:prSet/>
      <dgm:spPr/>
      <dgm:t>
        <a:bodyPr/>
        <a:lstStyle/>
        <a:p>
          <a:endParaRPr lang="en-US"/>
        </a:p>
      </dgm:t>
    </dgm:pt>
    <dgm:pt modelId="{45B2A775-2639-4788-961E-A7FC41DF39B6}" type="parTrans" cxnId="{969A2122-FFB9-4753-AF93-0AF800C1BEA9}">
      <dgm:prSet/>
      <dgm:spPr/>
      <dgm:t>
        <a:bodyPr/>
        <a:lstStyle/>
        <a:p>
          <a:endParaRPr lang="en-US"/>
        </a:p>
      </dgm:t>
    </dgm:pt>
    <dgm:pt modelId="{76CFFA42-39BC-422C-B635-4E5FEE45325B}">
      <dgm:prSet phldrT="[Text]"/>
      <dgm:spPr>
        <a:noFill/>
      </dgm:spPr>
      <dgm:t>
        <a:bodyPr/>
        <a:lstStyle/>
        <a:p>
          <a:r>
            <a:rPr lang="en-US" smtClean="0">
              <a:noFill/>
            </a:rPr>
            <a:t>Branch</a:t>
          </a:r>
          <a:endParaRPr lang="en-US" dirty="0">
            <a:noFill/>
          </a:endParaRPr>
        </a:p>
      </dgm:t>
    </dgm:pt>
    <dgm:pt modelId="{43391538-1371-4191-B73A-927A919E2225}" type="sibTrans" cxnId="{F04002E2-25B9-419E-9B07-49357A93972B}">
      <dgm:prSet/>
      <dgm:spPr/>
      <dgm:t>
        <a:bodyPr/>
        <a:lstStyle/>
        <a:p>
          <a:endParaRPr lang="en-US"/>
        </a:p>
      </dgm:t>
    </dgm:pt>
    <dgm:pt modelId="{5C87450F-C4B1-4781-A882-42524C248CF6}" type="parTrans" cxnId="{F04002E2-25B9-419E-9B07-49357A93972B}">
      <dgm:prSet/>
      <dgm:spPr/>
      <dgm:t>
        <a:bodyPr/>
        <a:lstStyle/>
        <a:p>
          <a:endParaRPr lang="en-US"/>
        </a:p>
      </dgm:t>
    </dgm:pt>
    <dgm:pt modelId="{708E905D-781E-4C6C-9D1D-EDF1DE6CA6BD}">
      <dgm:prSet phldrT="[Text]"/>
      <dgm:spPr>
        <a:noFill/>
      </dgm:spPr>
      <dgm:t>
        <a:bodyPr/>
        <a:lstStyle/>
        <a:p>
          <a:r>
            <a:rPr lang="en-US" smtClean="0">
              <a:noFill/>
            </a:rPr>
            <a:t>Branch</a:t>
          </a:r>
          <a:endParaRPr lang="en-US" dirty="0">
            <a:noFill/>
          </a:endParaRPr>
        </a:p>
      </dgm:t>
    </dgm:pt>
    <dgm:pt modelId="{44499030-AEB3-4137-A072-6828A400AA0F}" type="sibTrans" cxnId="{8A98D30D-3A4D-4790-BAED-0984AFD74502}">
      <dgm:prSet/>
      <dgm:spPr/>
      <dgm:t>
        <a:bodyPr/>
        <a:lstStyle/>
        <a:p>
          <a:endParaRPr lang="en-US"/>
        </a:p>
      </dgm:t>
    </dgm:pt>
    <dgm:pt modelId="{C847EFEE-EDEA-447E-9357-FCBE141DCD21}" type="parTrans" cxnId="{8A98D30D-3A4D-4790-BAED-0984AFD74502}">
      <dgm:prSet/>
      <dgm:spPr/>
      <dgm:t>
        <a:bodyPr/>
        <a:lstStyle/>
        <a:p>
          <a:endParaRPr lang="en-US"/>
        </a:p>
      </dgm:t>
    </dgm:pt>
    <dgm:pt modelId="{8B45D148-D0FA-430E-8D72-93A5E0591DA0}">
      <dgm:prSet phldrT="[Text]"/>
      <dgm:spPr>
        <a:noFill/>
      </dgm:spPr>
      <dgm:t>
        <a:bodyPr/>
        <a:lstStyle/>
        <a:p>
          <a:r>
            <a:rPr lang="en-US" smtClean="0">
              <a:noFill/>
            </a:rPr>
            <a:t>Branch</a:t>
          </a:r>
          <a:endParaRPr lang="en-US" dirty="0">
            <a:noFill/>
          </a:endParaRPr>
        </a:p>
      </dgm:t>
    </dgm:pt>
    <dgm:pt modelId="{34E01D5B-CE97-4F86-96A7-B7C6E9E2B880}" type="sibTrans" cxnId="{412080EA-2F0A-41AA-A721-DD92D775C876}">
      <dgm:prSet/>
      <dgm:spPr/>
      <dgm:t>
        <a:bodyPr/>
        <a:lstStyle/>
        <a:p>
          <a:endParaRPr lang="en-US"/>
        </a:p>
      </dgm:t>
    </dgm:pt>
    <dgm:pt modelId="{3825071E-FAC1-496B-A45C-8051C8E94A95}" type="parTrans" cxnId="{412080EA-2F0A-41AA-A721-DD92D775C876}">
      <dgm:prSet/>
      <dgm:spPr/>
      <dgm:t>
        <a:bodyPr/>
        <a:lstStyle/>
        <a:p>
          <a:endParaRPr lang="en-US"/>
        </a:p>
      </dgm:t>
    </dgm:pt>
    <dgm:pt modelId="{05AB491D-5909-42B3-9C3D-D3E03FF0D912}">
      <dgm:prSet phldrT="[Text]"/>
      <dgm:spPr>
        <a:noFill/>
      </dgm:spPr>
      <dgm:t>
        <a:bodyPr/>
        <a:lstStyle/>
        <a:p>
          <a:r>
            <a:rPr lang="en-US" dirty="0" smtClean="0">
              <a:noFill/>
            </a:rPr>
            <a:t>Branch</a:t>
          </a:r>
          <a:endParaRPr lang="en-US" dirty="0">
            <a:noFill/>
          </a:endParaRPr>
        </a:p>
      </dgm:t>
    </dgm:pt>
    <dgm:pt modelId="{98277B1A-367A-4FFD-A894-0B30D77F51A7}" type="sibTrans" cxnId="{B7531B7F-D93D-4473-B0D6-CE5451AB00F3}">
      <dgm:prSet/>
      <dgm:spPr/>
      <dgm:t>
        <a:bodyPr/>
        <a:lstStyle/>
        <a:p>
          <a:endParaRPr lang="en-US"/>
        </a:p>
      </dgm:t>
    </dgm:pt>
    <dgm:pt modelId="{14019442-EDE1-48CC-AE5D-16BE2689D1BF}" type="parTrans" cxnId="{B7531B7F-D93D-4473-B0D6-CE5451AB00F3}">
      <dgm:prSet/>
      <dgm:spPr/>
      <dgm:t>
        <a:bodyPr/>
        <a:lstStyle/>
        <a:p>
          <a:endParaRPr lang="en-US"/>
        </a:p>
      </dgm:t>
    </dgm:pt>
    <dgm:pt modelId="{2F775B57-5BC6-4CB8-AE4E-4DC87B90E14A}">
      <dgm:prSet phldrT="[Text]"/>
      <dgm:spPr>
        <a:noFill/>
      </dgm:spPr>
      <dgm:t>
        <a:bodyPr/>
        <a:lstStyle/>
        <a:p>
          <a:r>
            <a:rPr lang="en-US" dirty="0" smtClean="0">
              <a:noFill/>
            </a:rPr>
            <a:t>Branch</a:t>
          </a:r>
          <a:endParaRPr lang="en-US" dirty="0">
            <a:noFill/>
          </a:endParaRPr>
        </a:p>
      </dgm:t>
    </dgm:pt>
    <dgm:pt modelId="{A3AFD292-18F2-483A-B884-BBF577D8AAD6}" type="sibTrans" cxnId="{170093AD-F084-4534-83E0-3352651DE3BE}">
      <dgm:prSet/>
      <dgm:spPr/>
      <dgm:t>
        <a:bodyPr/>
        <a:lstStyle/>
        <a:p>
          <a:endParaRPr lang="en-US"/>
        </a:p>
      </dgm:t>
    </dgm:pt>
    <dgm:pt modelId="{1AC71658-234E-4175-8804-5EB6F2590BA5}" type="parTrans" cxnId="{170093AD-F084-4534-83E0-3352651DE3BE}">
      <dgm:prSet/>
      <dgm:spPr/>
      <dgm:t>
        <a:bodyPr/>
        <a:lstStyle/>
        <a:p>
          <a:endParaRPr lang="en-US"/>
        </a:p>
      </dgm:t>
    </dgm:pt>
    <dgm:pt modelId="{999E6A33-81BF-4556-BEA8-D2548D3F6400}">
      <dgm:prSet phldrT="[Text]"/>
      <dgm:spPr>
        <a:noFill/>
      </dgm:spPr>
      <dgm:t>
        <a:bodyPr/>
        <a:lstStyle/>
        <a:p>
          <a:r>
            <a:rPr lang="en-US" dirty="0" smtClean="0">
              <a:noFill/>
            </a:rPr>
            <a:t>Branch</a:t>
          </a:r>
          <a:endParaRPr lang="en-US" dirty="0">
            <a:noFill/>
          </a:endParaRPr>
        </a:p>
      </dgm:t>
    </dgm:pt>
    <dgm:pt modelId="{9766BCB8-FB33-4CB6-BFFE-7081882101B9}" type="sibTrans" cxnId="{E97AD2CF-41A6-44D1-B01B-663FD3A46C62}">
      <dgm:prSet/>
      <dgm:spPr/>
      <dgm:t>
        <a:bodyPr/>
        <a:lstStyle/>
        <a:p>
          <a:endParaRPr lang="en-US"/>
        </a:p>
      </dgm:t>
    </dgm:pt>
    <dgm:pt modelId="{66E914FF-8AAD-4DED-88CF-FA90627E3BAB}" type="parTrans" cxnId="{E97AD2CF-41A6-44D1-B01B-663FD3A46C62}">
      <dgm:prSet/>
      <dgm:spPr/>
      <dgm:t>
        <a:bodyPr/>
        <a:lstStyle/>
        <a:p>
          <a:endParaRPr lang="en-US"/>
        </a:p>
      </dgm:t>
    </dgm:pt>
    <dgm:pt modelId="{76F9F955-CD7F-419D-84CB-DC2F3FEB2E83}">
      <dgm:prSet phldrT="[Text]"/>
      <dgm:spPr>
        <a:noFill/>
      </dgm:spPr>
      <dgm:t>
        <a:bodyPr/>
        <a:lstStyle/>
        <a:p>
          <a:r>
            <a:rPr lang="en-US" dirty="0" smtClean="0">
              <a:noFill/>
            </a:rPr>
            <a:t>Branch</a:t>
          </a:r>
          <a:endParaRPr lang="en-US" dirty="0">
            <a:noFill/>
          </a:endParaRPr>
        </a:p>
      </dgm:t>
    </dgm:pt>
    <dgm:pt modelId="{CF36F8BA-F1A6-4C25-8350-D04B743ABB8A}" type="sibTrans" cxnId="{83D896DB-FBBE-43CA-A604-938BD7D90AF6}">
      <dgm:prSet/>
      <dgm:spPr/>
      <dgm:t>
        <a:bodyPr/>
        <a:lstStyle/>
        <a:p>
          <a:endParaRPr lang="en-US"/>
        </a:p>
      </dgm:t>
    </dgm:pt>
    <dgm:pt modelId="{D6FA7A80-211F-4541-BA11-739FBD20ACCC}" type="parTrans" cxnId="{83D896DB-FBBE-43CA-A604-938BD7D90AF6}">
      <dgm:prSet/>
      <dgm:spPr/>
      <dgm:t>
        <a:bodyPr/>
        <a:lstStyle/>
        <a:p>
          <a:endParaRPr lang="en-US"/>
        </a:p>
      </dgm:t>
    </dgm:pt>
    <dgm:pt modelId="{9A8FEC24-327F-403D-986F-4AA365F1D404}">
      <dgm:prSet phldrT="[Text]"/>
      <dgm:spPr>
        <a:noFill/>
      </dgm:spPr>
      <dgm:t>
        <a:bodyPr/>
        <a:lstStyle/>
        <a:p>
          <a:r>
            <a:rPr lang="en-US" dirty="0" smtClean="0">
              <a:noFill/>
            </a:rPr>
            <a:t>Branch</a:t>
          </a:r>
          <a:endParaRPr lang="en-US" dirty="0">
            <a:noFill/>
          </a:endParaRPr>
        </a:p>
      </dgm:t>
    </dgm:pt>
    <dgm:pt modelId="{FD3ABD35-BB16-4B30-96C2-58B72405FE87}" type="sibTrans" cxnId="{66BC7568-7F36-41BC-B54F-DEB7348B5980}">
      <dgm:prSet/>
      <dgm:spPr/>
      <dgm:t>
        <a:bodyPr/>
        <a:lstStyle/>
        <a:p>
          <a:endParaRPr lang="en-US"/>
        </a:p>
      </dgm:t>
    </dgm:pt>
    <dgm:pt modelId="{BBE04C7D-6006-41D9-A01D-422F5C1F9D42}" type="parTrans" cxnId="{66BC7568-7F36-41BC-B54F-DEB7348B5980}">
      <dgm:prSet/>
      <dgm:spPr/>
      <dgm:t>
        <a:bodyPr/>
        <a:lstStyle/>
        <a:p>
          <a:endParaRPr lang="en-US"/>
        </a:p>
      </dgm:t>
    </dgm:pt>
    <dgm:pt modelId="{66E72E3D-5F0C-4635-B185-B0C870AE28E1}">
      <dgm:prSet phldrT="[Text]"/>
      <dgm:spPr>
        <a:noFill/>
      </dgm:spPr>
      <dgm:t>
        <a:bodyPr/>
        <a:lstStyle/>
        <a:p>
          <a:r>
            <a:rPr lang="en-US" dirty="0" smtClean="0">
              <a:noFill/>
            </a:rPr>
            <a:t>Branch</a:t>
          </a:r>
          <a:endParaRPr lang="en-US" dirty="0">
            <a:noFill/>
          </a:endParaRPr>
        </a:p>
      </dgm:t>
    </dgm:pt>
    <dgm:pt modelId="{BB23D18B-0FD4-483F-A88D-EFA69D0E1F93}" type="sibTrans" cxnId="{FB4CC79B-DC11-45D1-86F6-872DA39D2609}">
      <dgm:prSet/>
      <dgm:spPr/>
      <dgm:t>
        <a:bodyPr/>
        <a:lstStyle/>
        <a:p>
          <a:endParaRPr lang="en-US"/>
        </a:p>
      </dgm:t>
    </dgm:pt>
    <dgm:pt modelId="{AC706BA8-0062-4EF4-A5B2-0C85421082C3}" type="parTrans" cxnId="{FB4CC79B-DC11-45D1-86F6-872DA39D2609}">
      <dgm:prSet/>
      <dgm:spPr/>
      <dgm:t>
        <a:bodyPr/>
        <a:lstStyle/>
        <a:p>
          <a:endParaRPr lang="en-US"/>
        </a:p>
      </dgm:t>
    </dgm:pt>
    <dgm:pt modelId="{2900DFAF-808C-457F-A2BB-E3A92ECB00E3}">
      <dgm:prSet phldrT="[Text]"/>
      <dgm:spPr>
        <a:noFill/>
      </dgm:spPr>
      <dgm:t>
        <a:bodyPr/>
        <a:lstStyle/>
        <a:p>
          <a:r>
            <a:rPr lang="en-US" dirty="0" smtClean="0">
              <a:noFill/>
            </a:rPr>
            <a:t>Branch</a:t>
          </a:r>
          <a:endParaRPr lang="en-US" dirty="0">
            <a:noFill/>
          </a:endParaRPr>
        </a:p>
      </dgm:t>
    </dgm:pt>
    <dgm:pt modelId="{FC88E514-879D-4439-9E2C-56EF9109315F}" type="sibTrans" cxnId="{DCD4D6D8-76B4-4CCC-9C3D-B85278A0D9BA}">
      <dgm:prSet/>
      <dgm:spPr/>
      <dgm:t>
        <a:bodyPr/>
        <a:lstStyle/>
        <a:p>
          <a:endParaRPr lang="en-US"/>
        </a:p>
      </dgm:t>
    </dgm:pt>
    <dgm:pt modelId="{650B1446-DCFB-48BD-BC35-AC84808B3C54}" type="parTrans" cxnId="{DCD4D6D8-76B4-4CCC-9C3D-B85278A0D9BA}">
      <dgm:prSet/>
      <dgm:spPr/>
      <dgm:t>
        <a:bodyPr/>
        <a:lstStyle/>
        <a:p>
          <a:endParaRPr lang="en-US"/>
        </a:p>
      </dgm:t>
    </dgm:pt>
    <dgm:pt modelId="{CCE312B5-B0D1-46AB-A808-24793FE987D6}">
      <dgm:prSet phldrT="[Text]"/>
      <dgm:spPr>
        <a:noFill/>
      </dgm:spPr>
      <dgm:t>
        <a:bodyPr/>
        <a:lstStyle/>
        <a:p>
          <a:r>
            <a:rPr lang="en-US" dirty="0" smtClean="0">
              <a:noFill/>
            </a:rPr>
            <a:t>Branch</a:t>
          </a:r>
          <a:endParaRPr lang="en-US" dirty="0">
            <a:noFill/>
          </a:endParaRPr>
        </a:p>
      </dgm:t>
    </dgm:pt>
    <dgm:pt modelId="{6C36C956-92C7-4BD9-83D4-A76CAC6C8A09}" type="sibTrans" cxnId="{CF390B70-8C7C-4CCF-AC3F-4061ECC8885A}">
      <dgm:prSet/>
      <dgm:spPr/>
      <dgm:t>
        <a:bodyPr/>
        <a:lstStyle/>
        <a:p>
          <a:endParaRPr lang="en-US"/>
        </a:p>
      </dgm:t>
    </dgm:pt>
    <dgm:pt modelId="{1351AB18-18D3-49B2-874A-257F5FEE78C0}" type="parTrans" cxnId="{CF390B70-8C7C-4CCF-AC3F-4061ECC8885A}">
      <dgm:prSet/>
      <dgm:spPr/>
      <dgm:t>
        <a:bodyPr/>
        <a:lstStyle/>
        <a:p>
          <a:endParaRPr lang="en-US"/>
        </a:p>
      </dgm:t>
    </dgm:pt>
    <dgm:pt modelId="{12F72B82-AB94-4DF4-BF89-A1D97FD71936}">
      <dgm:prSet phldrT="[Text]"/>
      <dgm:spPr>
        <a:noFill/>
      </dgm:spPr>
      <dgm:t>
        <a:bodyPr/>
        <a:lstStyle/>
        <a:p>
          <a:r>
            <a:rPr lang="en-US" dirty="0" smtClean="0">
              <a:noFill/>
            </a:rPr>
            <a:t>Branch</a:t>
          </a:r>
          <a:endParaRPr lang="en-US" dirty="0">
            <a:noFill/>
          </a:endParaRPr>
        </a:p>
      </dgm:t>
    </dgm:pt>
    <dgm:pt modelId="{0041F0C6-30FD-43F4-BFE5-DA8DCF62FCDA}" type="sibTrans" cxnId="{4968FCDE-E6BA-49BE-809C-02648118993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75000"/>
              </a:schemeClr>
            </a:gs>
          </a:gsLst>
          <a:lin ang="11400000" scaled="0"/>
          <a:tileRect/>
        </a:gradFill>
        <a:ln>
          <a:noFill/>
        </a:ln>
      </dgm:spPr>
      <dgm:t>
        <a:bodyPr/>
        <a:lstStyle/>
        <a:p>
          <a:endParaRPr lang="en-US"/>
        </a:p>
      </dgm:t>
    </dgm:pt>
    <dgm:pt modelId="{C4070D10-4A7F-4DC5-A3DB-7BB7A372AD43}" type="parTrans" cxnId="{4968FCDE-E6BA-49BE-809C-02648118993C}">
      <dgm:prSet/>
      <dgm:spPr/>
      <dgm:t>
        <a:bodyPr/>
        <a:lstStyle/>
        <a:p>
          <a:endParaRPr lang="en-US"/>
        </a:p>
      </dgm:t>
    </dgm:pt>
    <dgm:pt modelId="{AD9BD52D-F0AE-4920-B448-D93A43D06C86}">
      <dgm:prSet phldrT="[Text]"/>
      <dgm:spPr>
        <a:noFill/>
      </dgm:spPr>
      <dgm:t>
        <a:bodyPr/>
        <a:lstStyle/>
        <a:p>
          <a:r>
            <a:rPr lang="en-US" dirty="0" smtClean="0">
              <a:noFill/>
            </a:rPr>
            <a:t>Branch</a:t>
          </a:r>
          <a:endParaRPr lang="en-US" dirty="0">
            <a:noFill/>
          </a:endParaRPr>
        </a:p>
      </dgm:t>
    </dgm:pt>
    <dgm:pt modelId="{51A862B0-2C06-4AC7-8DFB-9C5A0CA0F823}" type="sibTrans" cxnId="{C71C7F82-F7A9-43FA-B59A-6946AC7405E1}">
      <dgm:prSet/>
      <dgm:spPr/>
      <dgm:t>
        <a:bodyPr/>
        <a:lstStyle/>
        <a:p>
          <a:endParaRPr lang="en-US"/>
        </a:p>
      </dgm:t>
    </dgm:pt>
    <dgm:pt modelId="{B142247E-B728-4519-B195-631ABDEEA353}" type="parTrans" cxnId="{C71C7F82-F7A9-43FA-B59A-6946AC7405E1}">
      <dgm:prSet/>
      <dgm:spPr/>
      <dgm:t>
        <a:bodyPr/>
        <a:lstStyle/>
        <a:p>
          <a:endParaRPr lang="en-US"/>
        </a:p>
      </dgm:t>
    </dgm:pt>
    <dgm:pt modelId="{99A25830-DDB1-43ED-AB07-9B082EAB0625}" type="pres">
      <dgm:prSet presAssocID="{44E89BBE-4FCC-49B0-BC8A-44125A7CB43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400E96-A2DD-4D36-8FA9-D6AF1AB83A9B}" type="pres">
      <dgm:prSet presAssocID="{44E89BBE-4FCC-49B0-BC8A-44125A7CB431}" presName="cycle" presStyleCnt="0"/>
      <dgm:spPr/>
    </dgm:pt>
    <dgm:pt modelId="{D6B0E406-F764-4A56-899D-43FF7836F016}" type="pres">
      <dgm:prSet presAssocID="{12F72B82-AB94-4DF4-BF89-A1D97FD71936}" presName="nodeFirst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F1C12-F955-4180-9E04-F83CA87EED43}" type="pres">
      <dgm:prSet presAssocID="{0041F0C6-30FD-43F4-BFE5-DA8DCF62FCDA}" presName="sibTransFirstNode" presStyleLbl="bgShp" presStyleIdx="0" presStyleCnt="1" custAng="770350"/>
      <dgm:spPr/>
      <dgm:t>
        <a:bodyPr/>
        <a:lstStyle/>
        <a:p>
          <a:endParaRPr lang="en-US"/>
        </a:p>
      </dgm:t>
    </dgm:pt>
    <dgm:pt modelId="{57C935DC-C81E-4425-A40C-10614870C0B6}" type="pres">
      <dgm:prSet presAssocID="{CCE312B5-B0D1-46AB-A808-24793FE987D6}" presName="nodeFollowingNodes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1B9CD-FBA0-4E8C-BB17-707AC1D7788D}" type="pres">
      <dgm:prSet presAssocID="{2900DFAF-808C-457F-A2BB-E3A92ECB00E3}" presName="nodeFollowingNodes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9DCB9-D5EC-4498-85DC-EB561850E3D1}" type="pres">
      <dgm:prSet presAssocID="{66E72E3D-5F0C-4635-B185-B0C870AE28E1}" presName="nodeFollowingNodes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35D99-4914-4520-AB5D-092F7B9D19C9}" type="pres">
      <dgm:prSet presAssocID="{9A8FEC24-327F-403D-986F-4AA365F1D404}" presName="nodeFollowingNodes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9A2E5-E867-4C11-87F2-21F35CB5C4AB}" type="pres">
      <dgm:prSet presAssocID="{76F9F955-CD7F-419D-84CB-DC2F3FEB2E83}" presName="nodeFollowingNodes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AFF90-6165-4C82-A3D0-B61CACF9FCD3}" type="pres">
      <dgm:prSet presAssocID="{999E6A33-81BF-4556-BEA8-D2548D3F6400}" presName="nodeFollowingNodes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DDE6C-E24E-4A02-863A-19B56704E134}" type="pres">
      <dgm:prSet presAssocID="{2F775B57-5BC6-4CB8-AE4E-4DC87B90E14A}" presName="nodeFollowingNodes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0E741-C002-4F37-8F6A-A40E5C7A752F}" type="pres">
      <dgm:prSet presAssocID="{05AB491D-5909-42B3-9C3D-D3E03FF0D912}" presName="nodeFollowingNodes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8B668-9BEC-4D5E-A393-43A38BD61111}" type="pres">
      <dgm:prSet presAssocID="{8B45D148-D0FA-430E-8D72-93A5E0591DA0}" presName="nodeFollowingNodes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919E0-F636-42FD-8E2F-B222D24DC720}" type="pres">
      <dgm:prSet presAssocID="{708E905D-781E-4C6C-9D1D-EDF1DE6CA6BD}" presName="nodeFollowingNodes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0C7BF-F92E-4950-A6FF-B89323DC61A4}" type="pres">
      <dgm:prSet presAssocID="{76CFFA42-39BC-422C-B635-4E5FEE45325B}" presName="nodeFollowingNodes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BAC56-A974-4844-BF9D-D57C69F7ED9E}" type="pres">
      <dgm:prSet presAssocID="{7B5F3E31-8D53-4706-8BF0-578D0D4E1512}" presName="nodeFollowingNodes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89BAFF-ACBE-4A53-9C30-B9096EF4740F}" type="pres">
      <dgm:prSet presAssocID="{16960EF2-1EF3-4E83-985D-2C813F2A6692}" presName="nodeFollowingNodes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73CBC-C9DC-49EC-8272-2415AE464E0A}" type="pres">
      <dgm:prSet presAssocID="{AD9BD52D-F0AE-4920-B448-D93A43D06C86}" presName="nodeFollowingNodes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D64627-3C15-46B1-B839-9ACD505CAD44}" srcId="{44E89BBE-4FCC-49B0-BC8A-44125A7CB431}" destId="{16960EF2-1EF3-4E83-985D-2C813F2A6692}" srcOrd="13" destOrd="0" parTransId="{784E80F5-F0AF-4C8C-A1F0-1CB180FC0748}" sibTransId="{A77F6BD3-7820-4D11-B79C-25EBAC7634FB}"/>
    <dgm:cxn modelId="{2D4D96E2-CBA0-424F-A85A-95BEFB9B7CCF}" type="presOf" srcId="{999E6A33-81BF-4556-BEA8-D2548D3F6400}" destId="{8ECAFF90-6165-4C82-A3D0-B61CACF9FCD3}" srcOrd="0" destOrd="0" presId="urn:microsoft.com/office/officeart/2005/8/layout/cycle3"/>
    <dgm:cxn modelId="{83D896DB-FBBE-43CA-A604-938BD7D90AF6}" srcId="{44E89BBE-4FCC-49B0-BC8A-44125A7CB431}" destId="{76F9F955-CD7F-419D-84CB-DC2F3FEB2E83}" srcOrd="5" destOrd="0" parTransId="{D6FA7A80-211F-4541-BA11-739FBD20ACCC}" sibTransId="{CF36F8BA-F1A6-4C25-8350-D04B743ABB8A}"/>
    <dgm:cxn modelId="{B8F02F9B-D76A-44D6-A3BD-DC372CC5DE8C}" type="presOf" srcId="{76CFFA42-39BC-422C-B635-4E5FEE45325B}" destId="{6FD0C7BF-F92E-4950-A6FF-B89323DC61A4}" srcOrd="0" destOrd="0" presId="urn:microsoft.com/office/officeart/2005/8/layout/cycle3"/>
    <dgm:cxn modelId="{8A98D30D-3A4D-4790-BAED-0984AFD74502}" srcId="{44E89BBE-4FCC-49B0-BC8A-44125A7CB431}" destId="{708E905D-781E-4C6C-9D1D-EDF1DE6CA6BD}" srcOrd="10" destOrd="0" parTransId="{C847EFEE-EDEA-447E-9357-FCBE141DCD21}" sibTransId="{44499030-AEB3-4137-A072-6828A400AA0F}"/>
    <dgm:cxn modelId="{F6B87718-B6FD-46A5-A116-C273466FF19B}" type="presOf" srcId="{708E905D-781E-4C6C-9D1D-EDF1DE6CA6BD}" destId="{B92919E0-F636-42FD-8E2F-B222D24DC720}" srcOrd="0" destOrd="0" presId="urn:microsoft.com/office/officeart/2005/8/layout/cycle3"/>
    <dgm:cxn modelId="{C51399C3-67BD-45A5-90F5-F057EDE8A658}" type="presOf" srcId="{0041F0C6-30FD-43F4-BFE5-DA8DCF62FCDA}" destId="{709F1C12-F955-4180-9E04-F83CA87EED43}" srcOrd="0" destOrd="0" presId="urn:microsoft.com/office/officeart/2005/8/layout/cycle3"/>
    <dgm:cxn modelId="{B7531B7F-D93D-4473-B0D6-CE5451AB00F3}" srcId="{44E89BBE-4FCC-49B0-BC8A-44125A7CB431}" destId="{05AB491D-5909-42B3-9C3D-D3E03FF0D912}" srcOrd="8" destOrd="0" parTransId="{14019442-EDE1-48CC-AE5D-16BE2689D1BF}" sibTransId="{98277B1A-367A-4FFD-A894-0B30D77F51A7}"/>
    <dgm:cxn modelId="{F04002E2-25B9-419E-9B07-49357A93972B}" srcId="{44E89BBE-4FCC-49B0-BC8A-44125A7CB431}" destId="{76CFFA42-39BC-422C-B635-4E5FEE45325B}" srcOrd="11" destOrd="0" parTransId="{5C87450F-C4B1-4781-A882-42524C248CF6}" sibTransId="{43391538-1371-4191-B73A-927A919E2225}"/>
    <dgm:cxn modelId="{170093AD-F084-4534-83E0-3352651DE3BE}" srcId="{44E89BBE-4FCC-49B0-BC8A-44125A7CB431}" destId="{2F775B57-5BC6-4CB8-AE4E-4DC87B90E14A}" srcOrd="7" destOrd="0" parTransId="{1AC71658-234E-4175-8804-5EB6F2590BA5}" sibTransId="{A3AFD292-18F2-483A-B884-BBF577D8AAD6}"/>
    <dgm:cxn modelId="{DEED92B0-ECDF-47D8-B985-C6B901FCD6AA}" type="presOf" srcId="{7B5F3E31-8D53-4706-8BF0-578D0D4E1512}" destId="{396BAC56-A974-4844-BF9D-D57C69F7ED9E}" srcOrd="0" destOrd="0" presId="urn:microsoft.com/office/officeart/2005/8/layout/cycle3"/>
    <dgm:cxn modelId="{412080EA-2F0A-41AA-A721-DD92D775C876}" srcId="{44E89BBE-4FCC-49B0-BC8A-44125A7CB431}" destId="{8B45D148-D0FA-430E-8D72-93A5E0591DA0}" srcOrd="9" destOrd="0" parTransId="{3825071E-FAC1-496B-A45C-8051C8E94A95}" sibTransId="{34E01D5B-CE97-4F86-96A7-B7C6E9E2B880}"/>
    <dgm:cxn modelId="{766B4381-BC61-4032-90FA-A74AD2192A1D}" type="presOf" srcId="{AD9BD52D-F0AE-4920-B448-D93A43D06C86}" destId="{40A73CBC-C9DC-49EC-8272-2415AE464E0A}" srcOrd="0" destOrd="0" presId="urn:microsoft.com/office/officeart/2005/8/layout/cycle3"/>
    <dgm:cxn modelId="{DCD4D6D8-76B4-4CCC-9C3D-B85278A0D9BA}" srcId="{44E89BBE-4FCC-49B0-BC8A-44125A7CB431}" destId="{2900DFAF-808C-457F-A2BB-E3A92ECB00E3}" srcOrd="2" destOrd="0" parTransId="{650B1446-DCFB-48BD-BC35-AC84808B3C54}" sibTransId="{FC88E514-879D-4439-9E2C-56EF9109315F}"/>
    <dgm:cxn modelId="{FE726BEA-1157-4552-AEC5-E1D1758447E0}" type="presOf" srcId="{8B45D148-D0FA-430E-8D72-93A5E0591DA0}" destId="{4718B668-9BEC-4D5E-A393-43A38BD61111}" srcOrd="0" destOrd="0" presId="urn:microsoft.com/office/officeart/2005/8/layout/cycle3"/>
    <dgm:cxn modelId="{96E08A85-A548-4345-87BA-BDD6DD86C583}" type="presOf" srcId="{2900DFAF-808C-457F-A2BB-E3A92ECB00E3}" destId="{D361B9CD-FBA0-4E8C-BB17-707AC1D7788D}" srcOrd="0" destOrd="0" presId="urn:microsoft.com/office/officeart/2005/8/layout/cycle3"/>
    <dgm:cxn modelId="{C7C6D0B5-1D49-4653-BC58-4385CE992E93}" type="presOf" srcId="{16960EF2-1EF3-4E83-985D-2C813F2A6692}" destId="{E289BAFF-ACBE-4A53-9C30-B9096EF4740F}" srcOrd="0" destOrd="0" presId="urn:microsoft.com/office/officeart/2005/8/layout/cycle3"/>
    <dgm:cxn modelId="{DB8482E7-16DA-49DD-A693-A3D6DB8B2136}" type="presOf" srcId="{9A8FEC24-327F-403D-986F-4AA365F1D404}" destId="{38635D99-4914-4520-AB5D-092F7B9D19C9}" srcOrd="0" destOrd="0" presId="urn:microsoft.com/office/officeart/2005/8/layout/cycle3"/>
    <dgm:cxn modelId="{B8B0D57C-F629-4C66-8494-A167A216C1A9}" type="presOf" srcId="{66E72E3D-5F0C-4635-B185-B0C870AE28E1}" destId="{6579DCB9-D5EC-4498-85DC-EB561850E3D1}" srcOrd="0" destOrd="0" presId="urn:microsoft.com/office/officeart/2005/8/layout/cycle3"/>
    <dgm:cxn modelId="{E46F0A6A-508A-41E1-A4F2-4B0E10BBFAEA}" type="presOf" srcId="{44E89BBE-4FCC-49B0-BC8A-44125A7CB431}" destId="{99A25830-DDB1-43ED-AB07-9B082EAB0625}" srcOrd="0" destOrd="0" presId="urn:microsoft.com/office/officeart/2005/8/layout/cycle3"/>
    <dgm:cxn modelId="{C71C7F82-F7A9-43FA-B59A-6946AC7405E1}" srcId="{44E89BBE-4FCC-49B0-BC8A-44125A7CB431}" destId="{AD9BD52D-F0AE-4920-B448-D93A43D06C86}" srcOrd="14" destOrd="0" parTransId="{B142247E-B728-4519-B195-631ABDEEA353}" sibTransId="{51A862B0-2C06-4AC7-8DFB-9C5A0CA0F823}"/>
    <dgm:cxn modelId="{5E003265-2F33-4AD3-A781-34F7F9EAC80B}" type="presOf" srcId="{76F9F955-CD7F-419D-84CB-DC2F3FEB2E83}" destId="{2829A2E5-E867-4C11-87F2-21F35CB5C4AB}" srcOrd="0" destOrd="0" presId="urn:microsoft.com/office/officeart/2005/8/layout/cycle3"/>
    <dgm:cxn modelId="{969A2122-FFB9-4753-AF93-0AF800C1BEA9}" srcId="{44E89BBE-4FCC-49B0-BC8A-44125A7CB431}" destId="{7B5F3E31-8D53-4706-8BF0-578D0D4E1512}" srcOrd="12" destOrd="0" parTransId="{45B2A775-2639-4788-961E-A7FC41DF39B6}" sibTransId="{107FFEB8-FFCB-41D1-8B25-8A0698002F07}"/>
    <dgm:cxn modelId="{66BC7568-7F36-41BC-B54F-DEB7348B5980}" srcId="{44E89BBE-4FCC-49B0-BC8A-44125A7CB431}" destId="{9A8FEC24-327F-403D-986F-4AA365F1D404}" srcOrd="4" destOrd="0" parTransId="{BBE04C7D-6006-41D9-A01D-422F5C1F9D42}" sibTransId="{FD3ABD35-BB16-4B30-96C2-58B72405FE87}"/>
    <dgm:cxn modelId="{E97AD2CF-41A6-44D1-B01B-663FD3A46C62}" srcId="{44E89BBE-4FCC-49B0-BC8A-44125A7CB431}" destId="{999E6A33-81BF-4556-BEA8-D2548D3F6400}" srcOrd="6" destOrd="0" parTransId="{66E914FF-8AAD-4DED-88CF-FA90627E3BAB}" sibTransId="{9766BCB8-FB33-4CB6-BFFE-7081882101B9}"/>
    <dgm:cxn modelId="{75A9AC33-3C3B-4995-B072-7104E7AF94A7}" type="presOf" srcId="{12F72B82-AB94-4DF4-BF89-A1D97FD71936}" destId="{D6B0E406-F764-4A56-899D-43FF7836F016}" srcOrd="0" destOrd="0" presId="urn:microsoft.com/office/officeart/2005/8/layout/cycle3"/>
    <dgm:cxn modelId="{145C1A31-B9BF-4D79-8581-2E74593F6F23}" type="presOf" srcId="{CCE312B5-B0D1-46AB-A808-24793FE987D6}" destId="{57C935DC-C81E-4425-A40C-10614870C0B6}" srcOrd="0" destOrd="0" presId="urn:microsoft.com/office/officeart/2005/8/layout/cycle3"/>
    <dgm:cxn modelId="{5326246A-1101-450A-8C81-6F39BEE2C50B}" type="presOf" srcId="{2F775B57-5BC6-4CB8-AE4E-4DC87B90E14A}" destId="{7F4DDE6C-E24E-4A02-863A-19B56704E134}" srcOrd="0" destOrd="0" presId="urn:microsoft.com/office/officeart/2005/8/layout/cycle3"/>
    <dgm:cxn modelId="{74EF2521-5F12-434A-B9A3-5847102E0FCF}" type="presOf" srcId="{05AB491D-5909-42B3-9C3D-D3E03FF0D912}" destId="{ED50E741-C002-4F37-8F6A-A40E5C7A752F}" srcOrd="0" destOrd="0" presId="urn:microsoft.com/office/officeart/2005/8/layout/cycle3"/>
    <dgm:cxn modelId="{CF390B70-8C7C-4CCF-AC3F-4061ECC8885A}" srcId="{44E89BBE-4FCC-49B0-BC8A-44125A7CB431}" destId="{CCE312B5-B0D1-46AB-A808-24793FE987D6}" srcOrd="1" destOrd="0" parTransId="{1351AB18-18D3-49B2-874A-257F5FEE78C0}" sibTransId="{6C36C956-92C7-4BD9-83D4-A76CAC6C8A09}"/>
    <dgm:cxn modelId="{4968FCDE-E6BA-49BE-809C-02648118993C}" srcId="{44E89BBE-4FCC-49B0-BC8A-44125A7CB431}" destId="{12F72B82-AB94-4DF4-BF89-A1D97FD71936}" srcOrd="0" destOrd="0" parTransId="{C4070D10-4A7F-4DC5-A3DB-7BB7A372AD43}" sibTransId="{0041F0C6-30FD-43F4-BFE5-DA8DCF62FCDA}"/>
    <dgm:cxn modelId="{FB4CC79B-DC11-45D1-86F6-872DA39D2609}" srcId="{44E89BBE-4FCC-49B0-BC8A-44125A7CB431}" destId="{66E72E3D-5F0C-4635-B185-B0C870AE28E1}" srcOrd="3" destOrd="0" parTransId="{AC706BA8-0062-4EF4-A5B2-0C85421082C3}" sibTransId="{BB23D18B-0FD4-483F-A88D-EFA69D0E1F93}"/>
    <dgm:cxn modelId="{9236BA3F-D248-4ED5-99FE-9980B805C9AC}" type="presParOf" srcId="{99A25830-DDB1-43ED-AB07-9B082EAB0625}" destId="{9A400E96-A2DD-4D36-8FA9-D6AF1AB83A9B}" srcOrd="0" destOrd="0" presId="urn:microsoft.com/office/officeart/2005/8/layout/cycle3"/>
    <dgm:cxn modelId="{F69DF0BC-DC39-41A9-AA41-E599115D8517}" type="presParOf" srcId="{9A400E96-A2DD-4D36-8FA9-D6AF1AB83A9B}" destId="{D6B0E406-F764-4A56-899D-43FF7836F016}" srcOrd="0" destOrd="0" presId="urn:microsoft.com/office/officeart/2005/8/layout/cycle3"/>
    <dgm:cxn modelId="{180A1392-B172-4D89-BF40-72F1D79FF18E}" type="presParOf" srcId="{9A400E96-A2DD-4D36-8FA9-D6AF1AB83A9B}" destId="{709F1C12-F955-4180-9E04-F83CA87EED43}" srcOrd="1" destOrd="0" presId="urn:microsoft.com/office/officeart/2005/8/layout/cycle3"/>
    <dgm:cxn modelId="{9CCFD506-1B7B-45B2-A695-CFB659C2113B}" type="presParOf" srcId="{9A400E96-A2DD-4D36-8FA9-D6AF1AB83A9B}" destId="{57C935DC-C81E-4425-A40C-10614870C0B6}" srcOrd="2" destOrd="0" presId="urn:microsoft.com/office/officeart/2005/8/layout/cycle3"/>
    <dgm:cxn modelId="{ED404038-63C1-4CB6-BBF7-1A81E367CD84}" type="presParOf" srcId="{9A400E96-A2DD-4D36-8FA9-D6AF1AB83A9B}" destId="{D361B9CD-FBA0-4E8C-BB17-707AC1D7788D}" srcOrd="3" destOrd="0" presId="urn:microsoft.com/office/officeart/2005/8/layout/cycle3"/>
    <dgm:cxn modelId="{22430FB3-7F6D-4D3D-9FB4-9584F9499160}" type="presParOf" srcId="{9A400E96-A2DD-4D36-8FA9-D6AF1AB83A9B}" destId="{6579DCB9-D5EC-4498-85DC-EB561850E3D1}" srcOrd="4" destOrd="0" presId="urn:microsoft.com/office/officeart/2005/8/layout/cycle3"/>
    <dgm:cxn modelId="{19EF13F4-4131-4856-B736-C22A13651A6C}" type="presParOf" srcId="{9A400E96-A2DD-4D36-8FA9-D6AF1AB83A9B}" destId="{38635D99-4914-4520-AB5D-092F7B9D19C9}" srcOrd="5" destOrd="0" presId="urn:microsoft.com/office/officeart/2005/8/layout/cycle3"/>
    <dgm:cxn modelId="{E9797144-CFC3-4EB7-9EC9-01483FD1EE25}" type="presParOf" srcId="{9A400E96-A2DD-4D36-8FA9-D6AF1AB83A9B}" destId="{2829A2E5-E867-4C11-87F2-21F35CB5C4AB}" srcOrd="6" destOrd="0" presId="urn:microsoft.com/office/officeart/2005/8/layout/cycle3"/>
    <dgm:cxn modelId="{95E982DB-4E5B-4F22-B215-CFBB36CC39B4}" type="presParOf" srcId="{9A400E96-A2DD-4D36-8FA9-D6AF1AB83A9B}" destId="{8ECAFF90-6165-4C82-A3D0-B61CACF9FCD3}" srcOrd="7" destOrd="0" presId="urn:microsoft.com/office/officeart/2005/8/layout/cycle3"/>
    <dgm:cxn modelId="{083C9D2B-9036-4013-8ED4-9E734DBEE795}" type="presParOf" srcId="{9A400E96-A2DD-4D36-8FA9-D6AF1AB83A9B}" destId="{7F4DDE6C-E24E-4A02-863A-19B56704E134}" srcOrd="8" destOrd="0" presId="urn:microsoft.com/office/officeart/2005/8/layout/cycle3"/>
    <dgm:cxn modelId="{9D7B462B-34CF-4CD4-8B0A-F4CAB5B02926}" type="presParOf" srcId="{9A400E96-A2DD-4D36-8FA9-D6AF1AB83A9B}" destId="{ED50E741-C002-4F37-8F6A-A40E5C7A752F}" srcOrd="9" destOrd="0" presId="urn:microsoft.com/office/officeart/2005/8/layout/cycle3"/>
    <dgm:cxn modelId="{48EDB0C4-5B67-4ECF-B8FF-EC1B81514AB2}" type="presParOf" srcId="{9A400E96-A2DD-4D36-8FA9-D6AF1AB83A9B}" destId="{4718B668-9BEC-4D5E-A393-43A38BD61111}" srcOrd="10" destOrd="0" presId="urn:microsoft.com/office/officeart/2005/8/layout/cycle3"/>
    <dgm:cxn modelId="{9BCE242F-4BCC-4600-8354-75E57416D3DA}" type="presParOf" srcId="{9A400E96-A2DD-4D36-8FA9-D6AF1AB83A9B}" destId="{B92919E0-F636-42FD-8E2F-B222D24DC720}" srcOrd="11" destOrd="0" presId="urn:microsoft.com/office/officeart/2005/8/layout/cycle3"/>
    <dgm:cxn modelId="{ABFE3EE8-4E3F-4630-AED1-762C1AEDDF56}" type="presParOf" srcId="{9A400E96-A2DD-4D36-8FA9-D6AF1AB83A9B}" destId="{6FD0C7BF-F92E-4950-A6FF-B89323DC61A4}" srcOrd="12" destOrd="0" presId="urn:microsoft.com/office/officeart/2005/8/layout/cycle3"/>
    <dgm:cxn modelId="{77A534FE-EB06-40EA-8685-0F56FDDFE4B8}" type="presParOf" srcId="{9A400E96-A2DD-4D36-8FA9-D6AF1AB83A9B}" destId="{396BAC56-A974-4844-BF9D-D57C69F7ED9E}" srcOrd="13" destOrd="0" presId="urn:microsoft.com/office/officeart/2005/8/layout/cycle3"/>
    <dgm:cxn modelId="{33C592D9-CF89-41F1-ADC1-BEB18FC5D646}" type="presParOf" srcId="{9A400E96-A2DD-4D36-8FA9-D6AF1AB83A9B}" destId="{E289BAFF-ACBE-4A53-9C30-B9096EF4740F}" srcOrd="14" destOrd="0" presId="urn:microsoft.com/office/officeart/2005/8/layout/cycle3"/>
    <dgm:cxn modelId="{617509F4-6F28-4031-B5CD-42E0E137DC8D}" type="presParOf" srcId="{9A400E96-A2DD-4D36-8FA9-D6AF1AB83A9B}" destId="{40A73CBC-C9DC-49EC-8272-2415AE464E0A}" srcOrd="1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E89BBE-4FCC-49B0-BC8A-44125A7CB431}" type="doc">
      <dgm:prSet loTypeId="urn:microsoft.com/office/officeart/2005/8/layout/cycle3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960EF2-1EF3-4E83-985D-2C813F2A6692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smtClean="0"/>
            <a:t>Branch</a:t>
          </a:r>
          <a:endParaRPr lang="en-US" sz="1400" b="0" u="none" dirty="0"/>
        </a:p>
      </dgm:t>
    </dgm:pt>
    <dgm:pt modelId="{A77F6BD3-7820-4D11-B79C-25EBAC7634FB}" type="sibTrans" cxnId="{83D64627-3C15-46B1-B839-9ACD505CAD44}">
      <dgm:prSet/>
      <dgm:spPr/>
      <dgm:t>
        <a:bodyPr/>
        <a:lstStyle/>
        <a:p>
          <a:endParaRPr lang="en-US"/>
        </a:p>
      </dgm:t>
    </dgm:pt>
    <dgm:pt modelId="{784E80F5-F0AF-4C8C-A1F0-1CB180FC0748}" type="parTrans" cxnId="{83D64627-3C15-46B1-B839-9ACD505CAD44}">
      <dgm:prSet/>
      <dgm:spPr/>
      <dgm:t>
        <a:bodyPr/>
        <a:lstStyle/>
        <a:p>
          <a:endParaRPr lang="en-US"/>
        </a:p>
      </dgm:t>
    </dgm:pt>
    <dgm:pt modelId="{7B5F3E31-8D53-4706-8BF0-578D0D4E1512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smtClean="0"/>
            <a:t>Branch</a:t>
          </a:r>
          <a:endParaRPr lang="en-US" sz="1400" b="0" u="none" dirty="0"/>
        </a:p>
      </dgm:t>
    </dgm:pt>
    <dgm:pt modelId="{107FFEB8-FFCB-41D1-8B25-8A0698002F07}" type="sibTrans" cxnId="{969A2122-FFB9-4753-AF93-0AF800C1BEA9}">
      <dgm:prSet/>
      <dgm:spPr/>
      <dgm:t>
        <a:bodyPr/>
        <a:lstStyle/>
        <a:p>
          <a:endParaRPr lang="en-US"/>
        </a:p>
      </dgm:t>
    </dgm:pt>
    <dgm:pt modelId="{45B2A775-2639-4788-961E-A7FC41DF39B6}" type="parTrans" cxnId="{969A2122-FFB9-4753-AF93-0AF800C1BEA9}">
      <dgm:prSet/>
      <dgm:spPr/>
      <dgm:t>
        <a:bodyPr/>
        <a:lstStyle/>
        <a:p>
          <a:endParaRPr lang="en-US"/>
        </a:p>
      </dgm:t>
    </dgm:pt>
    <dgm:pt modelId="{76CFFA42-39BC-422C-B635-4E5FEE45325B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smtClean="0"/>
            <a:t>Branch</a:t>
          </a:r>
          <a:endParaRPr lang="en-US" sz="1400" b="0" u="none" dirty="0"/>
        </a:p>
      </dgm:t>
    </dgm:pt>
    <dgm:pt modelId="{43391538-1371-4191-B73A-927A919E2225}" type="sibTrans" cxnId="{F04002E2-25B9-419E-9B07-49357A93972B}">
      <dgm:prSet/>
      <dgm:spPr/>
      <dgm:t>
        <a:bodyPr/>
        <a:lstStyle/>
        <a:p>
          <a:endParaRPr lang="en-US"/>
        </a:p>
      </dgm:t>
    </dgm:pt>
    <dgm:pt modelId="{5C87450F-C4B1-4781-A882-42524C248CF6}" type="parTrans" cxnId="{F04002E2-25B9-419E-9B07-49357A93972B}">
      <dgm:prSet/>
      <dgm:spPr/>
      <dgm:t>
        <a:bodyPr/>
        <a:lstStyle/>
        <a:p>
          <a:endParaRPr lang="en-US"/>
        </a:p>
      </dgm:t>
    </dgm:pt>
    <dgm:pt modelId="{708E905D-781E-4C6C-9D1D-EDF1DE6CA6BD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dirty="0" smtClean="0"/>
            <a:t>Branch</a:t>
          </a:r>
          <a:endParaRPr lang="en-US" sz="1400" b="0" u="none" dirty="0"/>
        </a:p>
      </dgm:t>
    </dgm:pt>
    <dgm:pt modelId="{44499030-AEB3-4137-A072-6828A400AA0F}" type="sibTrans" cxnId="{8A98D30D-3A4D-4790-BAED-0984AFD74502}">
      <dgm:prSet/>
      <dgm:spPr/>
      <dgm:t>
        <a:bodyPr/>
        <a:lstStyle/>
        <a:p>
          <a:endParaRPr lang="en-US"/>
        </a:p>
      </dgm:t>
    </dgm:pt>
    <dgm:pt modelId="{C847EFEE-EDEA-447E-9357-FCBE141DCD21}" type="parTrans" cxnId="{8A98D30D-3A4D-4790-BAED-0984AFD74502}">
      <dgm:prSet/>
      <dgm:spPr/>
      <dgm:t>
        <a:bodyPr/>
        <a:lstStyle/>
        <a:p>
          <a:endParaRPr lang="en-US"/>
        </a:p>
      </dgm:t>
    </dgm:pt>
    <dgm:pt modelId="{8B45D148-D0FA-430E-8D72-93A5E0591DA0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dirty="0" smtClean="0"/>
            <a:t>Branch</a:t>
          </a:r>
          <a:endParaRPr lang="en-US" sz="1400" b="0" u="none" dirty="0"/>
        </a:p>
      </dgm:t>
    </dgm:pt>
    <dgm:pt modelId="{34E01D5B-CE97-4F86-96A7-B7C6E9E2B880}" type="sibTrans" cxnId="{412080EA-2F0A-41AA-A721-DD92D775C876}">
      <dgm:prSet/>
      <dgm:spPr/>
      <dgm:t>
        <a:bodyPr/>
        <a:lstStyle/>
        <a:p>
          <a:endParaRPr lang="en-US"/>
        </a:p>
      </dgm:t>
    </dgm:pt>
    <dgm:pt modelId="{3825071E-FAC1-496B-A45C-8051C8E94A95}" type="parTrans" cxnId="{412080EA-2F0A-41AA-A721-DD92D775C876}">
      <dgm:prSet/>
      <dgm:spPr/>
      <dgm:t>
        <a:bodyPr/>
        <a:lstStyle/>
        <a:p>
          <a:endParaRPr lang="en-US"/>
        </a:p>
      </dgm:t>
    </dgm:pt>
    <dgm:pt modelId="{05AB491D-5909-42B3-9C3D-D3E03FF0D912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dirty="0" smtClean="0"/>
            <a:t>Branch</a:t>
          </a:r>
          <a:endParaRPr lang="en-US" sz="1400" b="0" u="none" dirty="0"/>
        </a:p>
      </dgm:t>
    </dgm:pt>
    <dgm:pt modelId="{98277B1A-367A-4FFD-A894-0B30D77F51A7}" type="sibTrans" cxnId="{B7531B7F-D93D-4473-B0D6-CE5451AB00F3}">
      <dgm:prSet/>
      <dgm:spPr/>
      <dgm:t>
        <a:bodyPr/>
        <a:lstStyle/>
        <a:p>
          <a:endParaRPr lang="en-US"/>
        </a:p>
      </dgm:t>
    </dgm:pt>
    <dgm:pt modelId="{14019442-EDE1-48CC-AE5D-16BE2689D1BF}" type="parTrans" cxnId="{B7531B7F-D93D-4473-B0D6-CE5451AB00F3}">
      <dgm:prSet/>
      <dgm:spPr/>
      <dgm:t>
        <a:bodyPr/>
        <a:lstStyle/>
        <a:p>
          <a:endParaRPr lang="en-US"/>
        </a:p>
      </dgm:t>
    </dgm:pt>
    <dgm:pt modelId="{2F775B57-5BC6-4CB8-AE4E-4DC87B90E14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dirty="0" smtClean="0"/>
            <a:t>Branch</a:t>
          </a:r>
          <a:endParaRPr lang="en-US" sz="1400" b="0" u="none" dirty="0"/>
        </a:p>
      </dgm:t>
    </dgm:pt>
    <dgm:pt modelId="{A3AFD292-18F2-483A-B884-BBF577D8AAD6}" type="sibTrans" cxnId="{170093AD-F084-4534-83E0-3352651DE3BE}">
      <dgm:prSet/>
      <dgm:spPr/>
      <dgm:t>
        <a:bodyPr/>
        <a:lstStyle/>
        <a:p>
          <a:endParaRPr lang="en-US"/>
        </a:p>
      </dgm:t>
    </dgm:pt>
    <dgm:pt modelId="{1AC71658-234E-4175-8804-5EB6F2590BA5}" type="parTrans" cxnId="{170093AD-F084-4534-83E0-3352651DE3BE}">
      <dgm:prSet/>
      <dgm:spPr/>
      <dgm:t>
        <a:bodyPr/>
        <a:lstStyle/>
        <a:p>
          <a:endParaRPr lang="en-US"/>
        </a:p>
      </dgm:t>
    </dgm:pt>
    <dgm:pt modelId="{999E6A33-81BF-4556-BEA8-D2548D3F6400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dirty="0" smtClean="0"/>
            <a:t>Branch</a:t>
          </a:r>
          <a:endParaRPr lang="en-US" sz="1400" b="0" u="none" dirty="0"/>
        </a:p>
      </dgm:t>
    </dgm:pt>
    <dgm:pt modelId="{9766BCB8-FB33-4CB6-BFFE-7081882101B9}" type="sibTrans" cxnId="{E97AD2CF-41A6-44D1-B01B-663FD3A46C62}">
      <dgm:prSet/>
      <dgm:spPr/>
      <dgm:t>
        <a:bodyPr/>
        <a:lstStyle/>
        <a:p>
          <a:endParaRPr lang="en-US"/>
        </a:p>
      </dgm:t>
    </dgm:pt>
    <dgm:pt modelId="{66E914FF-8AAD-4DED-88CF-FA90627E3BAB}" type="parTrans" cxnId="{E97AD2CF-41A6-44D1-B01B-663FD3A46C62}">
      <dgm:prSet/>
      <dgm:spPr/>
      <dgm:t>
        <a:bodyPr/>
        <a:lstStyle/>
        <a:p>
          <a:endParaRPr lang="en-US"/>
        </a:p>
      </dgm:t>
    </dgm:pt>
    <dgm:pt modelId="{76F9F955-CD7F-419D-84CB-DC2F3FEB2E83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dirty="0" smtClean="0"/>
            <a:t>Branch</a:t>
          </a:r>
          <a:endParaRPr lang="en-US" sz="1400" b="0" u="none" dirty="0"/>
        </a:p>
      </dgm:t>
    </dgm:pt>
    <dgm:pt modelId="{CF36F8BA-F1A6-4C25-8350-D04B743ABB8A}" type="sibTrans" cxnId="{83D896DB-FBBE-43CA-A604-938BD7D90AF6}">
      <dgm:prSet/>
      <dgm:spPr/>
      <dgm:t>
        <a:bodyPr/>
        <a:lstStyle/>
        <a:p>
          <a:endParaRPr lang="en-US"/>
        </a:p>
      </dgm:t>
    </dgm:pt>
    <dgm:pt modelId="{D6FA7A80-211F-4541-BA11-739FBD20ACCC}" type="parTrans" cxnId="{83D896DB-FBBE-43CA-A604-938BD7D90AF6}">
      <dgm:prSet/>
      <dgm:spPr/>
      <dgm:t>
        <a:bodyPr/>
        <a:lstStyle/>
        <a:p>
          <a:endParaRPr lang="en-US"/>
        </a:p>
      </dgm:t>
    </dgm:pt>
    <dgm:pt modelId="{9A8FEC24-327F-403D-986F-4AA365F1D404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dirty="0" smtClean="0"/>
            <a:t>Branch</a:t>
          </a:r>
          <a:endParaRPr lang="en-US" sz="1400" b="0" u="none" dirty="0"/>
        </a:p>
      </dgm:t>
    </dgm:pt>
    <dgm:pt modelId="{FD3ABD35-BB16-4B30-96C2-58B72405FE87}" type="sibTrans" cxnId="{66BC7568-7F36-41BC-B54F-DEB7348B5980}">
      <dgm:prSet/>
      <dgm:spPr/>
      <dgm:t>
        <a:bodyPr/>
        <a:lstStyle/>
        <a:p>
          <a:endParaRPr lang="en-US"/>
        </a:p>
      </dgm:t>
    </dgm:pt>
    <dgm:pt modelId="{BBE04C7D-6006-41D9-A01D-422F5C1F9D42}" type="parTrans" cxnId="{66BC7568-7F36-41BC-B54F-DEB7348B5980}">
      <dgm:prSet/>
      <dgm:spPr/>
      <dgm:t>
        <a:bodyPr/>
        <a:lstStyle/>
        <a:p>
          <a:endParaRPr lang="en-US"/>
        </a:p>
      </dgm:t>
    </dgm:pt>
    <dgm:pt modelId="{66E72E3D-5F0C-4635-B185-B0C870AE28E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dirty="0" smtClean="0"/>
            <a:t>Branch</a:t>
          </a:r>
          <a:endParaRPr lang="en-US" sz="1400" b="0" u="none" dirty="0"/>
        </a:p>
      </dgm:t>
    </dgm:pt>
    <dgm:pt modelId="{BB23D18B-0FD4-483F-A88D-EFA69D0E1F93}" type="sibTrans" cxnId="{FB4CC79B-DC11-45D1-86F6-872DA39D2609}">
      <dgm:prSet/>
      <dgm:spPr/>
      <dgm:t>
        <a:bodyPr/>
        <a:lstStyle/>
        <a:p>
          <a:endParaRPr lang="en-US"/>
        </a:p>
      </dgm:t>
    </dgm:pt>
    <dgm:pt modelId="{AC706BA8-0062-4EF4-A5B2-0C85421082C3}" type="parTrans" cxnId="{FB4CC79B-DC11-45D1-86F6-872DA39D2609}">
      <dgm:prSet/>
      <dgm:spPr/>
      <dgm:t>
        <a:bodyPr/>
        <a:lstStyle/>
        <a:p>
          <a:endParaRPr lang="en-US"/>
        </a:p>
      </dgm:t>
    </dgm:pt>
    <dgm:pt modelId="{2900DFAF-808C-457F-A2BB-E3A92ECB00E3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dirty="0" smtClean="0"/>
            <a:t>Branch</a:t>
          </a:r>
          <a:endParaRPr lang="en-US" sz="1400" b="0" u="none" dirty="0"/>
        </a:p>
      </dgm:t>
    </dgm:pt>
    <dgm:pt modelId="{FC88E514-879D-4439-9E2C-56EF9109315F}" type="sibTrans" cxnId="{DCD4D6D8-76B4-4CCC-9C3D-B85278A0D9BA}">
      <dgm:prSet/>
      <dgm:spPr/>
      <dgm:t>
        <a:bodyPr/>
        <a:lstStyle/>
        <a:p>
          <a:endParaRPr lang="en-US"/>
        </a:p>
      </dgm:t>
    </dgm:pt>
    <dgm:pt modelId="{650B1446-DCFB-48BD-BC35-AC84808B3C54}" type="parTrans" cxnId="{DCD4D6D8-76B4-4CCC-9C3D-B85278A0D9BA}">
      <dgm:prSet/>
      <dgm:spPr/>
      <dgm:t>
        <a:bodyPr/>
        <a:lstStyle/>
        <a:p>
          <a:endParaRPr lang="en-US"/>
        </a:p>
      </dgm:t>
    </dgm:pt>
    <dgm:pt modelId="{CCE312B5-B0D1-46AB-A808-24793FE987D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noFill/>
      </dgm:spPr>
      <dgm:t>
        <a:bodyPr/>
        <a:lstStyle/>
        <a:p>
          <a:r>
            <a:rPr lang="en-US" sz="1400" b="0" u="none" dirty="0" smtClean="0">
              <a:noFill/>
            </a:rPr>
            <a:t>Branch</a:t>
          </a:r>
          <a:endParaRPr lang="en-US" sz="1400" b="0" u="none" dirty="0">
            <a:noFill/>
          </a:endParaRPr>
        </a:p>
      </dgm:t>
    </dgm:pt>
    <dgm:pt modelId="{6C36C956-92C7-4BD9-83D4-A76CAC6C8A09}" type="sibTrans" cxnId="{CF390B70-8C7C-4CCF-AC3F-4061ECC8885A}">
      <dgm:prSet/>
      <dgm:spPr/>
      <dgm:t>
        <a:bodyPr/>
        <a:lstStyle/>
        <a:p>
          <a:endParaRPr lang="en-US"/>
        </a:p>
      </dgm:t>
    </dgm:pt>
    <dgm:pt modelId="{1351AB18-18D3-49B2-874A-257F5FEE78C0}" type="parTrans" cxnId="{CF390B70-8C7C-4CCF-AC3F-4061ECC8885A}">
      <dgm:prSet/>
      <dgm:spPr/>
      <dgm:t>
        <a:bodyPr/>
        <a:lstStyle/>
        <a:p>
          <a:endParaRPr lang="en-US"/>
        </a:p>
      </dgm:t>
    </dgm:pt>
    <dgm:pt modelId="{12F72B82-AB94-4DF4-BF89-A1D97FD7193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dirty="0" smtClean="0"/>
            <a:t>Branch</a:t>
          </a:r>
          <a:endParaRPr lang="en-US" sz="1400" b="0" u="none" dirty="0"/>
        </a:p>
      </dgm:t>
    </dgm:pt>
    <dgm:pt modelId="{0041F0C6-30FD-43F4-BFE5-DA8DCF62FCDA}" type="sibTrans" cxnId="{4968FCDE-E6BA-49BE-809C-02648118993C}">
      <dgm:prSet/>
      <dgm:spPr>
        <a:noFill/>
      </dgm:spPr>
      <dgm:t>
        <a:bodyPr/>
        <a:lstStyle/>
        <a:p>
          <a:endParaRPr lang="en-US" sz="2000"/>
        </a:p>
      </dgm:t>
    </dgm:pt>
    <dgm:pt modelId="{C4070D10-4A7F-4DC5-A3DB-7BB7A372AD43}" type="parTrans" cxnId="{4968FCDE-E6BA-49BE-809C-02648118993C}">
      <dgm:prSet/>
      <dgm:spPr/>
      <dgm:t>
        <a:bodyPr/>
        <a:lstStyle/>
        <a:p>
          <a:endParaRPr lang="en-US"/>
        </a:p>
      </dgm:t>
    </dgm:pt>
    <dgm:pt modelId="{AD9BD52D-F0AE-4920-B448-D93A43D06C8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dirty="0" smtClean="0"/>
            <a:t>Branch</a:t>
          </a:r>
          <a:endParaRPr lang="en-US" sz="1400" b="0" u="none" dirty="0"/>
        </a:p>
      </dgm:t>
    </dgm:pt>
    <dgm:pt modelId="{51A862B0-2C06-4AC7-8DFB-9C5A0CA0F823}" type="sibTrans" cxnId="{C71C7F82-F7A9-43FA-B59A-6946AC7405E1}">
      <dgm:prSet/>
      <dgm:spPr/>
      <dgm:t>
        <a:bodyPr/>
        <a:lstStyle/>
        <a:p>
          <a:endParaRPr lang="en-US"/>
        </a:p>
      </dgm:t>
    </dgm:pt>
    <dgm:pt modelId="{B142247E-B728-4519-B195-631ABDEEA353}" type="parTrans" cxnId="{C71C7F82-F7A9-43FA-B59A-6946AC7405E1}">
      <dgm:prSet/>
      <dgm:spPr/>
      <dgm:t>
        <a:bodyPr/>
        <a:lstStyle/>
        <a:p>
          <a:endParaRPr lang="en-US"/>
        </a:p>
      </dgm:t>
    </dgm:pt>
    <dgm:pt modelId="{54E6E2CD-AA02-4C2B-9B2C-719878D2A82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u="none" dirty="0" smtClean="0"/>
            <a:t>Branch</a:t>
          </a:r>
          <a:endParaRPr lang="en-US" sz="1400" b="0" u="none" dirty="0"/>
        </a:p>
      </dgm:t>
    </dgm:pt>
    <dgm:pt modelId="{85D7495A-30DC-4F22-BAC2-A86E4DD47D21}" type="parTrans" cxnId="{9227C9C5-2B86-4E99-8FB2-956A42F8D08B}">
      <dgm:prSet/>
      <dgm:spPr/>
      <dgm:t>
        <a:bodyPr/>
        <a:lstStyle/>
        <a:p>
          <a:endParaRPr lang="en-US"/>
        </a:p>
      </dgm:t>
    </dgm:pt>
    <dgm:pt modelId="{C22DE79B-1FF9-4500-92C8-48F4A0681ECE}" type="sibTrans" cxnId="{9227C9C5-2B86-4E99-8FB2-956A42F8D08B}">
      <dgm:prSet/>
      <dgm:spPr/>
      <dgm:t>
        <a:bodyPr/>
        <a:lstStyle/>
        <a:p>
          <a:endParaRPr lang="en-US"/>
        </a:p>
      </dgm:t>
    </dgm:pt>
    <dgm:pt modelId="{99A25830-DDB1-43ED-AB07-9B082EAB0625}" type="pres">
      <dgm:prSet presAssocID="{44E89BBE-4FCC-49B0-BC8A-44125A7CB43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400E96-A2DD-4D36-8FA9-D6AF1AB83A9B}" type="pres">
      <dgm:prSet presAssocID="{44E89BBE-4FCC-49B0-BC8A-44125A7CB431}" presName="cycle" presStyleCnt="0"/>
      <dgm:spPr/>
    </dgm:pt>
    <dgm:pt modelId="{D6B0E406-F764-4A56-899D-43FF7836F016}" type="pres">
      <dgm:prSet presAssocID="{12F72B82-AB94-4DF4-BF89-A1D97FD71936}" presName="nodeFirstNode" presStyleLbl="node1" presStyleIdx="0" presStyleCnt="16" custScaleX="119402" custScaleY="130931" custRadScaleRad="100004" custRadScaleInc="2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F1C12-F955-4180-9E04-F83CA87EED43}" type="pres">
      <dgm:prSet presAssocID="{0041F0C6-30FD-43F4-BFE5-DA8DCF62FCDA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57C935DC-C81E-4425-A40C-10614870C0B6}" type="pres">
      <dgm:prSet presAssocID="{CCE312B5-B0D1-46AB-A808-24793FE987D6}" presName="nodeFollowingNodes" presStyleLbl="node1" presStyleIdx="1" presStyleCnt="16" custScaleX="119402" custScaleY="130931" custRadScaleRad="102015" custRadScaleInc="206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1B9CD-FBA0-4E8C-BB17-707AC1D7788D}" type="pres">
      <dgm:prSet presAssocID="{2900DFAF-808C-457F-A2BB-E3A92ECB00E3}" presName="nodeFollowingNodes" presStyleLbl="node1" presStyleIdx="2" presStyleCnt="16" custScaleX="119402" custScaleY="130931" custRadScaleRad="98497" custRadScaleInc="34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9DCB9-D5EC-4498-85DC-EB561850E3D1}" type="pres">
      <dgm:prSet presAssocID="{66E72E3D-5F0C-4635-B185-B0C870AE28E1}" presName="nodeFollowingNodes" presStyleLbl="node1" presStyleIdx="3" presStyleCnt="16" custScaleX="119402" custScaleY="130931" custRadScaleRad="101144" custRadScaleInc="18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35D99-4914-4520-AB5D-092F7B9D19C9}" type="pres">
      <dgm:prSet presAssocID="{9A8FEC24-327F-403D-986F-4AA365F1D404}" presName="nodeFollowingNodes" presStyleLbl="node1" presStyleIdx="4" presStyleCnt="16" custScaleX="119402" custScaleY="130931" custRadScaleRad="100539" custRadScaleInc="-6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9A2E5-E867-4C11-87F2-21F35CB5C4AB}" type="pres">
      <dgm:prSet presAssocID="{76F9F955-CD7F-419D-84CB-DC2F3FEB2E83}" presName="nodeFollowingNodes" presStyleLbl="node1" presStyleIdx="5" presStyleCnt="16" custScaleX="119402" custScaleY="130931" custRadScaleRad="97433" custRadScaleInc="-22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AFF90-6165-4C82-A3D0-B61CACF9FCD3}" type="pres">
      <dgm:prSet presAssocID="{999E6A33-81BF-4556-BEA8-D2548D3F6400}" presName="nodeFollowingNodes" presStyleLbl="node1" presStyleIdx="6" presStyleCnt="16" custScaleX="119402" custScaleY="130931" custRadScaleRad="96596" custRadScaleInc="-329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DDE6C-E24E-4A02-863A-19B56704E134}" type="pres">
      <dgm:prSet presAssocID="{2F775B57-5BC6-4CB8-AE4E-4DC87B90E14A}" presName="nodeFollowingNodes" presStyleLbl="node1" presStyleIdx="7" presStyleCnt="16" custScaleX="119402" custScaleY="130931" custRadScaleRad="101472" custRadScaleInc="-292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0E741-C002-4F37-8F6A-A40E5C7A752F}" type="pres">
      <dgm:prSet presAssocID="{05AB491D-5909-42B3-9C3D-D3E03FF0D912}" presName="nodeFollowingNodes" presStyleLbl="node1" presStyleIdx="8" presStyleCnt="16" custScaleX="119402" custScaleY="130931" custRadScaleRad="103587" custRadScaleInc="8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8B668-9BEC-4D5E-A393-43A38BD61111}" type="pres">
      <dgm:prSet presAssocID="{8B45D148-D0FA-430E-8D72-93A5E0591DA0}" presName="nodeFollowingNodes" presStyleLbl="node1" presStyleIdx="9" presStyleCnt="16" custScaleX="119402" custScaleY="130931" custRadScaleRad="101991" custRadScaleInc="420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919E0-F636-42FD-8E2F-B222D24DC720}" type="pres">
      <dgm:prSet presAssocID="{708E905D-781E-4C6C-9D1D-EDF1DE6CA6BD}" presName="nodeFollowingNodes" presStyleLbl="node1" presStyleIdx="10" presStyleCnt="16" custScaleX="119402" custScaleY="130931" custRadScaleRad="99446" custRadScaleInc="356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0C7BF-F92E-4950-A6FF-B89323DC61A4}" type="pres">
      <dgm:prSet presAssocID="{76CFFA42-39BC-422C-B635-4E5FEE45325B}" presName="nodeFollowingNodes" presStyleLbl="node1" presStyleIdx="11" presStyleCnt="16" custScaleX="119402" custScaleY="130931" custRadScaleRad="99061" custRadScaleInc="21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BAC56-A974-4844-BF9D-D57C69F7ED9E}" type="pres">
      <dgm:prSet presAssocID="{7B5F3E31-8D53-4706-8BF0-578D0D4E1512}" presName="nodeFollowingNodes" presStyleLbl="node1" presStyleIdx="12" presStyleCnt="16" custScaleX="119402" custScaleY="1309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89BAFF-ACBE-4A53-9C30-B9096EF4740F}" type="pres">
      <dgm:prSet presAssocID="{16960EF2-1EF3-4E83-985D-2C813F2A6692}" presName="nodeFollowingNodes" presStyleLbl="node1" presStyleIdx="13" presStyleCnt="16" custScaleX="119402" custScaleY="130931" custRadScaleRad="97830" custRadScaleInc="-13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73CBC-C9DC-49EC-8272-2415AE464E0A}" type="pres">
      <dgm:prSet presAssocID="{AD9BD52D-F0AE-4920-B448-D93A43D06C86}" presName="nodeFollowingNodes" presStyleLbl="node1" presStyleIdx="14" presStyleCnt="16" custScaleX="119402" custScaleY="130931" custRadScaleRad="101978" custRadScaleInc="-35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6DFDB-E376-4FF8-B7EB-EF2768951CF9}" type="pres">
      <dgm:prSet presAssocID="{54E6E2CD-AA02-4C2B-9B2C-719878D2A82C}" presName="nodeFollowingNodes" presStyleLbl="node1" presStyleIdx="15" presStyleCnt="16" custScaleX="119054" custScaleY="130791" custRadScaleRad="103615" custRadScaleInc="-318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D64627-3C15-46B1-B839-9ACD505CAD44}" srcId="{44E89BBE-4FCC-49B0-BC8A-44125A7CB431}" destId="{16960EF2-1EF3-4E83-985D-2C813F2A6692}" srcOrd="13" destOrd="0" parTransId="{784E80F5-F0AF-4C8C-A1F0-1CB180FC0748}" sibTransId="{A77F6BD3-7820-4D11-B79C-25EBAC7634FB}"/>
    <dgm:cxn modelId="{83D896DB-FBBE-43CA-A604-938BD7D90AF6}" srcId="{44E89BBE-4FCC-49B0-BC8A-44125A7CB431}" destId="{76F9F955-CD7F-419D-84CB-DC2F3FEB2E83}" srcOrd="5" destOrd="0" parTransId="{D6FA7A80-211F-4541-BA11-739FBD20ACCC}" sibTransId="{CF36F8BA-F1A6-4C25-8350-D04B743ABB8A}"/>
    <dgm:cxn modelId="{8A98D30D-3A4D-4790-BAED-0984AFD74502}" srcId="{44E89BBE-4FCC-49B0-BC8A-44125A7CB431}" destId="{708E905D-781E-4C6C-9D1D-EDF1DE6CA6BD}" srcOrd="10" destOrd="0" parTransId="{C847EFEE-EDEA-447E-9357-FCBE141DCD21}" sibTransId="{44499030-AEB3-4137-A072-6828A400AA0F}"/>
    <dgm:cxn modelId="{B7531B7F-D93D-4473-B0D6-CE5451AB00F3}" srcId="{44E89BBE-4FCC-49B0-BC8A-44125A7CB431}" destId="{05AB491D-5909-42B3-9C3D-D3E03FF0D912}" srcOrd="8" destOrd="0" parTransId="{14019442-EDE1-48CC-AE5D-16BE2689D1BF}" sibTransId="{98277B1A-367A-4FFD-A894-0B30D77F51A7}"/>
    <dgm:cxn modelId="{FDCAF336-8BB6-4BEE-BCF0-D6DE45878B60}" type="presOf" srcId="{54E6E2CD-AA02-4C2B-9B2C-719878D2A82C}" destId="{4EF6DFDB-E376-4FF8-B7EB-EF2768951CF9}" srcOrd="0" destOrd="0" presId="urn:microsoft.com/office/officeart/2005/8/layout/cycle3"/>
    <dgm:cxn modelId="{F04002E2-25B9-419E-9B07-49357A93972B}" srcId="{44E89BBE-4FCC-49B0-BC8A-44125A7CB431}" destId="{76CFFA42-39BC-422C-B635-4E5FEE45325B}" srcOrd="11" destOrd="0" parTransId="{5C87450F-C4B1-4781-A882-42524C248CF6}" sibTransId="{43391538-1371-4191-B73A-927A919E2225}"/>
    <dgm:cxn modelId="{D1B8EFD1-9382-439B-8CBB-2EF94733C773}" type="presOf" srcId="{2F775B57-5BC6-4CB8-AE4E-4DC87B90E14A}" destId="{7F4DDE6C-E24E-4A02-863A-19B56704E134}" srcOrd="0" destOrd="0" presId="urn:microsoft.com/office/officeart/2005/8/layout/cycle3"/>
    <dgm:cxn modelId="{170093AD-F084-4534-83E0-3352651DE3BE}" srcId="{44E89BBE-4FCC-49B0-BC8A-44125A7CB431}" destId="{2F775B57-5BC6-4CB8-AE4E-4DC87B90E14A}" srcOrd="7" destOrd="0" parTransId="{1AC71658-234E-4175-8804-5EB6F2590BA5}" sibTransId="{A3AFD292-18F2-483A-B884-BBF577D8AAD6}"/>
    <dgm:cxn modelId="{412080EA-2F0A-41AA-A721-DD92D775C876}" srcId="{44E89BBE-4FCC-49B0-BC8A-44125A7CB431}" destId="{8B45D148-D0FA-430E-8D72-93A5E0591DA0}" srcOrd="9" destOrd="0" parTransId="{3825071E-FAC1-496B-A45C-8051C8E94A95}" sibTransId="{34E01D5B-CE97-4F86-96A7-B7C6E9E2B880}"/>
    <dgm:cxn modelId="{AF0D9EDB-726C-439E-9A9C-2FB629D02D0D}" type="presOf" srcId="{AD9BD52D-F0AE-4920-B448-D93A43D06C86}" destId="{40A73CBC-C9DC-49EC-8272-2415AE464E0A}" srcOrd="0" destOrd="0" presId="urn:microsoft.com/office/officeart/2005/8/layout/cycle3"/>
    <dgm:cxn modelId="{66EBF9A0-A466-46C2-BBAD-236AD5629830}" type="presOf" srcId="{12F72B82-AB94-4DF4-BF89-A1D97FD71936}" destId="{D6B0E406-F764-4A56-899D-43FF7836F016}" srcOrd="0" destOrd="0" presId="urn:microsoft.com/office/officeart/2005/8/layout/cycle3"/>
    <dgm:cxn modelId="{DCD4D6D8-76B4-4CCC-9C3D-B85278A0D9BA}" srcId="{44E89BBE-4FCC-49B0-BC8A-44125A7CB431}" destId="{2900DFAF-808C-457F-A2BB-E3A92ECB00E3}" srcOrd="2" destOrd="0" parTransId="{650B1446-DCFB-48BD-BC35-AC84808B3C54}" sibTransId="{FC88E514-879D-4439-9E2C-56EF9109315F}"/>
    <dgm:cxn modelId="{9505351A-AB23-432C-927E-601CBE7E5C9D}" type="presOf" srcId="{999E6A33-81BF-4556-BEA8-D2548D3F6400}" destId="{8ECAFF90-6165-4C82-A3D0-B61CACF9FCD3}" srcOrd="0" destOrd="0" presId="urn:microsoft.com/office/officeart/2005/8/layout/cycle3"/>
    <dgm:cxn modelId="{9227C9C5-2B86-4E99-8FB2-956A42F8D08B}" srcId="{44E89BBE-4FCC-49B0-BC8A-44125A7CB431}" destId="{54E6E2CD-AA02-4C2B-9B2C-719878D2A82C}" srcOrd="15" destOrd="0" parTransId="{85D7495A-30DC-4F22-BAC2-A86E4DD47D21}" sibTransId="{C22DE79B-1FF9-4500-92C8-48F4A0681ECE}"/>
    <dgm:cxn modelId="{5F63AABF-0E3B-4CA1-8E36-3C3F5BD1FB76}" type="presOf" srcId="{8B45D148-D0FA-430E-8D72-93A5E0591DA0}" destId="{4718B668-9BEC-4D5E-A393-43A38BD61111}" srcOrd="0" destOrd="0" presId="urn:microsoft.com/office/officeart/2005/8/layout/cycle3"/>
    <dgm:cxn modelId="{C71C7F82-F7A9-43FA-B59A-6946AC7405E1}" srcId="{44E89BBE-4FCC-49B0-BC8A-44125A7CB431}" destId="{AD9BD52D-F0AE-4920-B448-D93A43D06C86}" srcOrd="14" destOrd="0" parTransId="{B142247E-B728-4519-B195-631ABDEEA353}" sibTransId="{51A862B0-2C06-4AC7-8DFB-9C5A0CA0F823}"/>
    <dgm:cxn modelId="{1CF0BDD6-9841-45F4-BB43-3D8AB3CAF43F}" type="presOf" srcId="{76CFFA42-39BC-422C-B635-4E5FEE45325B}" destId="{6FD0C7BF-F92E-4950-A6FF-B89323DC61A4}" srcOrd="0" destOrd="0" presId="urn:microsoft.com/office/officeart/2005/8/layout/cycle3"/>
    <dgm:cxn modelId="{969A2122-FFB9-4753-AF93-0AF800C1BEA9}" srcId="{44E89BBE-4FCC-49B0-BC8A-44125A7CB431}" destId="{7B5F3E31-8D53-4706-8BF0-578D0D4E1512}" srcOrd="12" destOrd="0" parTransId="{45B2A775-2639-4788-961E-A7FC41DF39B6}" sibTransId="{107FFEB8-FFCB-41D1-8B25-8A0698002F07}"/>
    <dgm:cxn modelId="{047A15AC-35EA-4D93-850F-D682AA6318D1}" type="presOf" srcId="{44E89BBE-4FCC-49B0-BC8A-44125A7CB431}" destId="{99A25830-DDB1-43ED-AB07-9B082EAB0625}" srcOrd="0" destOrd="0" presId="urn:microsoft.com/office/officeart/2005/8/layout/cycle3"/>
    <dgm:cxn modelId="{0965B36D-5348-41DD-B85A-993C3F09F2C5}" type="presOf" srcId="{66E72E3D-5F0C-4635-B185-B0C870AE28E1}" destId="{6579DCB9-D5EC-4498-85DC-EB561850E3D1}" srcOrd="0" destOrd="0" presId="urn:microsoft.com/office/officeart/2005/8/layout/cycle3"/>
    <dgm:cxn modelId="{C3CA8745-A57E-4C75-ABF4-D3112FDDEE8C}" type="presOf" srcId="{05AB491D-5909-42B3-9C3D-D3E03FF0D912}" destId="{ED50E741-C002-4F37-8F6A-A40E5C7A752F}" srcOrd="0" destOrd="0" presId="urn:microsoft.com/office/officeart/2005/8/layout/cycle3"/>
    <dgm:cxn modelId="{41CBAF88-D92B-4498-BD51-DDA800A82567}" type="presOf" srcId="{CCE312B5-B0D1-46AB-A808-24793FE987D6}" destId="{57C935DC-C81E-4425-A40C-10614870C0B6}" srcOrd="0" destOrd="0" presId="urn:microsoft.com/office/officeart/2005/8/layout/cycle3"/>
    <dgm:cxn modelId="{E97AD2CF-41A6-44D1-B01B-663FD3A46C62}" srcId="{44E89BBE-4FCC-49B0-BC8A-44125A7CB431}" destId="{999E6A33-81BF-4556-BEA8-D2548D3F6400}" srcOrd="6" destOrd="0" parTransId="{66E914FF-8AAD-4DED-88CF-FA90627E3BAB}" sibTransId="{9766BCB8-FB33-4CB6-BFFE-7081882101B9}"/>
    <dgm:cxn modelId="{66BC7568-7F36-41BC-B54F-DEB7348B5980}" srcId="{44E89BBE-4FCC-49B0-BC8A-44125A7CB431}" destId="{9A8FEC24-327F-403D-986F-4AA365F1D404}" srcOrd="4" destOrd="0" parTransId="{BBE04C7D-6006-41D9-A01D-422F5C1F9D42}" sibTransId="{FD3ABD35-BB16-4B30-96C2-58B72405FE87}"/>
    <dgm:cxn modelId="{D031E80A-C7C5-4754-A702-377236E11455}" type="presOf" srcId="{76F9F955-CD7F-419D-84CB-DC2F3FEB2E83}" destId="{2829A2E5-E867-4C11-87F2-21F35CB5C4AB}" srcOrd="0" destOrd="0" presId="urn:microsoft.com/office/officeart/2005/8/layout/cycle3"/>
    <dgm:cxn modelId="{AAAFE5BF-7D87-4F58-A170-8F6F00653F87}" type="presOf" srcId="{2900DFAF-808C-457F-A2BB-E3A92ECB00E3}" destId="{D361B9CD-FBA0-4E8C-BB17-707AC1D7788D}" srcOrd="0" destOrd="0" presId="urn:microsoft.com/office/officeart/2005/8/layout/cycle3"/>
    <dgm:cxn modelId="{09E87ABC-7730-4EE6-AF71-212FE005986A}" type="presOf" srcId="{0041F0C6-30FD-43F4-BFE5-DA8DCF62FCDA}" destId="{709F1C12-F955-4180-9E04-F83CA87EED43}" srcOrd="0" destOrd="0" presId="urn:microsoft.com/office/officeart/2005/8/layout/cycle3"/>
    <dgm:cxn modelId="{BCBA059F-6C18-49DD-9C28-A45336B96E2F}" type="presOf" srcId="{708E905D-781E-4C6C-9D1D-EDF1DE6CA6BD}" destId="{B92919E0-F636-42FD-8E2F-B222D24DC720}" srcOrd="0" destOrd="0" presId="urn:microsoft.com/office/officeart/2005/8/layout/cycle3"/>
    <dgm:cxn modelId="{7EA935B7-2BF1-4838-9EBC-2DCE17A1862F}" type="presOf" srcId="{16960EF2-1EF3-4E83-985D-2C813F2A6692}" destId="{E289BAFF-ACBE-4A53-9C30-B9096EF4740F}" srcOrd="0" destOrd="0" presId="urn:microsoft.com/office/officeart/2005/8/layout/cycle3"/>
    <dgm:cxn modelId="{CF390B70-8C7C-4CCF-AC3F-4061ECC8885A}" srcId="{44E89BBE-4FCC-49B0-BC8A-44125A7CB431}" destId="{CCE312B5-B0D1-46AB-A808-24793FE987D6}" srcOrd="1" destOrd="0" parTransId="{1351AB18-18D3-49B2-874A-257F5FEE78C0}" sibTransId="{6C36C956-92C7-4BD9-83D4-A76CAC6C8A09}"/>
    <dgm:cxn modelId="{BACEA59B-1738-4AEA-91BB-C43543300088}" type="presOf" srcId="{9A8FEC24-327F-403D-986F-4AA365F1D404}" destId="{38635D99-4914-4520-AB5D-092F7B9D19C9}" srcOrd="0" destOrd="0" presId="urn:microsoft.com/office/officeart/2005/8/layout/cycle3"/>
    <dgm:cxn modelId="{4968FCDE-E6BA-49BE-809C-02648118993C}" srcId="{44E89BBE-4FCC-49B0-BC8A-44125A7CB431}" destId="{12F72B82-AB94-4DF4-BF89-A1D97FD71936}" srcOrd="0" destOrd="0" parTransId="{C4070D10-4A7F-4DC5-A3DB-7BB7A372AD43}" sibTransId="{0041F0C6-30FD-43F4-BFE5-DA8DCF62FCDA}"/>
    <dgm:cxn modelId="{2A6617A5-88F7-46B4-98DC-FB21720B7B95}" type="presOf" srcId="{7B5F3E31-8D53-4706-8BF0-578D0D4E1512}" destId="{396BAC56-A974-4844-BF9D-D57C69F7ED9E}" srcOrd="0" destOrd="0" presId="urn:microsoft.com/office/officeart/2005/8/layout/cycle3"/>
    <dgm:cxn modelId="{FB4CC79B-DC11-45D1-86F6-872DA39D2609}" srcId="{44E89BBE-4FCC-49B0-BC8A-44125A7CB431}" destId="{66E72E3D-5F0C-4635-B185-B0C870AE28E1}" srcOrd="3" destOrd="0" parTransId="{AC706BA8-0062-4EF4-A5B2-0C85421082C3}" sibTransId="{BB23D18B-0FD4-483F-A88D-EFA69D0E1F93}"/>
    <dgm:cxn modelId="{032C16D7-A53B-49E4-A7AA-3C5F5111DA79}" type="presParOf" srcId="{99A25830-DDB1-43ED-AB07-9B082EAB0625}" destId="{9A400E96-A2DD-4D36-8FA9-D6AF1AB83A9B}" srcOrd="0" destOrd="0" presId="urn:microsoft.com/office/officeart/2005/8/layout/cycle3"/>
    <dgm:cxn modelId="{36266265-D92F-4E8A-AF14-D7EAE7C965EA}" type="presParOf" srcId="{9A400E96-A2DD-4D36-8FA9-D6AF1AB83A9B}" destId="{D6B0E406-F764-4A56-899D-43FF7836F016}" srcOrd="0" destOrd="0" presId="urn:microsoft.com/office/officeart/2005/8/layout/cycle3"/>
    <dgm:cxn modelId="{F1008C8B-A49C-48A5-9CF2-F93B88FADFDB}" type="presParOf" srcId="{9A400E96-A2DD-4D36-8FA9-D6AF1AB83A9B}" destId="{709F1C12-F955-4180-9E04-F83CA87EED43}" srcOrd="1" destOrd="0" presId="urn:microsoft.com/office/officeart/2005/8/layout/cycle3"/>
    <dgm:cxn modelId="{7E566AF9-3801-4D16-A1B6-D081D663577A}" type="presParOf" srcId="{9A400E96-A2DD-4D36-8FA9-D6AF1AB83A9B}" destId="{57C935DC-C81E-4425-A40C-10614870C0B6}" srcOrd="2" destOrd="0" presId="urn:microsoft.com/office/officeart/2005/8/layout/cycle3"/>
    <dgm:cxn modelId="{554F1249-25F8-47C2-B228-7A0725AFA065}" type="presParOf" srcId="{9A400E96-A2DD-4D36-8FA9-D6AF1AB83A9B}" destId="{D361B9CD-FBA0-4E8C-BB17-707AC1D7788D}" srcOrd="3" destOrd="0" presId="urn:microsoft.com/office/officeart/2005/8/layout/cycle3"/>
    <dgm:cxn modelId="{063C6240-1612-4BAF-B346-09C579961772}" type="presParOf" srcId="{9A400E96-A2DD-4D36-8FA9-D6AF1AB83A9B}" destId="{6579DCB9-D5EC-4498-85DC-EB561850E3D1}" srcOrd="4" destOrd="0" presId="urn:microsoft.com/office/officeart/2005/8/layout/cycle3"/>
    <dgm:cxn modelId="{230BA8BD-BA91-4412-BA6E-E741325EF6C1}" type="presParOf" srcId="{9A400E96-A2DD-4D36-8FA9-D6AF1AB83A9B}" destId="{38635D99-4914-4520-AB5D-092F7B9D19C9}" srcOrd="5" destOrd="0" presId="urn:microsoft.com/office/officeart/2005/8/layout/cycle3"/>
    <dgm:cxn modelId="{49C50CF2-99C9-42C2-BB57-42086CD68EE8}" type="presParOf" srcId="{9A400E96-A2DD-4D36-8FA9-D6AF1AB83A9B}" destId="{2829A2E5-E867-4C11-87F2-21F35CB5C4AB}" srcOrd="6" destOrd="0" presId="urn:microsoft.com/office/officeart/2005/8/layout/cycle3"/>
    <dgm:cxn modelId="{1B1D0192-9F87-4602-B964-86A137027B81}" type="presParOf" srcId="{9A400E96-A2DD-4D36-8FA9-D6AF1AB83A9B}" destId="{8ECAFF90-6165-4C82-A3D0-B61CACF9FCD3}" srcOrd="7" destOrd="0" presId="urn:microsoft.com/office/officeart/2005/8/layout/cycle3"/>
    <dgm:cxn modelId="{DAF4AF23-4EFC-4CB0-B615-403DA429B6EF}" type="presParOf" srcId="{9A400E96-A2DD-4D36-8FA9-D6AF1AB83A9B}" destId="{7F4DDE6C-E24E-4A02-863A-19B56704E134}" srcOrd="8" destOrd="0" presId="urn:microsoft.com/office/officeart/2005/8/layout/cycle3"/>
    <dgm:cxn modelId="{076553B7-1846-41C9-8DB9-52F1C5ED54F3}" type="presParOf" srcId="{9A400E96-A2DD-4D36-8FA9-D6AF1AB83A9B}" destId="{ED50E741-C002-4F37-8F6A-A40E5C7A752F}" srcOrd="9" destOrd="0" presId="urn:microsoft.com/office/officeart/2005/8/layout/cycle3"/>
    <dgm:cxn modelId="{1C74F681-A2F8-46A0-82BC-EC12C49BED37}" type="presParOf" srcId="{9A400E96-A2DD-4D36-8FA9-D6AF1AB83A9B}" destId="{4718B668-9BEC-4D5E-A393-43A38BD61111}" srcOrd="10" destOrd="0" presId="urn:microsoft.com/office/officeart/2005/8/layout/cycle3"/>
    <dgm:cxn modelId="{EF9E4AD5-47BD-408F-953A-B3679D64FCCE}" type="presParOf" srcId="{9A400E96-A2DD-4D36-8FA9-D6AF1AB83A9B}" destId="{B92919E0-F636-42FD-8E2F-B222D24DC720}" srcOrd="11" destOrd="0" presId="urn:microsoft.com/office/officeart/2005/8/layout/cycle3"/>
    <dgm:cxn modelId="{FAF23DF8-7119-4EFD-9151-23B09B7D6BF3}" type="presParOf" srcId="{9A400E96-A2DD-4D36-8FA9-D6AF1AB83A9B}" destId="{6FD0C7BF-F92E-4950-A6FF-B89323DC61A4}" srcOrd="12" destOrd="0" presId="urn:microsoft.com/office/officeart/2005/8/layout/cycle3"/>
    <dgm:cxn modelId="{90663274-157E-4564-98CD-09E85E45D80E}" type="presParOf" srcId="{9A400E96-A2DD-4D36-8FA9-D6AF1AB83A9B}" destId="{396BAC56-A974-4844-BF9D-D57C69F7ED9E}" srcOrd="13" destOrd="0" presId="urn:microsoft.com/office/officeart/2005/8/layout/cycle3"/>
    <dgm:cxn modelId="{E11E784E-79D2-43BF-8D29-1E9DDC6D9A86}" type="presParOf" srcId="{9A400E96-A2DD-4D36-8FA9-D6AF1AB83A9B}" destId="{E289BAFF-ACBE-4A53-9C30-B9096EF4740F}" srcOrd="14" destOrd="0" presId="urn:microsoft.com/office/officeart/2005/8/layout/cycle3"/>
    <dgm:cxn modelId="{39EEF14C-1987-4086-A0F0-EB4F5C70ED67}" type="presParOf" srcId="{9A400E96-A2DD-4D36-8FA9-D6AF1AB83A9B}" destId="{40A73CBC-C9DC-49EC-8272-2415AE464E0A}" srcOrd="15" destOrd="0" presId="urn:microsoft.com/office/officeart/2005/8/layout/cycle3"/>
    <dgm:cxn modelId="{1628FBBF-779A-41DD-9D31-801E5895DC84}" type="presParOf" srcId="{9A400E96-A2DD-4D36-8FA9-D6AF1AB83A9B}" destId="{4EF6DFDB-E376-4FF8-B7EB-EF2768951CF9}" srcOrd="1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C606F-6729-4E5E-B693-314D9C3716E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47FC0-B535-409A-8203-EC8B8A4D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8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82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0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12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73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0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28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21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50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58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2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E6B95-A06E-4CFE-A223-7C206A951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71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44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80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31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5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9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39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9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11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0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52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953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38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40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13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97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73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2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1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63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3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44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71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9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147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003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2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2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1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1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85EB7-CC13-4B9D-A4D1-BF1FAB3C39B0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5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2710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18560"/>
            <a:ext cx="6858000" cy="15392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518118"/>
            <a:ext cx="9143999" cy="757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3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352641"/>
            <a:ext cx="9143999" cy="757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91" y="78377"/>
            <a:ext cx="1971675" cy="6098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549" y="78377"/>
            <a:ext cx="6466583" cy="60985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3677496" y="3059132"/>
            <a:ext cx="6196831" cy="785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21580"/>
            <a:ext cx="8551817" cy="4955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749048"/>
          </a:xfrm>
        </p:spPr>
        <p:txBody>
          <a:bodyPr anchor="b">
            <a:normAutofit/>
          </a:bodyPr>
          <a:lstStyle>
            <a:lvl1pPr>
              <a:defRPr sz="48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93154"/>
            <a:ext cx="7886700" cy="1396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533599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549" y="1221579"/>
            <a:ext cx="4262301" cy="495538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21579"/>
            <a:ext cx="4175216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5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219992"/>
            <a:ext cx="4245633" cy="526615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549" y="1900719"/>
            <a:ext cx="4245633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19992"/>
            <a:ext cx="4175215" cy="526615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00719"/>
            <a:ext cx="4175215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0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053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31222"/>
            <a:ext cx="4629150" cy="53298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06880"/>
            <a:ext cx="2949178" cy="41621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567543"/>
            <a:ext cx="8551817" cy="460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54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6966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4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tonybrook.edu/~mizhang/papers/binCFI.pdf" TargetMode="External"/><Relationship Id="rId2" Type="http://schemas.openxmlformats.org/officeDocument/2006/relationships/hyperlink" Target="http://www.cs.berkeley.edu/~dawnsong/papers/Oakland2013-CCFIR-CR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tonybrook.edu/~mizhang/papers/binCFI.pdf" TargetMode="External"/><Relationship Id="rId2" Type="http://schemas.openxmlformats.org/officeDocument/2006/relationships/hyperlink" Target="http://www.cs.berkeley.edu/~dawnsong/papers/Oakland2013-CCFIR-CR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Secure Systems</a:t>
            </a:r>
            <a:br>
              <a:rPr lang="en-US" dirty="0" smtClean="0"/>
            </a:br>
            <a:r>
              <a:rPr lang="en-US" dirty="0" smtClean="0"/>
              <a:t>Control-Flow Integrity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Georgios Portokalidis</a:t>
            </a:r>
          </a:p>
          <a:p>
            <a:r>
              <a:rPr lang="en-US" dirty="0" smtClean="0"/>
              <a:t>Stevens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Protect Unsafe Transitions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34867" y="1780738"/>
            <a:ext cx="1400864" cy="1087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5619800" y="1852831"/>
            <a:ext cx="187878" cy="765397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58503" y="1570196"/>
            <a:ext cx="1731550" cy="1433946"/>
            <a:chOff x="1358538" y="2177258"/>
            <a:chExt cx="1731550" cy="1433946"/>
          </a:xfrm>
        </p:grpSpPr>
        <p:sp>
          <p:nvSpPr>
            <p:cNvPr id="38" name="Rectangle 37"/>
            <p:cNvSpPr/>
            <p:nvPr/>
          </p:nvSpPr>
          <p:spPr>
            <a:xfrm>
              <a:off x="1358538" y="2177258"/>
              <a:ext cx="1731550" cy="14339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</a:t>
              </a:r>
              <a:r>
                <a:rPr lang="en-US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eax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489168" y="2283281"/>
              <a:ext cx="187878" cy="52118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516778" y="3047127"/>
              <a:ext cx="160269" cy="473806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354487" y="146779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Function_A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92876" y="1837128"/>
            <a:ext cx="2223855" cy="49171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214726" y="2506827"/>
            <a:ext cx="2202006" cy="26688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58503" y="3093980"/>
            <a:ext cx="1727163" cy="1433946"/>
            <a:chOff x="1358537" y="4032953"/>
            <a:chExt cx="1727163" cy="1433946"/>
          </a:xfrm>
        </p:grpSpPr>
        <p:sp>
          <p:nvSpPr>
            <p:cNvPr id="15" name="Rectangle 14"/>
            <p:cNvSpPr/>
            <p:nvPr/>
          </p:nvSpPr>
          <p:spPr>
            <a:xfrm>
              <a:off x="1358537" y="4032953"/>
              <a:ext cx="1727163" cy="14339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</a:t>
              </a:r>
              <a:r>
                <a:rPr lang="en-US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Function_A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489168" y="4146903"/>
              <a:ext cx="187878" cy="52118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489168" y="4910749"/>
              <a:ext cx="160269" cy="473806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H="1">
            <a:off x="3329440" y="2838221"/>
            <a:ext cx="2087292" cy="110965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58503" y="4617765"/>
            <a:ext cx="1727163" cy="931848"/>
            <a:chOff x="1358537" y="4032953"/>
            <a:chExt cx="1727163" cy="931848"/>
          </a:xfrm>
        </p:grpSpPr>
        <p:sp>
          <p:nvSpPr>
            <p:cNvPr id="26" name="Rectangle 25"/>
            <p:cNvSpPr/>
            <p:nvPr/>
          </p:nvSpPr>
          <p:spPr>
            <a:xfrm>
              <a:off x="1358537" y="4032953"/>
              <a:ext cx="1727163" cy="9318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jmp</a:t>
              </a:r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eax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489168" y="4146903"/>
              <a:ext cx="187878" cy="52118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3203801" y="1936810"/>
            <a:ext cx="2253035" cy="339382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078853" y="3664583"/>
            <a:ext cx="856878" cy="357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078853" y="4208002"/>
            <a:ext cx="856878" cy="357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Unsafe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11012" y="1936810"/>
            <a:ext cx="2043475" cy="179230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358503" y="5593714"/>
            <a:ext cx="1727163" cy="931848"/>
            <a:chOff x="1358537" y="4032953"/>
            <a:chExt cx="1727163" cy="931848"/>
          </a:xfrm>
        </p:grpSpPr>
        <p:sp>
          <p:nvSpPr>
            <p:cNvPr id="30" name="Rectangle 29"/>
            <p:cNvSpPr/>
            <p:nvPr/>
          </p:nvSpPr>
          <p:spPr>
            <a:xfrm>
              <a:off x="1358537" y="4032953"/>
              <a:ext cx="1727163" cy="9318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jmp</a:t>
              </a:r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Function_A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489168" y="4146903"/>
              <a:ext cx="187878" cy="52118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3096591" y="2124068"/>
            <a:ext cx="2371170" cy="42024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Control-Flow Graph (CFG)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53704" y="2205490"/>
            <a:ext cx="949268" cy="931848"/>
            <a:chOff x="1358538" y="4032953"/>
            <a:chExt cx="949268" cy="931848"/>
          </a:xfrm>
        </p:grpSpPr>
        <p:sp>
          <p:nvSpPr>
            <p:cNvPr id="26" name="Rectangle 25"/>
            <p:cNvSpPr/>
            <p:nvPr/>
          </p:nvSpPr>
          <p:spPr>
            <a:xfrm>
              <a:off x="1358538" y="4032953"/>
              <a:ext cx="949268" cy="9318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branch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489168" y="4146903"/>
              <a:ext cx="187878" cy="52118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53704" y="3612730"/>
            <a:ext cx="949268" cy="931848"/>
            <a:chOff x="1358538" y="4032953"/>
            <a:chExt cx="949268" cy="931848"/>
          </a:xfrm>
        </p:grpSpPr>
        <p:sp>
          <p:nvSpPr>
            <p:cNvPr id="29" name="Rectangle 28"/>
            <p:cNvSpPr/>
            <p:nvPr/>
          </p:nvSpPr>
          <p:spPr>
            <a:xfrm>
              <a:off x="1358538" y="4032953"/>
              <a:ext cx="949268" cy="9318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branch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489168" y="4146903"/>
              <a:ext cx="187878" cy="52118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53704" y="5019970"/>
            <a:ext cx="949268" cy="931848"/>
            <a:chOff x="1358538" y="4032953"/>
            <a:chExt cx="949268" cy="931848"/>
          </a:xfrm>
        </p:grpSpPr>
        <p:sp>
          <p:nvSpPr>
            <p:cNvPr id="32" name="Rectangle 31"/>
            <p:cNvSpPr/>
            <p:nvPr/>
          </p:nvSpPr>
          <p:spPr>
            <a:xfrm>
              <a:off x="1358538" y="4032953"/>
              <a:ext cx="949268" cy="9318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branch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489168" y="4146903"/>
              <a:ext cx="187878" cy="52118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92698" y="5019970"/>
            <a:ext cx="949268" cy="931848"/>
            <a:chOff x="1358538" y="4032953"/>
            <a:chExt cx="949268" cy="931848"/>
          </a:xfrm>
        </p:grpSpPr>
        <p:sp>
          <p:nvSpPr>
            <p:cNvPr id="35" name="Rectangle 34"/>
            <p:cNvSpPr/>
            <p:nvPr/>
          </p:nvSpPr>
          <p:spPr>
            <a:xfrm>
              <a:off x="1358538" y="4032953"/>
              <a:ext cx="949268" cy="9318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branch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489168" y="4146903"/>
              <a:ext cx="187878" cy="52118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31692" y="5019970"/>
            <a:ext cx="949268" cy="931848"/>
            <a:chOff x="1358538" y="4032953"/>
            <a:chExt cx="949268" cy="931848"/>
          </a:xfrm>
        </p:grpSpPr>
        <p:sp>
          <p:nvSpPr>
            <p:cNvPr id="47" name="Rectangle 46"/>
            <p:cNvSpPr/>
            <p:nvPr/>
          </p:nvSpPr>
          <p:spPr>
            <a:xfrm>
              <a:off x="1358538" y="4032953"/>
              <a:ext cx="949268" cy="9318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branch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489168" y="4146903"/>
              <a:ext cx="187878" cy="52118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92698" y="3612730"/>
            <a:ext cx="949268" cy="931848"/>
            <a:chOff x="1358538" y="4032953"/>
            <a:chExt cx="949268" cy="931848"/>
          </a:xfrm>
        </p:grpSpPr>
        <p:sp>
          <p:nvSpPr>
            <p:cNvPr id="50" name="Rectangle 49"/>
            <p:cNvSpPr/>
            <p:nvPr/>
          </p:nvSpPr>
          <p:spPr>
            <a:xfrm>
              <a:off x="1358538" y="4032953"/>
              <a:ext cx="949268" cy="9318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branch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489168" y="4146903"/>
              <a:ext cx="187878" cy="52118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cxnSp>
        <p:nvCxnSpPr>
          <p:cNvPr id="6" name="Straight Arrow Connector 5"/>
          <p:cNvCxnSpPr>
            <a:stCxn id="26" idx="2"/>
            <a:endCxn id="29" idx="0"/>
          </p:cNvCxnSpPr>
          <p:nvPr/>
        </p:nvCxnSpPr>
        <p:spPr>
          <a:xfrm>
            <a:off x="1528338" y="3137338"/>
            <a:ext cx="0" cy="475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50" idx="0"/>
          </p:cNvCxnSpPr>
          <p:nvPr/>
        </p:nvCxnSpPr>
        <p:spPr>
          <a:xfrm>
            <a:off x="1528338" y="3137338"/>
            <a:ext cx="2838994" cy="475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35" idx="0"/>
          </p:cNvCxnSpPr>
          <p:nvPr/>
        </p:nvCxnSpPr>
        <p:spPr>
          <a:xfrm>
            <a:off x="4367332" y="4544578"/>
            <a:ext cx="0" cy="475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35" idx="2"/>
            <a:endCxn id="47" idx="0"/>
          </p:cNvCxnSpPr>
          <p:nvPr/>
        </p:nvCxnSpPr>
        <p:spPr>
          <a:xfrm rot="5400000" flipH="1" flipV="1">
            <a:off x="5320905" y="4066397"/>
            <a:ext cx="931848" cy="2838994"/>
          </a:xfrm>
          <a:prstGeom prst="curvedConnector5">
            <a:avLst>
              <a:gd name="adj1" fmla="val -24532"/>
              <a:gd name="adj2" fmla="val 50000"/>
              <a:gd name="adj3" fmla="val 12453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2"/>
            <a:endCxn id="32" idx="0"/>
          </p:cNvCxnSpPr>
          <p:nvPr/>
        </p:nvCxnSpPr>
        <p:spPr>
          <a:xfrm flipH="1">
            <a:off x="1528338" y="4544578"/>
            <a:ext cx="2838994" cy="475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47" idx="2"/>
            <a:endCxn id="26" idx="0"/>
          </p:cNvCxnSpPr>
          <p:nvPr/>
        </p:nvCxnSpPr>
        <p:spPr>
          <a:xfrm rot="5400000" flipH="1">
            <a:off x="2494168" y="1239660"/>
            <a:ext cx="3746328" cy="5677988"/>
          </a:xfrm>
          <a:prstGeom prst="curvedConnector5">
            <a:avLst>
              <a:gd name="adj1" fmla="val -6102"/>
              <a:gd name="adj2" fmla="val -22699"/>
              <a:gd name="adj3" fmla="val 11284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32" idx="2"/>
            <a:endCxn id="35" idx="0"/>
          </p:cNvCxnSpPr>
          <p:nvPr/>
        </p:nvCxnSpPr>
        <p:spPr>
          <a:xfrm rot="5400000" flipH="1" flipV="1">
            <a:off x="2481911" y="4066397"/>
            <a:ext cx="931848" cy="2838994"/>
          </a:xfrm>
          <a:prstGeom prst="curvedConnector5">
            <a:avLst>
              <a:gd name="adj1" fmla="val -24532"/>
              <a:gd name="adj2" fmla="val 50000"/>
              <a:gd name="adj3" fmla="val 12453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9" idx="2"/>
            <a:endCxn id="32" idx="0"/>
          </p:cNvCxnSpPr>
          <p:nvPr/>
        </p:nvCxnSpPr>
        <p:spPr>
          <a:xfrm>
            <a:off x="1528338" y="4544578"/>
            <a:ext cx="0" cy="475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40921" y="1896572"/>
            <a:ext cx="26778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Shows how control flows in a program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3371562" y="2128332"/>
            <a:ext cx="1156895" cy="6394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blocks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2" idx="1"/>
          </p:cNvCxnSpPr>
          <p:nvPr/>
        </p:nvCxnSpPr>
        <p:spPr>
          <a:xfrm flipH="1">
            <a:off x="2159098" y="2448047"/>
            <a:ext cx="1212464" cy="213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2"/>
          </p:cNvCxnSpPr>
          <p:nvPr/>
        </p:nvCxnSpPr>
        <p:spPr>
          <a:xfrm>
            <a:off x="3950010" y="2767761"/>
            <a:ext cx="500070" cy="694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5566946" y="3422830"/>
            <a:ext cx="1795506" cy="7172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instruction except a branch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9" idx="1"/>
          </p:cNvCxnSpPr>
          <p:nvPr/>
        </p:nvCxnSpPr>
        <p:spPr>
          <a:xfrm flipH="1">
            <a:off x="4367332" y="3781437"/>
            <a:ext cx="1199614" cy="156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CFG with Indirect Branches Only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53704" y="1800955"/>
            <a:ext cx="949268" cy="1336383"/>
            <a:chOff x="1358538" y="3628418"/>
            <a:chExt cx="949268" cy="1336383"/>
          </a:xfrm>
        </p:grpSpPr>
        <p:sp>
          <p:nvSpPr>
            <p:cNvPr id="26" name="Rectangle 25"/>
            <p:cNvSpPr/>
            <p:nvPr/>
          </p:nvSpPr>
          <p:spPr>
            <a:xfrm>
              <a:off x="1358538" y="3628418"/>
              <a:ext cx="949268" cy="133638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indirectbranch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489168" y="3737601"/>
              <a:ext cx="187878" cy="52118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53704" y="3612729"/>
            <a:ext cx="949268" cy="2268232"/>
            <a:chOff x="1358538" y="4032953"/>
            <a:chExt cx="949268" cy="1581618"/>
          </a:xfrm>
        </p:grpSpPr>
        <p:sp>
          <p:nvSpPr>
            <p:cNvPr id="29" name="Rectangle 28"/>
            <p:cNvSpPr/>
            <p:nvPr/>
          </p:nvSpPr>
          <p:spPr>
            <a:xfrm>
              <a:off x="1358538" y="4032953"/>
              <a:ext cx="949268" cy="15816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indirectbranch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489168" y="4146902"/>
              <a:ext cx="187878" cy="1065024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92698" y="5019970"/>
            <a:ext cx="949268" cy="931848"/>
            <a:chOff x="1358538" y="4032953"/>
            <a:chExt cx="949268" cy="931848"/>
          </a:xfrm>
        </p:grpSpPr>
        <p:sp>
          <p:nvSpPr>
            <p:cNvPr id="35" name="Rectangle 34"/>
            <p:cNvSpPr/>
            <p:nvPr/>
          </p:nvSpPr>
          <p:spPr>
            <a:xfrm>
              <a:off x="1358538" y="4032953"/>
              <a:ext cx="949268" cy="9318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branch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489168" y="4146903"/>
              <a:ext cx="187878" cy="52118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31692" y="4685211"/>
            <a:ext cx="949268" cy="1266607"/>
            <a:chOff x="1358538" y="3698194"/>
            <a:chExt cx="949268" cy="1266607"/>
          </a:xfrm>
        </p:grpSpPr>
        <p:sp>
          <p:nvSpPr>
            <p:cNvPr id="47" name="Rectangle 46"/>
            <p:cNvSpPr/>
            <p:nvPr/>
          </p:nvSpPr>
          <p:spPr>
            <a:xfrm>
              <a:off x="1358538" y="3698194"/>
              <a:ext cx="949268" cy="12666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indirectbranch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489168" y="3824686"/>
              <a:ext cx="187878" cy="52118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92698" y="3612730"/>
            <a:ext cx="949268" cy="931848"/>
            <a:chOff x="1358538" y="4032953"/>
            <a:chExt cx="949268" cy="931848"/>
          </a:xfrm>
        </p:grpSpPr>
        <p:sp>
          <p:nvSpPr>
            <p:cNvPr id="50" name="Rectangle 49"/>
            <p:cNvSpPr/>
            <p:nvPr/>
          </p:nvSpPr>
          <p:spPr>
            <a:xfrm>
              <a:off x="1358538" y="4032953"/>
              <a:ext cx="949268" cy="9318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branch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489168" y="4146903"/>
              <a:ext cx="187878" cy="52118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cxnSp>
        <p:nvCxnSpPr>
          <p:cNvPr id="6" name="Straight Arrow Connector 5"/>
          <p:cNvCxnSpPr>
            <a:stCxn id="26" idx="2"/>
            <a:endCxn id="29" idx="0"/>
          </p:cNvCxnSpPr>
          <p:nvPr/>
        </p:nvCxnSpPr>
        <p:spPr>
          <a:xfrm>
            <a:off x="1528338" y="3137338"/>
            <a:ext cx="0" cy="475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50" idx="0"/>
          </p:cNvCxnSpPr>
          <p:nvPr/>
        </p:nvCxnSpPr>
        <p:spPr>
          <a:xfrm>
            <a:off x="1528338" y="3137338"/>
            <a:ext cx="2838994" cy="475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47" idx="2"/>
            <a:endCxn id="26" idx="0"/>
          </p:cNvCxnSpPr>
          <p:nvPr/>
        </p:nvCxnSpPr>
        <p:spPr>
          <a:xfrm rot="5400000" flipH="1">
            <a:off x="2291900" y="1037393"/>
            <a:ext cx="4150863" cy="5677988"/>
          </a:xfrm>
          <a:prstGeom prst="curvedConnector5">
            <a:avLst>
              <a:gd name="adj1" fmla="val -5507"/>
              <a:gd name="adj2" fmla="val -20399"/>
              <a:gd name="adj3" fmla="val 10550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9" idx="2"/>
            <a:endCxn id="35" idx="0"/>
          </p:cNvCxnSpPr>
          <p:nvPr/>
        </p:nvCxnSpPr>
        <p:spPr>
          <a:xfrm rot="5400000" flipH="1" flipV="1">
            <a:off x="2517339" y="4030969"/>
            <a:ext cx="860991" cy="2838994"/>
          </a:xfrm>
          <a:prstGeom prst="curvedConnector5">
            <a:avLst>
              <a:gd name="adj1" fmla="val -26551"/>
              <a:gd name="adj2" fmla="val 50000"/>
              <a:gd name="adj3" fmla="val 12655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74686" y="2337511"/>
            <a:ext cx="325700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Goal: </a:t>
            </a:r>
            <a:r>
              <a:rPr lang="en-US" dirty="0" smtClean="0"/>
              <a:t>Enforce control-flow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CFI Through IDs</a:t>
            </a:r>
            <a:endParaRPr lang="en-US" sz="1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address IDs may be…</a:t>
            </a:r>
          </a:p>
          <a:p>
            <a:pPr lvl="1"/>
            <a:r>
              <a:rPr lang="en-US" dirty="0" smtClean="0"/>
              <a:t>Embedded in code</a:t>
            </a:r>
          </a:p>
          <a:p>
            <a:pPr lvl="1"/>
            <a:r>
              <a:rPr lang="en-US" dirty="0" smtClean="0"/>
              <a:t>Stored separately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13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55304" y="399869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Function_A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251067" y="4365295"/>
            <a:ext cx="2405151" cy="38269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272916" y="4841651"/>
            <a:ext cx="2401289" cy="39591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15612" y="4014767"/>
            <a:ext cx="1013813" cy="14339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300541" y="4128717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300541" y="5043220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5613" y="4766216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15607" y="4427680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735687" y="4309293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820617" y="4551169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35688" y="4274170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35684" y="4930667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640903" y="1803172"/>
            <a:ext cx="2770091" cy="1249303"/>
          </a:xfrm>
          <a:prstGeom prst="cloudCallout">
            <a:avLst>
              <a:gd name="adj1" fmla="val -94617"/>
              <a:gd name="adj2" fmla="val -1382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 any issue with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3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Reachable Targets Under CFI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/>
              <a:t>CFI solutions disable &gt; 98% of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96" y="4082403"/>
            <a:ext cx="782915" cy="1266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236" y="2588528"/>
            <a:ext cx="784473" cy="1268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33694" y="2026985"/>
            <a:ext cx="15927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Targetable locations</a:t>
            </a:r>
          </a:p>
          <a:p>
            <a:r>
              <a:rPr lang="en-US" sz="1350" dirty="0"/>
              <a:t>in code pages: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80954" y="2980490"/>
            <a:ext cx="7681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Without</a:t>
            </a:r>
          </a:p>
          <a:p>
            <a:r>
              <a:rPr lang="en-US" sz="1350" dirty="0"/>
              <a:t>CFI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9100" y="4473100"/>
            <a:ext cx="5277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With</a:t>
            </a:r>
          </a:p>
          <a:p>
            <a:r>
              <a:rPr lang="en-US" sz="1350" dirty="0"/>
              <a:t>CFI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4514850" y="1680754"/>
            <a:ext cx="1607276" cy="847780"/>
          </a:xfrm>
          <a:prstGeom prst="cloudCallout">
            <a:avLst>
              <a:gd name="adj1" fmla="val -83142"/>
              <a:gd name="adj2" fmla="val 70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so many?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2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/>
              <a:t>Reachable </a:t>
            </a:r>
            <a:r>
              <a:rPr lang="en-US" dirty="0" smtClean="0"/>
              <a:t>Targets </a:t>
            </a:r>
            <a:r>
              <a:rPr lang="en-US" b="1" dirty="0" smtClean="0"/>
              <a:t>Without</a:t>
            </a:r>
            <a:r>
              <a:rPr lang="en-US" dirty="0" smtClean="0"/>
              <a:t> CFI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CS-576 Secure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4972" y="157770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Function_A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5280" y="3065532"/>
            <a:ext cx="1013813" cy="14339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370209" y="3179482"/>
            <a:ext cx="160269" cy="45199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370209" y="3918857"/>
            <a:ext cx="160269" cy="498277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30575" y="1947035"/>
            <a:ext cx="2368395" cy="4409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je 41c523 &lt;main+0x803&gt;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42ab00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%rax,0x2cda9d(%rip)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cmpb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$0x2d,(%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je 41c4ac &lt;main+0x78c&gt;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0x2cda8d(%rip),%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$0x4ab054,%eax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cmove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%rbx,0x2cda6a(%rip)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je 41c0c2 &lt;main+0x3a2&gt;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$0x63b,%edx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$0x4ab01d,%esi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46cab0 &lt;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sh_xfree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299093" y="3682355"/>
            <a:ext cx="745637" cy="2103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77958" y="3520895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831867" y="2065030"/>
            <a:ext cx="160269" cy="45199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5842331" y="5860816"/>
            <a:ext cx="160269" cy="45199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2734491" y="1881051"/>
            <a:ext cx="2751909" cy="1022623"/>
          </a:xfrm>
          <a:prstGeom prst="cloudCallout">
            <a:avLst>
              <a:gd name="adj1" fmla="val 54800"/>
              <a:gd name="adj2" fmla="val 284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instruction can be targeted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</a:t>
            </a:r>
            <a:r>
              <a:rPr lang="en-US" dirty="0" smtClean="0"/>
              <a:t>Length Instruction Sets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2549" y="1567543"/>
            <a:ext cx="8551817" cy="2151017"/>
          </a:xfrm>
        </p:spPr>
        <p:txBody>
          <a:bodyPr/>
          <a:lstStyle/>
          <a:p>
            <a:r>
              <a:rPr lang="en-US" dirty="0" smtClean="0"/>
              <a:t>Every byte is targetable </a:t>
            </a:r>
          </a:p>
          <a:p>
            <a:pPr lvl="1"/>
            <a:r>
              <a:rPr lang="en-US" dirty="0" smtClean="0"/>
              <a:t>Should translate to a valid gadget to be of use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6058" y="3421661"/>
            <a:ext cx="4005942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.text:00404074  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    0x5C</a:t>
            </a:r>
          </a:p>
          <a:p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.text:00404076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    0x409598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text:0040407B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    0x0040448C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252" y="3421661"/>
            <a:ext cx="513806" cy="3309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Length Instruction Sets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2549" y="1567543"/>
            <a:ext cx="8551817" cy="2151017"/>
          </a:xfrm>
        </p:spPr>
        <p:txBody>
          <a:bodyPr/>
          <a:lstStyle/>
          <a:p>
            <a:r>
              <a:rPr lang="en-US" dirty="0" smtClean="0"/>
              <a:t>Every byte is targetable </a:t>
            </a:r>
          </a:p>
          <a:p>
            <a:pPr lvl="1"/>
            <a:r>
              <a:rPr lang="en-US" dirty="0" smtClean="0"/>
              <a:t>Should translate to a valid gadget to be of use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6058" y="3421661"/>
            <a:ext cx="4005942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.text:00404074  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    0x5C</a:t>
            </a:r>
          </a:p>
          <a:p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.text:00404076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    0x409598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text:0040407B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    0x0040448C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6058" y="3409832"/>
            <a:ext cx="4005942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text:00404074   0x6A</a:t>
            </a:r>
          </a:p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.text:00404075   pop    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.text:00404076   push    0x409598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.text:0040407B   call    0x0040448C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252" y="3621962"/>
            <a:ext cx="513806" cy="3309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Reachable Targets Under CFI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/>
              <a:t>CFI solutions disable &gt; 98% of </a:t>
            </a:r>
            <a:r>
              <a:rPr lang="en-US" dirty="0" smtClean="0"/>
              <a:t>them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The remaining &lt;2-1% may be enough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96" y="4082403"/>
            <a:ext cx="782915" cy="1266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236" y="2588528"/>
            <a:ext cx="784473" cy="1268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33694" y="2026985"/>
            <a:ext cx="15927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Targetable locations</a:t>
            </a:r>
          </a:p>
          <a:p>
            <a:r>
              <a:rPr lang="en-US" sz="1350" dirty="0"/>
              <a:t>in code pages: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80954" y="2980490"/>
            <a:ext cx="7681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Without</a:t>
            </a:r>
          </a:p>
          <a:p>
            <a:r>
              <a:rPr lang="en-US" sz="1350" dirty="0"/>
              <a:t>CFI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9100" y="4473100"/>
            <a:ext cx="5277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With</a:t>
            </a:r>
          </a:p>
          <a:p>
            <a:r>
              <a:rPr lang="en-US" sz="1350" dirty="0"/>
              <a:t>CFI</a:t>
            </a:r>
          </a:p>
        </p:txBody>
      </p:sp>
    </p:spTree>
    <p:extLst>
      <p:ext uri="{BB962C8B-B14F-4D97-AF65-F5344CB8AC3E}">
        <p14:creationId xmlns:p14="http://schemas.microsoft.com/office/powerpoint/2010/main" val="23060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Targets</a:t>
            </a:r>
            <a:endParaRPr lang="en-US" sz="1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IDs are “flattened”</a:t>
            </a:r>
          </a:p>
          <a:p>
            <a:pPr lvl="1"/>
            <a:r>
              <a:rPr lang="en-US" dirty="0" smtClean="0"/>
              <a:t>All targets of a single indirect branch receive the same ID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19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24972" y="250433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Function_A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20734" y="2921561"/>
            <a:ext cx="2423138" cy="8771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342588" y="3755444"/>
            <a:ext cx="2401289" cy="20781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5280" y="3065532"/>
            <a:ext cx="1013813" cy="14339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370209" y="3179482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370209" y="4093985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5281" y="3816981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5275" y="347844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805355" y="2814931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890285" y="3056809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05356" y="2779810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05352" y="3436306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24978" y="408483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Function_B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05355" y="4395441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890285" y="4637318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05356" y="4360318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05352" y="501681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>
                <a:latin typeface="Calibri" panose="020F0502020204030204" pitchFamily="34" charset="0"/>
              </a:rPr>
              <a:t>]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42588" y="3798762"/>
            <a:ext cx="2401289" cy="7007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42588" y="4021931"/>
            <a:ext cx="2401289" cy="12718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907704" y="1448982"/>
            <a:ext cx="5472607" cy="505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00" name="Picture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25" y="1448982"/>
            <a:ext cx="4430799" cy="378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ROP Recap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199930" y="6092422"/>
            <a:ext cx="377825" cy="274638"/>
          </a:xfrm>
          <a:prstGeom prst="rect">
            <a:avLst/>
          </a:prstGeom>
          <a:noFill/>
          <a:ln w="25400" cap="flat">
            <a:solidFill>
              <a:srgbClr val="009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79655" y="6092422"/>
            <a:ext cx="377825" cy="274638"/>
          </a:xfrm>
          <a:prstGeom prst="rect">
            <a:avLst/>
          </a:prstGeom>
          <a:noFill/>
          <a:ln w="25400" cap="flat">
            <a:solidFill>
              <a:srgbClr val="00909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77755" y="6092422"/>
            <a:ext cx="239713" cy="274638"/>
          </a:xfrm>
          <a:prstGeom prst="rect">
            <a:avLst/>
          </a:prstGeom>
          <a:noFill/>
          <a:ln w="25400" cap="flat">
            <a:solidFill>
              <a:srgbClr val="00009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7468" y="6092422"/>
            <a:ext cx="239713" cy="274638"/>
          </a:xfrm>
          <a:prstGeom prst="rect">
            <a:avLst/>
          </a:prstGeom>
          <a:noFill/>
          <a:ln w="25400" cap="flat">
            <a:solidFill>
              <a:srgbClr val="EF7B0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057180" y="6092422"/>
            <a:ext cx="377825" cy="274638"/>
          </a:xfrm>
          <a:prstGeom prst="rect">
            <a:avLst/>
          </a:prstGeom>
          <a:noFill/>
          <a:ln w="25400" cap="flat">
            <a:solidFill>
              <a:srgbClr val="9A45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3418" y="6092422"/>
            <a:ext cx="376238" cy="274638"/>
          </a:xfrm>
          <a:prstGeom prst="rect">
            <a:avLst/>
          </a:prstGeom>
          <a:noFill/>
          <a:ln w="25400" cap="flat">
            <a:solidFill>
              <a:srgbClr val="FF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457480" y="6092422"/>
            <a:ext cx="411163" cy="274638"/>
          </a:xfrm>
          <a:prstGeom prst="rect">
            <a:avLst/>
          </a:prstGeom>
          <a:noFill/>
          <a:ln w="25400" cap="flat">
            <a:solidFill>
              <a:srgbClr val="00D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720505" y="6092422"/>
            <a:ext cx="239713" cy="274638"/>
          </a:xfrm>
          <a:prstGeom prst="rect">
            <a:avLst/>
          </a:prstGeom>
          <a:noFill/>
          <a:ln w="25400" cap="flat">
            <a:solidFill>
              <a:srgbClr val="90009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480793" y="6092422"/>
            <a:ext cx="239713" cy="274638"/>
          </a:xfrm>
          <a:prstGeom prst="rect">
            <a:avLst/>
          </a:prstGeom>
          <a:noFill/>
          <a:ln w="25400" cap="flat">
            <a:solidFill>
              <a:srgbClr val="9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435005" y="6092422"/>
            <a:ext cx="376238" cy="27463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102968" y="6092422"/>
            <a:ext cx="377825" cy="274638"/>
          </a:xfrm>
          <a:prstGeom prst="rect">
            <a:avLst/>
          </a:prstGeom>
          <a:noFill/>
          <a:ln w="25400" cap="flat">
            <a:solidFill>
              <a:srgbClr val="FFD7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463705" y="6092422"/>
            <a:ext cx="239713" cy="274638"/>
          </a:xfrm>
          <a:prstGeom prst="rect">
            <a:avLst/>
          </a:prstGeom>
          <a:noFill/>
          <a:ln w="25400" cap="flat">
            <a:solidFill>
              <a:srgbClr val="56515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811243" y="6092422"/>
            <a:ext cx="239713" cy="274638"/>
          </a:xfrm>
          <a:prstGeom prst="rect">
            <a:avLst/>
          </a:prstGeom>
          <a:noFill/>
          <a:ln w="25400" cap="flat">
            <a:solidFill>
              <a:srgbClr val="635D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050955" y="6092422"/>
            <a:ext cx="412750" cy="27463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960218" y="6092422"/>
            <a:ext cx="239713" cy="274638"/>
          </a:xfrm>
          <a:prstGeom prst="rect">
            <a:avLst/>
          </a:prstGeom>
          <a:noFill/>
          <a:ln w="25400" cap="flat">
            <a:solidFill>
              <a:srgbClr val="EF7B0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823693" y="3898497"/>
            <a:ext cx="136525" cy="171450"/>
          </a:xfrm>
          <a:prstGeom prst="rect">
            <a:avLst/>
          </a:prstGeom>
          <a:noFill/>
          <a:ln w="25400" cap="flat">
            <a:solidFill>
              <a:srgbClr val="9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953993" y="3898497"/>
            <a:ext cx="138113" cy="171450"/>
          </a:xfrm>
          <a:prstGeom prst="rect">
            <a:avLst/>
          </a:prstGeom>
          <a:noFill/>
          <a:ln w="25400" cap="flat">
            <a:solidFill>
              <a:srgbClr val="00009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925293" y="4412847"/>
            <a:ext cx="138113" cy="171450"/>
          </a:xfrm>
          <a:prstGeom prst="rect">
            <a:avLst/>
          </a:prstGeom>
          <a:noFill/>
          <a:ln w="25400" cap="flat">
            <a:solidFill>
              <a:srgbClr val="90009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617318" y="4722410"/>
            <a:ext cx="239713" cy="20478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782543" y="4722410"/>
            <a:ext cx="206375" cy="204788"/>
          </a:xfrm>
          <a:prstGeom prst="rect">
            <a:avLst/>
          </a:prstGeom>
          <a:noFill/>
          <a:ln w="25400" cap="flat">
            <a:solidFill>
              <a:srgbClr val="FFD7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263555" y="4584297"/>
            <a:ext cx="136525" cy="171450"/>
          </a:xfrm>
          <a:prstGeom prst="rect">
            <a:avLst/>
          </a:prstGeom>
          <a:noFill/>
          <a:ln w="25400" cap="flat">
            <a:solidFill>
              <a:srgbClr val="56515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674718" y="4069947"/>
            <a:ext cx="136525" cy="171450"/>
          </a:xfrm>
          <a:prstGeom prst="rect">
            <a:avLst/>
          </a:prstGeom>
          <a:noFill/>
          <a:ln w="25400" cap="flat">
            <a:solidFill>
              <a:srgbClr val="FF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949355" y="4036610"/>
            <a:ext cx="204788" cy="204788"/>
          </a:xfrm>
          <a:prstGeom prst="rect">
            <a:avLst/>
          </a:prstGeom>
          <a:noFill/>
          <a:ln w="25400" cap="flat">
            <a:solidFill>
              <a:srgbClr val="00D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292255" y="4550960"/>
            <a:ext cx="136525" cy="204788"/>
          </a:xfrm>
          <a:prstGeom prst="rect">
            <a:avLst/>
          </a:prstGeom>
          <a:noFill/>
          <a:ln w="25400" cap="flat">
            <a:solidFill>
              <a:srgbClr val="009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497043" y="4893860"/>
            <a:ext cx="206375" cy="20478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20805" y="4893860"/>
            <a:ext cx="204788" cy="204788"/>
          </a:xfrm>
          <a:prstGeom prst="rect">
            <a:avLst/>
          </a:prstGeom>
          <a:noFill/>
          <a:ln w="25400" cap="flat">
            <a:solidFill>
              <a:srgbClr val="00909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5428780" y="4241397"/>
            <a:ext cx="136525" cy="171450"/>
          </a:xfrm>
          <a:prstGeom prst="rect">
            <a:avLst/>
          </a:prstGeom>
          <a:noFill/>
          <a:ln w="25400" cap="flat">
            <a:solidFill>
              <a:srgbClr val="635D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497043" y="3555597"/>
            <a:ext cx="192088" cy="239713"/>
          </a:xfrm>
          <a:prstGeom prst="rect">
            <a:avLst/>
          </a:prstGeom>
          <a:noFill/>
          <a:ln w="25400" cap="flat">
            <a:solidFill>
              <a:srgbClr val="EF7B0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908205" y="4036610"/>
            <a:ext cx="206375" cy="204788"/>
          </a:xfrm>
          <a:prstGeom prst="rect">
            <a:avLst/>
          </a:prstGeom>
          <a:noFill/>
          <a:ln w="25400" cap="flat">
            <a:solidFill>
              <a:srgbClr val="9A45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2249018" y="4927197"/>
            <a:ext cx="1568450" cy="1144588"/>
            <a:chOff x="2249018" y="4735615"/>
            <a:chExt cx="1568450" cy="1144588"/>
          </a:xfrm>
        </p:grpSpPr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2279180" y="4735615"/>
              <a:ext cx="1538288" cy="1084263"/>
            </a:xfrm>
            <a:custGeom>
              <a:avLst/>
              <a:gdLst>
                <a:gd name="T0" fmla="*/ 968 w 969"/>
                <a:gd name="T1" fmla="*/ 1 h 683"/>
                <a:gd name="T2" fmla="*/ 965 w 969"/>
                <a:gd name="T3" fmla="*/ 8 h 683"/>
                <a:gd name="T4" fmla="*/ 958 w 969"/>
                <a:gd name="T5" fmla="*/ 23 h 683"/>
                <a:gd name="T6" fmla="*/ 945 w 969"/>
                <a:gd name="T7" fmla="*/ 48 h 683"/>
                <a:gd name="T8" fmla="*/ 928 w 969"/>
                <a:gd name="T9" fmla="*/ 80 h 683"/>
                <a:gd name="T10" fmla="*/ 907 w 969"/>
                <a:gd name="T11" fmla="*/ 117 h 683"/>
                <a:gd name="T12" fmla="*/ 885 w 969"/>
                <a:gd name="T13" fmla="*/ 154 h 683"/>
                <a:gd name="T14" fmla="*/ 862 w 969"/>
                <a:gd name="T15" fmla="*/ 189 h 683"/>
                <a:gd name="T16" fmla="*/ 839 w 969"/>
                <a:gd name="T17" fmla="*/ 221 h 683"/>
                <a:gd name="T18" fmla="*/ 817 w 969"/>
                <a:gd name="T19" fmla="*/ 249 h 683"/>
                <a:gd name="T20" fmla="*/ 793 w 969"/>
                <a:gd name="T21" fmla="*/ 273 h 683"/>
                <a:gd name="T22" fmla="*/ 769 w 969"/>
                <a:gd name="T23" fmla="*/ 295 h 683"/>
                <a:gd name="T24" fmla="*/ 742 w 969"/>
                <a:gd name="T25" fmla="*/ 314 h 683"/>
                <a:gd name="T26" fmla="*/ 714 w 969"/>
                <a:gd name="T27" fmla="*/ 331 h 683"/>
                <a:gd name="T28" fmla="*/ 687 w 969"/>
                <a:gd name="T29" fmla="*/ 345 h 683"/>
                <a:gd name="T30" fmla="*/ 659 w 969"/>
                <a:gd name="T31" fmla="*/ 358 h 683"/>
                <a:gd name="T32" fmla="*/ 629 w 969"/>
                <a:gd name="T33" fmla="*/ 371 h 683"/>
                <a:gd name="T34" fmla="*/ 596 w 969"/>
                <a:gd name="T35" fmla="*/ 384 h 683"/>
                <a:gd name="T36" fmla="*/ 562 w 969"/>
                <a:gd name="T37" fmla="*/ 397 h 683"/>
                <a:gd name="T38" fmla="*/ 525 w 969"/>
                <a:gd name="T39" fmla="*/ 409 h 683"/>
                <a:gd name="T40" fmla="*/ 488 w 969"/>
                <a:gd name="T41" fmla="*/ 422 h 683"/>
                <a:gd name="T42" fmla="*/ 450 w 969"/>
                <a:gd name="T43" fmla="*/ 434 h 683"/>
                <a:gd name="T44" fmla="*/ 412 w 969"/>
                <a:gd name="T45" fmla="*/ 446 h 683"/>
                <a:gd name="T46" fmla="*/ 374 w 969"/>
                <a:gd name="T47" fmla="*/ 457 h 683"/>
                <a:gd name="T48" fmla="*/ 337 w 969"/>
                <a:gd name="T49" fmla="*/ 468 h 683"/>
                <a:gd name="T50" fmla="*/ 302 w 969"/>
                <a:gd name="T51" fmla="*/ 479 h 683"/>
                <a:gd name="T52" fmla="*/ 269 w 969"/>
                <a:gd name="T53" fmla="*/ 490 h 683"/>
                <a:gd name="T54" fmla="*/ 237 w 969"/>
                <a:gd name="T55" fmla="*/ 500 h 683"/>
                <a:gd name="T56" fmla="*/ 209 w 969"/>
                <a:gd name="T57" fmla="*/ 510 h 683"/>
                <a:gd name="T58" fmla="*/ 183 w 969"/>
                <a:gd name="T59" fmla="*/ 519 h 683"/>
                <a:gd name="T60" fmla="*/ 159 w 969"/>
                <a:gd name="T61" fmla="*/ 530 h 683"/>
                <a:gd name="T62" fmla="*/ 127 w 969"/>
                <a:gd name="T63" fmla="*/ 545 h 683"/>
                <a:gd name="T64" fmla="*/ 99 w 969"/>
                <a:gd name="T65" fmla="*/ 562 h 683"/>
                <a:gd name="T66" fmla="*/ 75 w 969"/>
                <a:gd name="T67" fmla="*/ 581 h 683"/>
                <a:gd name="T68" fmla="*/ 53 w 969"/>
                <a:gd name="T69" fmla="*/ 603 h 683"/>
                <a:gd name="T70" fmla="*/ 33 w 969"/>
                <a:gd name="T71" fmla="*/ 628 h 683"/>
                <a:gd name="T72" fmla="*/ 15 w 969"/>
                <a:gd name="T73" fmla="*/ 657 h 683"/>
                <a:gd name="T74" fmla="*/ 0 w 969"/>
                <a:gd name="T75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9" h="683">
                  <a:moveTo>
                    <a:pt x="969" y="0"/>
                  </a:moveTo>
                  <a:lnTo>
                    <a:pt x="968" y="1"/>
                  </a:lnTo>
                  <a:lnTo>
                    <a:pt x="967" y="3"/>
                  </a:lnTo>
                  <a:lnTo>
                    <a:pt x="965" y="8"/>
                  </a:lnTo>
                  <a:lnTo>
                    <a:pt x="962" y="14"/>
                  </a:lnTo>
                  <a:lnTo>
                    <a:pt x="958" y="23"/>
                  </a:lnTo>
                  <a:lnTo>
                    <a:pt x="952" y="34"/>
                  </a:lnTo>
                  <a:lnTo>
                    <a:pt x="945" y="48"/>
                  </a:lnTo>
                  <a:lnTo>
                    <a:pt x="937" y="63"/>
                  </a:lnTo>
                  <a:lnTo>
                    <a:pt x="928" y="80"/>
                  </a:lnTo>
                  <a:lnTo>
                    <a:pt x="918" y="98"/>
                  </a:lnTo>
                  <a:lnTo>
                    <a:pt x="907" y="117"/>
                  </a:lnTo>
                  <a:lnTo>
                    <a:pt x="896" y="135"/>
                  </a:lnTo>
                  <a:lnTo>
                    <a:pt x="885" y="154"/>
                  </a:lnTo>
                  <a:lnTo>
                    <a:pt x="874" y="172"/>
                  </a:lnTo>
                  <a:lnTo>
                    <a:pt x="862" y="189"/>
                  </a:lnTo>
                  <a:lnTo>
                    <a:pt x="851" y="206"/>
                  </a:lnTo>
                  <a:lnTo>
                    <a:pt x="839" y="221"/>
                  </a:lnTo>
                  <a:lnTo>
                    <a:pt x="828" y="235"/>
                  </a:lnTo>
                  <a:lnTo>
                    <a:pt x="817" y="249"/>
                  </a:lnTo>
                  <a:lnTo>
                    <a:pt x="805" y="262"/>
                  </a:lnTo>
                  <a:lnTo>
                    <a:pt x="793" y="273"/>
                  </a:lnTo>
                  <a:lnTo>
                    <a:pt x="781" y="284"/>
                  </a:lnTo>
                  <a:lnTo>
                    <a:pt x="769" y="295"/>
                  </a:lnTo>
                  <a:lnTo>
                    <a:pt x="756" y="304"/>
                  </a:lnTo>
                  <a:lnTo>
                    <a:pt x="742" y="314"/>
                  </a:lnTo>
                  <a:lnTo>
                    <a:pt x="728" y="323"/>
                  </a:lnTo>
                  <a:lnTo>
                    <a:pt x="714" y="331"/>
                  </a:lnTo>
                  <a:lnTo>
                    <a:pt x="701" y="338"/>
                  </a:lnTo>
                  <a:lnTo>
                    <a:pt x="687" y="345"/>
                  </a:lnTo>
                  <a:lnTo>
                    <a:pt x="673" y="351"/>
                  </a:lnTo>
                  <a:lnTo>
                    <a:pt x="659" y="358"/>
                  </a:lnTo>
                  <a:lnTo>
                    <a:pt x="644" y="365"/>
                  </a:lnTo>
                  <a:lnTo>
                    <a:pt x="629" y="371"/>
                  </a:lnTo>
                  <a:lnTo>
                    <a:pt x="613" y="377"/>
                  </a:lnTo>
                  <a:lnTo>
                    <a:pt x="596" y="384"/>
                  </a:lnTo>
                  <a:lnTo>
                    <a:pt x="579" y="390"/>
                  </a:lnTo>
                  <a:lnTo>
                    <a:pt x="562" y="397"/>
                  </a:lnTo>
                  <a:lnTo>
                    <a:pt x="544" y="403"/>
                  </a:lnTo>
                  <a:lnTo>
                    <a:pt x="525" y="409"/>
                  </a:lnTo>
                  <a:lnTo>
                    <a:pt x="507" y="415"/>
                  </a:lnTo>
                  <a:lnTo>
                    <a:pt x="488" y="422"/>
                  </a:lnTo>
                  <a:lnTo>
                    <a:pt x="469" y="427"/>
                  </a:lnTo>
                  <a:lnTo>
                    <a:pt x="450" y="434"/>
                  </a:lnTo>
                  <a:lnTo>
                    <a:pt x="431" y="439"/>
                  </a:lnTo>
                  <a:lnTo>
                    <a:pt x="412" y="446"/>
                  </a:lnTo>
                  <a:lnTo>
                    <a:pt x="393" y="451"/>
                  </a:lnTo>
                  <a:lnTo>
                    <a:pt x="374" y="457"/>
                  </a:lnTo>
                  <a:lnTo>
                    <a:pt x="355" y="462"/>
                  </a:lnTo>
                  <a:lnTo>
                    <a:pt x="337" y="468"/>
                  </a:lnTo>
                  <a:lnTo>
                    <a:pt x="320" y="473"/>
                  </a:lnTo>
                  <a:lnTo>
                    <a:pt x="302" y="479"/>
                  </a:lnTo>
                  <a:lnTo>
                    <a:pt x="285" y="484"/>
                  </a:lnTo>
                  <a:lnTo>
                    <a:pt x="269" y="490"/>
                  </a:lnTo>
                  <a:lnTo>
                    <a:pt x="253" y="494"/>
                  </a:lnTo>
                  <a:lnTo>
                    <a:pt x="237" y="500"/>
                  </a:lnTo>
                  <a:lnTo>
                    <a:pt x="223" y="505"/>
                  </a:lnTo>
                  <a:lnTo>
                    <a:pt x="209" y="510"/>
                  </a:lnTo>
                  <a:lnTo>
                    <a:pt x="196" y="515"/>
                  </a:lnTo>
                  <a:lnTo>
                    <a:pt x="183" y="519"/>
                  </a:lnTo>
                  <a:lnTo>
                    <a:pt x="171" y="524"/>
                  </a:lnTo>
                  <a:lnTo>
                    <a:pt x="159" y="530"/>
                  </a:lnTo>
                  <a:lnTo>
                    <a:pt x="142" y="537"/>
                  </a:lnTo>
                  <a:lnTo>
                    <a:pt x="127" y="545"/>
                  </a:lnTo>
                  <a:lnTo>
                    <a:pt x="112" y="553"/>
                  </a:lnTo>
                  <a:lnTo>
                    <a:pt x="99" y="562"/>
                  </a:lnTo>
                  <a:lnTo>
                    <a:pt x="86" y="571"/>
                  </a:lnTo>
                  <a:lnTo>
                    <a:pt x="75" y="581"/>
                  </a:lnTo>
                  <a:lnTo>
                    <a:pt x="64" y="591"/>
                  </a:lnTo>
                  <a:lnTo>
                    <a:pt x="53" y="603"/>
                  </a:lnTo>
                  <a:lnTo>
                    <a:pt x="43" y="615"/>
                  </a:lnTo>
                  <a:lnTo>
                    <a:pt x="33" y="628"/>
                  </a:lnTo>
                  <a:lnTo>
                    <a:pt x="24" y="642"/>
                  </a:lnTo>
                  <a:lnTo>
                    <a:pt x="15" y="657"/>
                  </a:lnTo>
                  <a:lnTo>
                    <a:pt x="7" y="671"/>
                  </a:lnTo>
                  <a:lnTo>
                    <a:pt x="0" y="683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2249018" y="5788128"/>
              <a:ext cx="58738" cy="92075"/>
            </a:xfrm>
            <a:custGeom>
              <a:avLst/>
              <a:gdLst>
                <a:gd name="T0" fmla="*/ 37 w 37"/>
                <a:gd name="T1" fmla="*/ 12 h 58"/>
                <a:gd name="T2" fmla="*/ 0 w 37"/>
                <a:gd name="T3" fmla="*/ 58 h 58"/>
                <a:gd name="T4" fmla="*/ 11 w 37"/>
                <a:gd name="T5" fmla="*/ 0 h 58"/>
                <a:gd name="T6" fmla="*/ 37 w 37"/>
                <a:gd name="T7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8">
                  <a:moveTo>
                    <a:pt x="37" y="12"/>
                  </a:moveTo>
                  <a:lnTo>
                    <a:pt x="0" y="58"/>
                  </a:lnTo>
                  <a:lnTo>
                    <a:pt x="11" y="0"/>
                  </a:lnTo>
                  <a:lnTo>
                    <a:pt x="37" y="1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2026768" y="3774672"/>
            <a:ext cx="830263" cy="2298701"/>
            <a:chOff x="2026768" y="3583090"/>
            <a:chExt cx="830263" cy="2298701"/>
          </a:xfrm>
        </p:grpSpPr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2026768" y="3583090"/>
              <a:ext cx="830263" cy="2239963"/>
            </a:xfrm>
            <a:custGeom>
              <a:avLst/>
              <a:gdLst>
                <a:gd name="T0" fmla="*/ 522 w 523"/>
                <a:gd name="T1" fmla="*/ 78 h 1411"/>
                <a:gd name="T2" fmla="*/ 516 w 523"/>
                <a:gd name="T3" fmla="*/ 74 h 1411"/>
                <a:gd name="T4" fmla="*/ 502 w 523"/>
                <a:gd name="T5" fmla="*/ 67 h 1411"/>
                <a:gd name="T6" fmla="*/ 478 w 523"/>
                <a:gd name="T7" fmla="*/ 56 h 1411"/>
                <a:gd name="T8" fmla="*/ 446 w 523"/>
                <a:gd name="T9" fmla="*/ 43 h 1411"/>
                <a:gd name="T10" fmla="*/ 410 w 523"/>
                <a:gd name="T11" fmla="*/ 28 h 1411"/>
                <a:gd name="T12" fmla="*/ 374 w 523"/>
                <a:gd name="T13" fmla="*/ 16 h 1411"/>
                <a:gd name="T14" fmla="*/ 339 w 523"/>
                <a:gd name="T15" fmla="*/ 6 h 1411"/>
                <a:gd name="T16" fmla="*/ 307 w 523"/>
                <a:gd name="T17" fmla="*/ 1 h 1411"/>
                <a:gd name="T18" fmla="*/ 278 w 523"/>
                <a:gd name="T19" fmla="*/ 0 h 1411"/>
                <a:gd name="T20" fmla="*/ 252 w 523"/>
                <a:gd name="T21" fmla="*/ 4 h 1411"/>
                <a:gd name="T22" fmla="*/ 228 w 523"/>
                <a:gd name="T23" fmla="*/ 12 h 1411"/>
                <a:gd name="T24" fmla="*/ 206 w 523"/>
                <a:gd name="T25" fmla="*/ 26 h 1411"/>
                <a:gd name="T26" fmla="*/ 185 w 523"/>
                <a:gd name="T27" fmla="*/ 46 h 1411"/>
                <a:gd name="T28" fmla="*/ 169 w 523"/>
                <a:gd name="T29" fmla="*/ 63 h 1411"/>
                <a:gd name="T30" fmla="*/ 154 w 523"/>
                <a:gd name="T31" fmla="*/ 84 h 1411"/>
                <a:gd name="T32" fmla="*/ 138 w 523"/>
                <a:gd name="T33" fmla="*/ 107 h 1411"/>
                <a:gd name="T34" fmla="*/ 123 w 523"/>
                <a:gd name="T35" fmla="*/ 133 h 1411"/>
                <a:gd name="T36" fmla="*/ 107 w 523"/>
                <a:gd name="T37" fmla="*/ 163 h 1411"/>
                <a:gd name="T38" fmla="*/ 93 w 523"/>
                <a:gd name="T39" fmla="*/ 195 h 1411"/>
                <a:gd name="T40" fmla="*/ 78 w 523"/>
                <a:gd name="T41" fmla="*/ 230 h 1411"/>
                <a:gd name="T42" fmla="*/ 64 w 523"/>
                <a:gd name="T43" fmla="*/ 267 h 1411"/>
                <a:gd name="T44" fmla="*/ 51 w 523"/>
                <a:gd name="T45" fmla="*/ 306 h 1411"/>
                <a:gd name="T46" fmla="*/ 40 w 523"/>
                <a:gd name="T47" fmla="*/ 347 h 1411"/>
                <a:gd name="T48" fmla="*/ 29 w 523"/>
                <a:gd name="T49" fmla="*/ 389 h 1411"/>
                <a:gd name="T50" fmla="*/ 20 w 523"/>
                <a:gd name="T51" fmla="*/ 431 h 1411"/>
                <a:gd name="T52" fmla="*/ 12 w 523"/>
                <a:gd name="T53" fmla="*/ 474 h 1411"/>
                <a:gd name="T54" fmla="*/ 7 w 523"/>
                <a:gd name="T55" fmla="*/ 517 h 1411"/>
                <a:gd name="T56" fmla="*/ 3 w 523"/>
                <a:gd name="T57" fmla="*/ 559 h 1411"/>
                <a:gd name="T58" fmla="*/ 0 w 523"/>
                <a:gd name="T59" fmla="*/ 600 h 1411"/>
                <a:gd name="T60" fmla="*/ 0 w 523"/>
                <a:gd name="T61" fmla="*/ 641 h 1411"/>
                <a:gd name="T62" fmla="*/ 1 w 523"/>
                <a:gd name="T63" fmla="*/ 680 h 1411"/>
                <a:gd name="T64" fmla="*/ 5 w 523"/>
                <a:gd name="T65" fmla="*/ 719 h 1411"/>
                <a:gd name="T66" fmla="*/ 10 w 523"/>
                <a:gd name="T67" fmla="*/ 755 h 1411"/>
                <a:gd name="T68" fmla="*/ 16 w 523"/>
                <a:gd name="T69" fmla="*/ 792 h 1411"/>
                <a:gd name="T70" fmla="*/ 25 w 523"/>
                <a:gd name="T71" fmla="*/ 829 h 1411"/>
                <a:gd name="T72" fmla="*/ 37 w 523"/>
                <a:gd name="T73" fmla="*/ 867 h 1411"/>
                <a:gd name="T74" fmla="*/ 51 w 523"/>
                <a:gd name="T75" fmla="*/ 907 h 1411"/>
                <a:gd name="T76" fmla="*/ 68 w 523"/>
                <a:gd name="T77" fmla="*/ 948 h 1411"/>
                <a:gd name="T78" fmla="*/ 88 w 523"/>
                <a:gd name="T79" fmla="*/ 993 h 1411"/>
                <a:gd name="T80" fmla="*/ 111 w 523"/>
                <a:gd name="T81" fmla="*/ 1041 h 1411"/>
                <a:gd name="T82" fmla="*/ 137 w 523"/>
                <a:gd name="T83" fmla="*/ 1092 h 1411"/>
                <a:gd name="T84" fmla="*/ 166 w 523"/>
                <a:gd name="T85" fmla="*/ 1145 h 1411"/>
                <a:gd name="T86" fmla="*/ 196 w 523"/>
                <a:gd name="T87" fmla="*/ 1199 h 1411"/>
                <a:gd name="T88" fmla="*/ 227 w 523"/>
                <a:gd name="T89" fmla="*/ 1254 h 1411"/>
                <a:gd name="T90" fmla="*/ 257 w 523"/>
                <a:gd name="T91" fmla="*/ 1305 h 1411"/>
                <a:gd name="T92" fmla="*/ 285 w 523"/>
                <a:gd name="T93" fmla="*/ 1352 h 1411"/>
                <a:gd name="T94" fmla="*/ 309 w 523"/>
                <a:gd name="T95" fmla="*/ 1392 h 1411"/>
                <a:gd name="T96" fmla="*/ 320 w 523"/>
                <a:gd name="T97" fmla="*/ 1411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3" h="1411">
                  <a:moveTo>
                    <a:pt x="523" y="78"/>
                  </a:moveTo>
                  <a:lnTo>
                    <a:pt x="522" y="78"/>
                  </a:lnTo>
                  <a:lnTo>
                    <a:pt x="520" y="77"/>
                  </a:lnTo>
                  <a:lnTo>
                    <a:pt x="516" y="74"/>
                  </a:lnTo>
                  <a:lnTo>
                    <a:pt x="510" y="72"/>
                  </a:lnTo>
                  <a:lnTo>
                    <a:pt x="502" y="67"/>
                  </a:lnTo>
                  <a:lnTo>
                    <a:pt x="491" y="62"/>
                  </a:lnTo>
                  <a:lnTo>
                    <a:pt x="478" y="56"/>
                  </a:lnTo>
                  <a:lnTo>
                    <a:pt x="463" y="49"/>
                  </a:lnTo>
                  <a:lnTo>
                    <a:pt x="446" y="43"/>
                  </a:lnTo>
                  <a:lnTo>
                    <a:pt x="429" y="36"/>
                  </a:lnTo>
                  <a:lnTo>
                    <a:pt x="410" y="28"/>
                  </a:lnTo>
                  <a:lnTo>
                    <a:pt x="392" y="22"/>
                  </a:lnTo>
                  <a:lnTo>
                    <a:pt x="374" y="16"/>
                  </a:lnTo>
                  <a:lnTo>
                    <a:pt x="356" y="11"/>
                  </a:lnTo>
                  <a:lnTo>
                    <a:pt x="339" y="6"/>
                  </a:lnTo>
                  <a:lnTo>
                    <a:pt x="323" y="3"/>
                  </a:lnTo>
                  <a:lnTo>
                    <a:pt x="307" y="1"/>
                  </a:lnTo>
                  <a:lnTo>
                    <a:pt x="292" y="0"/>
                  </a:lnTo>
                  <a:lnTo>
                    <a:pt x="278" y="0"/>
                  </a:lnTo>
                  <a:lnTo>
                    <a:pt x="264" y="1"/>
                  </a:lnTo>
                  <a:lnTo>
                    <a:pt x="252" y="4"/>
                  </a:lnTo>
                  <a:lnTo>
                    <a:pt x="240" y="7"/>
                  </a:lnTo>
                  <a:lnTo>
                    <a:pt x="228" y="12"/>
                  </a:lnTo>
                  <a:lnTo>
                    <a:pt x="217" y="19"/>
                  </a:lnTo>
                  <a:lnTo>
                    <a:pt x="206" y="26"/>
                  </a:lnTo>
                  <a:lnTo>
                    <a:pt x="195" y="36"/>
                  </a:lnTo>
                  <a:lnTo>
                    <a:pt x="185" y="46"/>
                  </a:lnTo>
                  <a:lnTo>
                    <a:pt x="177" y="54"/>
                  </a:lnTo>
                  <a:lnTo>
                    <a:pt x="169" y="63"/>
                  </a:lnTo>
                  <a:lnTo>
                    <a:pt x="161" y="73"/>
                  </a:lnTo>
                  <a:lnTo>
                    <a:pt x="154" y="84"/>
                  </a:lnTo>
                  <a:lnTo>
                    <a:pt x="146" y="95"/>
                  </a:lnTo>
                  <a:lnTo>
                    <a:pt x="138" y="107"/>
                  </a:lnTo>
                  <a:lnTo>
                    <a:pt x="131" y="120"/>
                  </a:lnTo>
                  <a:lnTo>
                    <a:pt x="123" y="133"/>
                  </a:lnTo>
                  <a:lnTo>
                    <a:pt x="115" y="148"/>
                  </a:lnTo>
                  <a:lnTo>
                    <a:pt x="107" y="163"/>
                  </a:lnTo>
                  <a:lnTo>
                    <a:pt x="100" y="179"/>
                  </a:lnTo>
                  <a:lnTo>
                    <a:pt x="93" y="195"/>
                  </a:lnTo>
                  <a:lnTo>
                    <a:pt x="85" y="212"/>
                  </a:lnTo>
                  <a:lnTo>
                    <a:pt x="78" y="230"/>
                  </a:lnTo>
                  <a:lnTo>
                    <a:pt x="71" y="248"/>
                  </a:lnTo>
                  <a:lnTo>
                    <a:pt x="64" y="267"/>
                  </a:lnTo>
                  <a:lnTo>
                    <a:pt x="58" y="287"/>
                  </a:lnTo>
                  <a:lnTo>
                    <a:pt x="51" y="306"/>
                  </a:lnTo>
                  <a:lnTo>
                    <a:pt x="45" y="326"/>
                  </a:lnTo>
                  <a:lnTo>
                    <a:pt x="40" y="347"/>
                  </a:lnTo>
                  <a:lnTo>
                    <a:pt x="34" y="368"/>
                  </a:lnTo>
                  <a:lnTo>
                    <a:pt x="29" y="389"/>
                  </a:lnTo>
                  <a:lnTo>
                    <a:pt x="24" y="410"/>
                  </a:lnTo>
                  <a:lnTo>
                    <a:pt x="20" y="431"/>
                  </a:lnTo>
                  <a:lnTo>
                    <a:pt x="16" y="453"/>
                  </a:lnTo>
                  <a:lnTo>
                    <a:pt x="12" y="474"/>
                  </a:lnTo>
                  <a:lnTo>
                    <a:pt x="10" y="496"/>
                  </a:lnTo>
                  <a:lnTo>
                    <a:pt x="7" y="517"/>
                  </a:lnTo>
                  <a:lnTo>
                    <a:pt x="5" y="538"/>
                  </a:lnTo>
                  <a:lnTo>
                    <a:pt x="3" y="559"/>
                  </a:lnTo>
                  <a:lnTo>
                    <a:pt x="1" y="580"/>
                  </a:lnTo>
                  <a:lnTo>
                    <a:pt x="0" y="600"/>
                  </a:lnTo>
                  <a:lnTo>
                    <a:pt x="0" y="621"/>
                  </a:lnTo>
                  <a:lnTo>
                    <a:pt x="0" y="641"/>
                  </a:lnTo>
                  <a:lnTo>
                    <a:pt x="0" y="660"/>
                  </a:lnTo>
                  <a:lnTo>
                    <a:pt x="1" y="680"/>
                  </a:lnTo>
                  <a:lnTo>
                    <a:pt x="3" y="700"/>
                  </a:lnTo>
                  <a:lnTo>
                    <a:pt x="5" y="719"/>
                  </a:lnTo>
                  <a:lnTo>
                    <a:pt x="7" y="737"/>
                  </a:lnTo>
                  <a:lnTo>
                    <a:pt x="10" y="755"/>
                  </a:lnTo>
                  <a:lnTo>
                    <a:pt x="13" y="774"/>
                  </a:lnTo>
                  <a:lnTo>
                    <a:pt x="16" y="792"/>
                  </a:lnTo>
                  <a:lnTo>
                    <a:pt x="21" y="810"/>
                  </a:lnTo>
                  <a:lnTo>
                    <a:pt x="25" y="829"/>
                  </a:lnTo>
                  <a:lnTo>
                    <a:pt x="31" y="848"/>
                  </a:lnTo>
                  <a:lnTo>
                    <a:pt x="37" y="867"/>
                  </a:lnTo>
                  <a:lnTo>
                    <a:pt x="44" y="886"/>
                  </a:lnTo>
                  <a:lnTo>
                    <a:pt x="51" y="907"/>
                  </a:lnTo>
                  <a:lnTo>
                    <a:pt x="60" y="927"/>
                  </a:lnTo>
                  <a:lnTo>
                    <a:pt x="68" y="948"/>
                  </a:lnTo>
                  <a:lnTo>
                    <a:pt x="78" y="970"/>
                  </a:lnTo>
                  <a:lnTo>
                    <a:pt x="88" y="993"/>
                  </a:lnTo>
                  <a:lnTo>
                    <a:pt x="99" y="1017"/>
                  </a:lnTo>
                  <a:lnTo>
                    <a:pt x="111" y="1041"/>
                  </a:lnTo>
                  <a:lnTo>
                    <a:pt x="124" y="1066"/>
                  </a:lnTo>
                  <a:lnTo>
                    <a:pt x="137" y="1092"/>
                  </a:lnTo>
                  <a:lnTo>
                    <a:pt x="151" y="1118"/>
                  </a:lnTo>
                  <a:lnTo>
                    <a:pt x="166" y="1145"/>
                  </a:lnTo>
                  <a:lnTo>
                    <a:pt x="180" y="1172"/>
                  </a:lnTo>
                  <a:lnTo>
                    <a:pt x="196" y="1199"/>
                  </a:lnTo>
                  <a:lnTo>
                    <a:pt x="211" y="1227"/>
                  </a:lnTo>
                  <a:lnTo>
                    <a:pt x="227" y="1254"/>
                  </a:lnTo>
                  <a:lnTo>
                    <a:pt x="242" y="1280"/>
                  </a:lnTo>
                  <a:lnTo>
                    <a:pt x="257" y="1305"/>
                  </a:lnTo>
                  <a:lnTo>
                    <a:pt x="271" y="1330"/>
                  </a:lnTo>
                  <a:lnTo>
                    <a:pt x="285" y="1352"/>
                  </a:lnTo>
                  <a:lnTo>
                    <a:pt x="297" y="1373"/>
                  </a:lnTo>
                  <a:lnTo>
                    <a:pt x="309" y="1392"/>
                  </a:lnTo>
                  <a:lnTo>
                    <a:pt x="318" y="1409"/>
                  </a:lnTo>
                  <a:lnTo>
                    <a:pt x="320" y="1411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2503018" y="5791303"/>
              <a:ext cx="68263" cy="90488"/>
            </a:xfrm>
            <a:custGeom>
              <a:avLst/>
              <a:gdLst>
                <a:gd name="T0" fmla="*/ 24 w 43"/>
                <a:gd name="T1" fmla="*/ 0 h 57"/>
                <a:gd name="T2" fmla="*/ 43 w 43"/>
                <a:gd name="T3" fmla="*/ 57 h 57"/>
                <a:gd name="T4" fmla="*/ 0 w 43"/>
                <a:gd name="T5" fmla="*/ 16 h 57"/>
                <a:gd name="T6" fmla="*/ 24 w 43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7">
                  <a:moveTo>
                    <a:pt x="24" y="0"/>
                  </a:moveTo>
                  <a:lnTo>
                    <a:pt x="43" y="57"/>
                  </a:lnTo>
                  <a:lnTo>
                    <a:pt x="0" y="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2280768" y="4384272"/>
            <a:ext cx="644525" cy="1689100"/>
            <a:chOff x="2280768" y="4192690"/>
            <a:chExt cx="644525" cy="1689100"/>
          </a:xfrm>
        </p:grpSpPr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280768" y="4192690"/>
              <a:ext cx="644525" cy="1628775"/>
            </a:xfrm>
            <a:custGeom>
              <a:avLst/>
              <a:gdLst>
                <a:gd name="T0" fmla="*/ 405 w 406"/>
                <a:gd name="T1" fmla="*/ 39 h 1026"/>
                <a:gd name="T2" fmla="*/ 397 w 406"/>
                <a:gd name="T3" fmla="*/ 37 h 1026"/>
                <a:gd name="T4" fmla="*/ 378 w 406"/>
                <a:gd name="T5" fmla="*/ 33 h 1026"/>
                <a:gd name="T6" fmla="*/ 347 w 406"/>
                <a:gd name="T7" fmla="*/ 27 h 1026"/>
                <a:gd name="T8" fmla="*/ 308 w 406"/>
                <a:gd name="T9" fmla="*/ 19 h 1026"/>
                <a:gd name="T10" fmla="*/ 267 w 406"/>
                <a:gd name="T11" fmla="*/ 11 h 1026"/>
                <a:gd name="T12" fmla="*/ 226 w 406"/>
                <a:gd name="T13" fmla="*/ 5 h 1026"/>
                <a:gd name="T14" fmla="*/ 189 w 406"/>
                <a:gd name="T15" fmla="*/ 1 h 1026"/>
                <a:gd name="T16" fmla="*/ 158 w 406"/>
                <a:gd name="T17" fmla="*/ 0 h 1026"/>
                <a:gd name="T18" fmla="*/ 131 w 406"/>
                <a:gd name="T19" fmla="*/ 1 h 1026"/>
                <a:gd name="T20" fmla="*/ 108 w 406"/>
                <a:gd name="T21" fmla="*/ 5 h 1026"/>
                <a:gd name="T22" fmla="*/ 89 w 406"/>
                <a:gd name="T23" fmla="*/ 12 h 1026"/>
                <a:gd name="T24" fmla="*/ 72 w 406"/>
                <a:gd name="T25" fmla="*/ 22 h 1026"/>
                <a:gd name="T26" fmla="*/ 58 w 406"/>
                <a:gd name="T27" fmla="*/ 33 h 1026"/>
                <a:gd name="T28" fmla="*/ 46 w 406"/>
                <a:gd name="T29" fmla="*/ 46 h 1026"/>
                <a:gd name="T30" fmla="*/ 35 w 406"/>
                <a:gd name="T31" fmla="*/ 62 h 1026"/>
                <a:gd name="T32" fmla="*/ 26 w 406"/>
                <a:gd name="T33" fmla="*/ 81 h 1026"/>
                <a:gd name="T34" fmla="*/ 17 w 406"/>
                <a:gd name="T35" fmla="*/ 102 h 1026"/>
                <a:gd name="T36" fmla="*/ 10 w 406"/>
                <a:gd name="T37" fmla="*/ 126 h 1026"/>
                <a:gd name="T38" fmla="*/ 5 w 406"/>
                <a:gd name="T39" fmla="*/ 153 h 1026"/>
                <a:gd name="T40" fmla="*/ 2 w 406"/>
                <a:gd name="T41" fmla="*/ 181 h 1026"/>
                <a:gd name="T42" fmla="*/ 0 w 406"/>
                <a:gd name="T43" fmla="*/ 212 h 1026"/>
                <a:gd name="T44" fmla="*/ 0 w 406"/>
                <a:gd name="T45" fmla="*/ 243 h 1026"/>
                <a:gd name="T46" fmla="*/ 2 w 406"/>
                <a:gd name="T47" fmla="*/ 275 h 1026"/>
                <a:gd name="T48" fmla="*/ 7 w 406"/>
                <a:gd name="T49" fmla="*/ 309 h 1026"/>
                <a:gd name="T50" fmla="*/ 12 w 406"/>
                <a:gd name="T51" fmla="*/ 342 h 1026"/>
                <a:gd name="T52" fmla="*/ 19 w 406"/>
                <a:gd name="T53" fmla="*/ 376 h 1026"/>
                <a:gd name="T54" fmla="*/ 29 w 406"/>
                <a:gd name="T55" fmla="*/ 411 h 1026"/>
                <a:gd name="T56" fmla="*/ 37 w 406"/>
                <a:gd name="T57" fmla="*/ 439 h 1026"/>
                <a:gd name="T58" fmla="*/ 46 w 406"/>
                <a:gd name="T59" fmla="*/ 468 h 1026"/>
                <a:gd name="T60" fmla="*/ 58 w 406"/>
                <a:gd name="T61" fmla="*/ 499 h 1026"/>
                <a:gd name="T62" fmla="*/ 71 w 406"/>
                <a:gd name="T63" fmla="*/ 532 h 1026"/>
                <a:gd name="T64" fmla="*/ 87 w 406"/>
                <a:gd name="T65" fmla="*/ 568 h 1026"/>
                <a:gd name="T66" fmla="*/ 104 w 406"/>
                <a:gd name="T67" fmla="*/ 607 h 1026"/>
                <a:gd name="T68" fmla="*/ 125 w 406"/>
                <a:gd name="T69" fmla="*/ 650 h 1026"/>
                <a:gd name="T70" fmla="*/ 147 w 406"/>
                <a:gd name="T71" fmla="*/ 697 h 1026"/>
                <a:gd name="T72" fmla="*/ 172 w 406"/>
                <a:gd name="T73" fmla="*/ 748 h 1026"/>
                <a:gd name="T74" fmla="*/ 199 w 406"/>
                <a:gd name="T75" fmla="*/ 801 h 1026"/>
                <a:gd name="T76" fmla="*/ 226 w 406"/>
                <a:gd name="T77" fmla="*/ 855 h 1026"/>
                <a:gd name="T78" fmla="*/ 254 w 406"/>
                <a:gd name="T79" fmla="*/ 908 h 1026"/>
                <a:gd name="T80" fmla="*/ 280 w 406"/>
                <a:gd name="T81" fmla="*/ 958 h 1026"/>
                <a:gd name="T82" fmla="*/ 302 w 406"/>
                <a:gd name="T83" fmla="*/ 1001 h 1026"/>
                <a:gd name="T84" fmla="*/ 315 w 406"/>
                <a:gd name="T85" fmla="*/ 1026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" h="1026">
                  <a:moveTo>
                    <a:pt x="406" y="40"/>
                  </a:moveTo>
                  <a:lnTo>
                    <a:pt x="405" y="39"/>
                  </a:lnTo>
                  <a:lnTo>
                    <a:pt x="402" y="39"/>
                  </a:lnTo>
                  <a:lnTo>
                    <a:pt x="397" y="37"/>
                  </a:lnTo>
                  <a:lnTo>
                    <a:pt x="389" y="35"/>
                  </a:lnTo>
                  <a:lnTo>
                    <a:pt x="378" y="33"/>
                  </a:lnTo>
                  <a:lnTo>
                    <a:pt x="364" y="30"/>
                  </a:lnTo>
                  <a:lnTo>
                    <a:pt x="347" y="27"/>
                  </a:lnTo>
                  <a:lnTo>
                    <a:pt x="329" y="23"/>
                  </a:lnTo>
                  <a:lnTo>
                    <a:pt x="308" y="19"/>
                  </a:lnTo>
                  <a:lnTo>
                    <a:pt x="288" y="15"/>
                  </a:lnTo>
                  <a:lnTo>
                    <a:pt x="267" y="11"/>
                  </a:lnTo>
                  <a:lnTo>
                    <a:pt x="246" y="8"/>
                  </a:lnTo>
                  <a:lnTo>
                    <a:pt x="226" y="5"/>
                  </a:lnTo>
                  <a:lnTo>
                    <a:pt x="207" y="3"/>
                  </a:lnTo>
                  <a:lnTo>
                    <a:pt x="189" y="1"/>
                  </a:lnTo>
                  <a:lnTo>
                    <a:pt x="173" y="0"/>
                  </a:lnTo>
                  <a:lnTo>
                    <a:pt x="158" y="0"/>
                  </a:lnTo>
                  <a:lnTo>
                    <a:pt x="144" y="0"/>
                  </a:lnTo>
                  <a:lnTo>
                    <a:pt x="131" y="1"/>
                  </a:lnTo>
                  <a:lnTo>
                    <a:pt x="119" y="2"/>
                  </a:lnTo>
                  <a:lnTo>
                    <a:pt x="108" y="5"/>
                  </a:lnTo>
                  <a:lnTo>
                    <a:pt x="98" y="8"/>
                  </a:lnTo>
                  <a:lnTo>
                    <a:pt x="89" y="12"/>
                  </a:lnTo>
                  <a:lnTo>
                    <a:pt x="80" y="16"/>
                  </a:lnTo>
                  <a:lnTo>
                    <a:pt x="72" y="22"/>
                  </a:lnTo>
                  <a:lnTo>
                    <a:pt x="65" y="27"/>
                  </a:lnTo>
                  <a:lnTo>
                    <a:pt x="58" y="33"/>
                  </a:lnTo>
                  <a:lnTo>
                    <a:pt x="52" y="39"/>
                  </a:lnTo>
                  <a:lnTo>
                    <a:pt x="46" y="46"/>
                  </a:lnTo>
                  <a:lnTo>
                    <a:pt x="41" y="54"/>
                  </a:lnTo>
                  <a:lnTo>
                    <a:pt x="35" y="62"/>
                  </a:lnTo>
                  <a:lnTo>
                    <a:pt x="30" y="71"/>
                  </a:lnTo>
                  <a:lnTo>
                    <a:pt x="26" y="81"/>
                  </a:lnTo>
                  <a:lnTo>
                    <a:pt x="21" y="91"/>
                  </a:lnTo>
                  <a:lnTo>
                    <a:pt x="17" y="102"/>
                  </a:lnTo>
                  <a:lnTo>
                    <a:pt x="14" y="114"/>
                  </a:lnTo>
                  <a:lnTo>
                    <a:pt x="10" y="126"/>
                  </a:lnTo>
                  <a:lnTo>
                    <a:pt x="7" y="139"/>
                  </a:lnTo>
                  <a:lnTo>
                    <a:pt x="5" y="153"/>
                  </a:lnTo>
                  <a:lnTo>
                    <a:pt x="3" y="166"/>
                  </a:lnTo>
                  <a:lnTo>
                    <a:pt x="2" y="181"/>
                  </a:lnTo>
                  <a:lnTo>
                    <a:pt x="1" y="196"/>
                  </a:lnTo>
                  <a:lnTo>
                    <a:pt x="0" y="212"/>
                  </a:lnTo>
                  <a:lnTo>
                    <a:pt x="0" y="227"/>
                  </a:lnTo>
                  <a:lnTo>
                    <a:pt x="0" y="243"/>
                  </a:lnTo>
                  <a:lnTo>
                    <a:pt x="1" y="259"/>
                  </a:lnTo>
                  <a:lnTo>
                    <a:pt x="2" y="275"/>
                  </a:lnTo>
                  <a:lnTo>
                    <a:pt x="4" y="292"/>
                  </a:lnTo>
                  <a:lnTo>
                    <a:pt x="7" y="309"/>
                  </a:lnTo>
                  <a:lnTo>
                    <a:pt x="9" y="325"/>
                  </a:lnTo>
                  <a:lnTo>
                    <a:pt x="12" y="342"/>
                  </a:lnTo>
                  <a:lnTo>
                    <a:pt x="16" y="359"/>
                  </a:lnTo>
                  <a:lnTo>
                    <a:pt x="19" y="376"/>
                  </a:lnTo>
                  <a:lnTo>
                    <a:pt x="24" y="393"/>
                  </a:lnTo>
                  <a:lnTo>
                    <a:pt x="29" y="411"/>
                  </a:lnTo>
                  <a:lnTo>
                    <a:pt x="32" y="424"/>
                  </a:lnTo>
                  <a:lnTo>
                    <a:pt x="37" y="439"/>
                  </a:lnTo>
                  <a:lnTo>
                    <a:pt x="42" y="453"/>
                  </a:lnTo>
                  <a:lnTo>
                    <a:pt x="46" y="468"/>
                  </a:lnTo>
                  <a:lnTo>
                    <a:pt x="52" y="483"/>
                  </a:lnTo>
                  <a:lnTo>
                    <a:pt x="58" y="499"/>
                  </a:lnTo>
                  <a:lnTo>
                    <a:pt x="64" y="515"/>
                  </a:lnTo>
                  <a:lnTo>
                    <a:pt x="71" y="532"/>
                  </a:lnTo>
                  <a:lnTo>
                    <a:pt x="79" y="549"/>
                  </a:lnTo>
                  <a:lnTo>
                    <a:pt x="87" y="568"/>
                  </a:lnTo>
                  <a:lnTo>
                    <a:pt x="95" y="587"/>
                  </a:lnTo>
                  <a:lnTo>
                    <a:pt x="104" y="607"/>
                  </a:lnTo>
                  <a:lnTo>
                    <a:pt x="114" y="628"/>
                  </a:lnTo>
                  <a:lnTo>
                    <a:pt x="125" y="650"/>
                  </a:lnTo>
                  <a:lnTo>
                    <a:pt x="135" y="673"/>
                  </a:lnTo>
                  <a:lnTo>
                    <a:pt x="147" y="697"/>
                  </a:lnTo>
                  <a:lnTo>
                    <a:pt x="159" y="722"/>
                  </a:lnTo>
                  <a:lnTo>
                    <a:pt x="172" y="748"/>
                  </a:lnTo>
                  <a:lnTo>
                    <a:pt x="185" y="774"/>
                  </a:lnTo>
                  <a:lnTo>
                    <a:pt x="199" y="801"/>
                  </a:lnTo>
                  <a:lnTo>
                    <a:pt x="212" y="828"/>
                  </a:lnTo>
                  <a:lnTo>
                    <a:pt x="226" y="855"/>
                  </a:lnTo>
                  <a:lnTo>
                    <a:pt x="240" y="882"/>
                  </a:lnTo>
                  <a:lnTo>
                    <a:pt x="254" y="908"/>
                  </a:lnTo>
                  <a:lnTo>
                    <a:pt x="267" y="934"/>
                  </a:lnTo>
                  <a:lnTo>
                    <a:pt x="280" y="958"/>
                  </a:lnTo>
                  <a:lnTo>
                    <a:pt x="291" y="980"/>
                  </a:lnTo>
                  <a:lnTo>
                    <a:pt x="302" y="1001"/>
                  </a:lnTo>
                  <a:lnTo>
                    <a:pt x="311" y="1018"/>
                  </a:lnTo>
                  <a:lnTo>
                    <a:pt x="315" y="1026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2749080" y="5789715"/>
              <a:ext cx="63500" cy="92075"/>
            </a:xfrm>
            <a:custGeom>
              <a:avLst/>
              <a:gdLst>
                <a:gd name="T0" fmla="*/ 25 w 40"/>
                <a:gd name="T1" fmla="*/ 0 h 58"/>
                <a:gd name="T2" fmla="*/ 40 w 40"/>
                <a:gd name="T3" fmla="*/ 58 h 58"/>
                <a:gd name="T4" fmla="*/ 0 w 40"/>
                <a:gd name="T5" fmla="*/ 14 h 58"/>
                <a:gd name="T6" fmla="*/ 25 w 40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58">
                  <a:moveTo>
                    <a:pt x="25" y="0"/>
                  </a:moveTo>
                  <a:lnTo>
                    <a:pt x="40" y="58"/>
                  </a:lnTo>
                  <a:lnTo>
                    <a:pt x="0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6" name="Gruppieren 85"/>
          <p:cNvGrpSpPr/>
          <p:nvPr/>
        </p:nvGrpSpPr>
        <p:grpSpPr>
          <a:xfrm>
            <a:off x="3730155" y="4069947"/>
            <a:ext cx="615950" cy="2006601"/>
            <a:chOff x="3730155" y="3878365"/>
            <a:chExt cx="615950" cy="2006601"/>
          </a:xfrm>
        </p:grpSpPr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3777780" y="3878365"/>
              <a:ext cx="568325" cy="1957388"/>
            </a:xfrm>
            <a:custGeom>
              <a:avLst/>
              <a:gdLst>
                <a:gd name="T0" fmla="*/ 220 w 358"/>
                <a:gd name="T1" fmla="*/ 1 h 1233"/>
                <a:gd name="T2" fmla="*/ 221 w 358"/>
                <a:gd name="T3" fmla="*/ 7 h 1233"/>
                <a:gd name="T4" fmla="*/ 226 w 358"/>
                <a:gd name="T5" fmla="*/ 21 h 1233"/>
                <a:gd name="T6" fmla="*/ 233 w 358"/>
                <a:gd name="T7" fmla="*/ 47 h 1233"/>
                <a:gd name="T8" fmla="*/ 244 w 358"/>
                <a:gd name="T9" fmla="*/ 83 h 1233"/>
                <a:gd name="T10" fmla="*/ 257 w 358"/>
                <a:gd name="T11" fmla="*/ 130 h 1233"/>
                <a:gd name="T12" fmla="*/ 272 w 358"/>
                <a:gd name="T13" fmla="*/ 184 h 1233"/>
                <a:gd name="T14" fmla="*/ 287 w 358"/>
                <a:gd name="T15" fmla="*/ 242 h 1233"/>
                <a:gd name="T16" fmla="*/ 303 w 358"/>
                <a:gd name="T17" fmla="*/ 302 h 1233"/>
                <a:gd name="T18" fmla="*/ 317 w 358"/>
                <a:gd name="T19" fmla="*/ 360 h 1233"/>
                <a:gd name="T20" fmla="*/ 329 w 358"/>
                <a:gd name="T21" fmla="*/ 415 h 1233"/>
                <a:gd name="T22" fmla="*/ 340 w 358"/>
                <a:gd name="T23" fmla="*/ 467 h 1233"/>
                <a:gd name="T24" fmla="*/ 348 w 358"/>
                <a:gd name="T25" fmla="*/ 514 h 1233"/>
                <a:gd name="T26" fmla="*/ 354 w 358"/>
                <a:gd name="T27" fmla="*/ 557 h 1233"/>
                <a:gd name="T28" fmla="*/ 357 w 358"/>
                <a:gd name="T29" fmla="*/ 597 h 1233"/>
                <a:gd name="T30" fmla="*/ 358 w 358"/>
                <a:gd name="T31" fmla="*/ 633 h 1233"/>
                <a:gd name="T32" fmla="*/ 357 w 358"/>
                <a:gd name="T33" fmla="*/ 667 h 1233"/>
                <a:gd name="T34" fmla="*/ 354 w 358"/>
                <a:gd name="T35" fmla="*/ 700 h 1233"/>
                <a:gd name="T36" fmla="*/ 349 w 358"/>
                <a:gd name="T37" fmla="*/ 731 h 1233"/>
                <a:gd name="T38" fmla="*/ 341 w 358"/>
                <a:gd name="T39" fmla="*/ 763 h 1233"/>
                <a:gd name="T40" fmla="*/ 331 w 358"/>
                <a:gd name="T41" fmla="*/ 795 h 1233"/>
                <a:gd name="T42" fmla="*/ 318 w 358"/>
                <a:gd name="T43" fmla="*/ 827 h 1233"/>
                <a:gd name="T44" fmla="*/ 301 w 358"/>
                <a:gd name="T45" fmla="*/ 859 h 1233"/>
                <a:gd name="T46" fmla="*/ 282 w 358"/>
                <a:gd name="T47" fmla="*/ 893 h 1233"/>
                <a:gd name="T48" fmla="*/ 258 w 358"/>
                <a:gd name="T49" fmla="*/ 929 h 1233"/>
                <a:gd name="T50" fmla="*/ 230 w 358"/>
                <a:gd name="T51" fmla="*/ 967 h 1233"/>
                <a:gd name="T52" fmla="*/ 199 w 358"/>
                <a:gd name="T53" fmla="*/ 1008 h 1233"/>
                <a:gd name="T54" fmla="*/ 164 w 358"/>
                <a:gd name="T55" fmla="*/ 1050 h 1233"/>
                <a:gd name="T56" fmla="*/ 127 w 358"/>
                <a:gd name="T57" fmla="*/ 1093 h 1233"/>
                <a:gd name="T58" fmla="*/ 89 w 358"/>
                <a:gd name="T59" fmla="*/ 1136 h 1233"/>
                <a:gd name="T60" fmla="*/ 52 w 358"/>
                <a:gd name="T61" fmla="*/ 1177 h 1233"/>
                <a:gd name="T62" fmla="*/ 20 w 358"/>
                <a:gd name="T63" fmla="*/ 1211 h 1233"/>
                <a:gd name="T64" fmla="*/ 0 w 358"/>
                <a:gd name="T65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8" h="1233">
                  <a:moveTo>
                    <a:pt x="219" y="0"/>
                  </a:moveTo>
                  <a:lnTo>
                    <a:pt x="220" y="1"/>
                  </a:lnTo>
                  <a:lnTo>
                    <a:pt x="220" y="3"/>
                  </a:lnTo>
                  <a:lnTo>
                    <a:pt x="221" y="7"/>
                  </a:lnTo>
                  <a:lnTo>
                    <a:pt x="223" y="13"/>
                  </a:lnTo>
                  <a:lnTo>
                    <a:pt x="226" y="21"/>
                  </a:lnTo>
                  <a:lnTo>
                    <a:pt x="229" y="32"/>
                  </a:lnTo>
                  <a:lnTo>
                    <a:pt x="233" y="47"/>
                  </a:lnTo>
                  <a:lnTo>
                    <a:pt x="238" y="64"/>
                  </a:lnTo>
                  <a:lnTo>
                    <a:pt x="244" y="83"/>
                  </a:lnTo>
                  <a:lnTo>
                    <a:pt x="250" y="105"/>
                  </a:lnTo>
                  <a:lnTo>
                    <a:pt x="257" y="130"/>
                  </a:lnTo>
                  <a:lnTo>
                    <a:pt x="264" y="156"/>
                  </a:lnTo>
                  <a:lnTo>
                    <a:pt x="272" y="184"/>
                  </a:lnTo>
                  <a:lnTo>
                    <a:pt x="280" y="212"/>
                  </a:lnTo>
                  <a:lnTo>
                    <a:pt x="287" y="242"/>
                  </a:lnTo>
                  <a:lnTo>
                    <a:pt x="295" y="272"/>
                  </a:lnTo>
                  <a:lnTo>
                    <a:pt x="303" y="302"/>
                  </a:lnTo>
                  <a:lnTo>
                    <a:pt x="310" y="331"/>
                  </a:lnTo>
                  <a:lnTo>
                    <a:pt x="317" y="360"/>
                  </a:lnTo>
                  <a:lnTo>
                    <a:pt x="323" y="388"/>
                  </a:lnTo>
                  <a:lnTo>
                    <a:pt x="329" y="415"/>
                  </a:lnTo>
                  <a:lnTo>
                    <a:pt x="334" y="442"/>
                  </a:lnTo>
                  <a:lnTo>
                    <a:pt x="340" y="467"/>
                  </a:lnTo>
                  <a:lnTo>
                    <a:pt x="344" y="491"/>
                  </a:lnTo>
                  <a:lnTo>
                    <a:pt x="348" y="514"/>
                  </a:lnTo>
                  <a:lnTo>
                    <a:pt x="351" y="536"/>
                  </a:lnTo>
                  <a:lnTo>
                    <a:pt x="354" y="557"/>
                  </a:lnTo>
                  <a:lnTo>
                    <a:pt x="356" y="578"/>
                  </a:lnTo>
                  <a:lnTo>
                    <a:pt x="357" y="597"/>
                  </a:lnTo>
                  <a:lnTo>
                    <a:pt x="358" y="615"/>
                  </a:lnTo>
                  <a:lnTo>
                    <a:pt x="358" y="633"/>
                  </a:lnTo>
                  <a:lnTo>
                    <a:pt x="358" y="651"/>
                  </a:lnTo>
                  <a:lnTo>
                    <a:pt x="357" y="667"/>
                  </a:lnTo>
                  <a:lnTo>
                    <a:pt x="356" y="684"/>
                  </a:lnTo>
                  <a:lnTo>
                    <a:pt x="354" y="700"/>
                  </a:lnTo>
                  <a:lnTo>
                    <a:pt x="352" y="715"/>
                  </a:lnTo>
                  <a:lnTo>
                    <a:pt x="349" y="731"/>
                  </a:lnTo>
                  <a:lnTo>
                    <a:pt x="345" y="747"/>
                  </a:lnTo>
                  <a:lnTo>
                    <a:pt x="341" y="763"/>
                  </a:lnTo>
                  <a:lnTo>
                    <a:pt x="336" y="779"/>
                  </a:lnTo>
                  <a:lnTo>
                    <a:pt x="331" y="795"/>
                  </a:lnTo>
                  <a:lnTo>
                    <a:pt x="325" y="810"/>
                  </a:lnTo>
                  <a:lnTo>
                    <a:pt x="318" y="827"/>
                  </a:lnTo>
                  <a:lnTo>
                    <a:pt x="310" y="842"/>
                  </a:lnTo>
                  <a:lnTo>
                    <a:pt x="301" y="859"/>
                  </a:lnTo>
                  <a:lnTo>
                    <a:pt x="292" y="876"/>
                  </a:lnTo>
                  <a:lnTo>
                    <a:pt x="282" y="893"/>
                  </a:lnTo>
                  <a:lnTo>
                    <a:pt x="270" y="911"/>
                  </a:lnTo>
                  <a:lnTo>
                    <a:pt x="258" y="929"/>
                  </a:lnTo>
                  <a:lnTo>
                    <a:pt x="244" y="948"/>
                  </a:lnTo>
                  <a:lnTo>
                    <a:pt x="230" y="967"/>
                  </a:lnTo>
                  <a:lnTo>
                    <a:pt x="215" y="987"/>
                  </a:lnTo>
                  <a:lnTo>
                    <a:pt x="199" y="1008"/>
                  </a:lnTo>
                  <a:lnTo>
                    <a:pt x="181" y="1028"/>
                  </a:lnTo>
                  <a:lnTo>
                    <a:pt x="164" y="1050"/>
                  </a:lnTo>
                  <a:lnTo>
                    <a:pt x="145" y="1071"/>
                  </a:lnTo>
                  <a:lnTo>
                    <a:pt x="127" y="1093"/>
                  </a:lnTo>
                  <a:lnTo>
                    <a:pt x="107" y="1115"/>
                  </a:lnTo>
                  <a:lnTo>
                    <a:pt x="89" y="1136"/>
                  </a:lnTo>
                  <a:lnTo>
                    <a:pt x="70" y="1157"/>
                  </a:lnTo>
                  <a:lnTo>
                    <a:pt x="52" y="1177"/>
                  </a:lnTo>
                  <a:lnTo>
                    <a:pt x="35" y="1195"/>
                  </a:lnTo>
                  <a:lnTo>
                    <a:pt x="20" y="1211"/>
                  </a:lnTo>
                  <a:lnTo>
                    <a:pt x="6" y="1226"/>
                  </a:lnTo>
                  <a:lnTo>
                    <a:pt x="0" y="1233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3730155" y="5804003"/>
              <a:ext cx="80963" cy="80963"/>
            </a:xfrm>
            <a:custGeom>
              <a:avLst/>
              <a:gdLst>
                <a:gd name="T0" fmla="*/ 51 w 51"/>
                <a:gd name="T1" fmla="*/ 21 h 51"/>
                <a:gd name="T2" fmla="*/ 0 w 51"/>
                <a:gd name="T3" fmla="*/ 51 h 51"/>
                <a:gd name="T4" fmla="*/ 31 w 51"/>
                <a:gd name="T5" fmla="*/ 0 h 51"/>
                <a:gd name="T6" fmla="*/ 51 w 51"/>
                <a:gd name="T7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1">
                  <a:moveTo>
                    <a:pt x="51" y="21"/>
                  </a:moveTo>
                  <a:lnTo>
                    <a:pt x="0" y="51"/>
                  </a:lnTo>
                  <a:lnTo>
                    <a:pt x="31" y="0"/>
                  </a:lnTo>
                  <a:lnTo>
                    <a:pt x="51" y="2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3315818" y="4722410"/>
            <a:ext cx="2009775" cy="1349375"/>
            <a:chOff x="3315818" y="4530828"/>
            <a:chExt cx="2009775" cy="1349375"/>
          </a:xfrm>
        </p:grpSpPr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3349155" y="4530828"/>
              <a:ext cx="1976438" cy="1281113"/>
            </a:xfrm>
            <a:custGeom>
              <a:avLst/>
              <a:gdLst>
                <a:gd name="T0" fmla="*/ 1245 w 1245"/>
                <a:gd name="T1" fmla="*/ 0 h 807"/>
                <a:gd name="T2" fmla="*/ 1240 w 1245"/>
                <a:gd name="T3" fmla="*/ 2 h 807"/>
                <a:gd name="T4" fmla="*/ 1228 w 1245"/>
                <a:gd name="T5" fmla="*/ 8 h 807"/>
                <a:gd name="T6" fmla="*/ 1208 w 1245"/>
                <a:gd name="T7" fmla="*/ 18 h 807"/>
                <a:gd name="T8" fmla="*/ 1177 w 1245"/>
                <a:gd name="T9" fmla="*/ 33 h 807"/>
                <a:gd name="T10" fmla="*/ 1134 w 1245"/>
                <a:gd name="T11" fmla="*/ 53 h 807"/>
                <a:gd name="T12" fmla="*/ 1082 w 1245"/>
                <a:gd name="T13" fmla="*/ 79 h 807"/>
                <a:gd name="T14" fmla="*/ 1020 w 1245"/>
                <a:gd name="T15" fmla="*/ 109 h 807"/>
                <a:gd name="T16" fmla="*/ 952 w 1245"/>
                <a:gd name="T17" fmla="*/ 143 h 807"/>
                <a:gd name="T18" fmla="*/ 879 w 1245"/>
                <a:gd name="T19" fmla="*/ 178 h 807"/>
                <a:gd name="T20" fmla="*/ 805 w 1245"/>
                <a:gd name="T21" fmla="*/ 215 h 807"/>
                <a:gd name="T22" fmla="*/ 731 w 1245"/>
                <a:gd name="T23" fmla="*/ 252 h 807"/>
                <a:gd name="T24" fmla="*/ 660 w 1245"/>
                <a:gd name="T25" fmla="*/ 287 h 807"/>
                <a:gd name="T26" fmla="*/ 591 w 1245"/>
                <a:gd name="T27" fmla="*/ 322 h 807"/>
                <a:gd name="T28" fmla="*/ 527 w 1245"/>
                <a:gd name="T29" fmla="*/ 354 h 807"/>
                <a:gd name="T30" fmla="*/ 468 w 1245"/>
                <a:gd name="T31" fmla="*/ 384 h 807"/>
                <a:gd name="T32" fmla="*/ 414 w 1245"/>
                <a:gd name="T33" fmla="*/ 413 h 807"/>
                <a:gd name="T34" fmla="*/ 364 w 1245"/>
                <a:gd name="T35" fmla="*/ 439 h 807"/>
                <a:gd name="T36" fmla="*/ 320 w 1245"/>
                <a:gd name="T37" fmla="*/ 463 h 807"/>
                <a:gd name="T38" fmla="*/ 280 w 1245"/>
                <a:gd name="T39" fmla="*/ 485 h 807"/>
                <a:gd name="T40" fmla="*/ 244 w 1245"/>
                <a:gd name="T41" fmla="*/ 505 h 807"/>
                <a:gd name="T42" fmla="*/ 212 w 1245"/>
                <a:gd name="T43" fmla="*/ 525 h 807"/>
                <a:gd name="T44" fmla="*/ 183 w 1245"/>
                <a:gd name="T45" fmla="*/ 542 h 807"/>
                <a:gd name="T46" fmla="*/ 157 w 1245"/>
                <a:gd name="T47" fmla="*/ 559 h 807"/>
                <a:gd name="T48" fmla="*/ 133 w 1245"/>
                <a:gd name="T49" fmla="*/ 575 h 807"/>
                <a:gd name="T50" fmla="*/ 96 w 1245"/>
                <a:gd name="T51" fmla="*/ 603 h 807"/>
                <a:gd name="T52" fmla="*/ 66 w 1245"/>
                <a:gd name="T53" fmla="*/ 629 h 807"/>
                <a:gd name="T54" fmla="*/ 42 w 1245"/>
                <a:gd name="T55" fmla="*/ 653 h 807"/>
                <a:gd name="T56" fmla="*/ 25 w 1245"/>
                <a:gd name="T57" fmla="*/ 678 h 807"/>
                <a:gd name="T58" fmla="*/ 12 w 1245"/>
                <a:gd name="T59" fmla="*/ 704 h 807"/>
                <a:gd name="T60" fmla="*/ 5 w 1245"/>
                <a:gd name="T61" fmla="*/ 730 h 807"/>
                <a:gd name="T62" fmla="*/ 0 w 1245"/>
                <a:gd name="T63" fmla="*/ 757 h 807"/>
                <a:gd name="T64" fmla="*/ 0 w 1245"/>
                <a:gd name="T65" fmla="*/ 784 h 807"/>
                <a:gd name="T66" fmla="*/ 2 w 1245"/>
                <a:gd name="T6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5" h="807">
                  <a:moveTo>
                    <a:pt x="1245" y="0"/>
                  </a:moveTo>
                  <a:lnTo>
                    <a:pt x="1245" y="0"/>
                  </a:lnTo>
                  <a:lnTo>
                    <a:pt x="1243" y="1"/>
                  </a:lnTo>
                  <a:lnTo>
                    <a:pt x="1240" y="2"/>
                  </a:lnTo>
                  <a:lnTo>
                    <a:pt x="1235" y="4"/>
                  </a:lnTo>
                  <a:lnTo>
                    <a:pt x="1228" y="8"/>
                  </a:lnTo>
                  <a:lnTo>
                    <a:pt x="1219" y="12"/>
                  </a:lnTo>
                  <a:lnTo>
                    <a:pt x="1208" y="18"/>
                  </a:lnTo>
                  <a:lnTo>
                    <a:pt x="1194" y="25"/>
                  </a:lnTo>
                  <a:lnTo>
                    <a:pt x="1177" y="33"/>
                  </a:lnTo>
                  <a:lnTo>
                    <a:pt x="1157" y="42"/>
                  </a:lnTo>
                  <a:lnTo>
                    <a:pt x="1134" y="53"/>
                  </a:lnTo>
                  <a:lnTo>
                    <a:pt x="1109" y="66"/>
                  </a:lnTo>
                  <a:lnTo>
                    <a:pt x="1082" y="79"/>
                  </a:lnTo>
                  <a:lnTo>
                    <a:pt x="1052" y="94"/>
                  </a:lnTo>
                  <a:lnTo>
                    <a:pt x="1020" y="109"/>
                  </a:lnTo>
                  <a:lnTo>
                    <a:pt x="986" y="125"/>
                  </a:lnTo>
                  <a:lnTo>
                    <a:pt x="952" y="143"/>
                  </a:lnTo>
                  <a:lnTo>
                    <a:pt x="916" y="160"/>
                  </a:lnTo>
                  <a:lnTo>
                    <a:pt x="879" y="178"/>
                  </a:lnTo>
                  <a:lnTo>
                    <a:pt x="843" y="196"/>
                  </a:lnTo>
                  <a:lnTo>
                    <a:pt x="805" y="215"/>
                  </a:lnTo>
                  <a:lnTo>
                    <a:pt x="768" y="233"/>
                  </a:lnTo>
                  <a:lnTo>
                    <a:pt x="731" y="252"/>
                  </a:lnTo>
                  <a:lnTo>
                    <a:pt x="695" y="269"/>
                  </a:lnTo>
                  <a:lnTo>
                    <a:pt x="660" y="287"/>
                  </a:lnTo>
                  <a:lnTo>
                    <a:pt x="625" y="305"/>
                  </a:lnTo>
                  <a:lnTo>
                    <a:pt x="591" y="322"/>
                  </a:lnTo>
                  <a:lnTo>
                    <a:pt x="558" y="338"/>
                  </a:lnTo>
                  <a:lnTo>
                    <a:pt x="527" y="354"/>
                  </a:lnTo>
                  <a:lnTo>
                    <a:pt x="497" y="370"/>
                  </a:lnTo>
                  <a:lnTo>
                    <a:pt x="468" y="384"/>
                  </a:lnTo>
                  <a:lnTo>
                    <a:pt x="440" y="399"/>
                  </a:lnTo>
                  <a:lnTo>
                    <a:pt x="414" y="413"/>
                  </a:lnTo>
                  <a:lnTo>
                    <a:pt x="388" y="426"/>
                  </a:lnTo>
                  <a:lnTo>
                    <a:pt x="364" y="439"/>
                  </a:lnTo>
                  <a:lnTo>
                    <a:pt x="342" y="451"/>
                  </a:lnTo>
                  <a:lnTo>
                    <a:pt x="320" y="463"/>
                  </a:lnTo>
                  <a:lnTo>
                    <a:pt x="300" y="474"/>
                  </a:lnTo>
                  <a:lnTo>
                    <a:pt x="280" y="485"/>
                  </a:lnTo>
                  <a:lnTo>
                    <a:pt x="262" y="495"/>
                  </a:lnTo>
                  <a:lnTo>
                    <a:pt x="244" y="505"/>
                  </a:lnTo>
                  <a:lnTo>
                    <a:pt x="228" y="515"/>
                  </a:lnTo>
                  <a:lnTo>
                    <a:pt x="212" y="525"/>
                  </a:lnTo>
                  <a:lnTo>
                    <a:pt x="197" y="534"/>
                  </a:lnTo>
                  <a:lnTo>
                    <a:pt x="183" y="542"/>
                  </a:lnTo>
                  <a:lnTo>
                    <a:pt x="169" y="551"/>
                  </a:lnTo>
                  <a:lnTo>
                    <a:pt x="157" y="559"/>
                  </a:lnTo>
                  <a:lnTo>
                    <a:pt x="145" y="567"/>
                  </a:lnTo>
                  <a:lnTo>
                    <a:pt x="133" y="575"/>
                  </a:lnTo>
                  <a:lnTo>
                    <a:pt x="113" y="589"/>
                  </a:lnTo>
                  <a:lnTo>
                    <a:pt x="96" y="603"/>
                  </a:lnTo>
                  <a:lnTo>
                    <a:pt x="80" y="616"/>
                  </a:lnTo>
                  <a:lnTo>
                    <a:pt x="66" y="629"/>
                  </a:lnTo>
                  <a:lnTo>
                    <a:pt x="53" y="641"/>
                  </a:lnTo>
                  <a:lnTo>
                    <a:pt x="42" y="653"/>
                  </a:lnTo>
                  <a:lnTo>
                    <a:pt x="33" y="666"/>
                  </a:lnTo>
                  <a:lnTo>
                    <a:pt x="25" y="678"/>
                  </a:lnTo>
                  <a:lnTo>
                    <a:pt x="18" y="691"/>
                  </a:lnTo>
                  <a:lnTo>
                    <a:pt x="12" y="704"/>
                  </a:lnTo>
                  <a:lnTo>
                    <a:pt x="8" y="717"/>
                  </a:lnTo>
                  <a:lnTo>
                    <a:pt x="5" y="730"/>
                  </a:lnTo>
                  <a:lnTo>
                    <a:pt x="2" y="743"/>
                  </a:lnTo>
                  <a:lnTo>
                    <a:pt x="0" y="757"/>
                  </a:lnTo>
                  <a:lnTo>
                    <a:pt x="0" y="771"/>
                  </a:lnTo>
                  <a:lnTo>
                    <a:pt x="0" y="784"/>
                  </a:lnTo>
                  <a:lnTo>
                    <a:pt x="1" y="797"/>
                  </a:lnTo>
                  <a:lnTo>
                    <a:pt x="2" y="807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3315818" y="5784953"/>
              <a:ext cx="49213" cy="95250"/>
            </a:xfrm>
            <a:custGeom>
              <a:avLst/>
              <a:gdLst>
                <a:gd name="T0" fmla="*/ 27 w 31"/>
                <a:gd name="T1" fmla="*/ 0 h 60"/>
                <a:gd name="T2" fmla="*/ 31 w 31"/>
                <a:gd name="T3" fmla="*/ 60 h 60"/>
                <a:gd name="T4" fmla="*/ 0 w 31"/>
                <a:gd name="T5" fmla="*/ 9 h 60"/>
                <a:gd name="T6" fmla="*/ 27 w 3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0">
                  <a:moveTo>
                    <a:pt x="27" y="0"/>
                  </a:moveTo>
                  <a:lnTo>
                    <a:pt x="31" y="60"/>
                  </a:lnTo>
                  <a:lnTo>
                    <a:pt x="0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uppieren 91"/>
          <p:cNvGrpSpPr/>
          <p:nvPr/>
        </p:nvGrpSpPr>
        <p:grpSpPr>
          <a:xfrm>
            <a:off x="4365155" y="4755747"/>
            <a:ext cx="1214438" cy="1325563"/>
            <a:chOff x="4365155" y="4564165"/>
            <a:chExt cx="1214438" cy="1325563"/>
          </a:xfrm>
        </p:grpSpPr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4365155" y="4564165"/>
              <a:ext cx="1157288" cy="1290638"/>
            </a:xfrm>
            <a:custGeom>
              <a:avLst/>
              <a:gdLst>
                <a:gd name="T0" fmla="*/ 0 w 729"/>
                <a:gd name="T1" fmla="*/ 0 h 813"/>
                <a:gd name="T2" fmla="*/ 1 w 729"/>
                <a:gd name="T3" fmla="*/ 1 h 813"/>
                <a:gd name="T4" fmla="*/ 2 w 729"/>
                <a:gd name="T5" fmla="*/ 3 h 813"/>
                <a:gd name="T6" fmla="*/ 3 w 729"/>
                <a:gd name="T7" fmla="*/ 6 h 813"/>
                <a:gd name="T8" fmla="*/ 6 w 729"/>
                <a:gd name="T9" fmla="*/ 12 h 813"/>
                <a:gd name="T10" fmla="*/ 10 w 729"/>
                <a:gd name="T11" fmla="*/ 20 h 813"/>
                <a:gd name="T12" fmla="*/ 15 w 729"/>
                <a:gd name="T13" fmla="*/ 30 h 813"/>
                <a:gd name="T14" fmla="*/ 21 w 729"/>
                <a:gd name="T15" fmla="*/ 43 h 813"/>
                <a:gd name="T16" fmla="*/ 28 w 729"/>
                <a:gd name="T17" fmla="*/ 58 h 813"/>
                <a:gd name="T18" fmla="*/ 36 w 729"/>
                <a:gd name="T19" fmla="*/ 76 h 813"/>
                <a:gd name="T20" fmla="*/ 46 w 729"/>
                <a:gd name="T21" fmla="*/ 95 h 813"/>
                <a:gd name="T22" fmla="*/ 56 w 729"/>
                <a:gd name="T23" fmla="*/ 116 h 813"/>
                <a:gd name="T24" fmla="*/ 67 w 729"/>
                <a:gd name="T25" fmla="*/ 137 h 813"/>
                <a:gd name="T26" fmla="*/ 78 w 729"/>
                <a:gd name="T27" fmla="*/ 160 h 813"/>
                <a:gd name="T28" fmla="*/ 89 w 729"/>
                <a:gd name="T29" fmla="*/ 183 h 813"/>
                <a:gd name="T30" fmla="*/ 101 w 729"/>
                <a:gd name="T31" fmla="*/ 206 h 813"/>
                <a:gd name="T32" fmla="*/ 113 w 729"/>
                <a:gd name="T33" fmla="*/ 229 h 813"/>
                <a:gd name="T34" fmla="*/ 124 w 729"/>
                <a:gd name="T35" fmla="*/ 251 h 813"/>
                <a:gd name="T36" fmla="*/ 136 w 729"/>
                <a:gd name="T37" fmla="*/ 272 h 813"/>
                <a:gd name="T38" fmla="*/ 147 w 729"/>
                <a:gd name="T39" fmla="*/ 293 h 813"/>
                <a:gd name="T40" fmla="*/ 158 w 729"/>
                <a:gd name="T41" fmla="*/ 313 h 813"/>
                <a:gd name="T42" fmla="*/ 168 w 729"/>
                <a:gd name="T43" fmla="*/ 332 h 813"/>
                <a:gd name="T44" fmla="*/ 179 w 729"/>
                <a:gd name="T45" fmla="*/ 350 h 813"/>
                <a:gd name="T46" fmla="*/ 190 w 729"/>
                <a:gd name="T47" fmla="*/ 367 h 813"/>
                <a:gd name="T48" fmla="*/ 199 w 729"/>
                <a:gd name="T49" fmla="*/ 383 h 813"/>
                <a:gd name="T50" fmla="*/ 209 w 729"/>
                <a:gd name="T51" fmla="*/ 398 h 813"/>
                <a:gd name="T52" fmla="*/ 219 w 729"/>
                <a:gd name="T53" fmla="*/ 413 h 813"/>
                <a:gd name="T54" fmla="*/ 229 w 729"/>
                <a:gd name="T55" fmla="*/ 427 h 813"/>
                <a:gd name="T56" fmla="*/ 239 w 729"/>
                <a:gd name="T57" fmla="*/ 440 h 813"/>
                <a:gd name="T58" fmla="*/ 248 w 729"/>
                <a:gd name="T59" fmla="*/ 453 h 813"/>
                <a:gd name="T60" fmla="*/ 258 w 729"/>
                <a:gd name="T61" fmla="*/ 465 h 813"/>
                <a:gd name="T62" fmla="*/ 268 w 729"/>
                <a:gd name="T63" fmla="*/ 477 h 813"/>
                <a:gd name="T64" fmla="*/ 278 w 729"/>
                <a:gd name="T65" fmla="*/ 489 h 813"/>
                <a:gd name="T66" fmla="*/ 288 w 729"/>
                <a:gd name="T67" fmla="*/ 501 h 813"/>
                <a:gd name="T68" fmla="*/ 299 w 729"/>
                <a:gd name="T69" fmla="*/ 512 h 813"/>
                <a:gd name="T70" fmla="*/ 310 w 729"/>
                <a:gd name="T71" fmla="*/ 523 h 813"/>
                <a:gd name="T72" fmla="*/ 321 w 729"/>
                <a:gd name="T73" fmla="*/ 534 h 813"/>
                <a:gd name="T74" fmla="*/ 333 w 729"/>
                <a:gd name="T75" fmla="*/ 545 h 813"/>
                <a:gd name="T76" fmla="*/ 345 w 729"/>
                <a:gd name="T77" fmla="*/ 555 h 813"/>
                <a:gd name="T78" fmla="*/ 358 w 729"/>
                <a:gd name="T79" fmla="*/ 566 h 813"/>
                <a:gd name="T80" fmla="*/ 371 w 729"/>
                <a:gd name="T81" fmla="*/ 578 h 813"/>
                <a:gd name="T82" fmla="*/ 385 w 729"/>
                <a:gd name="T83" fmla="*/ 589 h 813"/>
                <a:gd name="T84" fmla="*/ 400 w 729"/>
                <a:gd name="T85" fmla="*/ 600 h 813"/>
                <a:gd name="T86" fmla="*/ 416 w 729"/>
                <a:gd name="T87" fmla="*/ 612 h 813"/>
                <a:gd name="T88" fmla="*/ 432 w 729"/>
                <a:gd name="T89" fmla="*/ 624 h 813"/>
                <a:gd name="T90" fmla="*/ 450 w 729"/>
                <a:gd name="T91" fmla="*/ 637 h 813"/>
                <a:gd name="T92" fmla="*/ 468 w 729"/>
                <a:gd name="T93" fmla="*/ 649 h 813"/>
                <a:gd name="T94" fmla="*/ 488 w 729"/>
                <a:gd name="T95" fmla="*/ 662 h 813"/>
                <a:gd name="T96" fmla="*/ 508 w 729"/>
                <a:gd name="T97" fmla="*/ 676 h 813"/>
                <a:gd name="T98" fmla="*/ 529 w 729"/>
                <a:gd name="T99" fmla="*/ 690 h 813"/>
                <a:gd name="T100" fmla="*/ 551 w 729"/>
                <a:gd name="T101" fmla="*/ 704 h 813"/>
                <a:gd name="T102" fmla="*/ 574 w 729"/>
                <a:gd name="T103" fmla="*/ 718 h 813"/>
                <a:gd name="T104" fmla="*/ 597 w 729"/>
                <a:gd name="T105" fmla="*/ 733 h 813"/>
                <a:gd name="T106" fmla="*/ 619 w 729"/>
                <a:gd name="T107" fmla="*/ 746 h 813"/>
                <a:gd name="T108" fmla="*/ 642 w 729"/>
                <a:gd name="T109" fmla="*/ 760 h 813"/>
                <a:gd name="T110" fmla="*/ 663 w 729"/>
                <a:gd name="T111" fmla="*/ 774 h 813"/>
                <a:gd name="T112" fmla="*/ 684 w 729"/>
                <a:gd name="T113" fmla="*/ 786 h 813"/>
                <a:gd name="T114" fmla="*/ 703 w 729"/>
                <a:gd name="T115" fmla="*/ 798 h 813"/>
                <a:gd name="T116" fmla="*/ 720 w 729"/>
                <a:gd name="T117" fmla="*/ 808 h 813"/>
                <a:gd name="T118" fmla="*/ 729 w 729"/>
                <a:gd name="T119" fmla="*/ 81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9" h="813">
                  <a:moveTo>
                    <a:pt x="0" y="0"/>
                  </a:moveTo>
                  <a:lnTo>
                    <a:pt x="1" y="1"/>
                  </a:lnTo>
                  <a:lnTo>
                    <a:pt x="2" y="3"/>
                  </a:lnTo>
                  <a:lnTo>
                    <a:pt x="3" y="6"/>
                  </a:lnTo>
                  <a:lnTo>
                    <a:pt x="6" y="12"/>
                  </a:lnTo>
                  <a:lnTo>
                    <a:pt x="10" y="20"/>
                  </a:lnTo>
                  <a:lnTo>
                    <a:pt x="15" y="30"/>
                  </a:lnTo>
                  <a:lnTo>
                    <a:pt x="21" y="43"/>
                  </a:lnTo>
                  <a:lnTo>
                    <a:pt x="28" y="58"/>
                  </a:lnTo>
                  <a:lnTo>
                    <a:pt x="36" y="76"/>
                  </a:lnTo>
                  <a:lnTo>
                    <a:pt x="46" y="95"/>
                  </a:lnTo>
                  <a:lnTo>
                    <a:pt x="56" y="116"/>
                  </a:lnTo>
                  <a:lnTo>
                    <a:pt x="67" y="137"/>
                  </a:lnTo>
                  <a:lnTo>
                    <a:pt x="78" y="160"/>
                  </a:lnTo>
                  <a:lnTo>
                    <a:pt x="89" y="183"/>
                  </a:lnTo>
                  <a:lnTo>
                    <a:pt x="101" y="206"/>
                  </a:lnTo>
                  <a:lnTo>
                    <a:pt x="113" y="229"/>
                  </a:lnTo>
                  <a:lnTo>
                    <a:pt x="124" y="251"/>
                  </a:lnTo>
                  <a:lnTo>
                    <a:pt x="136" y="272"/>
                  </a:lnTo>
                  <a:lnTo>
                    <a:pt x="147" y="293"/>
                  </a:lnTo>
                  <a:lnTo>
                    <a:pt x="158" y="313"/>
                  </a:lnTo>
                  <a:lnTo>
                    <a:pt x="168" y="332"/>
                  </a:lnTo>
                  <a:lnTo>
                    <a:pt x="179" y="350"/>
                  </a:lnTo>
                  <a:lnTo>
                    <a:pt x="190" y="367"/>
                  </a:lnTo>
                  <a:lnTo>
                    <a:pt x="199" y="383"/>
                  </a:lnTo>
                  <a:lnTo>
                    <a:pt x="209" y="398"/>
                  </a:lnTo>
                  <a:lnTo>
                    <a:pt x="219" y="413"/>
                  </a:lnTo>
                  <a:lnTo>
                    <a:pt x="229" y="427"/>
                  </a:lnTo>
                  <a:lnTo>
                    <a:pt x="239" y="440"/>
                  </a:lnTo>
                  <a:lnTo>
                    <a:pt x="248" y="453"/>
                  </a:lnTo>
                  <a:lnTo>
                    <a:pt x="258" y="465"/>
                  </a:lnTo>
                  <a:lnTo>
                    <a:pt x="268" y="477"/>
                  </a:lnTo>
                  <a:lnTo>
                    <a:pt x="278" y="489"/>
                  </a:lnTo>
                  <a:lnTo>
                    <a:pt x="288" y="501"/>
                  </a:lnTo>
                  <a:lnTo>
                    <a:pt x="299" y="512"/>
                  </a:lnTo>
                  <a:lnTo>
                    <a:pt x="310" y="523"/>
                  </a:lnTo>
                  <a:lnTo>
                    <a:pt x="321" y="534"/>
                  </a:lnTo>
                  <a:lnTo>
                    <a:pt x="333" y="545"/>
                  </a:lnTo>
                  <a:lnTo>
                    <a:pt x="345" y="555"/>
                  </a:lnTo>
                  <a:lnTo>
                    <a:pt x="358" y="566"/>
                  </a:lnTo>
                  <a:lnTo>
                    <a:pt x="371" y="578"/>
                  </a:lnTo>
                  <a:lnTo>
                    <a:pt x="385" y="589"/>
                  </a:lnTo>
                  <a:lnTo>
                    <a:pt x="400" y="600"/>
                  </a:lnTo>
                  <a:lnTo>
                    <a:pt x="416" y="612"/>
                  </a:lnTo>
                  <a:lnTo>
                    <a:pt x="432" y="624"/>
                  </a:lnTo>
                  <a:lnTo>
                    <a:pt x="450" y="637"/>
                  </a:lnTo>
                  <a:lnTo>
                    <a:pt x="468" y="649"/>
                  </a:lnTo>
                  <a:lnTo>
                    <a:pt x="488" y="662"/>
                  </a:lnTo>
                  <a:lnTo>
                    <a:pt x="508" y="676"/>
                  </a:lnTo>
                  <a:lnTo>
                    <a:pt x="529" y="690"/>
                  </a:lnTo>
                  <a:lnTo>
                    <a:pt x="551" y="704"/>
                  </a:lnTo>
                  <a:lnTo>
                    <a:pt x="574" y="718"/>
                  </a:lnTo>
                  <a:lnTo>
                    <a:pt x="597" y="733"/>
                  </a:lnTo>
                  <a:lnTo>
                    <a:pt x="619" y="746"/>
                  </a:lnTo>
                  <a:lnTo>
                    <a:pt x="642" y="760"/>
                  </a:lnTo>
                  <a:lnTo>
                    <a:pt x="663" y="774"/>
                  </a:lnTo>
                  <a:lnTo>
                    <a:pt x="684" y="786"/>
                  </a:lnTo>
                  <a:lnTo>
                    <a:pt x="703" y="798"/>
                  </a:lnTo>
                  <a:lnTo>
                    <a:pt x="720" y="808"/>
                  </a:lnTo>
                  <a:lnTo>
                    <a:pt x="729" y="813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5490693" y="5823053"/>
              <a:ext cx="88900" cy="66675"/>
            </a:xfrm>
            <a:custGeom>
              <a:avLst/>
              <a:gdLst>
                <a:gd name="T0" fmla="*/ 15 w 56"/>
                <a:gd name="T1" fmla="*/ 0 h 42"/>
                <a:gd name="T2" fmla="*/ 56 w 56"/>
                <a:gd name="T3" fmla="*/ 42 h 42"/>
                <a:gd name="T4" fmla="*/ 0 w 56"/>
                <a:gd name="T5" fmla="*/ 25 h 42"/>
                <a:gd name="T6" fmla="*/ 15 w 56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2">
                  <a:moveTo>
                    <a:pt x="15" y="0"/>
                  </a:moveTo>
                  <a:lnTo>
                    <a:pt x="56" y="42"/>
                  </a:lnTo>
                  <a:lnTo>
                    <a:pt x="0" y="2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5222405" y="5098647"/>
            <a:ext cx="1069976" cy="974725"/>
            <a:chOff x="5222405" y="4907065"/>
            <a:chExt cx="1069976" cy="974725"/>
          </a:xfrm>
        </p:grpSpPr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5222405" y="4907065"/>
              <a:ext cx="1066800" cy="912813"/>
            </a:xfrm>
            <a:custGeom>
              <a:avLst/>
              <a:gdLst>
                <a:gd name="T0" fmla="*/ 0 w 672"/>
                <a:gd name="T1" fmla="*/ 0 h 575"/>
                <a:gd name="T2" fmla="*/ 1 w 672"/>
                <a:gd name="T3" fmla="*/ 1 h 575"/>
                <a:gd name="T4" fmla="*/ 3 w 672"/>
                <a:gd name="T5" fmla="*/ 2 h 575"/>
                <a:gd name="T6" fmla="*/ 7 w 672"/>
                <a:gd name="T7" fmla="*/ 4 h 575"/>
                <a:gd name="T8" fmla="*/ 13 w 672"/>
                <a:gd name="T9" fmla="*/ 7 h 575"/>
                <a:gd name="T10" fmla="*/ 21 w 672"/>
                <a:gd name="T11" fmla="*/ 12 h 575"/>
                <a:gd name="T12" fmla="*/ 32 w 672"/>
                <a:gd name="T13" fmla="*/ 18 h 575"/>
                <a:gd name="T14" fmla="*/ 45 w 672"/>
                <a:gd name="T15" fmla="*/ 26 h 575"/>
                <a:gd name="T16" fmla="*/ 61 w 672"/>
                <a:gd name="T17" fmla="*/ 35 h 575"/>
                <a:gd name="T18" fmla="*/ 80 w 672"/>
                <a:gd name="T19" fmla="*/ 46 h 575"/>
                <a:gd name="T20" fmla="*/ 101 w 672"/>
                <a:gd name="T21" fmla="*/ 58 h 575"/>
                <a:gd name="T22" fmla="*/ 125 w 672"/>
                <a:gd name="T23" fmla="*/ 71 h 575"/>
                <a:gd name="T24" fmla="*/ 149 w 672"/>
                <a:gd name="T25" fmla="*/ 86 h 575"/>
                <a:gd name="T26" fmla="*/ 176 w 672"/>
                <a:gd name="T27" fmla="*/ 101 h 575"/>
                <a:gd name="T28" fmla="*/ 202 w 672"/>
                <a:gd name="T29" fmla="*/ 117 h 575"/>
                <a:gd name="T30" fmla="*/ 230 w 672"/>
                <a:gd name="T31" fmla="*/ 133 h 575"/>
                <a:gd name="T32" fmla="*/ 258 w 672"/>
                <a:gd name="T33" fmla="*/ 149 h 575"/>
                <a:gd name="T34" fmla="*/ 285 w 672"/>
                <a:gd name="T35" fmla="*/ 166 h 575"/>
                <a:gd name="T36" fmla="*/ 312 w 672"/>
                <a:gd name="T37" fmla="*/ 182 h 575"/>
                <a:gd name="T38" fmla="*/ 339 w 672"/>
                <a:gd name="T39" fmla="*/ 197 h 575"/>
                <a:gd name="T40" fmla="*/ 364 w 672"/>
                <a:gd name="T41" fmla="*/ 213 h 575"/>
                <a:gd name="T42" fmla="*/ 389 w 672"/>
                <a:gd name="T43" fmla="*/ 227 h 575"/>
                <a:gd name="T44" fmla="*/ 412 w 672"/>
                <a:gd name="T45" fmla="*/ 242 h 575"/>
                <a:gd name="T46" fmla="*/ 434 w 672"/>
                <a:gd name="T47" fmla="*/ 255 h 575"/>
                <a:gd name="T48" fmla="*/ 454 w 672"/>
                <a:gd name="T49" fmla="*/ 268 h 575"/>
                <a:gd name="T50" fmla="*/ 474 w 672"/>
                <a:gd name="T51" fmla="*/ 280 h 575"/>
                <a:gd name="T52" fmla="*/ 492 w 672"/>
                <a:gd name="T53" fmla="*/ 292 h 575"/>
                <a:gd name="T54" fmla="*/ 509 w 672"/>
                <a:gd name="T55" fmla="*/ 303 h 575"/>
                <a:gd name="T56" fmla="*/ 525 w 672"/>
                <a:gd name="T57" fmla="*/ 314 h 575"/>
                <a:gd name="T58" fmla="*/ 539 w 672"/>
                <a:gd name="T59" fmla="*/ 324 h 575"/>
                <a:gd name="T60" fmla="*/ 553 w 672"/>
                <a:gd name="T61" fmla="*/ 334 h 575"/>
                <a:gd name="T62" fmla="*/ 565 w 672"/>
                <a:gd name="T63" fmla="*/ 343 h 575"/>
                <a:gd name="T64" fmla="*/ 577 w 672"/>
                <a:gd name="T65" fmla="*/ 352 h 575"/>
                <a:gd name="T66" fmla="*/ 588 w 672"/>
                <a:gd name="T67" fmla="*/ 361 h 575"/>
                <a:gd name="T68" fmla="*/ 597 w 672"/>
                <a:gd name="T69" fmla="*/ 369 h 575"/>
                <a:gd name="T70" fmla="*/ 607 w 672"/>
                <a:gd name="T71" fmla="*/ 377 h 575"/>
                <a:gd name="T72" fmla="*/ 615 w 672"/>
                <a:gd name="T73" fmla="*/ 385 h 575"/>
                <a:gd name="T74" fmla="*/ 623 w 672"/>
                <a:gd name="T75" fmla="*/ 393 h 575"/>
                <a:gd name="T76" fmla="*/ 633 w 672"/>
                <a:gd name="T77" fmla="*/ 403 h 575"/>
                <a:gd name="T78" fmla="*/ 643 w 672"/>
                <a:gd name="T79" fmla="*/ 414 h 575"/>
                <a:gd name="T80" fmla="*/ 651 w 672"/>
                <a:gd name="T81" fmla="*/ 424 h 575"/>
                <a:gd name="T82" fmla="*/ 657 w 672"/>
                <a:gd name="T83" fmla="*/ 434 h 575"/>
                <a:gd name="T84" fmla="*/ 663 w 672"/>
                <a:gd name="T85" fmla="*/ 445 h 575"/>
                <a:gd name="T86" fmla="*/ 667 w 672"/>
                <a:gd name="T87" fmla="*/ 455 h 575"/>
                <a:gd name="T88" fmla="*/ 670 w 672"/>
                <a:gd name="T89" fmla="*/ 466 h 575"/>
                <a:gd name="T90" fmla="*/ 671 w 672"/>
                <a:gd name="T91" fmla="*/ 476 h 575"/>
                <a:gd name="T92" fmla="*/ 672 w 672"/>
                <a:gd name="T93" fmla="*/ 487 h 575"/>
                <a:gd name="T94" fmla="*/ 672 w 672"/>
                <a:gd name="T95" fmla="*/ 499 h 575"/>
                <a:gd name="T96" fmla="*/ 671 w 672"/>
                <a:gd name="T97" fmla="*/ 510 h 575"/>
                <a:gd name="T98" fmla="*/ 669 w 672"/>
                <a:gd name="T99" fmla="*/ 523 h 575"/>
                <a:gd name="T100" fmla="*/ 666 w 672"/>
                <a:gd name="T101" fmla="*/ 535 h 575"/>
                <a:gd name="T102" fmla="*/ 662 w 672"/>
                <a:gd name="T103" fmla="*/ 547 h 575"/>
                <a:gd name="T104" fmla="*/ 658 w 672"/>
                <a:gd name="T105" fmla="*/ 560 h 575"/>
                <a:gd name="T106" fmla="*/ 653 w 672"/>
                <a:gd name="T107" fmla="*/ 572 h 575"/>
                <a:gd name="T108" fmla="*/ 652 w 672"/>
                <a:gd name="T109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2" h="575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7" y="4"/>
                  </a:lnTo>
                  <a:lnTo>
                    <a:pt x="13" y="7"/>
                  </a:lnTo>
                  <a:lnTo>
                    <a:pt x="21" y="12"/>
                  </a:lnTo>
                  <a:lnTo>
                    <a:pt x="32" y="18"/>
                  </a:lnTo>
                  <a:lnTo>
                    <a:pt x="45" y="26"/>
                  </a:lnTo>
                  <a:lnTo>
                    <a:pt x="61" y="35"/>
                  </a:lnTo>
                  <a:lnTo>
                    <a:pt x="80" y="46"/>
                  </a:lnTo>
                  <a:lnTo>
                    <a:pt x="101" y="58"/>
                  </a:lnTo>
                  <a:lnTo>
                    <a:pt x="125" y="71"/>
                  </a:lnTo>
                  <a:lnTo>
                    <a:pt x="149" y="86"/>
                  </a:lnTo>
                  <a:lnTo>
                    <a:pt x="176" y="101"/>
                  </a:lnTo>
                  <a:lnTo>
                    <a:pt x="202" y="117"/>
                  </a:lnTo>
                  <a:lnTo>
                    <a:pt x="230" y="133"/>
                  </a:lnTo>
                  <a:lnTo>
                    <a:pt x="258" y="149"/>
                  </a:lnTo>
                  <a:lnTo>
                    <a:pt x="285" y="166"/>
                  </a:lnTo>
                  <a:lnTo>
                    <a:pt x="312" y="182"/>
                  </a:lnTo>
                  <a:lnTo>
                    <a:pt x="339" y="197"/>
                  </a:lnTo>
                  <a:lnTo>
                    <a:pt x="364" y="213"/>
                  </a:lnTo>
                  <a:lnTo>
                    <a:pt x="389" y="227"/>
                  </a:lnTo>
                  <a:lnTo>
                    <a:pt x="412" y="242"/>
                  </a:lnTo>
                  <a:lnTo>
                    <a:pt x="434" y="255"/>
                  </a:lnTo>
                  <a:lnTo>
                    <a:pt x="454" y="268"/>
                  </a:lnTo>
                  <a:lnTo>
                    <a:pt x="474" y="280"/>
                  </a:lnTo>
                  <a:lnTo>
                    <a:pt x="492" y="292"/>
                  </a:lnTo>
                  <a:lnTo>
                    <a:pt x="509" y="303"/>
                  </a:lnTo>
                  <a:lnTo>
                    <a:pt x="525" y="314"/>
                  </a:lnTo>
                  <a:lnTo>
                    <a:pt x="539" y="324"/>
                  </a:lnTo>
                  <a:lnTo>
                    <a:pt x="553" y="334"/>
                  </a:lnTo>
                  <a:lnTo>
                    <a:pt x="565" y="343"/>
                  </a:lnTo>
                  <a:lnTo>
                    <a:pt x="577" y="352"/>
                  </a:lnTo>
                  <a:lnTo>
                    <a:pt x="588" y="361"/>
                  </a:lnTo>
                  <a:lnTo>
                    <a:pt x="597" y="369"/>
                  </a:lnTo>
                  <a:lnTo>
                    <a:pt x="607" y="377"/>
                  </a:lnTo>
                  <a:lnTo>
                    <a:pt x="615" y="385"/>
                  </a:lnTo>
                  <a:lnTo>
                    <a:pt x="623" y="393"/>
                  </a:lnTo>
                  <a:lnTo>
                    <a:pt x="633" y="403"/>
                  </a:lnTo>
                  <a:lnTo>
                    <a:pt x="643" y="414"/>
                  </a:lnTo>
                  <a:lnTo>
                    <a:pt x="651" y="424"/>
                  </a:lnTo>
                  <a:lnTo>
                    <a:pt x="657" y="434"/>
                  </a:lnTo>
                  <a:lnTo>
                    <a:pt x="663" y="445"/>
                  </a:lnTo>
                  <a:lnTo>
                    <a:pt x="667" y="455"/>
                  </a:lnTo>
                  <a:lnTo>
                    <a:pt x="670" y="466"/>
                  </a:lnTo>
                  <a:lnTo>
                    <a:pt x="671" y="476"/>
                  </a:lnTo>
                  <a:lnTo>
                    <a:pt x="672" y="487"/>
                  </a:lnTo>
                  <a:lnTo>
                    <a:pt x="672" y="499"/>
                  </a:lnTo>
                  <a:lnTo>
                    <a:pt x="671" y="510"/>
                  </a:lnTo>
                  <a:lnTo>
                    <a:pt x="669" y="523"/>
                  </a:lnTo>
                  <a:lnTo>
                    <a:pt x="666" y="535"/>
                  </a:lnTo>
                  <a:lnTo>
                    <a:pt x="662" y="547"/>
                  </a:lnTo>
                  <a:lnTo>
                    <a:pt x="658" y="560"/>
                  </a:lnTo>
                  <a:lnTo>
                    <a:pt x="653" y="572"/>
                  </a:lnTo>
                  <a:lnTo>
                    <a:pt x="652" y="57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6227293" y="5789715"/>
              <a:ext cx="65088" cy="92075"/>
            </a:xfrm>
            <a:custGeom>
              <a:avLst/>
              <a:gdLst>
                <a:gd name="T0" fmla="*/ 41 w 41"/>
                <a:gd name="T1" fmla="*/ 14 h 58"/>
                <a:gd name="T2" fmla="*/ 0 w 41"/>
                <a:gd name="T3" fmla="*/ 58 h 58"/>
                <a:gd name="T4" fmla="*/ 16 w 41"/>
                <a:gd name="T5" fmla="*/ 0 h 58"/>
                <a:gd name="T6" fmla="*/ 41 w 41"/>
                <a:gd name="T7" fmla="*/ 1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8">
                  <a:moveTo>
                    <a:pt x="41" y="14"/>
                  </a:moveTo>
                  <a:lnTo>
                    <a:pt x="0" y="58"/>
                  </a:lnTo>
                  <a:lnTo>
                    <a:pt x="16" y="0"/>
                  </a:lnTo>
                  <a:lnTo>
                    <a:pt x="41" y="14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519143" y="5098647"/>
            <a:ext cx="1116013" cy="973138"/>
            <a:chOff x="4519143" y="4907065"/>
            <a:chExt cx="1116013" cy="973138"/>
          </a:xfrm>
        </p:grpSpPr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4519143" y="4907065"/>
              <a:ext cx="1116013" cy="906463"/>
            </a:xfrm>
            <a:custGeom>
              <a:avLst/>
              <a:gdLst>
                <a:gd name="T0" fmla="*/ 703 w 703"/>
                <a:gd name="T1" fmla="*/ 0 h 571"/>
                <a:gd name="T2" fmla="*/ 702 w 703"/>
                <a:gd name="T3" fmla="*/ 1 h 571"/>
                <a:gd name="T4" fmla="*/ 700 w 703"/>
                <a:gd name="T5" fmla="*/ 1 h 571"/>
                <a:gd name="T6" fmla="*/ 696 w 703"/>
                <a:gd name="T7" fmla="*/ 3 h 571"/>
                <a:gd name="T8" fmla="*/ 690 w 703"/>
                <a:gd name="T9" fmla="*/ 5 h 571"/>
                <a:gd name="T10" fmla="*/ 681 w 703"/>
                <a:gd name="T11" fmla="*/ 8 h 571"/>
                <a:gd name="T12" fmla="*/ 670 w 703"/>
                <a:gd name="T13" fmla="*/ 13 h 571"/>
                <a:gd name="T14" fmla="*/ 656 w 703"/>
                <a:gd name="T15" fmla="*/ 18 h 571"/>
                <a:gd name="T16" fmla="*/ 640 w 703"/>
                <a:gd name="T17" fmla="*/ 25 h 571"/>
                <a:gd name="T18" fmla="*/ 620 w 703"/>
                <a:gd name="T19" fmla="*/ 33 h 571"/>
                <a:gd name="T20" fmla="*/ 599 w 703"/>
                <a:gd name="T21" fmla="*/ 42 h 571"/>
                <a:gd name="T22" fmla="*/ 575 w 703"/>
                <a:gd name="T23" fmla="*/ 51 h 571"/>
                <a:gd name="T24" fmla="*/ 549 w 703"/>
                <a:gd name="T25" fmla="*/ 62 h 571"/>
                <a:gd name="T26" fmla="*/ 522 w 703"/>
                <a:gd name="T27" fmla="*/ 73 h 571"/>
                <a:gd name="T28" fmla="*/ 494 w 703"/>
                <a:gd name="T29" fmla="*/ 85 h 571"/>
                <a:gd name="T30" fmla="*/ 466 w 703"/>
                <a:gd name="T31" fmla="*/ 97 h 571"/>
                <a:gd name="T32" fmla="*/ 437 w 703"/>
                <a:gd name="T33" fmla="*/ 109 h 571"/>
                <a:gd name="T34" fmla="*/ 409 w 703"/>
                <a:gd name="T35" fmla="*/ 121 h 571"/>
                <a:gd name="T36" fmla="*/ 381 w 703"/>
                <a:gd name="T37" fmla="*/ 133 h 571"/>
                <a:gd name="T38" fmla="*/ 354 w 703"/>
                <a:gd name="T39" fmla="*/ 144 h 571"/>
                <a:gd name="T40" fmla="*/ 328 w 703"/>
                <a:gd name="T41" fmla="*/ 156 h 571"/>
                <a:gd name="T42" fmla="*/ 303 w 703"/>
                <a:gd name="T43" fmla="*/ 167 h 571"/>
                <a:gd name="T44" fmla="*/ 279 w 703"/>
                <a:gd name="T45" fmla="*/ 178 h 571"/>
                <a:gd name="T46" fmla="*/ 256 w 703"/>
                <a:gd name="T47" fmla="*/ 188 h 571"/>
                <a:gd name="T48" fmla="*/ 235 w 703"/>
                <a:gd name="T49" fmla="*/ 198 h 571"/>
                <a:gd name="T50" fmla="*/ 214 w 703"/>
                <a:gd name="T51" fmla="*/ 208 h 571"/>
                <a:gd name="T52" fmla="*/ 196 w 703"/>
                <a:gd name="T53" fmla="*/ 218 h 571"/>
                <a:gd name="T54" fmla="*/ 178 w 703"/>
                <a:gd name="T55" fmla="*/ 227 h 571"/>
                <a:gd name="T56" fmla="*/ 162 w 703"/>
                <a:gd name="T57" fmla="*/ 235 h 571"/>
                <a:gd name="T58" fmla="*/ 146 w 703"/>
                <a:gd name="T59" fmla="*/ 244 h 571"/>
                <a:gd name="T60" fmla="*/ 132 w 703"/>
                <a:gd name="T61" fmla="*/ 252 h 571"/>
                <a:gd name="T62" fmla="*/ 119 w 703"/>
                <a:gd name="T63" fmla="*/ 260 h 571"/>
                <a:gd name="T64" fmla="*/ 107 w 703"/>
                <a:gd name="T65" fmla="*/ 268 h 571"/>
                <a:gd name="T66" fmla="*/ 96 w 703"/>
                <a:gd name="T67" fmla="*/ 276 h 571"/>
                <a:gd name="T68" fmla="*/ 85 w 703"/>
                <a:gd name="T69" fmla="*/ 283 h 571"/>
                <a:gd name="T70" fmla="*/ 76 w 703"/>
                <a:gd name="T71" fmla="*/ 291 h 571"/>
                <a:gd name="T72" fmla="*/ 67 w 703"/>
                <a:gd name="T73" fmla="*/ 299 h 571"/>
                <a:gd name="T74" fmla="*/ 58 w 703"/>
                <a:gd name="T75" fmla="*/ 306 h 571"/>
                <a:gd name="T76" fmla="*/ 47 w 703"/>
                <a:gd name="T77" fmla="*/ 317 h 571"/>
                <a:gd name="T78" fmla="*/ 37 w 703"/>
                <a:gd name="T79" fmla="*/ 328 h 571"/>
                <a:gd name="T80" fmla="*/ 29 w 703"/>
                <a:gd name="T81" fmla="*/ 339 h 571"/>
                <a:gd name="T82" fmla="*/ 21 w 703"/>
                <a:gd name="T83" fmla="*/ 351 h 571"/>
                <a:gd name="T84" fmla="*/ 15 w 703"/>
                <a:gd name="T85" fmla="*/ 363 h 571"/>
                <a:gd name="T86" fmla="*/ 10 w 703"/>
                <a:gd name="T87" fmla="*/ 376 h 571"/>
                <a:gd name="T88" fmla="*/ 6 w 703"/>
                <a:gd name="T89" fmla="*/ 389 h 571"/>
                <a:gd name="T90" fmla="*/ 3 w 703"/>
                <a:gd name="T91" fmla="*/ 403 h 571"/>
                <a:gd name="T92" fmla="*/ 1 w 703"/>
                <a:gd name="T93" fmla="*/ 418 h 571"/>
                <a:gd name="T94" fmla="*/ 0 w 703"/>
                <a:gd name="T95" fmla="*/ 434 h 571"/>
                <a:gd name="T96" fmla="*/ 0 w 703"/>
                <a:gd name="T97" fmla="*/ 450 h 571"/>
                <a:gd name="T98" fmla="*/ 1 w 703"/>
                <a:gd name="T99" fmla="*/ 468 h 571"/>
                <a:gd name="T100" fmla="*/ 3 w 703"/>
                <a:gd name="T101" fmla="*/ 486 h 571"/>
                <a:gd name="T102" fmla="*/ 6 w 703"/>
                <a:gd name="T103" fmla="*/ 505 h 571"/>
                <a:gd name="T104" fmla="*/ 9 w 703"/>
                <a:gd name="T105" fmla="*/ 523 h 571"/>
                <a:gd name="T106" fmla="*/ 12 w 703"/>
                <a:gd name="T107" fmla="*/ 541 h 571"/>
                <a:gd name="T108" fmla="*/ 16 w 703"/>
                <a:gd name="T109" fmla="*/ 559 h 571"/>
                <a:gd name="T110" fmla="*/ 19 w 703"/>
                <a:gd name="T111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3" h="571">
                  <a:moveTo>
                    <a:pt x="703" y="0"/>
                  </a:moveTo>
                  <a:lnTo>
                    <a:pt x="702" y="1"/>
                  </a:lnTo>
                  <a:lnTo>
                    <a:pt x="700" y="1"/>
                  </a:lnTo>
                  <a:lnTo>
                    <a:pt x="696" y="3"/>
                  </a:lnTo>
                  <a:lnTo>
                    <a:pt x="690" y="5"/>
                  </a:lnTo>
                  <a:lnTo>
                    <a:pt x="681" y="8"/>
                  </a:lnTo>
                  <a:lnTo>
                    <a:pt x="670" y="13"/>
                  </a:lnTo>
                  <a:lnTo>
                    <a:pt x="656" y="18"/>
                  </a:lnTo>
                  <a:lnTo>
                    <a:pt x="640" y="25"/>
                  </a:lnTo>
                  <a:lnTo>
                    <a:pt x="620" y="33"/>
                  </a:lnTo>
                  <a:lnTo>
                    <a:pt x="599" y="42"/>
                  </a:lnTo>
                  <a:lnTo>
                    <a:pt x="575" y="51"/>
                  </a:lnTo>
                  <a:lnTo>
                    <a:pt x="549" y="62"/>
                  </a:lnTo>
                  <a:lnTo>
                    <a:pt x="522" y="73"/>
                  </a:lnTo>
                  <a:lnTo>
                    <a:pt x="494" y="85"/>
                  </a:lnTo>
                  <a:lnTo>
                    <a:pt x="466" y="97"/>
                  </a:lnTo>
                  <a:lnTo>
                    <a:pt x="437" y="109"/>
                  </a:lnTo>
                  <a:lnTo>
                    <a:pt x="409" y="121"/>
                  </a:lnTo>
                  <a:lnTo>
                    <a:pt x="381" y="133"/>
                  </a:lnTo>
                  <a:lnTo>
                    <a:pt x="354" y="144"/>
                  </a:lnTo>
                  <a:lnTo>
                    <a:pt x="328" y="156"/>
                  </a:lnTo>
                  <a:lnTo>
                    <a:pt x="303" y="167"/>
                  </a:lnTo>
                  <a:lnTo>
                    <a:pt x="279" y="178"/>
                  </a:lnTo>
                  <a:lnTo>
                    <a:pt x="256" y="188"/>
                  </a:lnTo>
                  <a:lnTo>
                    <a:pt x="235" y="198"/>
                  </a:lnTo>
                  <a:lnTo>
                    <a:pt x="214" y="208"/>
                  </a:lnTo>
                  <a:lnTo>
                    <a:pt x="196" y="218"/>
                  </a:lnTo>
                  <a:lnTo>
                    <a:pt x="178" y="227"/>
                  </a:lnTo>
                  <a:lnTo>
                    <a:pt x="162" y="235"/>
                  </a:lnTo>
                  <a:lnTo>
                    <a:pt x="146" y="244"/>
                  </a:lnTo>
                  <a:lnTo>
                    <a:pt x="132" y="252"/>
                  </a:lnTo>
                  <a:lnTo>
                    <a:pt x="119" y="260"/>
                  </a:lnTo>
                  <a:lnTo>
                    <a:pt x="107" y="268"/>
                  </a:lnTo>
                  <a:lnTo>
                    <a:pt x="96" y="276"/>
                  </a:lnTo>
                  <a:lnTo>
                    <a:pt x="85" y="283"/>
                  </a:lnTo>
                  <a:lnTo>
                    <a:pt x="76" y="291"/>
                  </a:lnTo>
                  <a:lnTo>
                    <a:pt x="67" y="299"/>
                  </a:lnTo>
                  <a:lnTo>
                    <a:pt x="58" y="306"/>
                  </a:lnTo>
                  <a:lnTo>
                    <a:pt x="47" y="317"/>
                  </a:lnTo>
                  <a:lnTo>
                    <a:pt x="37" y="328"/>
                  </a:lnTo>
                  <a:lnTo>
                    <a:pt x="29" y="339"/>
                  </a:lnTo>
                  <a:lnTo>
                    <a:pt x="21" y="351"/>
                  </a:lnTo>
                  <a:lnTo>
                    <a:pt x="15" y="363"/>
                  </a:lnTo>
                  <a:lnTo>
                    <a:pt x="10" y="376"/>
                  </a:lnTo>
                  <a:lnTo>
                    <a:pt x="6" y="389"/>
                  </a:lnTo>
                  <a:lnTo>
                    <a:pt x="3" y="403"/>
                  </a:lnTo>
                  <a:lnTo>
                    <a:pt x="1" y="418"/>
                  </a:lnTo>
                  <a:lnTo>
                    <a:pt x="0" y="434"/>
                  </a:lnTo>
                  <a:lnTo>
                    <a:pt x="0" y="450"/>
                  </a:lnTo>
                  <a:lnTo>
                    <a:pt x="1" y="468"/>
                  </a:lnTo>
                  <a:lnTo>
                    <a:pt x="3" y="486"/>
                  </a:lnTo>
                  <a:lnTo>
                    <a:pt x="6" y="505"/>
                  </a:lnTo>
                  <a:lnTo>
                    <a:pt x="9" y="523"/>
                  </a:lnTo>
                  <a:lnTo>
                    <a:pt x="12" y="541"/>
                  </a:lnTo>
                  <a:lnTo>
                    <a:pt x="16" y="559"/>
                  </a:lnTo>
                  <a:lnTo>
                    <a:pt x="19" y="571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4519143" y="5784953"/>
              <a:ext cx="46038" cy="95250"/>
            </a:xfrm>
            <a:custGeom>
              <a:avLst/>
              <a:gdLst>
                <a:gd name="T0" fmla="*/ 27 w 29"/>
                <a:gd name="T1" fmla="*/ 0 h 60"/>
                <a:gd name="T2" fmla="*/ 29 w 29"/>
                <a:gd name="T3" fmla="*/ 60 h 60"/>
                <a:gd name="T4" fmla="*/ 0 w 29"/>
                <a:gd name="T5" fmla="*/ 8 h 60"/>
                <a:gd name="T6" fmla="*/ 27 w 2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60">
                  <a:moveTo>
                    <a:pt x="27" y="0"/>
                  </a:moveTo>
                  <a:lnTo>
                    <a:pt x="29" y="60"/>
                  </a:lnTo>
                  <a:lnTo>
                    <a:pt x="0" y="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4933480" y="4412847"/>
            <a:ext cx="885825" cy="1668463"/>
            <a:chOff x="4933480" y="4221265"/>
            <a:chExt cx="885825" cy="1668463"/>
          </a:xfrm>
        </p:grpSpPr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4990630" y="4221265"/>
              <a:ext cx="828675" cy="1631950"/>
            </a:xfrm>
            <a:custGeom>
              <a:avLst/>
              <a:gdLst>
                <a:gd name="T0" fmla="*/ 341 w 522"/>
                <a:gd name="T1" fmla="*/ 1 h 1028"/>
                <a:gd name="T2" fmla="*/ 345 w 522"/>
                <a:gd name="T3" fmla="*/ 7 h 1028"/>
                <a:gd name="T4" fmla="*/ 352 w 522"/>
                <a:gd name="T5" fmla="*/ 23 h 1028"/>
                <a:gd name="T6" fmla="*/ 365 w 522"/>
                <a:gd name="T7" fmla="*/ 51 h 1028"/>
                <a:gd name="T8" fmla="*/ 383 w 522"/>
                <a:gd name="T9" fmla="*/ 88 h 1028"/>
                <a:gd name="T10" fmla="*/ 404 w 522"/>
                <a:gd name="T11" fmla="*/ 135 h 1028"/>
                <a:gd name="T12" fmla="*/ 427 w 522"/>
                <a:gd name="T13" fmla="*/ 187 h 1028"/>
                <a:gd name="T14" fmla="*/ 450 w 522"/>
                <a:gd name="T15" fmla="*/ 241 h 1028"/>
                <a:gd name="T16" fmla="*/ 470 w 522"/>
                <a:gd name="T17" fmla="*/ 294 h 1028"/>
                <a:gd name="T18" fmla="*/ 488 w 522"/>
                <a:gd name="T19" fmla="*/ 343 h 1028"/>
                <a:gd name="T20" fmla="*/ 503 w 522"/>
                <a:gd name="T21" fmla="*/ 389 h 1028"/>
                <a:gd name="T22" fmla="*/ 513 w 522"/>
                <a:gd name="T23" fmla="*/ 431 h 1028"/>
                <a:gd name="T24" fmla="*/ 519 w 522"/>
                <a:gd name="T25" fmla="*/ 469 h 1028"/>
                <a:gd name="T26" fmla="*/ 522 w 522"/>
                <a:gd name="T27" fmla="*/ 503 h 1028"/>
                <a:gd name="T28" fmla="*/ 520 w 522"/>
                <a:gd name="T29" fmla="*/ 535 h 1028"/>
                <a:gd name="T30" fmla="*/ 515 w 522"/>
                <a:gd name="T31" fmla="*/ 565 h 1028"/>
                <a:gd name="T32" fmla="*/ 506 w 522"/>
                <a:gd name="T33" fmla="*/ 594 h 1028"/>
                <a:gd name="T34" fmla="*/ 496 w 522"/>
                <a:gd name="T35" fmla="*/ 619 h 1028"/>
                <a:gd name="T36" fmla="*/ 482 w 522"/>
                <a:gd name="T37" fmla="*/ 645 h 1028"/>
                <a:gd name="T38" fmla="*/ 464 w 522"/>
                <a:gd name="T39" fmla="*/ 670 h 1028"/>
                <a:gd name="T40" fmla="*/ 443 w 522"/>
                <a:gd name="T41" fmla="*/ 696 h 1028"/>
                <a:gd name="T42" fmla="*/ 417 w 522"/>
                <a:gd name="T43" fmla="*/ 722 h 1028"/>
                <a:gd name="T44" fmla="*/ 386 w 522"/>
                <a:gd name="T45" fmla="*/ 751 h 1028"/>
                <a:gd name="T46" fmla="*/ 351 w 522"/>
                <a:gd name="T47" fmla="*/ 781 h 1028"/>
                <a:gd name="T48" fmla="*/ 310 w 522"/>
                <a:gd name="T49" fmla="*/ 813 h 1028"/>
                <a:gd name="T50" fmla="*/ 265 w 522"/>
                <a:gd name="T51" fmla="*/ 847 h 1028"/>
                <a:gd name="T52" fmla="*/ 216 w 522"/>
                <a:gd name="T53" fmla="*/ 882 h 1028"/>
                <a:gd name="T54" fmla="*/ 166 w 522"/>
                <a:gd name="T55" fmla="*/ 918 h 1028"/>
                <a:gd name="T56" fmla="*/ 115 w 522"/>
                <a:gd name="T57" fmla="*/ 952 h 1028"/>
                <a:gd name="T58" fmla="*/ 68 w 522"/>
                <a:gd name="T59" fmla="*/ 984 h 1028"/>
                <a:gd name="T60" fmla="*/ 26 w 522"/>
                <a:gd name="T61" fmla="*/ 1011 h 1028"/>
                <a:gd name="T62" fmla="*/ 0 w 522"/>
                <a:gd name="T63" fmla="*/ 1028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2" h="1028">
                  <a:moveTo>
                    <a:pt x="341" y="0"/>
                  </a:moveTo>
                  <a:lnTo>
                    <a:pt x="341" y="1"/>
                  </a:lnTo>
                  <a:lnTo>
                    <a:pt x="342" y="4"/>
                  </a:lnTo>
                  <a:lnTo>
                    <a:pt x="345" y="7"/>
                  </a:lnTo>
                  <a:lnTo>
                    <a:pt x="347" y="14"/>
                  </a:lnTo>
                  <a:lnTo>
                    <a:pt x="352" y="23"/>
                  </a:lnTo>
                  <a:lnTo>
                    <a:pt x="358" y="35"/>
                  </a:lnTo>
                  <a:lnTo>
                    <a:pt x="365" y="51"/>
                  </a:lnTo>
                  <a:lnTo>
                    <a:pt x="373" y="68"/>
                  </a:lnTo>
                  <a:lnTo>
                    <a:pt x="383" y="88"/>
                  </a:lnTo>
                  <a:lnTo>
                    <a:pt x="393" y="111"/>
                  </a:lnTo>
                  <a:lnTo>
                    <a:pt x="404" y="135"/>
                  </a:lnTo>
                  <a:lnTo>
                    <a:pt x="416" y="160"/>
                  </a:lnTo>
                  <a:lnTo>
                    <a:pt x="427" y="187"/>
                  </a:lnTo>
                  <a:lnTo>
                    <a:pt x="439" y="214"/>
                  </a:lnTo>
                  <a:lnTo>
                    <a:pt x="450" y="241"/>
                  </a:lnTo>
                  <a:lnTo>
                    <a:pt x="460" y="268"/>
                  </a:lnTo>
                  <a:lnTo>
                    <a:pt x="470" y="294"/>
                  </a:lnTo>
                  <a:lnTo>
                    <a:pt x="479" y="319"/>
                  </a:lnTo>
                  <a:lnTo>
                    <a:pt x="488" y="343"/>
                  </a:lnTo>
                  <a:lnTo>
                    <a:pt x="496" y="367"/>
                  </a:lnTo>
                  <a:lnTo>
                    <a:pt x="503" y="389"/>
                  </a:lnTo>
                  <a:lnTo>
                    <a:pt x="508" y="411"/>
                  </a:lnTo>
                  <a:lnTo>
                    <a:pt x="513" y="431"/>
                  </a:lnTo>
                  <a:lnTo>
                    <a:pt x="516" y="450"/>
                  </a:lnTo>
                  <a:lnTo>
                    <a:pt x="519" y="469"/>
                  </a:lnTo>
                  <a:lnTo>
                    <a:pt x="521" y="486"/>
                  </a:lnTo>
                  <a:lnTo>
                    <a:pt x="522" y="503"/>
                  </a:lnTo>
                  <a:lnTo>
                    <a:pt x="521" y="519"/>
                  </a:lnTo>
                  <a:lnTo>
                    <a:pt x="520" y="535"/>
                  </a:lnTo>
                  <a:lnTo>
                    <a:pt x="518" y="550"/>
                  </a:lnTo>
                  <a:lnTo>
                    <a:pt x="515" y="565"/>
                  </a:lnTo>
                  <a:lnTo>
                    <a:pt x="511" y="580"/>
                  </a:lnTo>
                  <a:lnTo>
                    <a:pt x="506" y="594"/>
                  </a:lnTo>
                  <a:lnTo>
                    <a:pt x="502" y="607"/>
                  </a:lnTo>
                  <a:lnTo>
                    <a:pt x="496" y="619"/>
                  </a:lnTo>
                  <a:lnTo>
                    <a:pt x="489" y="632"/>
                  </a:lnTo>
                  <a:lnTo>
                    <a:pt x="482" y="645"/>
                  </a:lnTo>
                  <a:lnTo>
                    <a:pt x="473" y="657"/>
                  </a:lnTo>
                  <a:lnTo>
                    <a:pt x="464" y="670"/>
                  </a:lnTo>
                  <a:lnTo>
                    <a:pt x="454" y="683"/>
                  </a:lnTo>
                  <a:lnTo>
                    <a:pt x="443" y="696"/>
                  </a:lnTo>
                  <a:lnTo>
                    <a:pt x="431" y="709"/>
                  </a:lnTo>
                  <a:lnTo>
                    <a:pt x="417" y="722"/>
                  </a:lnTo>
                  <a:lnTo>
                    <a:pt x="402" y="736"/>
                  </a:lnTo>
                  <a:lnTo>
                    <a:pt x="386" y="751"/>
                  </a:lnTo>
                  <a:lnTo>
                    <a:pt x="369" y="766"/>
                  </a:lnTo>
                  <a:lnTo>
                    <a:pt x="351" y="781"/>
                  </a:lnTo>
                  <a:lnTo>
                    <a:pt x="331" y="797"/>
                  </a:lnTo>
                  <a:lnTo>
                    <a:pt x="310" y="813"/>
                  </a:lnTo>
                  <a:lnTo>
                    <a:pt x="288" y="830"/>
                  </a:lnTo>
                  <a:lnTo>
                    <a:pt x="265" y="847"/>
                  </a:lnTo>
                  <a:lnTo>
                    <a:pt x="241" y="865"/>
                  </a:lnTo>
                  <a:lnTo>
                    <a:pt x="216" y="882"/>
                  </a:lnTo>
                  <a:lnTo>
                    <a:pt x="191" y="900"/>
                  </a:lnTo>
                  <a:lnTo>
                    <a:pt x="166" y="918"/>
                  </a:lnTo>
                  <a:lnTo>
                    <a:pt x="140" y="935"/>
                  </a:lnTo>
                  <a:lnTo>
                    <a:pt x="115" y="952"/>
                  </a:lnTo>
                  <a:lnTo>
                    <a:pt x="91" y="968"/>
                  </a:lnTo>
                  <a:lnTo>
                    <a:pt x="68" y="984"/>
                  </a:lnTo>
                  <a:lnTo>
                    <a:pt x="46" y="998"/>
                  </a:lnTo>
                  <a:lnTo>
                    <a:pt x="26" y="1011"/>
                  </a:lnTo>
                  <a:lnTo>
                    <a:pt x="9" y="1022"/>
                  </a:lnTo>
                  <a:lnTo>
                    <a:pt x="0" y="1028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4933480" y="5821465"/>
              <a:ext cx="90488" cy="68263"/>
            </a:xfrm>
            <a:custGeom>
              <a:avLst/>
              <a:gdLst>
                <a:gd name="T0" fmla="*/ 57 w 57"/>
                <a:gd name="T1" fmla="*/ 25 h 43"/>
                <a:gd name="T2" fmla="*/ 0 w 57"/>
                <a:gd name="T3" fmla="*/ 43 h 43"/>
                <a:gd name="T4" fmla="*/ 41 w 57"/>
                <a:gd name="T5" fmla="*/ 0 h 43"/>
                <a:gd name="T6" fmla="*/ 57 w 57"/>
                <a:gd name="T7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3">
                  <a:moveTo>
                    <a:pt x="57" y="25"/>
                  </a:moveTo>
                  <a:lnTo>
                    <a:pt x="0" y="43"/>
                  </a:lnTo>
                  <a:lnTo>
                    <a:pt x="41" y="0"/>
                  </a:lnTo>
                  <a:lnTo>
                    <a:pt x="57" y="25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4268318" y="4241397"/>
            <a:ext cx="1787525" cy="1830388"/>
            <a:chOff x="4268318" y="4049815"/>
            <a:chExt cx="1787525" cy="1830388"/>
          </a:xfrm>
        </p:grpSpPr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4288955" y="4049815"/>
              <a:ext cx="1766888" cy="1763713"/>
            </a:xfrm>
            <a:custGeom>
              <a:avLst/>
              <a:gdLst>
                <a:gd name="T0" fmla="*/ 1085 w 1113"/>
                <a:gd name="T1" fmla="*/ 1 h 1111"/>
                <a:gd name="T2" fmla="*/ 1087 w 1113"/>
                <a:gd name="T3" fmla="*/ 8 h 1111"/>
                <a:gd name="T4" fmla="*/ 1089 w 1113"/>
                <a:gd name="T5" fmla="*/ 26 h 1111"/>
                <a:gd name="T6" fmla="*/ 1093 w 1113"/>
                <a:gd name="T7" fmla="*/ 56 h 1111"/>
                <a:gd name="T8" fmla="*/ 1098 w 1113"/>
                <a:gd name="T9" fmla="*/ 98 h 1111"/>
                <a:gd name="T10" fmla="*/ 1103 w 1113"/>
                <a:gd name="T11" fmla="*/ 148 h 1111"/>
                <a:gd name="T12" fmla="*/ 1108 w 1113"/>
                <a:gd name="T13" fmla="*/ 205 h 1111"/>
                <a:gd name="T14" fmla="*/ 1112 w 1113"/>
                <a:gd name="T15" fmla="*/ 263 h 1111"/>
                <a:gd name="T16" fmla="*/ 1113 w 1113"/>
                <a:gd name="T17" fmla="*/ 319 h 1111"/>
                <a:gd name="T18" fmla="*/ 1112 w 1113"/>
                <a:gd name="T19" fmla="*/ 372 h 1111"/>
                <a:gd name="T20" fmla="*/ 1109 w 1113"/>
                <a:gd name="T21" fmla="*/ 419 h 1111"/>
                <a:gd name="T22" fmla="*/ 1101 w 1113"/>
                <a:gd name="T23" fmla="*/ 460 h 1111"/>
                <a:gd name="T24" fmla="*/ 1092 w 1113"/>
                <a:gd name="T25" fmla="*/ 496 h 1111"/>
                <a:gd name="T26" fmla="*/ 1078 w 1113"/>
                <a:gd name="T27" fmla="*/ 528 h 1111"/>
                <a:gd name="T28" fmla="*/ 1061 w 1113"/>
                <a:gd name="T29" fmla="*/ 555 h 1111"/>
                <a:gd name="T30" fmla="*/ 1039 w 1113"/>
                <a:gd name="T31" fmla="*/ 580 h 1111"/>
                <a:gd name="T32" fmla="*/ 1013 w 1113"/>
                <a:gd name="T33" fmla="*/ 602 h 1111"/>
                <a:gd name="T34" fmla="*/ 988 w 1113"/>
                <a:gd name="T35" fmla="*/ 618 h 1111"/>
                <a:gd name="T36" fmla="*/ 959 w 1113"/>
                <a:gd name="T37" fmla="*/ 633 h 1111"/>
                <a:gd name="T38" fmla="*/ 928 w 1113"/>
                <a:gd name="T39" fmla="*/ 648 h 1111"/>
                <a:gd name="T40" fmla="*/ 894 w 1113"/>
                <a:gd name="T41" fmla="*/ 661 h 1111"/>
                <a:gd name="T42" fmla="*/ 856 w 1113"/>
                <a:gd name="T43" fmla="*/ 674 h 1111"/>
                <a:gd name="T44" fmla="*/ 816 w 1113"/>
                <a:gd name="T45" fmla="*/ 686 h 1111"/>
                <a:gd name="T46" fmla="*/ 774 w 1113"/>
                <a:gd name="T47" fmla="*/ 697 h 1111"/>
                <a:gd name="T48" fmla="*/ 730 w 1113"/>
                <a:gd name="T49" fmla="*/ 708 h 1111"/>
                <a:gd name="T50" fmla="*/ 684 w 1113"/>
                <a:gd name="T51" fmla="*/ 718 h 1111"/>
                <a:gd name="T52" fmla="*/ 637 w 1113"/>
                <a:gd name="T53" fmla="*/ 727 h 1111"/>
                <a:gd name="T54" fmla="*/ 590 w 1113"/>
                <a:gd name="T55" fmla="*/ 737 h 1111"/>
                <a:gd name="T56" fmla="*/ 544 w 1113"/>
                <a:gd name="T57" fmla="*/ 746 h 1111"/>
                <a:gd name="T58" fmla="*/ 498 w 1113"/>
                <a:gd name="T59" fmla="*/ 755 h 1111"/>
                <a:gd name="T60" fmla="*/ 454 w 1113"/>
                <a:gd name="T61" fmla="*/ 763 h 1111"/>
                <a:gd name="T62" fmla="*/ 411 w 1113"/>
                <a:gd name="T63" fmla="*/ 771 h 1111"/>
                <a:gd name="T64" fmla="*/ 371 w 1113"/>
                <a:gd name="T65" fmla="*/ 780 h 1111"/>
                <a:gd name="T66" fmla="*/ 334 w 1113"/>
                <a:gd name="T67" fmla="*/ 789 h 1111"/>
                <a:gd name="T68" fmla="*/ 298 w 1113"/>
                <a:gd name="T69" fmla="*/ 798 h 1111"/>
                <a:gd name="T70" fmla="*/ 265 w 1113"/>
                <a:gd name="T71" fmla="*/ 807 h 1111"/>
                <a:gd name="T72" fmla="*/ 236 w 1113"/>
                <a:gd name="T73" fmla="*/ 818 h 1111"/>
                <a:gd name="T74" fmla="*/ 200 w 1113"/>
                <a:gd name="T75" fmla="*/ 832 h 1111"/>
                <a:gd name="T76" fmla="*/ 168 w 1113"/>
                <a:gd name="T77" fmla="*/ 849 h 1111"/>
                <a:gd name="T78" fmla="*/ 140 w 1113"/>
                <a:gd name="T79" fmla="*/ 868 h 1111"/>
                <a:gd name="T80" fmla="*/ 115 w 1113"/>
                <a:gd name="T81" fmla="*/ 890 h 1111"/>
                <a:gd name="T82" fmla="*/ 93 w 1113"/>
                <a:gd name="T83" fmla="*/ 916 h 1111"/>
                <a:gd name="T84" fmla="*/ 72 w 1113"/>
                <a:gd name="T85" fmla="*/ 946 h 1111"/>
                <a:gd name="T86" fmla="*/ 53 w 1113"/>
                <a:gd name="T87" fmla="*/ 980 h 1111"/>
                <a:gd name="T88" fmla="*/ 35 w 1113"/>
                <a:gd name="T89" fmla="*/ 1017 h 1111"/>
                <a:gd name="T90" fmla="*/ 20 w 1113"/>
                <a:gd name="T91" fmla="*/ 1055 h 1111"/>
                <a:gd name="T92" fmla="*/ 7 w 1113"/>
                <a:gd name="T93" fmla="*/ 1091 h 1111"/>
                <a:gd name="T94" fmla="*/ 0 w 1113"/>
                <a:gd name="T95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13" h="1111">
                  <a:moveTo>
                    <a:pt x="1085" y="0"/>
                  </a:moveTo>
                  <a:lnTo>
                    <a:pt x="1085" y="1"/>
                  </a:lnTo>
                  <a:lnTo>
                    <a:pt x="1086" y="4"/>
                  </a:lnTo>
                  <a:lnTo>
                    <a:pt x="1087" y="8"/>
                  </a:lnTo>
                  <a:lnTo>
                    <a:pt x="1088" y="16"/>
                  </a:lnTo>
                  <a:lnTo>
                    <a:pt x="1089" y="26"/>
                  </a:lnTo>
                  <a:lnTo>
                    <a:pt x="1091" y="39"/>
                  </a:lnTo>
                  <a:lnTo>
                    <a:pt x="1093" y="56"/>
                  </a:lnTo>
                  <a:lnTo>
                    <a:pt x="1095" y="75"/>
                  </a:lnTo>
                  <a:lnTo>
                    <a:pt x="1098" y="98"/>
                  </a:lnTo>
                  <a:lnTo>
                    <a:pt x="1101" y="122"/>
                  </a:lnTo>
                  <a:lnTo>
                    <a:pt x="1103" y="148"/>
                  </a:lnTo>
                  <a:lnTo>
                    <a:pt x="1106" y="176"/>
                  </a:lnTo>
                  <a:lnTo>
                    <a:pt x="1108" y="205"/>
                  </a:lnTo>
                  <a:lnTo>
                    <a:pt x="1110" y="234"/>
                  </a:lnTo>
                  <a:lnTo>
                    <a:pt x="1112" y="263"/>
                  </a:lnTo>
                  <a:lnTo>
                    <a:pt x="1113" y="292"/>
                  </a:lnTo>
                  <a:lnTo>
                    <a:pt x="1113" y="319"/>
                  </a:lnTo>
                  <a:lnTo>
                    <a:pt x="1113" y="346"/>
                  </a:lnTo>
                  <a:lnTo>
                    <a:pt x="1112" y="372"/>
                  </a:lnTo>
                  <a:lnTo>
                    <a:pt x="1111" y="396"/>
                  </a:lnTo>
                  <a:lnTo>
                    <a:pt x="1109" y="419"/>
                  </a:lnTo>
                  <a:lnTo>
                    <a:pt x="1105" y="440"/>
                  </a:lnTo>
                  <a:lnTo>
                    <a:pt x="1101" y="460"/>
                  </a:lnTo>
                  <a:lnTo>
                    <a:pt x="1097" y="479"/>
                  </a:lnTo>
                  <a:lnTo>
                    <a:pt x="1092" y="496"/>
                  </a:lnTo>
                  <a:lnTo>
                    <a:pt x="1085" y="513"/>
                  </a:lnTo>
                  <a:lnTo>
                    <a:pt x="1078" y="528"/>
                  </a:lnTo>
                  <a:lnTo>
                    <a:pt x="1070" y="543"/>
                  </a:lnTo>
                  <a:lnTo>
                    <a:pt x="1061" y="555"/>
                  </a:lnTo>
                  <a:lnTo>
                    <a:pt x="1050" y="568"/>
                  </a:lnTo>
                  <a:lnTo>
                    <a:pt x="1039" y="580"/>
                  </a:lnTo>
                  <a:lnTo>
                    <a:pt x="1027" y="591"/>
                  </a:lnTo>
                  <a:lnTo>
                    <a:pt x="1013" y="602"/>
                  </a:lnTo>
                  <a:lnTo>
                    <a:pt x="1001" y="610"/>
                  </a:lnTo>
                  <a:lnTo>
                    <a:pt x="988" y="618"/>
                  </a:lnTo>
                  <a:lnTo>
                    <a:pt x="974" y="626"/>
                  </a:lnTo>
                  <a:lnTo>
                    <a:pt x="959" y="633"/>
                  </a:lnTo>
                  <a:lnTo>
                    <a:pt x="944" y="640"/>
                  </a:lnTo>
                  <a:lnTo>
                    <a:pt x="928" y="648"/>
                  </a:lnTo>
                  <a:lnTo>
                    <a:pt x="911" y="654"/>
                  </a:lnTo>
                  <a:lnTo>
                    <a:pt x="894" y="661"/>
                  </a:lnTo>
                  <a:lnTo>
                    <a:pt x="875" y="667"/>
                  </a:lnTo>
                  <a:lnTo>
                    <a:pt x="856" y="674"/>
                  </a:lnTo>
                  <a:lnTo>
                    <a:pt x="837" y="680"/>
                  </a:lnTo>
                  <a:lnTo>
                    <a:pt x="816" y="686"/>
                  </a:lnTo>
                  <a:lnTo>
                    <a:pt x="795" y="691"/>
                  </a:lnTo>
                  <a:lnTo>
                    <a:pt x="774" y="697"/>
                  </a:lnTo>
                  <a:lnTo>
                    <a:pt x="752" y="702"/>
                  </a:lnTo>
                  <a:lnTo>
                    <a:pt x="730" y="708"/>
                  </a:lnTo>
                  <a:lnTo>
                    <a:pt x="707" y="713"/>
                  </a:lnTo>
                  <a:lnTo>
                    <a:pt x="684" y="718"/>
                  </a:lnTo>
                  <a:lnTo>
                    <a:pt x="661" y="722"/>
                  </a:lnTo>
                  <a:lnTo>
                    <a:pt x="637" y="727"/>
                  </a:lnTo>
                  <a:lnTo>
                    <a:pt x="614" y="732"/>
                  </a:lnTo>
                  <a:lnTo>
                    <a:pt x="590" y="737"/>
                  </a:lnTo>
                  <a:lnTo>
                    <a:pt x="567" y="741"/>
                  </a:lnTo>
                  <a:lnTo>
                    <a:pt x="544" y="746"/>
                  </a:lnTo>
                  <a:lnTo>
                    <a:pt x="521" y="750"/>
                  </a:lnTo>
                  <a:lnTo>
                    <a:pt x="498" y="755"/>
                  </a:lnTo>
                  <a:lnTo>
                    <a:pt x="476" y="759"/>
                  </a:lnTo>
                  <a:lnTo>
                    <a:pt x="454" y="763"/>
                  </a:lnTo>
                  <a:lnTo>
                    <a:pt x="432" y="768"/>
                  </a:lnTo>
                  <a:lnTo>
                    <a:pt x="411" y="771"/>
                  </a:lnTo>
                  <a:lnTo>
                    <a:pt x="391" y="776"/>
                  </a:lnTo>
                  <a:lnTo>
                    <a:pt x="371" y="780"/>
                  </a:lnTo>
                  <a:lnTo>
                    <a:pt x="352" y="784"/>
                  </a:lnTo>
                  <a:lnTo>
                    <a:pt x="334" y="789"/>
                  </a:lnTo>
                  <a:lnTo>
                    <a:pt x="315" y="794"/>
                  </a:lnTo>
                  <a:lnTo>
                    <a:pt x="298" y="798"/>
                  </a:lnTo>
                  <a:lnTo>
                    <a:pt x="282" y="803"/>
                  </a:lnTo>
                  <a:lnTo>
                    <a:pt x="265" y="807"/>
                  </a:lnTo>
                  <a:lnTo>
                    <a:pt x="251" y="812"/>
                  </a:lnTo>
                  <a:lnTo>
                    <a:pt x="236" y="818"/>
                  </a:lnTo>
                  <a:lnTo>
                    <a:pt x="217" y="824"/>
                  </a:lnTo>
                  <a:lnTo>
                    <a:pt x="200" y="832"/>
                  </a:lnTo>
                  <a:lnTo>
                    <a:pt x="183" y="840"/>
                  </a:lnTo>
                  <a:lnTo>
                    <a:pt x="168" y="849"/>
                  </a:lnTo>
                  <a:lnTo>
                    <a:pt x="154" y="858"/>
                  </a:lnTo>
                  <a:lnTo>
                    <a:pt x="140" y="868"/>
                  </a:lnTo>
                  <a:lnTo>
                    <a:pt x="127" y="878"/>
                  </a:lnTo>
                  <a:lnTo>
                    <a:pt x="115" y="890"/>
                  </a:lnTo>
                  <a:lnTo>
                    <a:pt x="104" y="902"/>
                  </a:lnTo>
                  <a:lnTo>
                    <a:pt x="93" y="916"/>
                  </a:lnTo>
                  <a:lnTo>
                    <a:pt x="82" y="931"/>
                  </a:lnTo>
                  <a:lnTo>
                    <a:pt x="72" y="946"/>
                  </a:lnTo>
                  <a:lnTo>
                    <a:pt x="62" y="962"/>
                  </a:lnTo>
                  <a:lnTo>
                    <a:pt x="53" y="980"/>
                  </a:lnTo>
                  <a:lnTo>
                    <a:pt x="44" y="998"/>
                  </a:lnTo>
                  <a:lnTo>
                    <a:pt x="35" y="1017"/>
                  </a:lnTo>
                  <a:lnTo>
                    <a:pt x="28" y="1036"/>
                  </a:lnTo>
                  <a:lnTo>
                    <a:pt x="20" y="1055"/>
                  </a:lnTo>
                  <a:lnTo>
                    <a:pt x="13" y="1073"/>
                  </a:lnTo>
                  <a:lnTo>
                    <a:pt x="7" y="1091"/>
                  </a:lnTo>
                  <a:lnTo>
                    <a:pt x="1" y="1107"/>
                  </a:lnTo>
                  <a:lnTo>
                    <a:pt x="0" y="1111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4268318" y="5784953"/>
              <a:ext cx="46038" cy="95250"/>
            </a:xfrm>
            <a:custGeom>
              <a:avLst/>
              <a:gdLst>
                <a:gd name="T0" fmla="*/ 29 w 29"/>
                <a:gd name="T1" fmla="*/ 8 h 60"/>
                <a:gd name="T2" fmla="*/ 0 w 29"/>
                <a:gd name="T3" fmla="*/ 60 h 60"/>
                <a:gd name="T4" fmla="*/ 1 w 29"/>
                <a:gd name="T5" fmla="*/ 0 h 60"/>
                <a:gd name="T6" fmla="*/ 29 w 29"/>
                <a:gd name="T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60">
                  <a:moveTo>
                    <a:pt x="29" y="8"/>
                  </a:moveTo>
                  <a:lnTo>
                    <a:pt x="0" y="60"/>
                  </a:lnTo>
                  <a:lnTo>
                    <a:pt x="1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085880" y="4241397"/>
            <a:ext cx="1758950" cy="1833563"/>
            <a:chOff x="5085880" y="4049815"/>
            <a:chExt cx="1758950" cy="1833563"/>
          </a:xfrm>
        </p:grpSpPr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5085880" y="4049815"/>
              <a:ext cx="1758950" cy="1776413"/>
            </a:xfrm>
            <a:custGeom>
              <a:avLst/>
              <a:gdLst>
                <a:gd name="T0" fmla="*/ 0 w 1108"/>
                <a:gd name="T1" fmla="*/ 1 h 1119"/>
                <a:gd name="T2" fmla="*/ 4 w 1108"/>
                <a:gd name="T3" fmla="*/ 4 h 1119"/>
                <a:gd name="T4" fmla="*/ 14 w 1108"/>
                <a:gd name="T5" fmla="*/ 10 h 1119"/>
                <a:gd name="T6" fmla="*/ 32 w 1108"/>
                <a:gd name="T7" fmla="*/ 23 h 1119"/>
                <a:gd name="T8" fmla="*/ 59 w 1108"/>
                <a:gd name="T9" fmla="*/ 42 h 1119"/>
                <a:gd name="T10" fmla="*/ 95 w 1108"/>
                <a:gd name="T11" fmla="*/ 68 h 1119"/>
                <a:gd name="T12" fmla="*/ 141 w 1108"/>
                <a:gd name="T13" fmla="*/ 101 h 1119"/>
                <a:gd name="T14" fmla="*/ 194 w 1108"/>
                <a:gd name="T15" fmla="*/ 140 h 1119"/>
                <a:gd name="T16" fmla="*/ 254 w 1108"/>
                <a:gd name="T17" fmla="*/ 183 h 1119"/>
                <a:gd name="T18" fmla="*/ 319 w 1108"/>
                <a:gd name="T19" fmla="*/ 230 h 1119"/>
                <a:gd name="T20" fmla="*/ 386 w 1108"/>
                <a:gd name="T21" fmla="*/ 279 h 1119"/>
                <a:gd name="T22" fmla="*/ 454 w 1108"/>
                <a:gd name="T23" fmla="*/ 328 h 1119"/>
                <a:gd name="T24" fmla="*/ 519 w 1108"/>
                <a:gd name="T25" fmla="*/ 377 h 1119"/>
                <a:gd name="T26" fmla="*/ 583 w 1108"/>
                <a:gd name="T27" fmla="*/ 424 h 1119"/>
                <a:gd name="T28" fmla="*/ 643 w 1108"/>
                <a:gd name="T29" fmla="*/ 469 h 1119"/>
                <a:gd name="T30" fmla="*/ 698 w 1108"/>
                <a:gd name="T31" fmla="*/ 511 h 1119"/>
                <a:gd name="T32" fmla="*/ 750 w 1108"/>
                <a:gd name="T33" fmla="*/ 551 h 1119"/>
                <a:gd name="T34" fmla="*/ 797 w 1108"/>
                <a:gd name="T35" fmla="*/ 587 h 1119"/>
                <a:gd name="T36" fmla="*/ 839 w 1108"/>
                <a:gd name="T37" fmla="*/ 621 h 1119"/>
                <a:gd name="T38" fmla="*/ 877 w 1108"/>
                <a:gd name="T39" fmla="*/ 652 h 1119"/>
                <a:gd name="T40" fmla="*/ 911 w 1108"/>
                <a:gd name="T41" fmla="*/ 681 h 1119"/>
                <a:gd name="T42" fmla="*/ 942 w 1108"/>
                <a:gd name="T43" fmla="*/ 708 h 1119"/>
                <a:gd name="T44" fmla="*/ 969 w 1108"/>
                <a:gd name="T45" fmla="*/ 733 h 1119"/>
                <a:gd name="T46" fmla="*/ 993 w 1108"/>
                <a:gd name="T47" fmla="*/ 756 h 1119"/>
                <a:gd name="T48" fmla="*/ 1014 w 1108"/>
                <a:gd name="T49" fmla="*/ 778 h 1119"/>
                <a:gd name="T50" fmla="*/ 1033 w 1108"/>
                <a:gd name="T51" fmla="*/ 799 h 1119"/>
                <a:gd name="T52" fmla="*/ 1061 w 1108"/>
                <a:gd name="T53" fmla="*/ 834 h 1119"/>
                <a:gd name="T54" fmla="*/ 1082 w 1108"/>
                <a:gd name="T55" fmla="*/ 866 h 1119"/>
                <a:gd name="T56" fmla="*/ 1097 w 1108"/>
                <a:gd name="T57" fmla="*/ 897 h 1119"/>
                <a:gd name="T58" fmla="*/ 1106 w 1108"/>
                <a:gd name="T59" fmla="*/ 926 h 1119"/>
                <a:gd name="T60" fmla="*/ 1108 w 1108"/>
                <a:gd name="T61" fmla="*/ 957 h 1119"/>
                <a:gd name="T62" fmla="*/ 1106 w 1108"/>
                <a:gd name="T63" fmla="*/ 987 h 1119"/>
                <a:gd name="T64" fmla="*/ 1098 w 1108"/>
                <a:gd name="T65" fmla="*/ 1019 h 1119"/>
                <a:gd name="T66" fmla="*/ 1086 w 1108"/>
                <a:gd name="T67" fmla="*/ 1051 h 1119"/>
                <a:gd name="T68" fmla="*/ 1070 w 1108"/>
                <a:gd name="T69" fmla="*/ 1082 h 1119"/>
                <a:gd name="T70" fmla="*/ 1054 w 1108"/>
                <a:gd name="T71" fmla="*/ 111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8" h="1119">
                  <a:moveTo>
                    <a:pt x="0" y="0"/>
                  </a:moveTo>
                  <a:lnTo>
                    <a:pt x="0" y="1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4" y="10"/>
                  </a:lnTo>
                  <a:lnTo>
                    <a:pt x="22" y="16"/>
                  </a:lnTo>
                  <a:lnTo>
                    <a:pt x="32" y="23"/>
                  </a:lnTo>
                  <a:lnTo>
                    <a:pt x="44" y="31"/>
                  </a:lnTo>
                  <a:lnTo>
                    <a:pt x="59" y="42"/>
                  </a:lnTo>
                  <a:lnTo>
                    <a:pt x="75" y="54"/>
                  </a:lnTo>
                  <a:lnTo>
                    <a:pt x="95" y="68"/>
                  </a:lnTo>
                  <a:lnTo>
                    <a:pt x="117" y="84"/>
                  </a:lnTo>
                  <a:lnTo>
                    <a:pt x="141" y="101"/>
                  </a:lnTo>
                  <a:lnTo>
                    <a:pt x="167" y="120"/>
                  </a:lnTo>
                  <a:lnTo>
                    <a:pt x="194" y="140"/>
                  </a:lnTo>
                  <a:lnTo>
                    <a:pt x="224" y="161"/>
                  </a:lnTo>
                  <a:lnTo>
                    <a:pt x="254" y="183"/>
                  </a:lnTo>
                  <a:lnTo>
                    <a:pt x="287" y="207"/>
                  </a:lnTo>
                  <a:lnTo>
                    <a:pt x="319" y="230"/>
                  </a:lnTo>
                  <a:lnTo>
                    <a:pt x="353" y="255"/>
                  </a:lnTo>
                  <a:lnTo>
                    <a:pt x="386" y="279"/>
                  </a:lnTo>
                  <a:lnTo>
                    <a:pt x="420" y="304"/>
                  </a:lnTo>
                  <a:lnTo>
                    <a:pt x="454" y="328"/>
                  </a:lnTo>
                  <a:lnTo>
                    <a:pt x="487" y="353"/>
                  </a:lnTo>
                  <a:lnTo>
                    <a:pt x="519" y="377"/>
                  </a:lnTo>
                  <a:lnTo>
                    <a:pt x="551" y="400"/>
                  </a:lnTo>
                  <a:lnTo>
                    <a:pt x="583" y="424"/>
                  </a:lnTo>
                  <a:lnTo>
                    <a:pt x="613" y="447"/>
                  </a:lnTo>
                  <a:lnTo>
                    <a:pt x="643" y="469"/>
                  </a:lnTo>
                  <a:lnTo>
                    <a:pt x="671" y="490"/>
                  </a:lnTo>
                  <a:lnTo>
                    <a:pt x="698" y="511"/>
                  </a:lnTo>
                  <a:lnTo>
                    <a:pt x="725" y="531"/>
                  </a:lnTo>
                  <a:lnTo>
                    <a:pt x="750" y="551"/>
                  </a:lnTo>
                  <a:lnTo>
                    <a:pt x="774" y="569"/>
                  </a:lnTo>
                  <a:lnTo>
                    <a:pt x="797" y="587"/>
                  </a:lnTo>
                  <a:lnTo>
                    <a:pt x="818" y="604"/>
                  </a:lnTo>
                  <a:lnTo>
                    <a:pt x="839" y="621"/>
                  </a:lnTo>
                  <a:lnTo>
                    <a:pt x="859" y="637"/>
                  </a:lnTo>
                  <a:lnTo>
                    <a:pt x="877" y="652"/>
                  </a:lnTo>
                  <a:lnTo>
                    <a:pt x="895" y="667"/>
                  </a:lnTo>
                  <a:lnTo>
                    <a:pt x="911" y="681"/>
                  </a:lnTo>
                  <a:lnTo>
                    <a:pt x="927" y="695"/>
                  </a:lnTo>
                  <a:lnTo>
                    <a:pt x="942" y="708"/>
                  </a:lnTo>
                  <a:lnTo>
                    <a:pt x="956" y="721"/>
                  </a:lnTo>
                  <a:lnTo>
                    <a:pt x="969" y="733"/>
                  </a:lnTo>
                  <a:lnTo>
                    <a:pt x="981" y="745"/>
                  </a:lnTo>
                  <a:lnTo>
                    <a:pt x="993" y="756"/>
                  </a:lnTo>
                  <a:lnTo>
                    <a:pt x="1004" y="768"/>
                  </a:lnTo>
                  <a:lnTo>
                    <a:pt x="1014" y="778"/>
                  </a:lnTo>
                  <a:lnTo>
                    <a:pt x="1024" y="789"/>
                  </a:lnTo>
                  <a:lnTo>
                    <a:pt x="1033" y="799"/>
                  </a:lnTo>
                  <a:lnTo>
                    <a:pt x="1048" y="817"/>
                  </a:lnTo>
                  <a:lnTo>
                    <a:pt x="1061" y="834"/>
                  </a:lnTo>
                  <a:lnTo>
                    <a:pt x="1072" y="850"/>
                  </a:lnTo>
                  <a:lnTo>
                    <a:pt x="1082" y="866"/>
                  </a:lnTo>
                  <a:lnTo>
                    <a:pt x="1090" y="881"/>
                  </a:lnTo>
                  <a:lnTo>
                    <a:pt x="1097" y="897"/>
                  </a:lnTo>
                  <a:lnTo>
                    <a:pt x="1102" y="912"/>
                  </a:lnTo>
                  <a:lnTo>
                    <a:pt x="1106" y="926"/>
                  </a:lnTo>
                  <a:lnTo>
                    <a:pt x="1108" y="941"/>
                  </a:lnTo>
                  <a:lnTo>
                    <a:pt x="1108" y="957"/>
                  </a:lnTo>
                  <a:lnTo>
                    <a:pt x="1108" y="972"/>
                  </a:lnTo>
                  <a:lnTo>
                    <a:pt x="1106" y="987"/>
                  </a:lnTo>
                  <a:lnTo>
                    <a:pt x="1102" y="1003"/>
                  </a:lnTo>
                  <a:lnTo>
                    <a:pt x="1098" y="1019"/>
                  </a:lnTo>
                  <a:lnTo>
                    <a:pt x="1092" y="1035"/>
                  </a:lnTo>
                  <a:lnTo>
                    <a:pt x="1086" y="1051"/>
                  </a:lnTo>
                  <a:lnTo>
                    <a:pt x="1078" y="1067"/>
                  </a:lnTo>
                  <a:lnTo>
                    <a:pt x="1070" y="1082"/>
                  </a:lnTo>
                  <a:lnTo>
                    <a:pt x="1062" y="1097"/>
                  </a:lnTo>
                  <a:lnTo>
                    <a:pt x="1054" y="1110"/>
                  </a:lnTo>
                  <a:lnTo>
                    <a:pt x="1048" y="1119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6711480" y="5797653"/>
              <a:ext cx="74613" cy="85725"/>
            </a:xfrm>
            <a:custGeom>
              <a:avLst/>
              <a:gdLst>
                <a:gd name="T0" fmla="*/ 47 w 47"/>
                <a:gd name="T1" fmla="*/ 17 h 54"/>
                <a:gd name="T2" fmla="*/ 0 w 47"/>
                <a:gd name="T3" fmla="*/ 54 h 54"/>
                <a:gd name="T4" fmla="*/ 25 w 47"/>
                <a:gd name="T5" fmla="*/ 0 h 54"/>
                <a:gd name="T6" fmla="*/ 47 w 47"/>
                <a:gd name="T7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4">
                  <a:moveTo>
                    <a:pt x="47" y="17"/>
                  </a:moveTo>
                  <a:lnTo>
                    <a:pt x="0" y="54"/>
                  </a:lnTo>
                  <a:lnTo>
                    <a:pt x="25" y="0"/>
                  </a:lnTo>
                  <a:lnTo>
                    <a:pt x="47" y="17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4777905" y="4276322"/>
            <a:ext cx="1112838" cy="1803401"/>
            <a:chOff x="4777905" y="4084740"/>
            <a:chExt cx="1112838" cy="1803401"/>
          </a:xfrm>
        </p:grpSpPr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4777905" y="4084740"/>
              <a:ext cx="1057275" cy="1762125"/>
            </a:xfrm>
            <a:custGeom>
              <a:avLst/>
              <a:gdLst>
                <a:gd name="T0" fmla="*/ 0 w 666"/>
                <a:gd name="T1" fmla="*/ 1 h 1110"/>
                <a:gd name="T2" fmla="*/ 0 w 666"/>
                <a:gd name="T3" fmla="*/ 7 h 1110"/>
                <a:gd name="T4" fmla="*/ 2 w 666"/>
                <a:gd name="T5" fmla="*/ 21 h 1110"/>
                <a:gd name="T6" fmla="*/ 4 w 666"/>
                <a:gd name="T7" fmla="*/ 46 h 1110"/>
                <a:gd name="T8" fmla="*/ 9 w 666"/>
                <a:gd name="T9" fmla="*/ 82 h 1110"/>
                <a:gd name="T10" fmla="*/ 14 w 666"/>
                <a:gd name="T11" fmla="*/ 126 h 1110"/>
                <a:gd name="T12" fmla="*/ 21 w 666"/>
                <a:gd name="T13" fmla="*/ 178 h 1110"/>
                <a:gd name="T14" fmla="*/ 28 w 666"/>
                <a:gd name="T15" fmla="*/ 232 h 1110"/>
                <a:gd name="T16" fmla="*/ 37 w 666"/>
                <a:gd name="T17" fmla="*/ 286 h 1110"/>
                <a:gd name="T18" fmla="*/ 45 w 666"/>
                <a:gd name="T19" fmla="*/ 338 h 1110"/>
                <a:gd name="T20" fmla="*/ 55 w 666"/>
                <a:gd name="T21" fmla="*/ 387 h 1110"/>
                <a:gd name="T22" fmla="*/ 65 w 666"/>
                <a:gd name="T23" fmla="*/ 432 h 1110"/>
                <a:gd name="T24" fmla="*/ 76 w 666"/>
                <a:gd name="T25" fmla="*/ 473 h 1110"/>
                <a:gd name="T26" fmla="*/ 87 w 666"/>
                <a:gd name="T27" fmla="*/ 510 h 1110"/>
                <a:gd name="T28" fmla="*/ 100 w 666"/>
                <a:gd name="T29" fmla="*/ 545 h 1110"/>
                <a:gd name="T30" fmla="*/ 114 w 666"/>
                <a:gd name="T31" fmla="*/ 577 h 1110"/>
                <a:gd name="T32" fmla="*/ 130 w 666"/>
                <a:gd name="T33" fmla="*/ 607 h 1110"/>
                <a:gd name="T34" fmla="*/ 147 w 666"/>
                <a:gd name="T35" fmla="*/ 637 h 1110"/>
                <a:gd name="T36" fmla="*/ 165 w 666"/>
                <a:gd name="T37" fmla="*/ 665 h 1110"/>
                <a:gd name="T38" fmla="*/ 185 w 666"/>
                <a:gd name="T39" fmla="*/ 691 h 1110"/>
                <a:gd name="T40" fmla="*/ 207 w 666"/>
                <a:gd name="T41" fmla="*/ 719 h 1110"/>
                <a:gd name="T42" fmla="*/ 233 w 666"/>
                <a:gd name="T43" fmla="*/ 747 h 1110"/>
                <a:gd name="T44" fmla="*/ 262 w 666"/>
                <a:gd name="T45" fmla="*/ 776 h 1110"/>
                <a:gd name="T46" fmla="*/ 294 w 666"/>
                <a:gd name="T47" fmla="*/ 808 h 1110"/>
                <a:gd name="T48" fmla="*/ 330 w 666"/>
                <a:gd name="T49" fmla="*/ 841 h 1110"/>
                <a:gd name="T50" fmla="*/ 371 w 666"/>
                <a:gd name="T51" fmla="*/ 876 h 1110"/>
                <a:gd name="T52" fmla="*/ 415 w 666"/>
                <a:gd name="T53" fmla="*/ 913 h 1110"/>
                <a:gd name="T54" fmla="*/ 462 w 666"/>
                <a:gd name="T55" fmla="*/ 951 h 1110"/>
                <a:gd name="T56" fmla="*/ 511 w 666"/>
                <a:gd name="T57" fmla="*/ 990 h 1110"/>
                <a:gd name="T58" fmla="*/ 559 w 666"/>
                <a:gd name="T59" fmla="*/ 1028 h 1110"/>
                <a:gd name="T60" fmla="*/ 604 w 666"/>
                <a:gd name="T61" fmla="*/ 1062 h 1110"/>
                <a:gd name="T62" fmla="*/ 643 w 666"/>
                <a:gd name="T63" fmla="*/ 1092 h 1110"/>
                <a:gd name="T64" fmla="*/ 666 w 666"/>
                <a:gd name="T65" fmla="*/ 111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6" h="1110">
                  <a:moveTo>
                    <a:pt x="0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1" y="13"/>
                  </a:lnTo>
                  <a:lnTo>
                    <a:pt x="2" y="21"/>
                  </a:lnTo>
                  <a:lnTo>
                    <a:pt x="3" y="32"/>
                  </a:lnTo>
                  <a:lnTo>
                    <a:pt x="4" y="46"/>
                  </a:lnTo>
                  <a:lnTo>
                    <a:pt x="6" y="63"/>
                  </a:lnTo>
                  <a:lnTo>
                    <a:pt x="9" y="82"/>
                  </a:lnTo>
                  <a:lnTo>
                    <a:pt x="11" y="103"/>
                  </a:lnTo>
                  <a:lnTo>
                    <a:pt x="14" y="126"/>
                  </a:lnTo>
                  <a:lnTo>
                    <a:pt x="17" y="151"/>
                  </a:lnTo>
                  <a:lnTo>
                    <a:pt x="21" y="178"/>
                  </a:lnTo>
                  <a:lnTo>
                    <a:pt x="24" y="205"/>
                  </a:lnTo>
                  <a:lnTo>
                    <a:pt x="28" y="232"/>
                  </a:lnTo>
                  <a:lnTo>
                    <a:pt x="32" y="259"/>
                  </a:lnTo>
                  <a:lnTo>
                    <a:pt x="37" y="286"/>
                  </a:lnTo>
                  <a:lnTo>
                    <a:pt x="41" y="312"/>
                  </a:lnTo>
                  <a:lnTo>
                    <a:pt x="45" y="338"/>
                  </a:lnTo>
                  <a:lnTo>
                    <a:pt x="50" y="363"/>
                  </a:lnTo>
                  <a:lnTo>
                    <a:pt x="55" y="387"/>
                  </a:lnTo>
                  <a:lnTo>
                    <a:pt x="60" y="410"/>
                  </a:lnTo>
                  <a:lnTo>
                    <a:pt x="65" y="432"/>
                  </a:lnTo>
                  <a:lnTo>
                    <a:pt x="70" y="453"/>
                  </a:lnTo>
                  <a:lnTo>
                    <a:pt x="76" y="473"/>
                  </a:lnTo>
                  <a:lnTo>
                    <a:pt x="82" y="492"/>
                  </a:lnTo>
                  <a:lnTo>
                    <a:pt x="87" y="510"/>
                  </a:lnTo>
                  <a:lnTo>
                    <a:pt x="94" y="528"/>
                  </a:lnTo>
                  <a:lnTo>
                    <a:pt x="100" y="545"/>
                  </a:lnTo>
                  <a:lnTo>
                    <a:pt x="107" y="561"/>
                  </a:lnTo>
                  <a:lnTo>
                    <a:pt x="114" y="577"/>
                  </a:lnTo>
                  <a:lnTo>
                    <a:pt x="122" y="593"/>
                  </a:lnTo>
                  <a:lnTo>
                    <a:pt x="130" y="607"/>
                  </a:lnTo>
                  <a:lnTo>
                    <a:pt x="138" y="622"/>
                  </a:lnTo>
                  <a:lnTo>
                    <a:pt x="147" y="637"/>
                  </a:lnTo>
                  <a:lnTo>
                    <a:pt x="156" y="651"/>
                  </a:lnTo>
                  <a:lnTo>
                    <a:pt x="165" y="665"/>
                  </a:lnTo>
                  <a:lnTo>
                    <a:pt x="175" y="678"/>
                  </a:lnTo>
                  <a:lnTo>
                    <a:pt x="185" y="691"/>
                  </a:lnTo>
                  <a:lnTo>
                    <a:pt x="196" y="705"/>
                  </a:lnTo>
                  <a:lnTo>
                    <a:pt x="207" y="719"/>
                  </a:lnTo>
                  <a:lnTo>
                    <a:pt x="220" y="733"/>
                  </a:lnTo>
                  <a:lnTo>
                    <a:pt x="233" y="747"/>
                  </a:lnTo>
                  <a:lnTo>
                    <a:pt x="247" y="761"/>
                  </a:lnTo>
                  <a:lnTo>
                    <a:pt x="262" y="776"/>
                  </a:lnTo>
                  <a:lnTo>
                    <a:pt x="277" y="792"/>
                  </a:lnTo>
                  <a:lnTo>
                    <a:pt x="294" y="808"/>
                  </a:lnTo>
                  <a:lnTo>
                    <a:pt x="312" y="824"/>
                  </a:lnTo>
                  <a:lnTo>
                    <a:pt x="330" y="841"/>
                  </a:lnTo>
                  <a:lnTo>
                    <a:pt x="350" y="858"/>
                  </a:lnTo>
                  <a:lnTo>
                    <a:pt x="371" y="876"/>
                  </a:lnTo>
                  <a:lnTo>
                    <a:pt x="393" y="894"/>
                  </a:lnTo>
                  <a:lnTo>
                    <a:pt x="415" y="913"/>
                  </a:lnTo>
                  <a:lnTo>
                    <a:pt x="439" y="932"/>
                  </a:lnTo>
                  <a:lnTo>
                    <a:pt x="462" y="951"/>
                  </a:lnTo>
                  <a:lnTo>
                    <a:pt x="487" y="971"/>
                  </a:lnTo>
                  <a:lnTo>
                    <a:pt x="511" y="990"/>
                  </a:lnTo>
                  <a:lnTo>
                    <a:pt x="536" y="1009"/>
                  </a:lnTo>
                  <a:lnTo>
                    <a:pt x="559" y="1028"/>
                  </a:lnTo>
                  <a:lnTo>
                    <a:pt x="582" y="1046"/>
                  </a:lnTo>
                  <a:lnTo>
                    <a:pt x="604" y="1062"/>
                  </a:lnTo>
                  <a:lnTo>
                    <a:pt x="625" y="1078"/>
                  </a:lnTo>
                  <a:lnTo>
                    <a:pt x="643" y="1092"/>
                  </a:lnTo>
                  <a:lnTo>
                    <a:pt x="659" y="1105"/>
                  </a:lnTo>
                  <a:lnTo>
                    <a:pt x="666" y="1110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5805018" y="5813528"/>
              <a:ext cx="85725" cy="74613"/>
            </a:xfrm>
            <a:custGeom>
              <a:avLst/>
              <a:gdLst>
                <a:gd name="T0" fmla="*/ 17 w 54"/>
                <a:gd name="T1" fmla="*/ 0 h 47"/>
                <a:gd name="T2" fmla="*/ 54 w 54"/>
                <a:gd name="T3" fmla="*/ 47 h 47"/>
                <a:gd name="T4" fmla="*/ 0 w 54"/>
                <a:gd name="T5" fmla="*/ 23 h 47"/>
                <a:gd name="T6" fmla="*/ 17 w 54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47">
                  <a:moveTo>
                    <a:pt x="17" y="0"/>
                  </a:moveTo>
                  <a:lnTo>
                    <a:pt x="54" y="47"/>
                  </a:lnTo>
                  <a:lnTo>
                    <a:pt x="0" y="2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7" name="Gruppieren 86"/>
          <p:cNvGrpSpPr/>
          <p:nvPr/>
        </p:nvGrpSpPr>
        <p:grpSpPr>
          <a:xfrm>
            <a:off x="3907955" y="3431772"/>
            <a:ext cx="3354388" cy="2640013"/>
            <a:chOff x="3907955" y="3240190"/>
            <a:chExt cx="3354388" cy="2640013"/>
          </a:xfrm>
        </p:grpSpPr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3958755" y="3240190"/>
              <a:ext cx="3303588" cy="2570163"/>
            </a:xfrm>
            <a:custGeom>
              <a:avLst/>
              <a:gdLst>
                <a:gd name="T0" fmla="*/ 1037 w 2081"/>
                <a:gd name="T1" fmla="*/ 78 h 1619"/>
                <a:gd name="T2" fmla="*/ 1056 w 2081"/>
                <a:gd name="T3" fmla="*/ 74 h 1619"/>
                <a:gd name="T4" fmla="*/ 1100 w 2081"/>
                <a:gd name="T5" fmla="*/ 65 h 1619"/>
                <a:gd name="T6" fmla="*/ 1172 w 2081"/>
                <a:gd name="T7" fmla="*/ 52 h 1619"/>
                <a:gd name="T8" fmla="*/ 1265 w 2081"/>
                <a:gd name="T9" fmla="*/ 37 h 1619"/>
                <a:gd name="T10" fmla="*/ 1370 w 2081"/>
                <a:gd name="T11" fmla="*/ 22 h 1619"/>
                <a:gd name="T12" fmla="*/ 1476 w 2081"/>
                <a:gd name="T13" fmla="*/ 9 h 1619"/>
                <a:gd name="T14" fmla="*/ 1575 w 2081"/>
                <a:gd name="T15" fmla="*/ 2 h 1619"/>
                <a:gd name="T16" fmla="*/ 1664 w 2081"/>
                <a:gd name="T17" fmla="*/ 1 h 1619"/>
                <a:gd name="T18" fmla="*/ 1740 w 2081"/>
                <a:gd name="T19" fmla="*/ 6 h 1619"/>
                <a:gd name="T20" fmla="*/ 1806 w 2081"/>
                <a:gd name="T21" fmla="*/ 19 h 1619"/>
                <a:gd name="T22" fmla="*/ 1860 w 2081"/>
                <a:gd name="T23" fmla="*/ 40 h 1619"/>
                <a:gd name="T24" fmla="*/ 1907 w 2081"/>
                <a:gd name="T25" fmla="*/ 69 h 1619"/>
                <a:gd name="T26" fmla="*/ 1948 w 2081"/>
                <a:gd name="T27" fmla="*/ 107 h 1619"/>
                <a:gd name="T28" fmla="*/ 1979 w 2081"/>
                <a:gd name="T29" fmla="*/ 146 h 1619"/>
                <a:gd name="T30" fmla="*/ 2006 w 2081"/>
                <a:gd name="T31" fmla="*/ 191 h 1619"/>
                <a:gd name="T32" fmla="*/ 2030 w 2081"/>
                <a:gd name="T33" fmla="*/ 241 h 1619"/>
                <a:gd name="T34" fmla="*/ 2050 w 2081"/>
                <a:gd name="T35" fmla="*/ 298 h 1619"/>
                <a:gd name="T36" fmla="*/ 2065 w 2081"/>
                <a:gd name="T37" fmla="*/ 360 h 1619"/>
                <a:gd name="T38" fmla="*/ 2076 w 2081"/>
                <a:gd name="T39" fmla="*/ 427 h 1619"/>
                <a:gd name="T40" fmla="*/ 2081 w 2081"/>
                <a:gd name="T41" fmla="*/ 497 h 1619"/>
                <a:gd name="T42" fmla="*/ 2080 w 2081"/>
                <a:gd name="T43" fmla="*/ 570 h 1619"/>
                <a:gd name="T44" fmla="*/ 2073 w 2081"/>
                <a:gd name="T45" fmla="*/ 644 h 1619"/>
                <a:gd name="T46" fmla="*/ 2059 w 2081"/>
                <a:gd name="T47" fmla="*/ 718 h 1619"/>
                <a:gd name="T48" fmla="*/ 2038 w 2081"/>
                <a:gd name="T49" fmla="*/ 791 h 1619"/>
                <a:gd name="T50" fmla="*/ 2011 w 2081"/>
                <a:gd name="T51" fmla="*/ 861 h 1619"/>
                <a:gd name="T52" fmla="*/ 1977 w 2081"/>
                <a:gd name="T53" fmla="*/ 927 h 1619"/>
                <a:gd name="T54" fmla="*/ 1937 w 2081"/>
                <a:gd name="T55" fmla="*/ 988 h 1619"/>
                <a:gd name="T56" fmla="*/ 1890 w 2081"/>
                <a:gd name="T57" fmla="*/ 1045 h 1619"/>
                <a:gd name="T58" fmla="*/ 1836 w 2081"/>
                <a:gd name="T59" fmla="*/ 1097 h 1619"/>
                <a:gd name="T60" fmla="*/ 1778 w 2081"/>
                <a:gd name="T61" fmla="*/ 1143 h 1619"/>
                <a:gd name="T62" fmla="*/ 1718 w 2081"/>
                <a:gd name="T63" fmla="*/ 1181 h 1619"/>
                <a:gd name="T64" fmla="*/ 1651 w 2081"/>
                <a:gd name="T65" fmla="*/ 1217 h 1619"/>
                <a:gd name="T66" fmla="*/ 1578 w 2081"/>
                <a:gd name="T67" fmla="*/ 1249 h 1619"/>
                <a:gd name="T68" fmla="*/ 1499 w 2081"/>
                <a:gd name="T69" fmla="*/ 1280 h 1619"/>
                <a:gd name="T70" fmla="*/ 1414 w 2081"/>
                <a:gd name="T71" fmla="*/ 1307 h 1619"/>
                <a:gd name="T72" fmla="*/ 1323 w 2081"/>
                <a:gd name="T73" fmla="*/ 1333 h 1619"/>
                <a:gd name="T74" fmla="*/ 1230 w 2081"/>
                <a:gd name="T75" fmla="*/ 1356 h 1619"/>
                <a:gd name="T76" fmla="*/ 1133 w 2081"/>
                <a:gd name="T77" fmla="*/ 1377 h 1619"/>
                <a:gd name="T78" fmla="*/ 1035 w 2081"/>
                <a:gd name="T79" fmla="*/ 1396 h 1619"/>
                <a:gd name="T80" fmla="*/ 937 w 2081"/>
                <a:gd name="T81" fmla="*/ 1413 h 1619"/>
                <a:gd name="T82" fmla="*/ 841 w 2081"/>
                <a:gd name="T83" fmla="*/ 1428 h 1619"/>
                <a:gd name="T84" fmla="*/ 747 w 2081"/>
                <a:gd name="T85" fmla="*/ 1441 h 1619"/>
                <a:gd name="T86" fmla="*/ 657 w 2081"/>
                <a:gd name="T87" fmla="*/ 1452 h 1619"/>
                <a:gd name="T88" fmla="*/ 573 w 2081"/>
                <a:gd name="T89" fmla="*/ 1462 h 1619"/>
                <a:gd name="T90" fmla="*/ 494 w 2081"/>
                <a:gd name="T91" fmla="*/ 1471 h 1619"/>
                <a:gd name="T92" fmla="*/ 422 w 2081"/>
                <a:gd name="T93" fmla="*/ 1479 h 1619"/>
                <a:gd name="T94" fmla="*/ 356 w 2081"/>
                <a:gd name="T95" fmla="*/ 1487 h 1619"/>
                <a:gd name="T96" fmla="*/ 296 w 2081"/>
                <a:gd name="T97" fmla="*/ 1494 h 1619"/>
                <a:gd name="T98" fmla="*/ 222 w 2081"/>
                <a:gd name="T99" fmla="*/ 1505 h 1619"/>
                <a:gd name="T100" fmla="*/ 154 w 2081"/>
                <a:gd name="T101" fmla="*/ 1518 h 1619"/>
                <a:gd name="T102" fmla="*/ 100 w 2081"/>
                <a:gd name="T103" fmla="*/ 1533 h 1619"/>
                <a:gd name="T104" fmla="*/ 60 w 2081"/>
                <a:gd name="T105" fmla="*/ 1551 h 1619"/>
                <a:gd name="T106" fmla="*/ 31 w 2081"/>
                <a:gd name="T107" fmla="*/ 1571 h 1619"/>
                <a:gd name="T108" fmla="*/ 12 w 2081"/>
                <a:gd name="T109" fmla="*/ 1594 h 1619"/>
                <a:gd name="T110" fmla="*/ 0 w 2081"/>
                <a:gd name="T111" fmla="*/ 1619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81" h="1619">
                  <a:moveTo>
                    <a:pt x="1034" y="78"/>
                  </a:moveTo>
                  <a:lnTo>
                    <a:pt x="1035" y="78"/>
                  </a:lnTo>
                  <a:lnTo>
                    <a:pt x="1037" y="78"/>
                  </a:lnTo>
                  <a:lnTo>
                    <a:pt x="1041" y="77"/>
                  </a:lnTo>
                  <a:lnTo>
                    <a:pt x="1047" y="75"/>
                  </a:lnTo>
                  <a:lnTo>
                    <a:pt x="1056" y="74"/>
                  </a:lnTo>
                  <a:lnTo>
                    <a:pt x="1068" y="72"/>
                  </a:lnTo>
                  <a:lnTo>
                    <a:pt x="1082" y="69"/>
                  </a:lnTo>
                  <a:lnTo>
                    <a:pt x="1100" y="65"/>
                  </a:lnTo>
                  <a:lnTo>
                    <a:pt x="1121" y="61"/>
                  </a:lnTo>
                  <a:lnTo>
                    <a:pt x="1145" y="57"/>
                  </a:lnTo>
                  <a:lnTo>
                    <a:pt x="1172" y="52"/>
                  </a:lnTo>
                  <a:lnTo>
                    <a:pt x="1201" y="47"/>
                  </a:lnTo>
                  <a:lnTo>
                    <a:pt x="1232" y="42"/>
                  </a:lnTo>
                  <a:lnTo>
                    <a:pt x="1265" y="37"/>
                  </a:lnTo>
                  <a:lnTo>
                    <a:pt x="1299" y="32"/>
                  </a:lnTo>
                  <a:lnTo>
                    <a:pt x="1334" y="26"/>
                  </a:lnTo>
                  <a:lnTo>
                    <a:pt x="1370" y="22"/>
                  </a:lnTo>
                  <a:lnTo>
                    <a:pt x="1405" y="17"/>
                  </a:lnTo>
                  <a:lnTo>
                    <a:pt x="1441" y="13"/>
                  </a:lnTo>
                  <a:lnTo>
                    <a:pt x="1476" y="9"/>
                  </a:lnTo>
                  <a:lnTo>
                    <a:pt x="1510" y="6"/>
                  </a:lnTo>
                  <a:lnTo>
                    <a:pt x="1544" y="4"/>
                  </a:lnTo>
                  <a:lnTo>
                    <a:pt x="1575" y="2"/>
                  </a:lnTo>
                  <a:lnTo>
                    <a:pt x="1607" y="1"/>
                  </a:lnTo>
                  <a:lnTo>
                    <a:pt x="1636" y="0"/>
                  </a:lnTo>
                  <a:lnTo>
                    <a:pt x="1664" y="1"/>
                  </a:lnTo>
                  <a:lnTo>
                    <a:pt x="1691" y="1"/>
                  </a:lnTo>
                  <a:lnTo>
                    <a:pt x="1716" y="3"/>
                  </a:lnTo>
                  <a:lnTo>
                    <a:pt x="1740" y="6"/>
                  </a:lnTo>
                  <a:lnTo>
                    <a:pt x="1764" y="10"/>
                  </a:lnTo>
                  <a:lnTo>
                    <a:pt x="1785" y="13"/>
                  </a:lnTo>
                  <a:lnTo>
                    <a:pt x="1806" y="19"/>
                  </a:lnTo>
                  <a:lnTo>
                    <a:pt x="1825" y="25"/>
                  </a:lnTo>
                  <a:lnTo>
                    <a:pt x="1843" y="32"/>
                  </a:lnTo>
                  <a:lnTo>
                    <a:pt x="1860" y="40"/>
                  </a:lnTo>
                  <a:lnTo>
                    <a:pt x="1877" y="49"/>
                  </a:lnTo>
                  <a:lnTo>
                    <a:pt x="1893" y="58"/>
                  </a:lnTo>
                  <a:lnTo>
                    <a:pt x="1907" y="69"/>
                  </a:lnTo>
                  <a:lnTo>
                    <a:pt x="1922" y="81"/>
                  </a:lnTo>
                  <a:lnTo>
                    <a:pt x="1935" y="94"/>
                  </a:lnTo>
                  <a:lnTo>
                    <a:pt x="1948" y="107"/>
                  </a:lnTo>
                  <a:lnTo>
                    <a:pt x="1959" y="119"/>
                  </a:lnTo>
                  <a:lnTo>
                    <a:pt x="1969" y="132"/>
                  </a:lnTo>
                  <a:lnTo>
                    <a:pt x="1979" y="146"/>
                  </a:lnTo>
                  <a:lnTo>
                    <a:pt x="1988" y="160"/>
                  </a:lnTo>
                  <a:lnTo>
                    <a:pt x="1997" y="175"/>
                  </a:lnTo>
                  <a:lnTo>
                    <a:pt x="2006" y="191"/>
                  </a:lnTo>
                  <a:lnTo>
                    <a:pt x="2015" y="207"/>
                  </a:lnTo>
                  <a:lnTo>
                    <a:pt x="2022" y="224"/>
                  </a:lnTo>
                  <a:lnTo>
                    <a:pt x="2030" y="241"/>
                  </a:lnTo>
                  <a:lnTo>
                    <a:pt x="2037" y="260"/>
                  </a:lnTo>
                  <a:lnTo>
                    <a:pt x="2044" y="278"/>
                  </a:lnTo>
                  <a:lnTo>
                    <a:pt x="2050" y="298"/>
                  </a:lnTo>
                  <a:lnTo>
                    <a:pt x="2055" y="318"/>
                  </a:lnTo>
                  <a:lnTo>
                    <a:pt x="2061" y="339"/>
                  </a:lnTo>
                  <a:lnTo>
                    <a:pt x="2065" y="360"/>
                  </a:lnTo>
                  <a:lnTo>
                    <a:pt x="2070" y="382"/>
                  </a:lnTo>
                  <a:lnTo>
                    <a:pt x="2073" y="404"/>
                  </a:lnTo>
                  <a:lnTo>
                    <a:pt x="2076" y="427"/>
                  </a:lnTo>
                  <a:lnTo>
                    <a:pt x="2078" y="450"/>
                  </a:lnTo>
                  <a:lnTo>
                    <a:pt x="2080" y="473"/>
                  </a:lnTo>
                  <a:lnTo>
                    <a:pt x="2081" y="497"/>
                  </a:lnTo>
                  <a:lnTo>
                    <a:pt x="2081" y="521"/>
                  </a:lnTo>
                  <a:lnTo>
                    <a:pt x="2081" y="546"/>
                  </a:lnTo>
                  <a:lnTo>
                    <a:pt x="2080" y="570"/>
                  </a:lnTo>
                  <a:lnTo>
                    <a:pt x="2078" y="595"/>
                  </a:lnTo>
                  <a:lnTo>
                    <a:pt x="2076" y="620"/>
                  </a:lnTo>
                  <a:lnTo>
                    <a:pt x="2073" y="644"/>
                  </a:lnTo>
                  <a:lnTo>
                    <a:pt x="2069" y="669"/>
                  </a:lnTo>
                  <a:lnTo>
                    <a:pt x="2064" y="694"/>
                  </a:lnTo>
                  <a:lnTo>
                    <a:pt x="2059" y="718"/>
                  </a:lnTo>
                  <a:lnTo>
                    <a:pt x="2052" y="742"/>
                  </a:lnTo>
                  <a:lnTo>
                    <a:pt x="2046" y="767"/>
                  </a:lnTo>
                  <a:lnTo>
                    <a:pt x="2038" y="791"/>
                  </a:lnTo>
                  <a:lnTo>
                    <a:pt x="2030" y="814"/>
                  </a:lnTo>
                  <a:lnTo>
                    <a:pt x="2021" y="838"/>
                  </a:lnTo>
                  <a:lnTo>
                    <a:pt x="2011" y="861"/>
                  </a:lnTo>
                  <a:lnTo>
                    <a:pt x="2000" y="883"/>
                  </a:lnTo>
                  <a:lnTo>
                    <a:pt x="1989" y="905"/>
                  </a:lnTo>
                  <a:lnTo>
                    <a:pt x="1977" y="927"/>
                  </a:lnTo>
                  <a:lnTo>
                    <a:pt x="1964" y="948"/>
                  </a:lnTo>
                  <a:lnTo>
                    <a:pt x="1951" y="969"/>
                  </a:lnTo>
                  <a:lnTo>
                    <a:pt x="1937" y="988"/>
                  </a:lnTo>
                  <a:lnTo>
                    <a:pt x="1922" y="1008"/>
                  </a:lnTo>
                  <a:lnTo>
                    <a:pt x="1906" y="1027"/>
                  </a:lnTo>
                  <a:lnTo>
                    <a:pt x="1890" y="1045"/>
                  </a:lnTo>
                  <a:lnTo>
                    <a:pt x="1873" y="1063"/>
                  </a:lnTo>
                  <a:lnTo>
                    <a:pt x="1855" y="1080"/>
                  </a:lnTo>
                  <a:lnTo>
                    <a:pt x="1836" y="1097"/>
                  </a:lnTo>
                  <a:lnTo>
                    <a:pt x="1817" y="1113"/>
                  </a:lnTo>
                  <a:lnTo>
                    <a:pt x="1797" y="1129"/>
                  </a:lnTo>
                  <a:lnTo>
                    <a:pt x="1778" y="1143"/>
                  </a:lnTo>
                  <a:lnTo>
                    <a:pt x="1759" y="1156"/>
                  </a:lnTo>
                  <a:lnTo>
                    <a:pt x="1739" y="1169"/>
                  </a:lnTo>
                  <a:lnTo>
                    <a:pt x="1718" y="1181"/>
                  </a:lnTo>
                  <a:lnTo>
                    <a:pt x="1696" y="1194"/>
                  </a:lnTo>
                  <a:lnTo>
                    <a:pt x="1674" y="1205"/>
                  </a:lnTo>
                  <a:lnTo>
                    <a:pt x="1651" y="1217"/>
                  </a:lnTo>
                  <a:lnTo>
                    <a:pt x="1628" y="1228"/>
                  </a:lnTo>
                  <a:lnTo>
                    <a:pt x="1603" y="1239"/>
                  </a:lnTo>
                  <a:lnTo>
                    <a:pt x="1578" y="1249"/>
                  </a:lnTo>
                  <a:lnTo>
                    <a:pt x="1552" y="1260"/>
                  </a:lnTo>
                  <a:lnTo>
                    <a:pt x="1526" y="1270"/>
                  </a:lnTo>
                  <a:lnTo>
                    <a:pt x="1499" y="1280"/>
                  </a:lnTo>
                  <a:lnTo>
                    <a:pt x="1471" y="1289"/>
                  </a:lnTo>
                  <a:lnTo>
                    <a:pt x="1442" y="1299"/>
                  </a:lnTo>
                  <a:lnTo>
                    <a:pt x="1414" y="1307"/>
                  </a:lnTo>
                  <a:lnTo>
                    <a:pt x="1384" y="1316"/>
                  </a:lnTo>
                  <a:lnTo>
                    <a:pt x="1354" y="1325"/>
                  </a:lnTo>
                  <a:lnTo>
                    <a:pt x="1323" y="1333"/>
                  </a:lnTo>
                  <a:lnTo>
                    <a:pt x="1293" y="1341"/>
                  </a:lnTo>
                  <a:lnTo>
                    <a:pt x="1261" y="1349"/>
                  </a:lnTo>
                  <a:lnTo>
                    <a:pt x="1230" y="1356"/>
                  </a:lnTo>
                  <a:lnTo>
                    <a:pt x="1198" y="1364"/>
                  </a:lnTo>
                  <a:lnTo>
                    <a:pt x="1165" y="1371"/>
                  </a:lnTo>
                  <a:lnTo>
                    <a:pt x="1133" y="1377"/>
                  </a:lnTo>
                  <a:lnTo>
                    <a:pt x="1100" y="1384"/>
                  </a:lnTo>
                  <a:lnTo>
                    <a:pt x="1068" y="1390"/>
                  </a:lnTo>
                  <a:lnTo>
                    <a:pt x="1035" y="1396"/>
                  </a:lnTo>
                  <a:lnTo>
                    <a:pt x="1002" y="1402"/>
                  </a:lnTo>
                  <a:lnTo>
                    <a:pt x="970" y="1408"/>
                  </a:lnTo>
                  <a:lnTo>
                    <a:pt x="937" y="1413"/>
                  </a:lnTo>
                  <a:lnTo>
                    <a:pt x="905" y="1418"/>
                  </a:lnTo>
                  <a:lnTo>
                    <a:pt x="872" y="1423"/>
                  </a:lnTo>
                  <a:lnTo>
                    <a:pt x="841" y="1428"/>
                  </a:lnTo>
                  <a:lnTo>
                    <a:pt x="809" y="1432"/>
                  </a:lnTo>
                  <a:lnTo>
                    <a:pt x="778" y="1436"/>
                  </a:lnTo>
                  <a:lnTo>
                    <a:pt x="747" y="1441"/>
                  </a:lnTo>
                  <a:lnTo>
                    <a:pt x="717" y="1445"/>
                  </a:lnTo>
                  <a:lnTo>
                    <a:pt x="687" y="1448"/>
                  </a:lnTo>
                  <a:lnTo>
                    <a:pt x="657" y="1452"/>
                  </a:lnTo>
                  <a:lnTo>
                    <a:pt x="629" y="1456"/>
                  </a:lnTo>
                  <a:lnTo>
                    <a:pt x="601" y="1459"/>
                  </a:lnTo>
                  <a:lnTo>
                    <a:pt x="573" y="1462"/>
                  </a:lnTo>
                  <a:lnTo>
                    <a:pt x="546" y="1465"/>
                  </a:lnTo>
                  <a:lnTo>
                    <a:pt x="520" y="1468"/>
                  </a:lnTo>
                  <a:lnTo>
                    <a:pt x="494" y="1471"/>
                  </a:lnTo>
                  <a:lnTo>
                    <a:pt x="470" y="1474"/>
                  </a:lnTo>
                  <a:lnTo>
                    <a:pt x="445" y="1476"/>
                  </a:lnTo>
                  <a:lnTo>
                    <a:pt x="422" y="1479"/>
                  </a:lnTo>
                  <a:lnTo>
                    <a:pt x="399" y="1482"/>
                  </a:lnTo>
                  <a:lnTo>
                    <a:pt x="377" y="1484"/>
                  </a:lnTo>
                  <a:lnTo>
                    <a:pt x="356" y="1487"/>
                  </a:lnTo>
                  <a:lnTo>
                    <a:pt x="335" y="1489"/>
                  </a:lnTo>
                  <a:lnTo>
                    <a:pt x="315" y="1492"/>
                  </a:lnTo>
                  <a:lnTo>
                    <a:pt x="296" y="1494"/>
                  </a:lnTo>
                  <a:lnTo>
                    <a:pt x="278" y="1496"/>
                  </a:lnTo>
                  <a:lnTo>
                    <a:pt x="249" y="1501"/>
                  </a:lnTo>
                  <a:lnTo>
                    <a:pt x="222" y="1505"/>
                  </a:lnTo>
                  <a:lnTo>
                    <a:pt x="198" y="1509"/>
                  </a:lnTo>
                  <a:lnTo>
                    <a:pt x="175" y="1514"/>
                  </a:lnTo>
                  <a:lnTo>
                    <a:pt x="154" y="1518"/>
                  </a:lnTo>
                  <a:lnTo>
                    <a:pt x="134" y="1523"/>
                  </a:lnTo>
                  <a:lnTo>
                    <a:pt x="116" y="1528"/>
                  </a:lnTo>
                  <a:lnTo>
                    <a:pt x="100" y="1533"/>
                  </a:lnTo>
                  <a:lnTo>
                    <a:pt x="86" y="1539"/>
                  </a:lnTo>
                  <a:lnTo>
                    <a:pt x="72" y="1544"/>
                  </a:lnTo>
                  <a:lnTo>
                    <a:pt x="60" y="1551"/>
                  </a:lnTo>
                  <a:lnTo>
                    <a:pt x="49" y="1557"/>
                  </a:lnTo>
                  <a:lnTo>
                    <a:pt x="40" y="1564"/>
                  </a:lnTo>
                  <a:lnTo>
                    <a:pt x="31" y="1571"/>
                  </a:lnTo>
                  <a:lnTo>
                    <a:pt x="24" y="1579"/>
                  </a:lnTo>
                  <a:lnTo>
                    <a:pt x="17" y="1586"/>
                  </a:lnTo>
                  <a:lnTo>
                    <a:pt x="12" y="1594"/>
                  </a:lnTo>
                  <a:lnTo>
                    <a:pt x="7" y="1603"/>
                  </a:lnTo>
                  <a:lnTo>
                    <a:pt x="3" y="1611"/>
                  </a:lnTo>
                  <a:lnTo>
                    <a:pt x="0" y="1619"/>
                  </a:lnTo>
                  <a:lnTo>
                    <a:pt x="0" y="1619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907955" y="5784953"/>
              <a:ext cx="42863" cy="95250"/>
            </a:xfrm>
            <a:custGeom>
              <a:avLst/>
              <a:gdLst>
                <a:gd name="T0" fmla="*/ 27 w 27"/>
                <a:gd name="T1" fmla="*/ 0 h 60"/>
                <a:gd name="T2" fmla="*/ 26 w 27"/>
                <a:gd name="T3" fmla="*/ 60 h 60"/>
                <a:gd name="T4" fmla="*/ 0 w 27"/>
                <a:gd name="T5" fmla="*/ 6 h 60"/>
                <a:gd name="T6" fmla="*/ 27 w 27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60">
                  <a:moveTo>
                    <a:pt x="27" y="0"/>
                  </a:moveTo>
                  <a:lnTo>
                    <a:pt x="26" y="60"/>
                  </a:lnTo>
                  <a:lnTo>
                    <a:pt x="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2999905" y="5813022"/>
            <a:ext cx="1296988" cy="258763"/>
            <a:chOff x="2999905" y="5621440"/>
            <a:chExt cx="1296988" cy="258763"/>
          </a:xfrm>
        </p:grpSpPr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3033243" y="5621440"/>
              <a:ext cx="1263650" cy="192088"/>
            </a:xfrm>
            <a:custGeom>
              <a:avLst/>
              <a:gdLst>
                <a:gd name="T0" fmla="*/ 796 w 796"/>
                <a:gd name="T1" fmla="*/ 4 h 121"/>
                <a:gd name="T2" fmla="*/ 795 w 796"/>
                <a:gd name="T3" fmla="*/ 4 h 121"/>
                <a:gd name="T4" fmla="*/ 793 w 796"/>
                <a:gd name="T5" fmla="*/ 4 h 121"/>
                <a:gd name="T6" fmla="*/ 789 w 796"/>
                <a:gd name="T7" fmla="*/ 4 h 121"/>
                <a:gd name="T8" fmla="*/ 782 w 796"/>
                <a:gd name="T9" fmla="*/ 4 h 121"/>
                <a:gd name="T10" fmla="*/ 773 w 796"/>
                <a:gd name="T11" fmla="*/ 3 h 121"/>
                <a:gd name="T12" fmla="*/ 761 w 796"/>
                <a:gd name="T13" fmla="*/ 3 h 121"/>
                <a:gd name="T14" fmla="*/ 745 w 796"/>
                <a:gd name="T15" fmla="*/ 3 h 121"/>
                <a:gd name="T16" fmla="*/ 727 w 796"/>
                <a:gd name="T17" fmla="*/ 3 h 121"/>
                <a:gd name="T18" fmla="*/ 705 w 796"/>
                <a:gd name="T19" fmla="*/ 2 h 121"/>
                <a:gd name="T20" fmla="*/ 681 w 796"/>
                <a:gd name="T21" fmla="*/ 2 h 121"/>
                <a:gd name="T22" fmla="*/ 654 w 796"/>
                <a:gd name="T23" fmla="*/ 2 h 121"/>
                <a:gd name="T24" fmla="*/ 626 w 796"/>
                <a:gd name="T25" fmla="*/ 1 h 121"/>
                <a:gd name="T26" fmla="*/ 596 w 796"/>
                <a:gd name="T27" fmla="*/ 1 h 121"/>
                <a:gd name="T28" fmla="*/ 565 w 796"/>
                <a:gd name="T29" fmla="*/ 1 h 121"/>
                <a:gd name="T30" fmla="*/ 533 w 796"/>
                <a:gd name="T31" fmla="*/ 1 h 121"/>
                <a:gd name="T32" fmla="*/ 502 w 796"/>
                <a:gd name="T33" fmla="*/ 1 h 121"/>
                <a:gd name="T34" fmla="*/ 470 w 796"/>
                <a:gd name="T35" fmla="*/ 0 h 121"/>
                <a:gd name="T36" fmla="*/ 439 w 796"/>
                <a:gd name="T37" fmla="*/ 0 h 121"/>
                <a:gd name="T38" fmla="*/ 408 w 796"/>
                <a:gd name="T39" fmla="*/ 0 h 121"/>
                <a:gd name="T40" fmla="*/ 380 w 796"/>
                <a:gd name="T41" fmla="*/ 1 h 121"/>
                <a:gd name="T42" fmla="*/ 351 w 796"/>
                <a:gd name="T43" fmla="*/ 1 h 121"/>
                <a:gd name="T44" fmla="*/ 325 w 796"/>
                <a:gd name="T45" fmla="*/ 1 h 121"/>
                <a:gd name="T46" fmla="*/ 299 w 796"/>
                <a:gd name="T47" fmla="*/ 1 h 121"/>
                <a:gd name="T48" fmla="*/ 276 w 796"/>
                <a:gd name="T49" fmla="*/ 2 h 121"/>
                <a:gd name="T50" fmla="*/ 253 w 796"/>
                <a:gd name="T51" fmla="*/ 2 h 121"/>
                <a:gd name="T52" fmla="*/ 232 w 796"/>
                <a:gd name="T53" fmla="*/ 3 h 121"/>
                <a:gd name="T54" fmla="*/ 213 w 796"/>
                <a:gd name="T55" fmla="*/ 4 h 121"/>
                <a:gd name="T56" fmla="*/ 194 w 796"/>
                <a:gd name="T57" fmla="*/ 5 h 121"/>
                <a:gd name="T58" fmla="*/ 177 w 796"/>
                <a:gd name="T59" fmla="*/ 6 h 121"/>
                <a:gd name="T60" fmla="*/ 161 w 796"/>
                <a:gd name="T61" fmla="*/ 7 h 121"/>
                <a:gd name="T62" fmla="*/ 146 w 796"/>
                <a:gd name="T63" fmla="*/ 8 h 121"/>
                <a:gd name="T64" fmla="*/ 132 w 796"/>
                <a:gd name="T65" fmla="*/ 9 h 121"/>
                <a:gd name="T66" fmla="*/ 120 w 796"/>
                <a:gd name="T67" fmla="*/ 11 h 121"/>
                <a:gd name="T68" fmla="*/ 108 w 796"/>
                <a:gd name="T69" fmla="*/ 12 h 121"/>
                <a:gd name="T70" fmla="*/ 96 w 796"/>
                <a:gd name="T71" fmla="*/ 14 h 121"/>
                <a:gd name="T72" fmla="*/ 86 w 796"/>
                <a:gd name="T73" fmla="*/ 16 h 121"/>
                <a:gd name="T74" fmla="*/ 76 w 796"/>
                <a:gd name="T75" fmla="*/ 18 h 121"/>
                <a:gd name="T76" fmla="*/ 63 w 796"/>
                <a:gd name="T77" fmla="*/ 21 h 121"/>
                <a:gd name="T78" fmla="*/ 51 w 796"/>
                <a:gd name="T79" fmla="*/ 25 h 121"/>
                <a:gd name="T80" fmla="*/ 41 w 796"/>
                <a:gd name="T81" fmla="*/ 29 h 121"/>
                <a:gd name="T82" fmla="*/ 32 w 796"/>
                <a:gd name="T83" fmla="*/ 33 h 121"/>
                <a:gd name="T84" fmla="*/ 24 w 796"/>
                <a:gd name="T85" fmla="*/ 38 h 121"/>
                <a:gd name="T86" fmla="*/ 18 w 796"/>
                <a:gd name="T87" fmla="*/ 43 h 121"/>
                <a:gd name="T88" fmla="*/ 12 w 796"/>
                <a:gd name="T89" fmla="*/ 49 h 121"/>
                <a:gd name="T90" fmla="*/ 8 w 796"/>
                <a:gd name="T91" fmla="*/ 55 h 121"/>
                <a:gd name="T92" fmla="*/ 5 w 796"/>
                <a:gd name="T93" fmla="*/ 63 h 121"/>
                <a:gd name="T94" fmla="*/ 2 w 796"/>
                <a:gd name="T95" fmla="*/ 71 h 121"/>
                <a:gd name="T96" fmla="*/ 0 w 796"/>
                <a:gd name="T97" fmla="*/ 79 h 121"/>
                <a:gd name="T98" fmla="*/ 0 w 796"/>
                <a:gd name="T99" fmla="*/ 88 h 121"/>
                <a:gd name="T100" fmla="*/ 0 w 796"/>
                <a:gd name="T101" fmla="*/ 98 h 121"/>
                <a:gd name="T102" fmla="*/ 1 w 796"/>
                <a:gd name="T103" fmla="*/ 108 h 121"/>
                <a:gd name="T104" fmla="*/ 2 w 796"/>
                <a:gd name="T105" fmla="*/ 118 h 121"/>
                <a:gd name="T106" fmla="*/ 3 w 796"/>
                <a:gd name="T10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6" h="121">
                  <a:moveTo>
                    <a:pt x="796" y="4"/>
                  </a:moveTo>
                  <a:lnTo>
                    <a:pt x="795" y="4"/>
                  </a:lnTo>
                  <a:lnTo>
                    <a:pt x="793" y="4"/>
                  </a:lnTo>
                  <a:lnTo>
                    <a:pt x="789" y="4"/>
                  </a:lnTo>
                  <a:lnTo>
                    <a:pt x="782" y="4"/>
                  </a:lnTo>
                  <a:lnTo>
                    <a:pt x="773" y="3"/>
                  </a:lnTo>
                  <a:lnTo>
                    <a:pt x="761" y="3"/>
                  </a:lnTo>
                  <a:lnTo>
                    <a:pt x="745" y="3"/>
                  </a:lnTo>
                  <a:lnTo>
                    <a:pt x="727" y="3"/>
                  </a:lnTo>
                  <a:lnTo>
                    <a:pt x="705" y="2"/>
                  </a:lnTo>
                  <a:lnTo>
                    <a:pt x="681" y="2"/>
                  </a:lnTo>
                  <a:lnTo>
                    <a:pt x="654" y="2"/>
                  </a:lnTo>
                  <a:lnTo>
                    <a:pt x="626" y="1"/>
                  </a:lnTo>
                  <a:lnTo>
                    <a:pt x="596" y="1"/>
                  </a:lnTo>
                  <a:lnTo>
                    <a:pt x="565" y="1"/>
                  </a:lnTo>
                  <a:lnTo>
                    <a:pt x="533" y="1"/>
                  </a:lnTo>
                  <a:lnTo>
                    <a:pt x="502" y="1"/>
                  </a:lnTo>
                  <a:lnTo>
                    <a:pt x="470" y="0"/>
                  </a:lnTo>
                  <a:lnTo>
                    <a:pt x="439" y="0"/>
                  </a:lnTo>
                  <a:lnTo>
                    <a:pt x="408" y="0"/>
                  </a:lnTo>
                  <a:lnTo>
                    <a:pt x="380" y="1"/>
                  </a:lnTo>
                  <a:lnTo>
                    <a:pt x="351" y="1"/>
                  </a:lnTo>
                  <a:lnTo>
                    <a:pt x="325" y="1"/>
                  </a:lnTo>
                  <a:lnTo>
                    <a:pt x="299" y="1"/>
                  </a:lnTo>
                  <a:lnTo>
                    <a:pt x="276" y="2"/>
                  </a:lnTo>
                  <a:lnTo>
                    <a:pt x="253" y="2"/>
                  </a:lnTo>
                  <a:lnTo>
                    <a:pt x="232" y="3"/>
                  </a:lnTo>
                  <a:lnTo>
                    <a:pt x="213" y="4"/>
                  </a:lnTo>
                  <a:lnTo>
                    <a:pt x="194" y="5"/>
                  </a:lnTo>
                  <a:lnTo>
                    <a:pt x="177" y="6"/>
                  </a:lnTo>
                  <a:lnTo>
                    <a:pt x="161" y="7"/>
                  </a:lnTo>
                  <a:lnTo>
                    <a:pt x="146" y="8"/>
                  </a:lnTo>
                  <a:lnTo>
                    <a:pt x="132" y="9"/>
                  </a:lnTo>
                  <a:lnTo>
                    <a:pt x="120" y="11"/>
                  </a:lnTo>
                  <a:lnTo>
                    <a:pt x="108" y="12"/>
                  </a:lnTo>
                  <a:lnTo>
                    <a:pt x="96" y="14"/>
                  </a:lnTo>
                  <a:lnTo>
                    <a:pt x="86" y="16"/>
                  </a:lnTo>
                  <a:lnTo>
                    <a:pt x="76" y="18"/>
                  </a:lnTo>
                  <a:lnTo>
                    <a:pt x="63" y="21"/>
                  </a:lnTo>
                  <a:lnTo>
                    <a:pt x="51" y="25"/>
                  </a:lnTo>
                  <a:lnTo>
                    <a:pt x="41" y="29"/>
                  </a:lnTo>
                  <a:lnTo>
                    <a:pt x="32" y="33"/>
                  </a:lnTo>
                  <a:lnTo>
                    <a:pt x="24" y="38"/>
                  </a:lnTo>
                  <a:lnTo>
                    <a:pt x="18" y="43"/>
                  </a:lnTo>
                  <a:lnTo>
                    <a:pt x="12" y="49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2" y="71"/>
                  </a:lnTo>
                  <a:lnTo>
                    <a:pt x="0" y="79"/>
                  </a:lnTo>
                  <a:lnTo>
                    <a:pt x="0" y="88"/>
                  </a:lnTo>
                  <a:lnTo>
                    <a:pt x="0" y="98"/>
                  </a:lnTo>
                  <a:lnTo>
                    <a:pt x="1" y="108"/>
                  </a:lnTo>
                  <a:lnTo>
                    <a:pt x="2" y="118"/>
                  </a:lnTo>
                  <a:lnTo>
                    <a:pt x="3" y="121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2999905" y="5786540"/>
              <a:ext cx="53975" cy="93663"/>
            </a:xfrm>
            <a:custGeom>
              <a:avLst/>
              <a:gdLst>
                <a:gd name="T0" fmla="*/ 27 w 34"/>
                <a:gd name="T1" fmla="*/ 0 h 59"/>
                <a:gd name="T2" fmla="*/ 34 w 34"/>
                <a:gd name="T3" fmla="*/ 59 h 59"/>
                <a:gd name="T4" fmla="*/ 0 w 34"/>
                <a:gd name="T5" fmla="*/ 11 h 59"/>
                <a:gd name="T6" fmla="*/ 27 w 34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59">
                  <a:moveTo>
                    <a:pt x="27" y="0"/>
                  </a:moveTo>
                  <a:lnTo>
                    <a:pt x="34" y="59"/>
                  </a:lnTo>
                  <a:lnTo>
                    <a:pt x="0" y="1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3268193" y="6154335"/>
            <a:ext cx="22701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n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6114580" y="6154335"/>
            <a:ext cx="3714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mm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3646018" y="6154335"/>
            <a:ext cx="1809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3885730" y="6154335"/>
            <a:ext cx="1428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4125443" y="6154335"/>
            <a:ext cx="2228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ien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4503268" y="6154335"/>
            <a:ext cx="32861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ted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5120805" y="6154335"/>
            <a:ext cx="35401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Pro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5531968" y="6154335"/>
            <a:ext cx="1809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5771680" y="6154335"/>
            <a:ext cx="14427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ra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6525743" y="6154335"/>
            <a:ext cx="2324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3028480" y="6154335"/>
            <a:ext cx="1428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2788768" y="6154335"/>
            <a:ext cx="1809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u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2549055" y="6154335"/>
            <a:ext cx="134938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2171230" y="6154335"/>
            <a:ext cx="29051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Re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294967295"/>
          </p:nvPr>
        </p:nvSpPr>
        <p:spPr>
          <a:xfrm>
            <a:off x="179512" y="6453336"/>
            <a:ext cx="648072" cy="268139"/>
          </a:xfrm>
          <a:prstGeom prst="rect">
            <a:avLst/>
          </a:prstGeom>
        </p:spPr>
        <p:txBody>
          <a:bodyPr/>
          <a:lstStyle/>
          <a:p>
            <a:fld id="{B4C71E88-0A44-4F17-829B-07B79A5A6163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2735635" y="4916726"/>
            <a:ext cx="2484437" cy="1152525"/>
            <a:chOff x="2735635" y="4725144"/>
            <a:chExt cx="2484437" cy="1152525"/>
          </a:xfrm>
        </p:grpSpPr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2735635" y="4725144"/>
              <a:ext cx="2427288" cy="1116013"/>
            </a:xfrm>
            <a:custGeom>
              <a:avLst/>
              <a:gdLst>
                <a:gd name="T0" fmla="*/ 0 w 1529"/>
                <a:gd name="T1" fmla="*/ 1 h 703"/>
                <a:gd name="T2" fmla="*/ 5 w 1529"/>
                <a:gd name="T3" fmla="*/ 3 h 703"/>
                <a:gd name="T4" fmla="*/ 16 w 1529"/>
                <a:gd name="T5" fmla="*/ 7 h 703"/>
                <a:gd name="T6" fmla="*/ 37 w 1529"/>
                <a:gd name="T7" fmla="*/ 16 h 703"/>
                <a:gd name="T8" fmla="*/ 68 w 1529"/>
                <a:gd name="T9" fmla="*/ 29 h 703"/>
                <a:gd name="T10" fmla="*/ 110 w 1529"/>
                <a:gd name="T11" fmla="*/ 47 h 703"/>
                <a:gd name="T12" fmla="*/ 163 w 1529"/>
                <a:gd name="T13" fmla="*/ 69 h 703"/>
                <a:gd name="T14" fmla="*/ 225 w 1529"/>
                <a:gd name="T15" fmla="*/ 95 h 703"/>
                <a:gd name="T16" fmla="*/ 293 w 1529"/>
                <a:gd name="T17" fmla="*/ 124 h 703"/>
                <a:gd name="T18" fmla="*/ 366 w 1529"/>
                <a:gd name="T19" fmla="*/ 155 h 703"/>
                <a:gd name="T20" fmla="*/ 441 w 1529"/>
                <a:gd name="T21" fmla="*/ 186 h 703"/>
                <a:gd name="T22" fmla="*/ 515 w 1529"/>
                <a:gd name="T23" fmla="*/ 218 h 703"/>
                <a:gd name="T24" fmla="*/ 588 w 1529"/>
                <a:gd name="T25" fmla="*/ 249 h 703"/>
                <a:gd name="T26" fmla="*/ 657 w 1529"/>
                <a:gd name="T27" fmla="*/ 278 h 703"/>
                <a:gd name="T28" fmla="*/ 723 w 1529"/>
                <a:gd name="T29" fmla="*/ 307 h 703"/>
                <a:gd name="T30" fmla="*/ 784 w 1529"/>
                <a:gd name="T31" fmla="*/ 333 h 703"/>
                <a:gd name="T32" fmla="*/ 841 w 1529"/>
                <a:gd name="T33" fmla="*/ 357 h 703"/>
                <a:gd name="T34" fmla="*/ 893 w 1529"/>
                <a:gd name="T35" fmla="*/ 380 h 703"/>
                <a:gd name="T36" fmla="*/ 940 w 1529"/>
                <a:gd name="T37" fmla="*/ 400 h 703"/>
                <a:gd name="T38" fmla="*/ 983 w 1529"/>
                <a:gd name="T39" fmla="*/ 419 h 703"/>
                <a:gd name="T40" fmla="*/ 1023 w 1529"/>
                <a:gd name="T41" fmla="*/ 437 h 703"/>
                <a:gd name="T42" fmla="*/ 1060 w 1529"/>
                <a:gd name="T43" fmla="*/ 453 h 703"/>
                <a:gd name="T44" fmla="*/ 1094 w 1529"/>
                <a:gd name="T45" fmla="*/ 469 h 703"/>
                <a:gd name="T46" fmla="*/ 1126 w 1529"/>
                <a:gd name="T47" fmla="*/ 483 h 703"/>
                <a:gd name="T48" fmla="*/ 1155 w 1529"/>
                <a:gd name="T49" fmla="*/ 497 h 703"/>
                <a:gd name="T50" fmla="*/ 1179 w 1529"/>
                <a:gd name="T51" fmla="*/ 508 h 703"/>
                <a:gd name="T52" fmla="*/ 1223 w 1529"/>
                <a:gd name="T53" fmla="*/ 529 h 703"/>
                <a:gd name="T54" fmla="*/ 1263 w 1529"/>
                <a:gd name="T55" fmla="*/ 549 h 703"/>
                <a:gd name="T56" fmla="*/ 1301 w 1529"/>
                <a:gd name="T57" fmla="*/ 568 h 703"/>
                <a:gd name="T58" fmla="*/ 1337 w 1529"/>
                <a:gd name="T59" fmla="*/ 588 h 703"/>
                <a:gd name="T60" fmla="*/ 1372 w 1529"/>
                <a:gd name="T61" fmla="*/ 607 h 703"/>
                <a:gd name="T62" fmla="*/ 1407 w 1529"/>
                <a:gd name="T63" fmla="*/ 627 h 703"/>
                <a:gd name="T64" fmla="*/ 1441 w 1529"/>
                <a:gd name="T65" fmla="*/ 648 h 703"/>
                <a:gd name="T66" fmla="*/ 1475 w 1529"/>
                <a:gd name="T67" fmla="*/ 669 h 703"/>
                <a:gd name="T68" fmla="*/ 1507 w 1529"/>
                <a:gd name="T69" fmla="*/ 688 h 703"/>
                <a:gd name="T70" fmla="*/ 1529 w 1529"/>
                <a:gd name="T71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29" h="703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5" y="3"/>
                  </a:lnTo>
                  <a:lnTo>
                    <a:pt x="10" y="4"/>
                  </a:lnTo>
                  <a:lnTo>
                    <a:pt x="16" y="7"/>
                  </a:lnTo>
                  <a:lnTo>
                    <a:pt x="25" y="11"/>
                  </a:lnTo>
                  <a:lnTo>
                    <a:pt x="37" y="16"/>
                  </a:lnTo>
                  <a:lnTo>
                    <a:pt x="51" y="22"/>
                  </a:lnTo>
                  <a:lnTo>
                    <a:pt x="68" y="29"/>
                  </a:lnTo>
                  <a:lnTo>
                    <a:pt x="88" y="37"/>
                  </a:lnTo>
                  <a:lnTo>
                    <a:pt x="110" y="47"/>
                  </a:lnTo>
                  <a:lnTo>
                    <a:pt x="135" y="57"/>
                  </a:lnTo>
                  <a:lnTo>
                    <a:pt x="163" y="69"/>
                  </a:lnTo>
                  <a:lnTo>
                    <a:pt x="193" y="82"/>
                  </a:lnTo>
                  <a:lnTo>
                    <a:pt x="225" y="95"/>
                  </a:lnTo>
                  <a:lnTo>
                    <a:pt x="258" y="109"/>
                  </a:lnTo>
                  <a:lnTo>
                    <a:pt x="293" y="124"/>
                  </a:lnTo>
                  <a:lnTo>
                    <a:pt x="329" y="139"/>
                  </a:lnTo>
                  <a:lnTo>
                    <a:pt x="366" y="155"/>
                  </a:lnTo>
                  <a:lnTo>
                    <a:pt x="403" y="171"/>
                  </a:lnTo>
                  <a:lnTo>
                    <a:pt x="441" y="186"/>
                  </a:lnTo>
                  <a:lnTo>
                    <a:pt x="478" y="202"/>
                  </a:lnTo>
                  <a:lnTo>
                    <a:pt x="515" y="218"/>
                  </a:lnTo>
                  <a:lnTo>
                    <a:pt x="552" y="234"/>
                  </a:lnTo>
                  <a:lnTo>
                    <a:pt x="588" y="249"/>
                  </a:lnTo>
                  <a:lnTo>
                    <a:pt x="623" y="264"/>
                  </a:lnTo>
                  <a:lnTo>
                    <a:pt x="657" y="278"/>
                  </a:lnTo>
                  <a:lnTo>
                    <a:pt x="691" y="293"/>
                  </a:lnTo>
                  <a:lnTo>
                    <a:pt x="723" y="307"/>
                  </a:lnTo>
                  <a:lnTo>
                    <a:pt x="754" y="320"/>
                  </a:lnTo>
                  <a:lnTo>
                    <a:pt x="784" y="333"/>
                  </a:lnTo>
                  <a:lnTo>
                    <a:pt x="813" y="345"/>
                  </a:lnTo>
                  <a:lnTo>
                    <a:pt x="841" y="357"/>
                  </a:lnTo>
                  <a:lnTo>
                    <a:pt x="867" y="369"/>
                  </a:lnTo>
                  <a:lnTo>
                    <a:pt x="893" y="380"/>
                  </a:lnTo>
                  <a:lnTo>
                    <a:pt x="917" y="390"/>
                  </a:lnTo>
                  <a:lnTo>
                    <a:pt x="940" y="400"/>
                  </a:lnTo>
                  <a:lnTo>
                    <a:pt x="962" y="410"/>
                  </a:lnTo>
                  <a:lnTo>
                    <a:pt x="983" y="419"/>
                  </a:lnTo>
                  <a:lnTo>
                    <a:pt x="1004" y="428"/>
                  </a:lnTo>
                  <a:lnTo>
                    <a:pt x="1023" y="437"/>
                  </a:lnTo>
                  <a:lnTo>
                    <a:pt x="1042" y="445"/>
                  </a:lnTo>
                  <a:lnTo>
                    <a:pt x="1060" y="453"/>
                  </a:lnTo>
                  <a:lnTo>
                    <a:pt x="1077" y="461"/>
                  </a:lnTo>
                  <a:lnTo>
                    <a:pt x="1094" y="469"/>
                  </a:lnTo>
                  <a:lnTo>
                    <a:pt x="1110" y="476"/>
                  </a:lnTo>
                  <a:lnTo>
                    <a:pt x="1126" y="483"/>
                  </a:lnTo>
                  <a:lnTo>
                    <a:pt x="1141" y="490"/>
                  </a:lnTo>
                  <a:lnTo>
                    <a:pt x="1155" y="497"/>
                  </a:lnTo>
                  <a:lnTo>
                    <a:pt x="1156" y="497"/>
                  </a:lnTo>
                  <a:lnTo>
                    <a:pt x="1179" y="508"/>
                  </a:lnTo>
                  <a:lnTo>
                    <a:pt x="1201" y="518"/>
                  </a:lnTo>
                  <a:lnTo>
                    <a:pt x="1223" y="529"/>
                  </a:lnTo>
                  <a:lnTo>
                    <a:pt x="1244" y="539"/>
                  </a:lnTo>
                  <a:lnTo>
                    <a:pt x="1263" y="549"/>
                  </a:lnTo>
                  <a:lnTo>
                    <a:pt x="1282" y="558"/>
                  </a:lnTo>
                  <a:lnTo>
                    <a:pt x="1301" y="568"/>
                  </a:lnTo>
                  <a:lnTo>
                    <a:pt x="1319" y="577"/>
                  </a:lnTo>
                  <a:lnTo>
                    <a:pt x="1337" y="588"/>
                  </a:lnTo>
                  <a:lnTo>
                    <a:pt x="1354" y="597"/>
                  </a:lnTo>
                  <a:lnTo>
                    <a:pt x="1372" y="607"/>
                  </a:lnTo>
                  <a:lnTo>
                    <a:pt x="1389" y="617"/>
                  </a:lnTo>
                  <a:lnTo>
                    <a:pt x="1407" y="627"/>
                  </a:lnTo>
                  <a:lnTo>
                    <a:pt x="1424" y="637"/>
                  </a:lnTo>
                  <a:lnTo>
                    <a:pt x="1441" y="648"/>
                  </a:lnTo>
                  <a:lnTo>
                    <a:pt x="1459" y="659"/>
                  </a:lnTo>
                  <a:lnTo>
                    <a:pt x="1475" y="669"/>
                  </a:lnTo>
                  <a:lnTo>
                    <a:pt x="1491" y="679"/>
                  </a:lnTo>
                  <a:lnTo>
                    <a:pt x="1507" y="688"/>
                  </a:lnTo>
                  <a:lnTo>
                    <a:pt x="1520" y="697"/>
                  </a:lnTo>
                  <a:lnTo>
                    <a:pt x="1529" y="703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5131172" y="5807819"/>
              <a:ext cx="88900" cy="69850"/>
            </a:xfrm>
            <a:custGeom>
              <a:avLst/>
              <a:gdLst>
                <a:gd name="T0" fmla="*/ 16 w 56"/>
                <a:gd name="T1" fmla="*/ 0 h 44"/>
                <a:gd name="T2" fmla="*/ 56 w 56"/>
                <a:gd name="T3" fmla="*/ 44 h 44"/>
                <a:gd name="T4" fmla="*/ 0 w 56"/>
                <a:gd name="T5" fmla="*/ 24 h 44"/>
                <a:gd name="T6" fmla="*/ 16 w 56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4">
                  <a:moveTo>
                    <a:pt x="16" y="0"/>
                  </a:moveTo>
                  <a:lnTo>
                    <a:pt x="56" y="44"/>
                  </a:lnTo>
                  <a:lnTo>
                    <a:pt x="0" y="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Shared Targets </a:t>
            </a:r>
            <a:endParaRPr lang="en-US" sz="15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assign IDs?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20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94642" y="183377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Function_A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90404" y="2251006"/>
            <a:ext cx="2423138" cy="8771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12258" y="3084889"/>
            <a:ext cx="2401289" cy="20781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354950" y="2394977"/>
            <a:ext cx="1013813" cy="14339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439879" y="2508927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439879" y="3423430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4951" y="3146426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ID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_?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54945" y="2807890"/>
            <a:ext cx="10647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ID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_?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75025" y="2144376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959955" y="2386254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75026" y="2109255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ID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_?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75022" y="2765751"/>
            <a:ext cx="10647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ID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_?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4648" y="341428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Function_B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75025" y="3724886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959955" y="3966763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5026" y="3689763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ID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_?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75022" y="4346260"/>
            <a:ext cx="10647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ID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_?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12258" y="3128207"/>
            <a:ext cx="2401289" cy="7007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412258" y="3351376"/>
            <a:ext cx="2401289" cy="12718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58192" y="4040387"/>
            <a:ext cx="1013813" cy="1433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443121" y="4154337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2443121" y="5068840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58193" y="4791836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ID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_?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58187" y="4453300"/>
            <a:ext cx="10647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ID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_?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419543" y="3848050"/>
            <a:ext cx="2423138" cy="87719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441397" y="4681933"/>
            <a:ext cx="2401289" cy="20781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IDs</a:t>
            </a:r>
            <a:endParaRPr lang="en-US" sz="15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multiple IDs does not scale</a:t>
            </a:r>
          </a:p>
          <a:p>
            <a:pPr lvl="1"/>
            <a:r>
              <a:rPr lang="en-US" dirty="0" smtClean="0"/>
              <a:t>Think of function return targets!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21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6535" y="253640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Function_A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412297" y="2953636"/>
            <a:ext cx="2423138" cy="8771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34151" y="3787519"/>
            <a:ext cx="2401289" cy="20781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376843" y="3097607"/>
            <a:ext cx="1013813" cy="14339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461772" y="3211557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461772" y="4126060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76844" y="3849056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76838" y="3510520"/>
            <a:ext cx="10711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ID_*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96918" y="2847006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981848" y="3088884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96919" y="2811885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96915" y="3468381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6541" y="411691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Function_B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96918" y="4427516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981848" y="4669393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6919" y="4392393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ID_3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6915" y="5048890"/>
            <a:ext cx="10711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ID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_*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34151" y="3830837"/>
            <a:ext cx="2401289" cy="7007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434151" y="4054006"/>
            <a:ext cx="2401289" cy="12718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80085" y="4743017"/>
            <a:ext cx="1013813" cy="1433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465014" y="4856967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2465014" y="5771470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80086" y="5494466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ID_4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80080" y="5155930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ID_3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441436" y="4550680"/>
            <a:ext cx="2423138" cy="87719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463290" y="5384563"/>
            <a:ext cx="2401289" cy="20781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8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Flattening IDs Can be Unavoidable</a:t>
            </a:r>
            <a:endParaRPr lang="en-US" sz="1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22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03026" y="146525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Function_A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098788" y="1882481"/>
            <a:ext cx="2423138" cy="8771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20642" y="2716364"/>
            <a:ext cx="2401289" cy="20781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63334" y="2026452"/>
            <a:ext cx="1013813" cy="14339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148263" y="2140402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148263" y="3054905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63335" y="2777901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63329" y="243936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83409" y="1775851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668339" y="2017729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3410" y="1740730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83406" y="2397226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3032" y="304575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Function_B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83409" y="3356361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668339" y="3598238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3410" y="3321238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3406" y="397773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20642" y="2759682"/>
            <a:ext cx="2401289" cy="7007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120642" y="2982851"/>
            <a:ext cx="2401289" cy="12718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66576" y="3671862"/>
            <a:ext cx="1013813" cy="1433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151505" y="3785812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2151505" y="4700315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66577" y="4423311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66571" y="408477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127927" y="3479525"/>
            <a:ext cx="2423138" cy="87719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149781" y="4313408"/>
            <a:ext cx="2401289" cy="20781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21743" y="461663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</a:rPr>
              <a:t>Function_C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02120" y="4927239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5687053" y="5165826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02124" y="4888826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ID_3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2120" y="5545323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ID_4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55406" y="5229432"/>
            <a:ext cx="1013813" cy="14339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2140335" y="5343382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2140335" y="6257885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55407" y="5980881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ID_4]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55401" y="564234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ID_3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127927" y="4976732"/>
            <a:ext cx="2423138" cy="8771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127927" y="5853931"/>
            <a:ext cx="2415282" cy="27699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Allowed but </a:t>
            </a:r>
            <a:r>
              <a:rPr lang="en-US" dirty="0"/>
              <a:t>Not in the CFG</a:t>
            </a:r>
            <a:endParaRPr lang="en-US" sz="1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23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03026" y="146525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Function_A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63334" y="2026452"/>
            <a:ext cx="1013813" cy="14339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148263" y="2140402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148263" y="3054905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63335" y="2777901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63329" y="243936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83409" y="1775851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668339" y="2017729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3410" y="1740730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83406" y="2397226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3032" y="304575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Function_B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83409" y="3356361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668339" y="3598238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3410" y="3321238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3406" y="397773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66576" y="3671862"/>
            <a:ext cx="1013813" cy="1433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151505" y="3785812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2151505" y="4700315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66577" y="4423311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66571" y="408477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1743" y="461663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</a:rPr>
              <a:t>Function_C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02120" y="4927239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5687053" y="5165826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02124" y="4888826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ID_3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2120" y="5545323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ID_4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55406" y="5229432"/>
            <a:ext cx="1013813" cy="14339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2140335" y="5343382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2140335" y="6257885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55407" y="5980881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ID_4]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55401" y="564234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ID_3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098788" y="1882481"/>
            <a:ext cx="2423138" cy="8771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136059" y="2716364"/>
            <a:ext cx="2385873" cy="182080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3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/>
              <a:t>Allowed </a:t>
            </a:r>
            <a:r>
              <a:rPr lang="en-US" dirty="0" smtClean="0"/>
              <a:t>but </a:t>
            </a:r>
            <a:r>
              <a:rPr lang="en-US" dirty="0"/>
              <a:t>Not in the CFG</a:t>
            </a:r>
            <a:endParaRPr lang="en-US" sz="1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24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03026" y="146525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Function_A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63334" y="2026452"/>
            <a:ext cx="1013813" cy="14339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148263" y="2140402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148263" y="3054905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63335" y="2777901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63329" y="243936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83409" y="1775851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668339" y="2017729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3410" y="1740730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83406" y="2397226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3032" y="304575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Function_B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83409" y="3356361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668339" y="3598238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3410" y="3321238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3406" y="397773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66576" y="3671862"/>
            <a:ext cx="1013813" cy="1433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151505" y="3785812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2151505" y="4700315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66577" y="4423311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66571" y="408477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1743" y="461663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</a:rPr>
              <a:t>Function_C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02120" y="4927239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5687053" y="5165826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02124" y="4888826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ID_3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2120" y="5545323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ID_4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55406" y="5229432"/>
            <a:ext cx="1013813" cy="14339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2140335" y="5343382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2140335" y="6257885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55407" y="5980881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ID_4]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55401" y="564234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ID_3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098788" y="2759681"/>
            <a:ext cx="2423144" cy="70071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136060" y="4277817"/>
            <a:ext cx="2385872" cy="25934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4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the CFG</a:t>
            </a:r>
            <a:endParaRPr lang="en-US" sz="1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With</a:t>
            </a:r>
            <a:r>
              <a:rPr lang="en-US" dirty="0" smtClean="0"/>
              <a:t> source code</a:t>
            </a:r>
          </a:p>
          <a:p>
            <a:pPr lvl="1"/>
            <a:r>
              <a:rPr lang="en-US" dirty="0" smtClean="0"/>
              <a:t>More reliable</a:t>
            </a:r>
          </a:p>
          <a:p>
            <a:pPr lvl="1"/>
            <a:r>
              <a:rPr lang="en-US" dirty="0" smtClean="0"/>
              <a:t>Still not perfect</a:t>
            </a:r>
          </a:p>
          <a:p>
            <a:pPr lvl="1"/>
            <a:r>
              <a:rPr lang="en-US" dirty="0" smtClean="0"/>
              <a:t>How to handle libraries?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25</a:t>
            </a:fld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345578" y="1702952"/>
            <a:ext cx="4458788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void (*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)(char *string,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set_callback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the CFG</a:t>
            </a:r>
            <a:endParaRPr lang="en-US" sz="1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With</a:t>
            </a:r>
            <a:r>
              <a:rPr lang="en-US" dirty="0" smtClean="0"/>
              <a:t> source code</a:t>
            </a:r>
          </a:p>
          <a:p>
            <a:pPr lvl="1"/>
            <a:r>
              <a:rPr lang="en-US" dirty="0" smtClean="0"/>
              <a:t>More reliable</a:t>
            </a:r>
          </a:p>
          <a:p>
            <a:pPr lvl="1"/>
            <a:r>
              <a:rPr lang="en-US" dirty="0" smtClean="0"/>
              <a:t>Still not perfect</a:t>
            </a:r>
          </a:p>
          <a:p>
            <a:pPr lvl="1"/>
            <a:r>
              <a:rPr lang="en-US" dirty="0" smtClean="0"/>
              <a:t>How to handle libraries?</a:t>
            </a:r>
          </a:p>
          <a:p>
            <a:pPr lvl="1"/>
            <a:endParaRPr lang="en-US" dirty="0"/>
          </a:p>
          <a:p>
            <a:r>
              <a:rPr lang="en-US" dirty="0" smtClean="0"/>
              <a:t>Without source code</a:t>
            </a:r>
          </a:p>
          <a:p>
            <a:pPr lvl="1"/>
            <a:r>
              <a:rPr lang="en-US" dirty="0" smtClean="0"/>
              <a:t>Requires accurate disassembly</a:t>
            </a:r>
          </a:p>
          <a:p>
            <a:pPr lvl="1"/>
            <a:r>
              <a:rPr lang="en-US" dirty="0" smtClean="0"/>
              <a:t>Cannot accurately define all paths</a:t>
            </a:r>
          </a:p>
          <a:p>
            <a:pPr lvl="1"/>
            <a:r>
              <a:rPr lang="en-US" dirty="0" smtClean="0"/>
              <a:t>Shared libraries are easier to handle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26</a:t>
            </a:fld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345578" y="1702952"/>
            <a:ext cx="4458788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void (*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)(char *string,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set_callback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CFI for binaries</a:t>
            </a:r>
            <a:endParaRPr lang="en-US" sz="1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or three IDS used for everything</a:t>
            </a:r>
          </a:p>
          <a:p>
            <a:pPr lvl="1"/>
            <a:r>
              <a:rPr lang="en-US" dirty="0" smtClean="0"/>
              <a:t>For indirect call targets, return targets (optionally jump targets)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27</a:t>
            </a:fld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77494" y="253640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Function_A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473256" y="2953636"/>
            <a:ext cx="2423138" cy="8771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495110" y="3787519"/>
            <a:ext cx="2401289" cy="20781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437802" y="3097607"/>
            <a:ext cx="1013813" cy="14339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522731" y="3211557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522731" y="4126060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37803" y="3849056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37797" y="3510520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57877" y="2847006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6042807" y="3088884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57878" y="2811885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957874" y="3468381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77500" y="411691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Function_B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957877" y="4427516"/>
            <a:ext cx="1400864" cy="1077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6042807" y="4669393"/>
            <a:ext cx="187878" cy="434532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57878" y="4392393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57874" y="5048890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532A8"/>
                </a:solidFill>
                <a:latin typeface="Calibri" panose="020F0502020204030204" pitchFamily="34" charset="0"/>
              </a:rPr>
              <a:t>check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495110" y="3830837"/>
            <a:ext cx="2401289" cy="7007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3495110" y="4054006"/>
            <a:ext cx="2401289" cy="12718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441044" y="4743017"/>
            <a:ext cx="1013813" cy="1433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2525973" y="4856967"/>
            <a:ext cx="196241" cy="34097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2525973" y="5771470"/>
            <a:ext cx="160269" cy="323149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1045" y="5494466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7532A8"/>
                </a:solidFill>
                <a:latin typeface="Calibri" panose="020F0502020204030204" pitchFamily="34" charset="0"/>
              </a:rPr>
              <a:t>ID_2]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41039" y="5155930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</a:rPr>
              <a:t>check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50" b="1" dirty="0">
                <a:latin typeface="Calibri" panose="020F0502020204030204" pitchFamily="34" charset="0"/>
              </a:rPr>
              <a:t>[</a:t>
            </a:r>
            <a:r>
              <a:rPr lang="en-US" sz="135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ID_1</a:t>
            </a:r>
            <a:r>
              <a:rPr lang="en-US" sz="1350" b="1" dirty="0" smtClean="0">
                <a:latin typeface="Calibri" panose="020F0502020204030204" pitchFamily="34" charset="0"/>
              </a:rPr>
              <a:t>]</a:t>
            </a:r>
            <a:endParaRPr lang="en-US" sz="1350" b="1" dirty="0">
              <a:latin typeface="Calibri" panose="020F0502020204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502395" y="4550680"/>
            <a:ext cx="2423138" cy="87719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524249" y="5384563"/>
            <a:ext cx="2401289" cy="20781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5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State-of-the-Art CFI for Binaries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Control Flow Integrity &amp; Randomization for Binary </a:t>
            </a:r>
            <a:r>
              <a:rPr lang="en-US" dirty="0" smtClean="0"/>
              <a:t>Executables, Oakland 2013</a:t>
            </a:r>
          </a:p>
          <a:p>
            <a:pPr lvl="1"/>
            <a:r>
              <a:rPr lang="en-US" dirty="0">
                <a:hlinkClick r:id="rId2"/>
              </a:rPr>
              <a:t>http://www.cs.berkeley.edu/~</a:t>
            </a:r>
            <a:r>
              <a:rPr lang="en-US" dirty="0" smtClean="0">
                <a:hlinkClick r:id="rId2"/>
              </a:rPr>
              <a:t>dawnsong/papers/Oakland2013-CCFIR-CR.pdf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 Flow Integrity for COTS </a:t>
            </a:r>
            <a:r>
              <a:rPr lang="en-US" dirty="0" smtClean="0"/>
              <a:t>Binaries, USENIX Security 2014</a:t>
            </a:r>
          </a:p>
          <a:p>
            <a:pPr lvl="1"/>
            <a:r>
              <a:rPr lang="en-US" dirty="0">
                <a:hlinkClick r:id="rId3"/>
              </a:rPr>
              <a:t>http://www.cs.stonybrook.edu/~</a:t>
            </a:r>
            <a:r>
              <a:rPr lang="en-US" dirty="0" smtClean="0">
                <a:hlinkClick r:id="rId3"/>
              </a:rPr>
              <a:t>mizhang/papers/binCFI.pdf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Modus Operandi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Disassemble binary</a:t>
            </a:r>
          </a:p>
          <a:p>
            <a:pPr lvl="1"/>
            <a:r>
              <a:rPr lang="en-US" dirty="0" smtClean="0"/>
              <a:t>CCFIR: Use relocation information (Windows)</a:t>
            </a:r>
          </a:p>
          <a:p>
            <a:pPr lvl="1"/>
            <a:r>
              <a:rPr lang="en-US" dirty="0" err="1" smtClean="0"/>
              <a:t>binCFI</a:t>
            </a:r>
            <a:r>
              <a:rPr lang="en-US" dirty="0" smtClean="0"/>
              <a:t>: Use multiple heuristics (Linux)</a:t>
            </a:r>
          </a:p>
          <a:p>
            <a:endParaRPr lang="en-US" dirty="0" smtClean="0"/>
          </a:p>
          <a:p>
            <a:r>
              <a:rPr lang="en-US" dirty="0" smtClean="0"/>
              <a:t>Extract CFG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Sufficient to locate functions</a:t>
            </a:r>
          </a:p>
          <a:p>
            <a:endParaRPr lang="en-US" dirty="0" smtClean="0"/>
          </a:p>
          <a:p>
            <a:r>
              <a:rPr lang="en-US" dirty="0" smtClean="0"/>
              <a:t>Rewrite binary with security checks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2224" y="1386567"/>
            <a:ext cx="25761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je 41c523 &lt;main+0x803&gt;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42ab00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%rax,0x2cda9d(%rip)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cmpb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$0x2d,(%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je 41c4ac &lt;main+0x78c&gt;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0x2cda8d(%rip),%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$0x4ab054,%eax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cmove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%rbx,0x2cda6a(%rip)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je 41c0c2 &lt;main+0x3a2&gt;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$0x63b,%edx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$0x4ab01d,%esi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46cab0 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sh_xfree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8298" y="1386567"/>
            <a:ext cx="25277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%rax,0x2d2945(%rip)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0x2cda16(%rip),%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je 41c112 &lt;main+0x3f2&gt;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movzbl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41b640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time@plt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0xb8(%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),%r15d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0xc(%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),%r15d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%rax,0x2d2670(%rip)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je 41c214 &lt;main+0x4f4&gt;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xchg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ax,%ax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%r15d,%rax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(%rdx,%rax,8),%r14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je 41c214 &lt;main+0x4f4&gt;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cmpb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$0x2d,(%r14)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41c214 &lt;main+0x4f4&gt;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movzbl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0x1(%r14),%r12d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$0x0,0x18(%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$0x2d,%r12b</a:t>
            </a:r>
          </a:p>
        </p:txBody>
      </p:sp>
      <p:sp>
        <p:nvSpPr>
          <p:cNvPr id="9" name="Rectangle 8"/>
          <p:cNvSpPr/>
          <p:nvPr/>
        </p:nvSpPr>
        <p:spPr>
          <a:xfrm>
            <a:off x="5926015" y="1386567"/>
            <a:ext cx="25673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je 41c440 &lt;main+0x720&gt;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$0x4c223a,%ebx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add $0x1,%r14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41c1a3 &lt;main+0x483&gt;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),%r12b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%ebp,%r13d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41c188 &lt;main+0x468&gt;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xchg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ax,%ax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41c188 &lt;main+0x468&gt;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$0x1,0x4ab3c8(%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je 41c461 &lt;main+0x741&gt;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add $0x1,%r15d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%r15d,%rdx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(%rcx,%rdx,8),%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je 41cefd &lt;main+0x11dd&gt;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508" y="3138854"/>
            <a:ext cx="2672862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98189" y="3956538"/>
            <a:ext cx="2672862" cy="6799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26014" y="3956538"/>
            <a:ext cx="2672862" cy="5187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778370" y="2163373"/>
            <a:ext cx="4624753" cy="1793165"/>
            <a:chOff x="2778370" y="2163373"/>
            <a:chExt cx="4624753" cy="1793165"/>
          </a:xfrm>
        </p:grpSpPr>
        <p:sp>
          <p:nvSpPr>
            <p:cNvPr id="14" name="Rectangle 13"/>
            <p:cNvSpPr/>
            <p:nvPr/>
          </p:nvSpPr>
          <p:spPr>
            <a:xfrm>
              <a:off x="4257127" y="2163373"/>
              <a:ext cx="1591406" cy="8528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Gadgets</a:t>
              </a:r>
              <a:endParaRPr lang="en-US" sz="2400" b="1" dirty="0"/>
            </a:p>
          </p:txBody>
        </p:sp>
        <p:cxnSp>
          <p:nvCxnSpPr>
            <p:cNvPr id="16" name="Straight Arrow Connector 15"/>
            <p:cNvCxnSpPr>
              <a:endCxn id="10" idx="3"/>
            </p:cNvCxnSpPr>
            <p:nvPr/>
          </p:nvCxnSpPr>
          <p:spPr>
            <a:xfrm flipH="1">
              <a:off x="2778370" y="3042138"/>
              <a:ext cx="2196977" cy="3253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257127" y="3016227"/>
              <a:ext cx="795703" cy="9332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052829" y="3042138"/>
              <a:ext cx="2350294" cy="9144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CCFIR: Disassembly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relocation information on Windows binaries</a:t>
            </a:r>
          </a:p>
          <a:p>
            <a:pPr lvl="1"/>
            <a:r>
              <a:rPr lang="en-US" dirty="0" smtClean="0"/>
              <a:t>Relocation is used as an alternative faster way to position-independent code</a:t>
            </a:r>
          </a:p>
          <a:p>
            <a:pPr lvl="1"/>
            <a:r>
              <a:rPr lang="en-US" dirty="0" smtClean="0"/>
              <a:t>Guides to rewrite the code to correctly point to </a:t>
            </a:r>
          </a:p>
          <a:p>
            <a:pPr lvl="2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Global variables</a:t>
            </a:r>
          </a:p>
          <a:p>
            <a:r>
              <a:rPr lang="en-US" dirty="0" smtClean="0"/>
              <a:t>Identify function entry points and use to correctly disassemble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916297" y="239833"/>
            <a:ext cx="2653289" cy="2818449"/>
            <a:chOff x="3914543" y="3099590"/>
            <a:chExt cx="2653289" cy="2818449"/>
          </a:xfrm>
        </p:grpSpPr>
        <p:sp>
          <p:nvSpPr>
            <p:cNvPr id="16" name="TextBox 15"/>
            <p:cNvSpPr txBox="1"/>
            <p:nvPr/>
          </p:nvSpPr>
          <p:spPr>
            <a:xfrm>
              <a:off x="3914543" y="3609715"/>
              <a:ext cx="2653289" cy="2308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0x80010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0xdeadbeef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0x81000: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0x810f0: call </a:t>
              </a:r>
              <a:r>
                <a:rPr lang="en-US" sz="16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0x82000: </a:t>
              </a: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inc</a:t>
              </a: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[</a:t>
              </a:r>
              <a:r>
                <a:rPr lang="en-US" sz="16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0x0010</a:t>
              </a: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endParaRPr lang="en-US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0x82020 ret 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0054" y="3099590"/>
              <a:ext cx="2090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Instance in Memory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16297" y="232020"/>
            <a:ext cx="2653290" cy="2818449"/>
            <a:chOff x="3914544" y="3099590"/>
            <a:chExt cx="2653290" cy="2818449"/>
          </a:xfrm>
        </p:grpSpPr>
        <p:sp>
          <p:nvSpPr>
            <p:cNvPr id="23" name="TextBox 22"/>
            <p:cNvSpPr txBox="1"/>
            <p:nvPr/>
          </p:nvSpPr>
          <p:spPr>
            <a:xfrm>
              <a:off x="3914544" y="3609715"/>
              <a:ext cx="2653290" cy="2308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0x80010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0xdeadbeef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0x81000: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0x810f0: call </a:t>
              </a:r>
              <a:r>
                <a:rPr lang="en-US" sz="16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0x82000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0x82000: </a:t>
              </a: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inc</a:t>
              </a: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[</a:t>
              </a:r>
              <a:r>
                <a:rPr lang="en-US" sz="16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0x80010</a:t>
              </a: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endParaRPr lang="en-US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0x82020 ret 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40054" y="3099590"/>
              <a:ext cx="2090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Instance in Memory</a:t>
              </a:r>
              <a:endParaRPr lang="en-US" b="1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79518" y="3489672"/>
            <a:ext cx="2316660" cy="2774147"/>
            <a:chOff x="712290" y="3143892"/>
            <a:chExt cx="2316660" cy="2774147"/>
          </a:xfrm>
        </p:grpSpPr>
        <p:sp>
          <p:nvSpPr>
            <p:cNvPr id="9" name="TextBox 8"/>
            <p:cNvSpPr txBox="1"/>
            <p:nvPr/>
          </p:nvSpPr>
          <p:spPr>
            <a:xfrm>
              <a:off x="712290" y="3609715"/>
              <a:ext cx="2316660" cy="2308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0x0010: var_1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0x1000: func_1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0x10f0: call func_2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0x2000: func_2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0x2000: var_1++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0x2020 ret 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00853" y="3143892"/>
              <a:ext cx="1339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Logical view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1693" y="239833"/>
            <a:ext cx="2428870" cy="2818449"/>
            <a:chOff x="3914544" y="3099590"/>
            <a:chExt cx="2428870" cy="2818449"/>
          </a:xfrm>
        </p:grpSpPr>
        <p:sp>
          <p:nvSpPr>
            <p:cNvPr id="12" name="TextBox 11"/>
            <p:cNvSpPr txBox="1"/>
            <p:nvPr/>
          </p:nvSpPr>
          <p:spPr>
            <a:xfrm>
              <a:off x="3914544" y="3609715"/>
              <a:ext cx="2428870" cy="2308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0x0010: </a:t>
              </a: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0xdeadbeef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0x1000: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0x10f0: call 0x2000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0x2000: </a:t>
              </a: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inc</a:t>
              </a: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[0x0010]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endParaRPr lang="en-US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0x2020 ret 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77262" y="3099590"/>
              <a:ext cx="1303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Binary view</a:t>
              </a:r>
              <a:endParaRPr lang="en-US" b="1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06820"/>
              </p:ext>
            </p:extLst>
          </p:nvPr>
        </p:nvGraphicFramePr>
        <p:xfrm>
          <a:off x="4679754" y="4350641"/>
          <a:ext cx="3169116" cy="1097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6372"/>
                <a:gridCol w="1056372"/>
                <a:gridCol w="1056372"/>
              </a:tblGrid>
              <a:tr h="2672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Fixup</a:t>
                      </a:r>
                      <a:endParaRPr lang="en-US" dirty="0"/>
                    </a:p>
                  </a:txBody>
                  <a:tcPr/>
                </a:tc>
              </a:tr>
              <a:tr h="2672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2672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0x10f1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67993" y="3966714"/>
            <a:ext cx="190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Relocation Entries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3028950" y="1253985"/>
            <a:ext cx="1347841" cy="692422"/>
            <a:chOff x="3028950" y="1253985"/>
            <a:chExt cx="1347841" cy="692422"/>
          </a:xfrm>
        </p:grpSpPr>
        <p:sp>
          <p:nvSpPr>
            <p:cNvPr id="19" name="Right Arrow 18"/>
            <p:cNvSpPr/>
            <p:nvPr/>
          </p:nvSpPr>
          <p:spPr>
            <a:xfrm>
              <a:off x="3028950" y="1623317"/>
              <a:ext cx="1347841" cy="32309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8950" y="1253985"/>
              <a:ext cx="128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library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447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binCFI</a:t>
            </a:r>
            <a:r>
              <a:rPr lang="en-US" dirty="0" smtClean="0"/>
              <a:t>: Disassembly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disassembly</a:t>
            </a:r>
          </a:p>
          <a:p>
            <a:r>
              <a:rPr lang="en-US" dirty="0" smtClean="0"/>
              <a:t>Initial error detection</a:t>
            </a:r>
          </a:p>
          <a:p>
            <a:pPr lvl="1"/>
            <a:r>
              <a:rPr lang="en-US" dirty="0" smtClean="0"/>
              <a:t>invalid </a:t>
            </a:r>
            <a:r>
              <a:rPr lang="en-US" dirty="0" err="1" smtClean="0"/>
              <a:t>opcode</a:t>
            </a:r>
            <a:endParaRPr lang="en-US" dirty="0"/>
          </a:p>
          <a:p>
            <a:pPr lvl="1"/>
            <a:r>
              <a:rPr lang="en-US" dirty="0"/>
              <a:t>direct jump/call outside module </a:t>
            </a:r>
            <a:r>
              <a:rPr lang="en-US" dirty="0" smtClean="0"/>
              <a:t>address</a:t>
            </a:r>
            <a:endParaRPr lang="en-US" dirty="0"/>
          </a:p>
          <a:p>
            <a:pPr lvl="1"/>
            <a:r>
              <a:rPr lang="en-US" dirty="0"/>
              <a:t>direct control into </a:t>
            </a:r>
            <a:r>
              <a:rPr lang="en-US" dirty="0" smtClean="0"/>
              <a:t>instruction</a:t>
            </a:r>
            <a:endParaRPr lang="en-US" dirty="0"/>
          </a:p>
          <a:p>
            <a:r>
              <a:rPr lang="en-US" dirty="0"/>
              <a:t>Error </a:t>
            </a:r>
            <a:r>
              <a:rPr lang="en-US" dirty="0" smtClean="0"/>
              <a:t>correction</a:t>
            </a:r>
            <a:endParaRPr lang="en-US" dirty="0"/>
          </a:p>
          <a:p>
            <a:pPr lvl="1"/>
            <a:r>
              <a:rPr lang="en-US" dirty="0"/>
              <a:t>Identify “gap:” data/padding disassembled as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Scan backward to preceding unconditional </a:t>
            </a:r>
            <a:r>
              <a:rPr lang="en-US" dirty="0" smtClean="0"/>
              <a:t>jump</a:t>
            </a:r>
            <a:endParaRPr lang="en-US" dirty="0"/>
          </a:p>
          <a:p>
            <a:pPr lvl="1"/>
            <a:r>
              <a:rPr lang="en-US" dirty="0"/>
              <a:t>Scan forward to next direct or indirect </a:t>
            </a:r>
            <a:r>
              <a:rPr lang="en-US" dirty="0" smtClean="0"/>
              <a:t>target</a:t>
            </a:r>
            <a:endParaRPr lang="en-US" dirty="0"/>
          </a:p>
          <a:p>
            <a:pPr lvl="2"/>
            <a:r>
              <a:rPr lang="en-US" dirty="0"/>
              <a:t>Indirect targets obtained from static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/>
              <a:t>Mark “gap,” repeat until no more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binCFI</a:t>
            </a:r>
            <a:r>
              <a:rPr lang="en-US" dirty="0" smtClean="0"/>
              <a:t>: Identifying CFG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Pointer Constants (CK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Any constant that could be an address within the current module</a:t>
            </a:r>
            <a:endParaRPr lang="en-US" dirty="0"/>
          </a:p>
          <a:p>
            <a:pPr lvl="1"/>
            <a:r>
              <a:rPr lang="en-US" dirty="0"/>
              <a:t>Computed Code Pointers (CC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Jump tables</a:t>
            </a:r>
            <a:endParaRPr lang="en-US" dirty="0"/>
          </a:p>
          <a:p>
            <a:pPr lvl="1"/>
            <a:r>
              <a:rPr lang="en-US" dirty="0" smtClean="0"/>
              <a:t>Exception </a:t>
            </a:r>
            <a:r>
              <a:rPr lang="en-US" dirty="0"/>
              <a:t>handlers (EH)</a:t>
            </a:r>
          </a:p>
          <a:p>
            <a:pPr lvl="1"/>
            <a:r>
              <a:rPr lang="en-US" dirty="0" smtClean="0"/>
              <a:t>Exported </a:t>
            </a:r>
            <a:r>
              <a:rPr lang="en-US" dirty="0"/>
              <a:t>symbols (ES)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addresses (RA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Extracted through static analysis of disassembled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State-of-the-Art CFI for Binaries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Control Flow Integrity &amp; Randomization for Binary </a:t>
            </a:r>
            <a:r>
              <a:rPr lang="en-US" dirty="0" smtClean="0"/>
              <a:t>Executables, Oakland 2013</a:t>
            </a:r>
          </a:p>
          <a:p>
            <a:pPr lvl="1"/>
            <a:r>
              <a:rPr lang="en-US" dirty="0">
                <a:hlinkClick r:id="rId2"/>
              </a:rPr>
              <a:t>http://www.cs.berkeley.edu/~</a:t>
            </a:r>
            <a:r>
              <a:rPr lang="en-US" dirty="0" smtClean="0">
                <a:hlinkClick r:id="rId2"/>
              </a:rPr>
              <a:t>dawnsong/papers/Oakland2013-CCFIR-CR.pdf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 Flow Integrity for COTS </a:t>
            </a:r>
            <a:r>
              <a:rPr lang="en-US" dirty="0" smtClean="0"/>
              <a:t>Binaries, USENIX Security 2014</a:t>
            </a:r>
          </a:p>
          <a:p>
            <a:pPr lvl="1"/>
            <a:r>
              <a:rPr lang="en-US" dirty="0">
                <a:hlinkClick r:id="rId3"/>
              </a:rPr>
              <a:t>http://www.cs.stonybrook.edu/~</a:t>
            </a:r>
            <a:r>
              <a:rPr lang="en-US" dirty="0" smtClean="0">
                <a:hlinkClick r:id="rId3"/>
              </a:rPr>
              <a:t>mizhang/papers/binCFI.pdf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916702" y="2651930"/>
            <a:ext cx="5223510" cy="1903187"/>
          </a:xfrm>
          <a:prstGeom prst="roundRect">
            <a:avLst/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 smtClean="0"/>
              <a:t>Are they </a:t>
            </a:r>
            <a:r>
              <a:rPr lang="en-US" sz="3300" dirty="0"/>
              <a:t>strong enough?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Site (</a:t>
            </a:r>
            <a:r>
              <a:rPr lang="en-US" b="1" dirty="0"/>
              <a:t>CS</a:t>
            </a:r>
            <a:r>
              <a:rPr lang="en-US" dirty="0"/>
              <a:t>) gadgets</a:t>
            </a:r>
          </a:p>
          <a:p>
            <a:pPr lvl="1"/>
            <a:r>
              <a:rPr lang="en-US" dirty="0"/>
              <a:t>Targetable by </a:t>
            </a:r>
            <a:r>
              <a:rPr lang="en-US" b="1" dirty="0"/>
              <a:t>return</a:t>
            </a:r>
            <a:r>
              <a:rPr lang="en-US" dirty="0"/>
              <a:t> instructions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Return Oriented Programming (ROP)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Entry Point (</a:t>
            </a:r>
            <a:r>
              <a:rPr lang="en-US" b="1" dirty="0">
                <a:sym typeface="Wingdings" panose="05000000000000000000" pitchFamily="2" charset="2"/>
              </a:rPr>
              <a:t>EP</a:t>
            </a:r>
            <a:r>
              <a:rPr lang="en-US" dirty="0">
                <a:sym typeface="Wingdings" panose="05000000000000000000" pitchFamily="2" charset="2"/>
              </a:rPr>
              <a:t>) gadgets</a:t>
            </a:r>
          </a:p>
          <a:p>
            <a:pPr lvl="1"/>
            <a:r>
              <a:rPr lang="en-US" dirty="0"/>
              <a:t>Targetable by </a:t>
            </a:r>
            <a:r>
              <a:rPr lang="en-US" b="1" dirty="0"/>
              <a:t>indirect call </a:t>
            </a:r>
            <a:r>
              <a:rPr lang="en-US" dirty="0"/>
              <a:t>and </a:t>
            </a:r>
            <a:r>
              <a:rPr lang="en-US" b="1" dirty="0"/>
              <a:t>indirect jump </a:t>
            </a:r>
            <a:r>
              <a:rPr lang="en-US" dirty="0"/>
              <a:t>instructions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Call Oriented Programming (COP) </a:t>
            </a:r>
            <a:endParaRPr lang="en-US" b="1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481661" y="1771790"/>
            <a:ext cx="1029410" cy="1103951"/>
            <a:chOff x="7481661" y="1771790"/>
            <a:chExt cx="1029410" cy="1103951"/>
          </a:xfrm>
        </p:grpSpPr>
        <p:sp>
          <p:nvSpPr>
            <p:cNvPr id="5" name="Rectangle 4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7566594" y="4708368"/>
            <a:ext cx="1029410" cy="11039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651528" y="4774355"/>
            <a:ext cx="180543" cy="76173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81596" y="4430887"/>
            <a:ext cx="11144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Calibri" panose="020F0502020204030204" pitchFamily="34" charset="0"/>
              </a:rPr>
              <a:t>Function_X</a:t>
            </a:r>
            <a:r>
              <a:rPr lang="en-US" sz="1500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75366" y="4721444"/>
            <a:ext cx="520638" cy="239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alibri" panose="020F0502020204030204" pitchFamily="34" charset="0"/>
              </a:rPr>
              <a:t>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gadgets: Linking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73044" y="2250761"/>
            <a:ext cx="1029410" cy="1103951"/>
            <a:chOff x="7481661" y="1771790"/>
            <a:chExt cx="1029410" cy="1103951"/>
          </a:xfrm>
        </p:grpSpPr>
        <p:sp>
          <p:nvSpPr>
            <p:cNvPr id="21" name="Rectangle 20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58896" y="3342796"/>
            <a:ext cx="1029410" cy="1103951"/>
            <a:chOff x="7481661" y="1771790"/>
            <a:chExt cx="1029410" cy="1103951"/>
          </a:xfrm>
        </p:grpSpPr>
        <p:sp>
          <p:nvSpPr>
            <p:cNvPr id="25" name="Rectangle 24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35134" y="4510544"/>
            <a:ext cx="1029410" cy="1103951"/>
            <a:chOff x="7481661" y="1771790"/>
            <a:chExt cx="1029410" cy="1103951"/>
          </a:xfrm>
        </p:grpSpPr>
        <p:sp>
          <p:nvSpPr>
            <p:cNvPr id="32" name="Rectangle 31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702454" y="3152503"/>
            <a:ext cx="1042232" cy="28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60049" y="4334943"/>
            <a:ext cx="1042232" cy="28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097397" y="5446945"/>
            <a:ext cx="1042232" cy="28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4197" y="2046796"/>
            <a:ext cx="1042232" cy="28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gadgets: Calling 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73044" y="2250761"/>
            <a:ext cx="1029410" cy="1103951"/>
            <a:chOff x="7481661" y="1771790"/>
            <a:chExt cx="1029410" cy="1103951"/>
          </a:xfrm>
        </p:grpSpPr>
        <p:sp>
          <p:nvSpPr>
            <p:cNvPr id="21" name="Rectangle 20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35134" y="4510544"/>
            <a:ext cx="1029410" cy="1103951"/>
            <a:chOff x="7481661" y="1771790"/>
            <a:chExt cx="1029410" cy="1103951"/>
          </a:xfrm>
        </p:grpSpPr>
        <p:sp>
          <p:nvSpPr>
            <p:cNvPr id="32" name="Rectangle 31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702454" y="3152503"/>
            <a:ext cx="1042232" cy="28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99925" y="4510544"/>
            <a:ext cx="1102356" cy="111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097397" y="5446945"/>
            <a:ext cx="1042232" cy="28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4197" y="2046796"/>
            <a:ext cx="1042232" cy="28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777539" y="3306815"/>
            <a:ext cx="1029410" cy="1395744"/>
            <a:chOff x="3858896" y="1882964"/>
            <a:chExt cx="1029410" cy="1395744"/>
          </a:xfrm>
        </p:grpSpPr>
        <p:sp>
          <p:nvSpPr>
            <p:cNvPr id="27" name="Rectangle 26"/>
            <p:cNvSpPr/>
            <p:nvPr/>
          </p:nvSpPr>
          <p:spPr>
            <a:xfrm>
              <a:off x="3858896" y="1882964"/>
              <a:ext cx="1029410" cy="13957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943827" y="2126945"/>
              <a:ext cx="170672" cy="351665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943827" y="2678069"/>
              <a:ext cx="170672" cy="351665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371524" y="2095105"/>
              <a:ext cx="516782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2281" y="2067421"/>
            <a:ext cx="11144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>
                <a:latin typeface="Calibri" panose="020F0502020204030204" pitchFamily="34" charset="0"/>
              </a:rPr>
              <a:t>Function_X</a:t>
            </a:r>
            <a:r>
              <a:rPr lang="en-US" sz="1500" dirty="0" smtClean="0">
                <a:latin typeface="Calibri" panose="020F0502020204030204" pitchFamily="34" charset="0"/>
              </a:rPr>
              <a:t>:</a:t>
            </a:r>
            <a:endParaRPr lang="en-US" sz="1500" dirty="0"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51219" y="2328826"/>
            <a:ext cx="1029410" cy="13957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891880" y="2390587"/>
            <a:ext cx="1228187" cy="15118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891880" y="3638789"/>
            <a:ext cx="1228187" cy="4030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gadgets: Calling 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73044" y="2250761"/>
            <a:ext cx="1029410" cy="1103951"/>
            <a:chOff x="7481661" y="1771790"/>
            <a:chExt cx="1029410" cy="1103951"/>
          </a:xfrm>
        </p:grpSpPr>
        <p:sp>
          <p:nvSpPr>
            <p:cNvPr id="21" name="Rectangle 20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35134" y="4510544"/>
            <a:ext cx="1029410" cy="1103951"/>
            <a:chOff x="7481661" y="1771790"/>
            <a:chExt cx="1029410" cy="1103951"/>
          </a:xfrm>
        </p:grpSpPr>
        <p:sp>
          <p:nvSpPr>
            <p:cNvPr id="32" name="Rectangle 31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702454" y="3152503"/>
            <a:ext cx="1042232" cy="28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4197" y="2046796"/>
            <a:ext cx="1042232" cy="28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777539" y="3306815"/>
            <a:ext cx="1029410" cy="1395744"/>
            <a:chOff x="3858896" y="1882964"/>
            <a:chExt cx="1029410" cy="1395744"/>
          </a:xfrm>
        </p:grpSpPr>
        <p:sp>
          <p:nvSpPr>
            <p:cNvPr id="27" name="Rectangle 26"/>
            <p:cNvSpPr/>
            <p:nvPr/>
          </p:nvSpPr>
          <p:spPr>
            <a:xfrm>
              <a:off x="3858896" y="1882964"/>
              <a:ext cx="1029410" cy="13957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943827" y="2126945"/>
              <a:ext cx="170672" cy="351665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943827" y="2678069"/>
              <a:ext cx="170672" cy="351665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371524" y="2095105"/>
              <a:ext cx="516782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2281" y="2067421"/>
            <a:ext cx="13272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>
                <a:latin typeface="Calibri" panose="020F0502020204030204" pitchFamily="34" charset="0"/>
              </a:rPr>
              <a:t>VirtualProtect</a:t>
            </a:r>
            <a:r>
              <a:rPr lang="en-US" sz="1500" dirty="0" smtClean="0">
                <a:latin typeface="Calibri" panose="020F0502020204030204" pitchFamily="34" charset="0"/>
              </a:rPr>
              <a:t>:</a:t>
            </a:r>
            <a:endParaRPr lang="en-US" sz="1500" dirty="0"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51219" y="2328826"/>
            <a:ext cx="1029410" cy="13957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891880" y="2390587"/>
            <a:ext cx="1228187" cy="15118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&quot;No&quot; Symbol 5"/>
          <p:cNvSpPr/>
          <p:nvPr/>
        </p:nvSpPr>
        <p:spPr>
          <a:xfrm>
            <a:off x="5240361" y="2802736"/>
            <a:ext cx="531223" cy="52878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2696829" y="1509007"/>
            <a:ext cx="3274299" cy="1044755"/>
          </a:xfrm>
          <a:prstGeom prst="cloudCallout">
            <a:avLst>
              <a:gd name="adj1" fmla="val 31312"/>
              <a:gd name="adj2" fmla="val 725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CCFIR: No indirect calls to sensitive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gadgets: Calling 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73044" y="2250761"/>
            <a:ext cx="1029410" cy="1103951"/>
            <a:chOff x="7481661" y="1771790"/>
            <a:chExt cx="1029410" cy="1103951"/>
          </a:xfrm>
        </p:grpSpPr>
        <p:sp>
          <p:nvSpPr>
            <p:cNvPr id="21" name="Rectangle 20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35134" y="4510544"/>
            <a:ext cx="1029410" cy="1103951"/>
            <a:chOff x="7481661" y="1771790"/>
            <a:chExt cx="1029410" cy="1103951"/>
          </a:xfrm>
        </p:grpSpPr>
        <p:sp>
          <p:nvSpPr>
            <p:cNvPr id="32" name="Rectangle 31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702454" y="3152503"/>
            <a:ext cx="1042232" cy="28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4197" y="2046796"/>
            <a:ext cx="1042232" cy="28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788001" y="1503862"/>
            <a:ext cx="1029410" cy="1395744"/>
            <a:chOff x="3858896" y="1882964"/>
            <a:chExt cx="1029410" cy="1395744"/>
          </a:xfrm>
        </p:grpSpPr>
        <p:sp>
          <p:nvSpPr>
            <p:cNvPr id="27" name="Rectangle 26"/>
            <p:cNvSpPr/>
            <p:nvPr/>
          </p:nvSpPr>
          <p:spPr>
            <a:xfrm>
              <a:off x="3858896" y="1882964"/>
              <a:ext cx="1029410" cy="13957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943827" y="2126945"/>
              <a:ext cx="170672" cy="351665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943827" y="2678069"/>
              <a:ext cx="170672" cy="351665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371524" y="2095105"/>
              <a:ext cx="516782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2281" y="2067421"/>
            <a:ext cx="13272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>
                <a:latin typeface="Calibri" panose="020F0502020204030204" pitchFamily="34" charset="0"/>
              </a:rPr>
              <a:t>VirtualProtect</a:t>
            </a:r>
            <a:r>
              <a:rPr lang="en-US" sz="1500" dirty="0" smtClean="0">
                <a:latin typeface="Calibri" panose="020F0502020204030204" pitchFamily="34" charset="0"/>
              </a:rPr>
              <a:t>:</a:t>
            </a:r>
            <a:endParaRPr lang="en-US" sz="1500" dirty="0"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51219" y="2328826"/>
            <a:ext cx="1029410" cy="13957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870221" y="2390587"/>
            <a:ext cx="1249846" cy="1565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777539" y="3238598"/>
            <a:ext cx="1029410" cy="1395744"/>
            <a:chOff x="3858896" y="1882964"/>
            <a:chExt cx="1029410" cy="1395744"/>
          </a:xfrm>
        </p:grpSpPr>
        <p:sp>
          <p:nvSpPr>
            <p:cNvPr id="26" name="Rectangle 25"/>
            <p:cNvSpPr/>
            <p:nvPr/>
          </p:nvSpPr>
          <p:spPr>
            <a:xfrm>
              <a:off x="3858896" y="1882964"/>
              <a:ext cx="1029410" cy="13957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</a:t>
              </a:r>
              <a:r>
                <a:rPr lang="en-US" i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788..</a:t>
              </a:r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943827" y="2126945"/>
              <a:ext cx="170672" cy="351665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943827" y="2678069"/>
              <a:ext cx="170672" cy="351665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371524" y="2095105"/>
              <a:ext cx="516782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4899925" y="4510544"/>
            <a:ext cx="1102356" cy="111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97397" y="5446945"/>
            <a:ext cx="1042232" cy="28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891880" y="3638789"/>
            <a:ext cx="1228187" cy="4030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391431" y="2543603"/>
            <a:ext cx="1201783" cy="1105419"/>
          </a:xfrm>
          <a:prstGeom prst="rect">
            <a:avLst/>
          </a:prstGeom>
          <a:gradFill>
            <a:gsLst>
              <a:gs pos="16000">
                <a:schemeClr val="bg1"/>
              </a:gs>
              <a:gs pos="75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Recap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existing code to disable NX-bit</a:t>
            </a:r>
          </a:p>
          <a:p>
            <a:r>
              <a:rPr lang="en-US" dirty="0" smtClean="0"/>
              <a:t>Then jump to buffer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89528" y="3336929"/>
            <a:ext cx="8181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Points to</a:t>
            </a:r>
          </a:p>
        </p:txBody>
      </p:sp>
      <p:cxnSp>
        <p:nvCxnSpPr>
          <p:cNvPr id="15" name="Curved Connector 14"/>
          <p:cNvCxnSpPr>
            <a:stCxn id="37" idx="1"/>
            <a:endCxn id="25" idx="0"/>
          </p:cNvCxnSpPr>
          <p:nvPr/>
        </p:nvCxnSpPr>
        <p:spPr>
          <a:xfrm rot="10800000" flipV="1">
            <a:off x="1553062" y="3565645"/>
            <a:ext cx="5838370" cy="40460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14195" y="3970245"/>
            <a:ext cx="1277733" cy="625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…</a:t>
            </a:r>
          </a:p>
          <a:p>
            <a:r>
              <a:rPr lang="en-US" sz="1350" dirty="0"/>
              <a:t>…</a:t>
            </a:r>
          </a:p>
          <a:p>
            <a:r>
              <a:rPr lang="en-US" sz="1350" dirty="0">
                <a:solidFill>
                  <a:srgbClr val="C00000"/>
                </a:solidFill>
              </a:rPr>
              <a:t>ret</a:t>
            </a:r>
          </a:p>
          <a:p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2896240" y="4204329"/>
            <a:ext cx="1277733" cy="625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…</a:t>
            </a:r>
          </a:p>
          <a:p>
            <a:r>
              <a:rPr lang="en-US" sz="1350" dirty="0"/>
              <a:t>…</a:t>
            </a:r>
          </a:p>
          <a:p>
            <a:r>
              <a:rPr lang="en-US" sz="1350" dirty="0">
                <a:solidFill>
                  <a:srgbClr val="C00000"/>
                </a:solidFill>
              </a:rPr>
              <a:t>ret</a:t>
            </a:r>
          </a:p>
          <a:p>
            <a:endParaRPr lang="en-US" sz="1350" dirty="0"/>
          </a:p>
        </p:txBody>
      </p:sp>
      <p:sp>
        <p:nvSpPr>
          <p:cNvPr id="31" name="Rectangle 30"/>
          <p:cNvSpPr/>
          <p:nvPr/>
        </p:nvSpPr>
        <p:spPr>
          <a:xfrm>
            <a:off x="5205085" y="4692871"/>
            <a:ext cx="1277733" cy="625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…</a:t>
            </a:r>
          </a:p>
          <a:p>
            <a:r>
              <a:rPr lang="en-US" sz="1350" dirty="0"/>
              <a:t>…</a:t>
            </a:r>
          </a:p>
          <a:p>
            <a:r>
              <a:rPr lang="en-US" sz="1350" dirty="0">
                <a:solidFill>
                  <a:srgbClr val="C00000"/>
                </a:solidFill>
              </a:rPr>
              <a:t>ret</a:t>
            </a:r>
          </a:p>
          <a:p>
            <a:endParaRPr lang="en-US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5485198" y="4190093"/>
            <a:ext cx="954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err="1"/>
              <a:t>mprotect</a:t>
            </a:r>
            <a:r>
              <a:rPr lang="en-US" sz="1350" b="1" dirty="0"/>
              <a:t>()</a:t>
            </a:r>
          </a:p>
        </p:txBody>
      </p:sp>
      <p:cxnSp>
        <p:nvCxnSpPr>
          <p:cNvPr id="34" name="Curved Connector 33"/>
          <p:cNvCxnSpPr>
            <a:stCxn id="25" idx="2"/>
            <a:endCxn id="30" idx="0"/>
          </p:cNvCxnSpPr>
          <p:nvPr/>
        </p:nvCxnSpPr>
        <p:spPr>
          <a:xfrm rot="5400000" flipH="1" flipV="1">
            <a:off x="2348224" y="3409166"/>
            <a:ext cx="391718" cy="1982045"/>
          </a:xfrm>
          <a:prstGeom prst="curvedConnector5">
            <a:avLst>
              <a:gd name="adj1" fmla="val -43769"/>
              <a:gd name="adj2" fmla="val 50000"/>
              <a:gd name="adj3" fmla="val 143769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0" idx="2"/>
            <a:endCxn id="31" idx="0"/>
          </p:cNvCxnSpPr>
          <p:nvPr/>
        </p:nvCxnSpPr>
        <p:spPr>
          <a:xfrm rot="5400000" flipH="1" flipV="1">
            <a:off x="4620899" y="3607079"/>
            <a:ext cx="137259" cy="2308845"/>
          </a:xfrm>
          <a:prstGeom prst="curvedConnector5">
            <a:avLst>
              <a:gd name="adj1" fmla="val -124910"/>
              <a:gd name="adj2" fmla="val 50000"/>
              <a:gd name="adj3" fmla="val 22491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3"/>
            <a:endCxn id="32" idx="1"/>
          </p:cNvCxnSpPr>
          <p:nvPr/>
        </p:nvCxnSpPr>
        <p:spPr>
          <a:xfrm flipV="1">
            <a:off x="4173973" y="4340134"/>
            <a:ext cx="1311225" cy="177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CS-576 Secure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4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91432" y="3345638"/>
            <a:ext cx="1201783" cy="4400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Return address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91433" y="3787724"/>
            <a:ext cx="1201783" cy="3289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buf</a:t>
            </a:r>
            <a:endParaRPr lang="en-US" sz="1350" dirty="0"/>
          </a:p>
        </p:txBody>
      </p:sp>
      <p:sp>
        <p:nvSpPr>
          <p:cNvPr id="40" name="Rectangle 39"/>
          <p:cNvSpPr/>
          <p:nvPr/>
        </p:nvSpPr>
        <p:spPr>
          <a:xfrm>
            <a:off x="7391433" y="4116677"/>
            <a:ext cx="1201783" cy="3289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buf</a:t>
            </a:r>
            <a:endParaRPr lang="en-US" sz="1350" dirty="0"/>
          </a:p>
        </p:txBody>
      </p:sp>
      <p:sp>
        <p:nvSpPr>
          <p:cNvPr id="41" name="Rectangle 40"/>
          <p:cNvSpPr/>
          <p:nvPr/>
        </p:nvSpPr>
        <p:spPr>
          <a:xfrm>
            <a:off x="7391433" y="4445630"/>
            <a:ext cx="1201783" cy="3289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buf</a:t>
            </a:r>
            <a:endParaRPr lang="en-US" sz="1350" dirty="0"/>
          </a:p>
        </p:txBody>
      </p:sp>
      <p:sp>
        <p:nvSpPr>
          <p:cNvPr id="43" name="Rectangle 42"/>
          <p:cNvSpPr/>
          <p:nvPr/>
        </p:nvSpPr>
        <p:spPr>
          <a:xfrm>
            <a:off x="7391432" y="4774583"/>
            <a:ext cx="1201783" cy="3289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buf</a:t>
            </a:r>
            <a:endParaRPr 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7625832" y="2020064"/>
            <a:ext cx="6029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Stack </a:t>
            </a:r>
          </a:p>
        </p:txBody>
      </p:sp>
      <p:cxnSp>
        <p:nvCxnSpPr>
          <p:cNvPr id="48" name="Straight Connector 47"/>
          <p:cNvCxnSpPr>
            <a:stCxn id="32" idx="3"/>
          </p:cNvCxnSpPr>
          <p:nvPr/>
        </p:nvCxnSpPr>
        <p:spPr>
          <a:xfrm flipV="1">
            <a:off x="6439883" y="3804385"/>
            <a:ext cx="951549" cy="5357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</p:cNvCxnSpPr>
          <p:nvPr/>
        </p:nvCxnSpPr>
        <p:spPr>
          <a:xfrm>
            <a:off x="6439883" y="4340134"/>
            <a:ext cx="951549" cy="7634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91432" y="2649616"/>
            <a:ext cx="0" cy="2934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593215" y="2649616"/>
            <a:ext cx="0" cy="2934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1" idx="3"/>
            <a:endCxn id="43" idx="2"/>
          </p:cNvCxnSpPr>
          <p:nvPr/>
        </p:nvCxnSpPr>
        <p:spPr>
          <a:xfrm>
            <a:off x="6482818" y="5005772"/>
            <a:ext cx="1509506" cy="97764"/>
          </a:xfrm>
          <a:prstGeom prst="curvedConnector4">
            <a:avLst>
              <a:gd name="adj1" fmla="val 30096"/>
              <a:gd name="adj2" fmla="val 27537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5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 gadgets: Linking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441" y="2965346"/>
            <a:ext cx="985739" cy="11039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ebx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072370" y="3031333"/>
            <a:ext cx="180543" cy="76173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23065" y="3384851"/>
            <a:ext cx="1057258" cy="11039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esi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107999" y="3450836"/>
            <a:ext cx="180543" cy="76173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2685" y="2692603"/>
            <a:ext cx="10935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Calibri" panose="020F0502020204030204" pitchFamily="34" charset="0"/>
              </a:rPr>
              <a:t>Function_Y</a:t>
            </a:r>
            <a:r>
              <a:rPr lang="en-US" sz="1500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5533" y="3112581"/>
            <a:ext cx="11047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Calibri" panose="020F0502020204030204" pitchFamily="34" charset="0"/>
              </a:rPr>
              <a:t>Function_Z</a:t>
            </a:r>
            <a:r>
              <a:rPr lang="en-US" sz="1500" dirty="0">
                <a:latin typeface="Calibri" panose="020F0502020204030204" pitchFamily="34" charset="0"/>
              </a:rPr>
              <a:t>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866811" y="2279652"/>
            <a:ext cx="1114408" cy="1381431"/>
            <a:chOff x="1866811" y="2279652"/>
            <a:chExt cx="1114408" cy="1381431"/>
          </a:xfrm>
        </p:grpSpPr>
        <p:sp>
          <p:nvSpPr>
            <p:cNvPr id="5" name="Rectangle 4"/>
            <p:cNvSpPr/>
            <p:nvPr/>
          </p:nvSpPr>
          <p:spPr>
            <a:xfrm>
              <a:off x="1951809" y="2557132"/>
              <a:ext cx="985739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eax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2036743" y="2623118"/>
              <a:ext cx="180543" cy="76173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66811" y="2279652"/>
              <a:ext cx="11144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>
                  <a:latin typeface="Calibri" panose="020F0502020204030204" pitchFamily="34" charset="0"/>
                </a:rPr>
                <a:t>Function_X</a:t>
              </a:r>
              <a:r>
                <a:rPr lang="en-US" sz="1500" dirty="0">
                  <a:latin typeface="Calibri" panose="020F0502020204030204" pitchFamily="34" charset="0"/>
                </a:rPr>
                <a:t>: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60582" y="2570209"/>
              <a:ext cx="47696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EP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499892" y="2979749"/>
            <a:ext cx="451258" cy="239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alibri" panose="020F0502020204030204" pitchFamily="34" charset="0"/>
              </a:rPr>
              <a:t>EP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598196" y="3403901"/>
            <a:ext cx="474757" cy="239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alibri" panose="020F0502020204030204" pitchFamily="34" charset="0"/>
              </a:rPr>
              <a:t>EP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40</a:t>
            </a:fld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981219" y="3058639"/>
            <a:ext cx="946258" cy="44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19327" y="3485911"/>
            <a:ext cx="946258" cy="44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138754" y="3902814"/>
            <a:ext cx="946258" cy="44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46401" y="2652538"/>
            <a:ext cx="946258" cy="44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 gadgets: </a:t>
            </a:r>
            <a:r>
              <a:rPr lang="en-US" dirty="0"/>
              <a:t>Calling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1809" y="2557132"/>
            <a:ext cx="985739" cy="11039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036743" y="2623118"/>
            <a:ext cx="180543" cy="76173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45282" y="4126336"/>
            <a:ext cx="1057258" cy="11039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esi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430216" y="4192321"/>
            <a:ext cx="180543" cy="76173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6811" y="2279652"/>
            <a:ext cx="11144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Calibri" panose="020F0502020204030204" pitchFamily="34" charset="0"/>
              </a:rPr>
              <a:t>Function_X</a:t>
            </a:r>
            <a:r>
              <a:rPr lang="en-US" sz="1500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97750" y="3854066"/>
            <a:ext cx="11047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Calibri" panose="020F0502020204030204" pitchFamily="34" charset="0"/>
              </a:rPr>
              <a:t>Function_Z</a:t>
            </a:r>
            <a:r>
              <a:rPr lang="en-US" sz="1500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0582" y="2570209"/>
            <a:ext cx="476966" cy="239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alibri" panose="020F0502020204030204" pitchFamily="34" charset="0"/>
              </a:rPr>
              <a:t>EP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20413" y="4145386"/>
            <a:ext cx="474757" cy="239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alibri" panose="020F0502020204030204" pitchFamily="34" charset="0"/>
              </a:rPr>
              <a:t>EP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07154" y="4126337"/>
            <a:ext cx="1232165" cy="6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460971" y="4644299"/>
            <a:ext cx="946258" cy="44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46401" y="2652538"/>
            <a:ext cx="946258" cy="44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28381" y="2169509"/>
            <a:ext cx="1029410" cy="13957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26052" y="1871792"/>
            <a:ext cx="1234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latin typeface="Calibri" panose="020F0502020204030204" pitchFamily="34" charset="0"/>
              </a:rPr>
              <a:t>memset</a:t>
            </a:r>
            <a:r>
              <a:rPr lang="en-US" sz="1500" dirty="0" smtClean="0">
                <a:latin typeface="Calibri" panose="020F0502020204030204" pitchFamily="34" charset="0"/>
              </a:rPr>
              <a:t>:</a:t>
            </a:r>
            <a:endParaRPr lang="en-US" sz="1500" dirty="0"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007154" y="2276568"/>
            <a:ext cx="1029674" cy="110511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051955" y="3472398"/>
            <a:ext cx="1076426" cy="9285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81219" y="3058639"/>
            <a:ext cx="946258" cy="44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817888" y="2706850"/>
            <a:ext cx="1234067" cy="1511299"/>
            <a:chOff x="3836867" y="2768084"/>
            <a:chExt cx="1234067" cy="1511299"/>
          </a:xfrm>
        </p:grpSpPr>
        <p:grpSp>
          <p:nvGrpSpPr>
            <p:cNvPr id="42" name="Group 41"/>
            <p:cNvGrpSpPr/>
            <p:nvPr/>
          </p:nvGrpSpPr>
          <p:grpSpPr>
            <a:xfrm>
              <a:off x="3836867" y="2768084"/>
              <a:ext cx="1234067" cy="1511299"/>
              <a:chOff x="3861324" y="4316678"/>
              <a:chExt cx="1234067" cy="151129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964556" y="4594158"/>
                <a:ext cx="1008624" cy="123381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call 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</a:rPr>
                  <a:t>ebx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call 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</a:rPr>
                  <a:t>edx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861324" y="4316678"/>
                <a:ext cx="123406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err="1">
                    <a:latin typeface="Calibri" panose="020F0502020204030204" pitchFamily="34" charset="0"/>
                  </a:rPr>
                  <a:t>Function_Q</a:t>
                </a:r>
                <a:r>
                  <a:rPr lang="en-US" sz="1500" dirty="0">
                    <a:latin typeface="Calibri" panose="020F0502020204030204" pitchFamily="34" charset="0"/>
                  </a:rPr>
                  <a:t>: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21922" y="4617500"/>
                <a:ext cx="451258" cy="239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latin typeface="Calibri" panose="020F0502020204030204" pitchFamily="34" charset="0"/>
                  </a:rPr>
                  <a:t>EP</a:t>
                </a:r>
              </a:p>
            </p:txBody>
          </p:sp>
        </p:grpSp>
        <p:sp>
          <p:nvSpPr>
            <p:cNvPr id="43" name="Freeform 42"/>
            <p:cNvSpPr/>
            <p:nvPr/>
          </p:nvSpPr>
          <p:spPr>
            <a:xfrm>
              <a:off x="4048110" y="3091249"/>
              <a:ext cx="170672" cy="351665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4051482" y="3690486"/>
              <a:ext cx="170672" cy="351665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9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 gadgets: </a:t>
            </a:r>
            <a:r>
              <a:rPr lang="en-US" dirty="0"/>
              <a:t>Calling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1809" y="2557132"/>
            <a:ext cx="985739" cy="11039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036743" y="2623118"/>
            <a:ext cx="180543" cy="76173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45282" y="4126336"/>
            <a:ext cx="1057258" cy="11039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call 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esi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430216" y="4192321"/>
            <a:ext cx="180543" cy="761733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6811" y="2279652"/>
            <a:ext cx="11144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Calibri" panose="020F0502020204030204" pitchFamily="34" charset="0"/>
              </a:rPr>
              <a:t>Function_X</a:t>
            </a:r>
            <a:r>
              <a:rPr lang="en-US" sz="1500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97750" y="3854066"/>
            <a:ext cx="11047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Calibri" panose="020F0502020204030204" pitchFamily="34" charset="0"/>
              </a:rPr>
              <a:t>Function_Z</a:t>
            </a:r>
            <a:r>
              <a:rPr lang="en-US" sz="1500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0582" y="2570209"/>
            <a:ext cx="476966" cy="239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alibri" panose="020F0502020204030204" pitchFamily="34" charset="0"/>
              </a:rPr>
              <a:t>EP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20413" y="4145386"/>
            <a:ext cx="474757" cy="239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alibri" panose="020F0502020204030204" pitchFamily="34" charset="0"/>
              </a:rPr>
              <a:t>EP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42</a:t>
            </a:fld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07154" y="4126337"/>
            <a:ext cx="1232165" cy="6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460971" y="4644299"/>
            <a:ext cx="946258" cy="44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46401" y="2652538"/>
            <a:ext cx="946258" cy="44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28381" y="2169509"/>
            <a:ext cx="1029410" cy="13957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retn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26052" y="1871792"/>
            <a:ext cx="1234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latin typeface="Calibri" panose="020F0502020204030204" pitchFamily="34" charset="0"/>
              </a:rPr>
              <a:t>memset</a:t>
            </a:r>
            <a:r>
              <a:rPr lang="en-US" sz="1500" dirty="0" smtClean="0">
                <a:latin typeface="Calibri" panose="020F0502020204030204" pitchFamily="34" charset="0"/>
              </a:rPr>
              <a:t>:</a:t>
            </a:r>
            <a:endParaRPr lang="en-US" sz="1500" dirty="0"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017930" y="2276567"/>
            <a:ext cx="1018898" cy="122603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051955" y="3472398"/>
            <a:ext cx="1076426" cy="2320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81219" y="3058639"/>
            <a:ext cx="946258" cy="44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836867" y="2768084"/>
            <a:ext cx="1234067" cy="1511299"/>
            <a:chOff x="3836867" y="2768084"/>
            <a:chExt cx="1234067" cy="1511299"/>
          </a:xfrm>
        </p:grpSpPr>
        <p:grpSp>
          <p:nvGrpSpPr>
            <p:cNvPr id="11" name="Group 10"/>
            <p:cNvGrpSpPr/>
            <p:nvPr/>
          </p:nvGrpSpPr>
          <p:grpSpPr>
            <a:xfrm>
              <a:off x="3836867" y="2768084"/>
              <a:ext cx="1234067" cy="1511299"/>
              <a:chOff x="3861324" y="4316678"/>
              <a:chExt cx="1234067" cy="151129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964556" y="4594158"/>
                <a:ext cx="1008624" cy="123381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call  </a:t>
                </a:r>
                <a:r>
                  <a:rPr lang="en-US" i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78..</a:t>
                </a: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call 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</a:rPr>
                  <a:t>edx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861324" y="4316678"/>
                <a:ext cx="123406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err="1" smtClean="0">
                    <a:latin typeface="Calibri" panose="020F0502020204030204" pitchFamily="34" charset="0"/>
                  </a:rPr>
                  <a:t>Function_L</a:t>
                </a:r>
                <a:r>
                  <a:rPr lang="en-US" sz="1500" dirty="0" smtClean="0">
                    <a:latin typeface="Calibri" panose="020F0502020204030204" pitchFamily="34" charset="0"/>
                  </a:rPr>
                  <a:t>:</a:t>
                </a:r>
                <a:endParaRPr lang="en-US" sz="15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521922" y="4617500"/>
                <a:ext cx="451258" cy="239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latin typeface="Calibri" panose="020F0502020204030204" pitchFamily="34" charset="0"/>
                  </a:rPr>
                  <a:t>EP</a:t>
                </a:r>
              </a:p>
            </p:txBody>
          </p:sp>
        </p:grpSp>
        <p:sp>
          <p:nvSpPr>
            <p:cNvPr id="37" name="Freeform 36"/>
            <p:cNvSpPr/>
            <p:nvPr/>
          </p:nvSpPr>
          <p:spPr>
            <a:xfrm>
              <a:off x="4048110" y="3091249"/>
              <a:ext cx="170672" cy="351665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4051482" y="3690486"/>
              <a:ext cx="170672" cy="351665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17888" y="4526955"/>
            <a:ext cx="1234067" cy="1511299"/>
            <a:chOff x="3836867" y="2768084"/>
            <a:chExt cx="1234067" cy="1511299"/>
          </a:xfrm>
        </p:grpSpPr>
        <p:grpSp>
          <p:nvGrpSpPr>
            <p:cNvPr id="42" name="Group 41"/>
            <p:cNvGrpSpPr/>
            <p:nvPr/>
          </p:nvGrpSpPr>
          <p:grpSpPr>
            <a:xfrm>
              <a:off x="3836867" y="2768084"/>
              <a:ext cx="1234067" cy="1511299"/>
              <a:chOff x="3861324" y="4316678"/>
              <a:chExt cx="1234067" cy="151129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964556" y="4594158"/>
                <a:ext cx="1008624" cy="123381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call 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</a:rPr>
                  <a:t>ebx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call 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</a:rPr>
                  <a:t>edx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861324" y="4316678"/>
                <a:ext cx="123406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err="1">
                    <a:latin typeface="Calibri" panose="020F0502020204030204" pitchFamily="34" charset="0"/>
                  </a:rPr>
                  <a:t>Function_Q</a:t>
                </a:r>
                <a:r>
                  <a:rPr lang="en-US" sz="1500" dirty="0">
                    <a:latin typeface="Calibri" panose="020F0502020204030204" pitchFamily="34" charset="0"/>
                  </a:rPr>
                  <a:t>: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21922" y="4617500"/>
                <a:ext cx="451258" cy="239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latin typeface="Calibri" panose="020F0502020204030204" pitchFamily="34" charset="0"/>
                  </a:rPr>
                  <a:t>EP</a:t>
                </a:r>
              </a:p>
            </p:txBody>
          </p:sp>
        </p:grpSp>
        <p:sp>
          <p:nvSpPr>
            <p:cNvPr id="43" name="Freeform 42"/>
            <p:cNvSpPr/>
            <p:nvPr/>
          </p:nvSpPr>
          <p:spPr>
            <a:xfrm>
              <a:off x="4048110" y="3091249"/>
              <a:ext cx="170672" cy="351665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4051482" y="3690486"/>
              <a:ext cx="170672" cy="351665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7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Control: CS </a:t>
            </a:r>
            <a:r>
              <a:rPr lang="en-US" dirty="0" smtClean="0">
                <a:sym typeface="Wingdings" panose="05000000000000000000" pitchFamily="2" charset="2"/>
              </a:rPr>
              <a:t> EP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954775" y="3440799"/>
            <a:ext cx="1114408" cy="1381431"/>
            <a:chOff x="1866811" y="2279652"/>
            <a:chExt cx="1114408" cy="1381431"/>
          </a:xfrm>
        </p:grpSpPr>
        <p:sp>
          <p:nvSpPr>
            <p:cNvPr id="17" name="Rectangle 16"/>
            <p:cNvSpPr/>
            <p:nvPr/>
          </p:nvSpPr>
          <p:spPr>
            <a:xfrm>
              <a:off x="1951809" y="2557132"/>
              <a:ext cx="985739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eax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036743" y="2623118"/>
              <a:ext cx="180543" cy="76173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66811" y="2279652"/>
              <a:ext cx="11144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>
                  <a:latin typeface="Calibri" panose="020F0502020204030204" pitchFamily="34" charset="0"/>
                </a:rPr>
                <a:t>Function_X</a:t>
              </a:r>
              <a:r>
                <a:rPr lang="en-US" sz="1500" dirty="0">
                  <a:latin typeface="Calibri" panose="020F0502020204030204" pitchFamily="34" charset="0"/>
                </a:rPr>
                <a:t>: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60582" y="2570209"/>
              <a:ext cx="47696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EP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39174" y="2336848"/>
            <a:ext cx="1029410" cy="1103951"/>
            <a:chOff x="7481661" y="1771790"/>
            <a:chExt cx="1029410" cy="1103951"/>
          </a:xfrm>
        </p:grpSpPr>
        <p:sp>
          <p:nvSpPr>
            <p:cNvPr id="30" name="Rectangle 29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96974" y="3164571"/>
            <a:ext cx="1029410" cy="1103951"/>
            <a:chOff x="3596974" y="3164571"/>
            <a:chExt cx="1029410" cy="1103951"/>
          </a:xfrm>
        </p:grpSpPr>
        <p:sp>
          <p:nvSpPr>
            <p:cNvPr id="33" name="Rectangle 32"/>
            <p:cNvSpPr/>
            <p:nvPr/>
          </p:nvSpPr>
          <p:spPr>
            <a:xfrm>
              <a:off x="3596974" y="3164571"/>
              <a:ext cx="1029410" cy="11039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</a:t>
              </a:r>
              <a:r>
                <a:rPr lang="en-US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681902" y="3408555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146696" y="3369489"/>
              <a:ext cx="479687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2309949" y="3235699"/>
            <a:ext cx="1287025" cy="20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667749" y="3784265"/>
            <a:ext cx="1328353" cy="303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23145" y="2445299"/>
            <a:ext cx="946258" cy="44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110446" y="4165131"/>
            <a:ext cx="946258" cy="44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9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Control: EP </a:t>
            </a:r>
            <a:r>
              <a:rPr lang="en-US" dirty="0" smtClean="0">
                <a:sym typeface="Wingdings" panose="05000000000000000000" pitchFamily="2" charset="2"/>
              </a:rPr>
              <a:t> 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95541" y="2360821"/>
            <a:ext cx="1114408" cy="1381431"/>
            <a:chOff x="1866811" y="2279652"/>
            <a:chExt cx="1114408" cy="1381431"/>
          </a:xfrm>
        </p:grpSpPr>
        <p:sp>
          <p:nvSpPr>
            <p:cNvPr id="17" name="Rectangle 16"/>
            <p:cNvSpPr/>
            <p:nvPr/>
          </p:nvSpPr>
          <p:spPr>
            <a:xfrm>
              <a:off x="1951809" y="2557132"/>
              <a:ext cx="985739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eax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036743" y="2623118"/>
              <a:ext cx="180543" cy="76173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66811" y="2279652"/>
              <a:ext cx="11144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>
                  <a:latin typeface="Calibri" panose="020F0502020204030204" pitchFamily="34" charset="0"/>
                </a:rPr>
                <a:t>Function_X</a:t>
              </a:r>
              <a:r>
                <a:rPr lang="en-US" sz="1500" dirty="0">
                  <a:latin typeface="Calibri" panose="020F0502020204030204" pitchFamily="34" charset="0"/>
                </a:rPr>
                <a:t>: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60582" y="2570209"/>
              <a:ext cx="47696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EP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32261" y="3762796"/>
            <a:ext cx="1029410" cy="1103951"/>
            <a:chOff x="7481661" y="1771790"/>
            <a:chExt cx="1029410" cy="1103951"/>
          </a:xfrm>
        </p:grpSpPr>
        <p:sp>
          <p:nvSpPr>
            <p:cNvPr id="30" name="Rectangle 29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2309949" y="2054697"/>
            <a:ext cx="1403952" cy="151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351213" y="3021874"/>
            <a:ext cx="1362688" cy="720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713901" y="1731532"/>
            <a:ext cx="1114409" cy="1391552"/>
            <a:chOff x="3511975" y="2876970"/>
            <a:chExt cx="1114409" cy="1391552"/>
          </a:xfrm>
        </p:grpSpPr>
        <p:sp>
          <p:nvSpPr>
            <p:cNvPr id="33" name="Rectangle 32"/>
            <p:cNvSpPr/>
            <p:nvPr/>
          </p:nvSpPr>
          <p:spPr>
            <a:xfrm>
              <a:off x="3596974" y="3164571"/>
              <a:ext cx="1029410" cy="11039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681902" y="3408555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11975" y="2876970"/>
              <a:ext cx="109350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>
                  <a:latin typeface="Calibri" panose="020F0502020204030204" pitchFamily="34" charset="0"/>
                </a:rPr>
                <a:t>Function_Y</a:t>
              </a:r>
              <a:r>
                <a:rPr lang="en-US" sz="1500" dirty="0" smtClean="0">
                  <a:latin typeface="Calibri" panose="020F0502020204030204" pitchFamily="34" charset="0"/>
                </a:rPr>
                <a:t>:</a:t>
              </a:r>
              <a:endParaRPr lang="en-US" sz="15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4" name="Cloud Callout 13"/>
          <p:cNvSpPr/>
          <p:nvPr/>
        </p:nvSpPr>
        <p:spPr>
          <a:xfrm>
            <a:off x="5117853" y="1791411"/>
            <a:ext cx="2476021" cy="1023758"/>
          </a:xfrm>
          <a:prstGeom prst="cloudCallout">
            <a:avLst>
              <a:gd name="adj1" fmla="val -68018"/>
              <a:gd name="adj2" fmla="val 248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corrupt return address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4444" y="2680206"/>
            <a:ext cx="946258" cy="44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Control: EP </a:t>
            </a:r>
            <a:r>
              <a:rPr lang="en-US" dirty="0" smtClean="0">
                <a:sym typeface="Wingdings" panose="05000000000000000000" pitchFamily="2" charset="2"/>
              </a:rPr>
              <a:t> 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3/27/2014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EF5D-A35C-44FF-91A5-6F9C70C86468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95541" y="2360821"/>
            <a:ext cx="1114408" cy="1381431"/>
            <a:chOff x="1866811" y="2279652"/>
            <a:chExt cx="1114408" cy="1381431"/>
          </a:xfrm>
        </p:grpSpPr>
        <p:sp>
          <p:nvSpPr>
            <p:cNvPr id="17" name="Rectangle 16"/>
            <p:cNvSpPr/>
            <p:nvPr/>
          </p:nvSpPr>
          <p:spPr>
            <a:xfrm>
              <a:off x="1951809" y="2557132"/>
              <a:ext cx="985739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eax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036743" y="2623118"/>
              <a:ext cx="180543" cy="761733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66811" y="2279652"/>
              <a:ext cx="11144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>
                  <a:latin typeface="Calibri" panose="020F0502020204030204" pitchFamily="34" charset="0"/>
                </a:rPr>
                <a:t>Function_X</a:t>
              </a:r>
              <a:r>
                <a:rPr lang="en-US" sz="1500" dirty="0">
                  <a:latin typeface="Calibri" panose="020F0502020204030204" pitchFamily="34" charset="0"/>
                </a:rPr>
                <a:t>: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60582" y="2570209"/>
              <a:ext cx="47696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EP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32261" y="3762796"/>
            <a:ext cx="1029410" cy="1103951"/>
            <a:chOff x="7481661" y="1771790"/>
            <a:chExt cx="1029410" cy="1103951"/>
          </a:xfrm>
        </p:grpSpPr>
        <p:sp>
          <p:nvSpPr>
            <p:cNvPr id="30" name="Rectangle 29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2309949" y="2054697"/>
            <a:ext cx="1403952" cy="151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28311" y="2952206"/>
            <a:ext cx="1403950" cy="905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713901" y="1731532"/>
            <a:ext cx="1114409" cy="1391552"/>
            <a:chOff x="3511975" y="2876970"/>
            <a:chExt cx="1114409" cy="1391552"/>
          </a:xfrm>
        </p:grpSpPr>
        <p:sp>
          <p:nvSpPr>
            <p:cNvPr id="33" name="Rectangle 32"/>
            <p:cNvSpPr/>
            <p:nvPr/>
          </p:nvSpPr>
          <p:spPr>
            <a:xfrm>
              <a:off x="3596974" y="3164571"/>
              <a:ext cx="1029410" cy="11039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681902" y="3408555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11975" y="2876970"/>
              <a:ext cx="109350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>
                  <a:latin typeface="Calibri" panose="020F0502020204030204" pitchFamily="34" charset="0"/>
                </a:rPr>
                <a:t>Function_Y</a:t>
              </a:r>
              <a:r>
                <a:rPr lang="en-US" sz="1500" dirty="0" smtClean="0">
                  <a:latin typeface="Calibri" panose="020F0502020204030204" pitchFamily="34" charset="0"/>
                </a:rPr>
                <a:t>:</a:t>
              </a:r>
              <a:endParaRPr lang="en-US" sz="15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7400416" y="4705859"/>
            <a:ext cx="1403950" cy="905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0539" y="4866747"/>
            <a:ext cx="22986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Corrupt stack by breaking calling conventions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6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Exploiting </a:t>
            </a:r>
            <a:r>
              <a:rPr lang="en-US" b="1" dirty="0"/>
              <a:t>Internet Explorer </a:t>
            </a:r>
            <a:r>
              <a:rPr lang="en-US" b="1" dirty="0" smtClean="0"/>
              <a:t>8</a:t>
            </a:r>
            <a:endParaRPr lang="en-US" dirty="0"/>
          </a:p>
          <a:p>
            <a:pPr lvl="1"/>
            <a:r>
              <a:rPr lang="en-US" dirty="0" smtClean="0"/>
              <a:t>Vulnerability</a:t>
            </a:r>
            <a:r>
              <a:rPr lang="en-US" dirty="0"/>
              <a:t>: Heap Overflow (</a:t>
            </a:r>
            <a:r>
              <a:rPr lang="en-US" dirty="0" smtClean="0"/>
              <a:t>CVE-2012-1876)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info about </a:t>
            </a:r>
            <a:r>
              <a:rPr lang="en-US" dirty="0" smtClean="0"/>
              <a:t>vulnerability </a:t>
            </a:r>
            <a:r>
              <a:rPr lang="en-US" dirty="0"/>
              <a:t>@ http://</a:t>
            </a:r>
            <a:r>
              <a:rPr lang="en-US" dirty="0" smtClean="0"/>
              <a:t>www.vupen.com/blog</a:t>
            </a:r>
          </a:p>
          <a:p>
            <a:r>
              <a:rPr lang="en-US" dirty="0" smtClean="0"/>
              <a:t>Assume </a:t>
            </a:r>
            <a:r>
              <a:rPr lang="en-US" b="1" dirty="0" smtClean="0"/>
              <a:t>ASLR / DEP / CCFIR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place</a:t>
            </a:r>
          </a:p>
          <a:p>
            <a:r>
              <a:rPr lang="en-US" dirty="0" smtClean="0"/>
              <a:t>First </a:t>
            </a:r>
            <a:r>
              <a:rPr lang="en-US" dirty="0"/>
              <a:t>controlled </a:t>
            </a:r>
            <a:r>
              <a:rPr lang="en-US" dirty="0" smtClean="0"/>
              <a:t>indirect branch instruction: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(EP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CS) + </a:t>
            </a:r>
            <a:r>
              <a:rPr lang="en-US" dirty="0" err="1"/>
              <a:t>VirtualProtect</a:t>
            </a:r>
            <a:r>
              <a:rPr lang="en-US" dirty="0"/>
              <a:t> + </a:t>
            </a:r>
            <a:r>
              <a:rPr lang="en-US" dirty="0" err="1"/>
              <a:t>memcpy</a:t>
            </a:r>
            <a:r>
              <a:rPr lang="en-US" dirty="0"/>
              <a:t> = Code Injection</a:t>
            </a:r>
          </a:p>
          <a:p>
            <a:endParaRPr lang="en-US" dirty="0"/>
          </a:p>
        </p:txBody>
      </p:sp>
      <p:pic>
        <p:nvPicPr>
          <p:cNvPr id="4" name="Picture 3" descr="Calculat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03" y="4476998"/>
            <a:ext cx="2451715" cy="1872113"/>
          </a:xfrm>
          <a:prstGeom prst="rect">
            <a:avLst/>
          </a:prstGeom>
        </p:spPr>
      </p:pic>
      <p:sp>
        <p:nvSpPr>
          <p:cNvPr id="6" name="Bent Arrow 5"/>
          <p:cNvSpPr/>
          <p:nvPr/>
        </p:nvSpPr>
        <p:spPr>
          <a:xfrm rot="10800000">
            <a:off x="6631806" y="4544374"/>
            <a:ext cx="813816" cy="868680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6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err="1" smtClean="0"/>
              <a:t>kBouncer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Vassilis</a:t>
            </a:r>
            <a:r>
              <a:rPr lang="en-US" dirty="0" smtClean="0"/>
              <a:t> Pappas et al. [</a:t>
            </a:r>
            <a:r>
              <a:rPr lang="en-US" dirty="0" err="1" smtClean="0"/>
              <a:t>Usenix</a:t>
            </a:r>
            <a:r>
              <a:rPr lang="en-US" dirty="0" smtClean="0"/>
              <a:t> Security ‘13]</a:t>
            </a:r>
          </a:p>
          <a:p>
            <a:pPr lvl="1"/>
            <a:r>
              <a:rPr lang="en-US" dirty="0" smtClean="0"/>
              <a:t>Winner of Microsoft’s Blue hat prize</a:t>
            </a:r>
          </a:p>
          <a:p>
            <a:r>
              <a:rPr lang="en-US" dirty="0" smtClean="0"/>
              <a:t>Use LBR to detect abnormal control-flow transfers</a:t>
            </a:r>
          </a:p>
          <a:p>
            <a:r>
              <a:rPr lang="en-US" dirty="0" smtClean="0"/>
              <a:t>Low overhead!</a:t>
            </a:r>
          </a:p>
          <a:p>
            <a:endParaRPr lang="en-US" dirty="0"/>
          </a:p>
        </p:txBody>
      </p:sp>
      <p:pic>
        <p:nvPicPr>
          <p:cNvPr id="1026" name="Picture 2" descr="http://engineering.columbia.edu/files/engineering/Vasilis_Pappas_copy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28" y="1558833"/>
            <a:ext cx="4074850" cy="309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Last Branch Record (LBR)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CPU registers store last branches taken by the program</a:t>
            </a:r>
          </a:p>
          <a:p>
            <a:pPr lvl="1"/>
            <a:r>
              <a:rPr lang="en-US" dirty="0" smtClean="0"/>
              <a:t>Ring-buffer structure</a:t>
            </a:r>
          </a:p>
          <a:p>
            <a:r>
              <a:rPr lang="en-US" dirty="0" smtClean="0"/>
              <a:t>Holds last 16 entries</a:t>
            </a:r>
          </a:p>
          <a:p>
            <a:pPr lvl="1"/>
            <a:r>
              <a:rPr lang="en-US" dirty="0" smtClean="0"/>
              <a:t>Store </a:t>
            </a:r>
            <a:r>
              <a:rPr lang="en-US" dirty="0" err="1" smtClean="0"/>
              <a:t>source:destination</a:t>
            </a:r>
            <a:endParaRPr lang="en-US" dirty="0" smtClean="0"/>
          </a:p>
          <a:p>
            <a:r>
              <a:rPr lang="en-US" dirty="0" smtClean="0"/>
              <a:t>Configurable</a:t>
            </a:r>
          </a:p>
          <a:p>
            <a:pPr lvl="1"/>
            <a:r>
              <a:rPr lang="en-US" dirty="0" smtClean="0"/>
              <a:t>Example: Store only indirect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39D-4CE6-4ADC-8313-06087CF2B5D5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62635217"/>
              </p:ext>
            </p:extLst>
          </p:nvPr>
        </p:nvGraphicFramePr>
        <p:xfrm>
          <a:off x="-776171" y="1922944"/>
          <a:ext cx="6072943" cy="392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857936833"/>
              </p:ext>
            </p:extLst>
          </p:nvPr>
        </p:nvGraphicFramePr>
        <p:xfrm>
          <a:off x="-372723" y="2255401"/>
          <a:ext cx="5255613" cy="3416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3" name="new lbr entry"/>
          <p:cNvSpPr/>
          <p:nvPr/>
        </p:nvSpPr>
        <p:spPr>
          <a:xfrm>
            <a:off x="2705589" y="2403708"/>
            <a:ext cx="681037" cy="357187"/>
          </a:xfrm>
          <a:prstGeom prst="roundRect">
            <a:avLst>
              <a:gd name="adj" fmla="val 141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Branch</a:t>
            </a:r>
            <a:endParaRPr lang="en-US" sz="1300" dirty="0"/>
          </a:p>
        </p:txBody>
      </p:sp>
      <p:sp>
        <p:nvSpPr>
          <p:cNvPr id="192" name="oldest lbr entry"/>
          <p:cNvSpPr/>
          <p:nvPr/>
        </p:nvSpPr>
        <p:spPr>
          <a:xfrm>
            <a:off x="2705589" y="2403709"/>
            <a:ext cx="681037" cy="357187"/>
          </a:xfrm>
          <a:prstGeom prst="roundRect">
            <a:avLst>
              <a:gd name="adj" fmla="val 14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Branch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670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1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8.33333E-7 1.11111E-6 L 8.33333E-7 0.00023 C 0.02101 -0.03658 -0.00087 1.11111E-6 0.01545 -0.02431 C 0.01736 -0.02708 0.01858 -0.03033 0.02066 -0.0331 C 0.02378 -0.03727 0.03281 -0.04398 0.03628 -0.04514 C 0.04444 -0.04792 0.03958 -0.04653 0.05052 -0.04838 C 0.05712 -0.04815 0.06354 -0.04838 0.06996 -0.04699 C 0.0783 -0.04491 0.0934 -0.02824 0.09722 -0.02431 C 0.10069 -0.0206 0.11128 -0.00833 0.11424 -0.00347 C 0.11788 0.00324 0.12118 0.01042 0.12448 0.01736 C 0.13021 0.02917 0.13246 0.03356 0.13628 0.04676 C 0.13767 0.05278 0.13854 0.05856 0.1401 0.06412 C 0.14115 0.06852 0.14253 0.07245 0.14392 0.07639 C 0.14722 0.08634 0.15139 0.09583 0.15434 0.10602 C 0.17031 0.16042 0.16389 0.13842 0.17378 0.17199 C 0.1743 0.17407 0.18125 0.19745 0.18299 0.20139 C 0.19097 0.22199 0.19653 0.23912 0.20625 0.25717 C 0.20937 0.26319 0.21319 0.26875 0.21667 0.27454 C 0.2191 0.28449 0.21597 0.27546 0.22326 0.28495 C 0.22552 0.28819 0.22726 0.29236 0.22969 0.29537 C 0.23194 0.29861 0.2349 0.30092 0.2375 0.30393 C 0.2401 0.30741 0.24236 0.31134 0.24531 0.31435 C 0.25243 0.32292 0.2599 0.33079 0.26736 0.33866 C 0.26944 0.3412 0.27135 0.34398 0.27378 0.3456 C 0.27587 0.34745 0.27812 0.34907 0.28038 0.35092 C 0.29115 0.36065 0.30087 0.37315 0.31285 0.38032 L 0.3375 0.39606 C 0.34045 0.39792 0.3401 0.39792 0.34271 0.39792 " pathEditMode="relative" rAng="0" ptsTypes="AAAAAAAAAAAAAAAAAAAAAAAAAAAA">
                                      <p:cBhvr>
                                        <p:cTn id="11" dur="1900" spd="-100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1747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xit" presetSubtype="3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7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7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8.33333E-7 1.11111E-6 L 8.33333E-7 0.00023 C -0.00174 0.00278 -0.01111 0.02014 -0.01563 0.02546 C -0.01806 0.02824 -0.02101 0.03009 -0.02344 0.0331 C -0.02587 0.03588 -0.0276 0.03912 -0.02986 0.04213 C -0.03316 0.0463 -0.03681 0.05023 -0.04028 0.05417 L -0.0441 0.05856 L -0.04809 0.06319 C -0.04913 0.06713 -0.05035 0.07153 -0.05191 0.07523 C -0.0526 0.07685 -0.05434 0.07986 -0.05434 0.08009 " pathEditMode="relative" rAng="0" ptsTypes="AAAAAAAAAA">
                                      <p:cBhvr>
                                        <p:cTn id="18" dur="14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40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1800000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93" grpId="0" animBg="1"/>
      <p:bldP spid="193" grpId="1" animBg="1"/>
      <p:bldP spid="192" grpId="0" animBg="1"/>
      <p:bldP spid="19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Returns must target call sites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limited number of small code fragments can be chained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49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19115" y="4456190"/>
            <a:ext cx="1195501" cy="8927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dirty="0" smtClean="0"/>
              <a:t>pop   </a:t>
            </a:r>
            <a:r>
              <a:rPr lang="en-US" sz="1900" dirty="0" err="1" smtClean="0"/>
              <a:t>ecx</a:t>
            </a:r>
            <a:endParaRPr lang="en-US" sz="1900" dirty="0" smtClean="0"/>
          </a:p>
          <a:p>
            <a:r>
              <a:rPr lang="en-US" sz="1900" dirty="0" smtClean="0"/>
              <a:t>pop   </a:t>
            </a:r>
            <a:r>
              <a:rPr lang="en-US" sz="1900" dirty="0" err="1" smtClean="0"/>
              <a:t>eax</a:t>
            </a:r>
            <a:endParaRPr lang="en-US" sz="1900" dirty="0" smtClean="0"/>
          </a:p>
          <a:p>
            <a:r>
              <a:rPr lang="en-US" sz="1900" dirty="0" err="1" smtClean="0"/>
              <a:t>retn</a:t>
            </a:r>
            <a:endParaRPr lang="en-US" sz="19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680907" y="4460359"/>
            <a:ext cx="1628084" cy="6191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dirty="0" smtClean="0"/>
              <a:t>add   </a:t>
            </a:r>
            <a:r>
              <a:rPr lang="en-US" sz="1900" dirty="0" err="1" smtClean="0"/>
              <a:t>eax</a:t>
            </a:r>
            <a:r>
              <a:rPr lang="en-US" sz="1900" dirty="0" smtClean="0"/>
              <a:t>, </a:t>
            </a:r>
            <a:r>
              <a:rPr lang="en-US" sz="1900" dirty="0" err="1" smtClean="0"/>
              <a:t>ecx</a:t>
            </a:r>
            <a:endParaRPr lang="en-US" sz="1900" dirty="0" smtClean="0"/>
          </a:p>
          <a:p>
            <a:r>
              <a:rPr lang="en-US" sz="1900" dirty="0" err="1" smtClean="0"/>
              <a:t>retn</a:t>
            </a:r>
            <a:endParaRPr lang="en-US" sz="19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675282" y="4457567"/>
            <a:ext cx="1198131" cy="89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dirty="0" smtClean="0"/>
              <a:t>pop   </a:t>
            </a:r>
            <a:r>
              <a:rPr lang="en-US" sz="1900" dirty="0" err="1" smtClean="0"/>
              <a:t>esi</a:t>
            </a:r>
            <a:endParaRPr lang="en-US" sz="1900" dirty="0" smtClean="0"/>
          </a:p>
          <a:p>
            <a:r>
              <a:rPr lang="en-US" sz="1900" dirty="0" smtClean="0"/>
              <a:t>pop   </a:t>
            </a:r>
            <a:r>
              <a:rPr lang="en-US" sz="1900" dirty="0" err="1" smtClean="0"/>
              <a:t>edi</a:t>
            </a:r>
            <a:endParaRPr lang="en-US" sz="1900" dirty="0" smtClean="0"/>
          </a:p>
          <a:p>
            <a:r>
              <a:rPr lang="en-US" sz="1900" dirty="0" err="1" smtClean="0"/>
              <a:t>retn</a:t>
            </a:r>
            <a:endParaRPr lang="en-US" sz="19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39704" y="4456190"/>
            <a:ext cx="1601836" cy="1206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dirty="0" smtClean="0"/>
              <a:t>add   </a:t>
            </a:r>
            <a:r>
              <a:rPr lang="en-US" sz="1900" dirty="0" err="1" smtClean="0"/>
              <a:t>eax</a:t>
            </a:r>
            <a:r>
              <a:rPr lang="en-US" sz="1900" dirty="0" smtClean="0"/>
              <a:t>, </a:t>
            </a:r>
            <a:r>
              <a:rPr lang="en-US" sz="1900" dirty="0" err="1" smtClean="0"/>
              <a:t>esi</a:t>
            </a:r>
            <a:endParaRPr lang="en-US" sz="1900" dirty="0" smtClean="0"/>
          </a:p>
          <a:p>
            <a:r>
              <a:rPr lang="en-US" sz="1900" dirty="0" smtClean="0"/>
              <a:t>add   </a:t>
            </a:r>
            <a:r>
              <a:rPr lang="en-US" sz="1900" dirty="0" err="1" smtClean="0"/>
              <a:t>eax</a:t>
            </a:r>
            <a:r>
              <a:rPr lang="en-US" sz="1900" dirty="0" smtClean="0"/>
              <a:t>, </a:t>
            </a:r>
            <a:r>
              <a:rPr lang="en-US" sz="1900" dirty="0" err="1" smtClean="0"/>
              <a:t>edi</a:t>
            </a:r>
            <a:endParaRPr lang="en-US" sz="1900" dirty="0" smtClean="0"/>
          </a:p>
          <a:p>
            <a:r>
              <a:rPr lang="en-US" sz="1900" dirty="0" smtClean="0"/>
              <a:t>pop   </a:t>
            </a:r>
            <a:r>
              <a:rPr lang="en-US" sz="1900" dirty="0" err="1" smtClean="0"/>
              <a:t>ecx</a:t>
            </a:r>
            <a:endParaRPr lang="en-US" sz="1900" dirty="0" smtClean="0"/>
          </a:p>
          <a:p>
            <a:r>
              <a:rPr lang="en-US" sz="1900" dirty="0" err="1" smtClean="0"/>
              <a:t>retn</a:t>
            </a:r>
            <a:endParaRPr lang="en-US" sz="1900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14616" y="4541178"/>
            <a:ext cx="291612" cy="678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53796" y="4514418"/>
            <a:ext cx="284146" cy="388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03287" y="4541177"/>
            <a:ext cx="291612" cy="678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137499" y="5675296"/>
            <a:ext cx="6721842" cy="419511"/>
            <a:chOff x="1328589" y="2582005"/>
            <a:chExt cx="6721842" cy="419511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1328589" y="2807695"/>
              <a:ext cx="672184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050431" y="2582005"/>
              <a:ext cx="0" cy="41951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328589" y="2582005"/>
              <a:ext cx="0" cy="41951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00174" y="4348097"/>
            <a:ext cx="932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Max gadget size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696936" y="1640083"/>
            <a:ext cx="1029410" cy="1103951"/>
            <a:chOff x="7481661" y="1771790"/>
            <a:chExt cx="1029410" cy="1103951"/>
          </a:xfrm>
        </p:grpSpPr>
        <p:sp>
          <p:nvSpPr>
            <p:cNvPr id="27" name="Rectangle 26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645961" y="1640083"/>
            <a:ext cx="1029410" cy="1103951"/>
            <a:chOff x="7481661" y="1771790"/>
            <a:chExt cx="1029410" cy="1103951"/>
          </a:xfrm>
        </p:grpSpPr>
        <p:sp>
          <p:nvSpPr>
            <p:cNvPr id="31" name="Rectangle 30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6874542" y="1778449"/>
            <a:ext cx="642424" cy="794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287826" y="4063086"/>
            <a:ext cx="473480" cy="1593872"/>
            <a:chOff x="426708" y="3250249"/>
            <a:chExt cx="473480" cy="1593872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64714" y="3250249"/>
              <a:ext cx="0" cy="159387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26708" y="3250249"/>
              <a:ext cx="4734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26708" y="4844121"/>
              <a:ext cx="4734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556548" y="5875963"/>
            <a:ext cx="182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 chain length</a:t>
            </a:r>
          </a:p>
        </p:txBody>
      </p:sp>
    </p:spTree>
    <p:extLst>
      <p:ext uri="{BB962C8B-B14F-4D97-AF65-F5344CB8AC3E}">
        <p14:creationId xmlns:p14="http://schemas.microsoft.com/office/powerpoint/2010/main" val="30821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The Root Causes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74756" y="2593735"/>
            <a:ext cx="5073161" cy="1002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 memory safety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174756" y="4085858"/>
            <a:ext cx="5073161" cy="1002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 control-flow integrity</a:t>
            </a:r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Returns must target call sites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limited number of small code fragments can be chained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50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19115" y="4456190"/>
            <a:ext cx="1195501" cy="8927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dirty="0" smtClean="0"/>
              <a:t>pop   </a:t>
            </a:r>
            <a:r>
              <a:rPr lang="en-US" sz="1900" dirty="0" err="1" smtClean="0"/>
              <a:t>ecx</a:t>
            </a:r>
            <a:endParaRPr lang="en-US" sz="1900" dirty="0" smtClean="0"/>
          </a:p>
          <a:p>
            <a:r>
              <a:rPr lang="en-US" sz="1900" dirty="0" smtClean="0"/>
              <a:t>pop   </a:t>
            </a:r>
            <a:r>
              <a:rPr lang="en-US" sz="1900" dirty="0" err="1" smtClean="0"/>
              <a:t>eax</a:t>
            </a:r>
            <a:endParaRPr lang="en-US" sz="1900" dirty="0" smtClean="0"/>
          </a:p>
          <a:p>
            <a:r>
              <a:rPr lang="en-US" sz="1900" dirty="0" err="1" smtClean="0"/>
              <a:t>retn</a:t>
            </a:r>
            <a:endParaRPr lang="en-US" sz="19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680907" y="4460359"/>
            <a:ext cx="1628084" cy="6191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dirty="0" smtClean="0"/>
              <a:t>add   </a:t>
            </a:r>
            <a:r>
              <a:rPr lang="en-US" sz="1900" dirty="0" err="1" smtClean="0"/>
              <a:t>eax</a:t>
            </a:r>
            <a:r>
              <a:rPr lang="en-US" sz="1900" dirty="0" smtClean="0"/>
              <a:t>, </a:t>
            </a:r>
            <a:r>
              <a:rPr lang="en-US" sz="1900" dirty="0" err="1" smtClean="0"/>
              <a:t>ecx</a:t>
            </a:r>
            <a:endParaRPr lang="en-US" sz="1900" dirty="0" smtClean="0"/>
          </a:p>
          <a:p>
            <a:r>
              <a:rPr lang="en-US" sz="1900" dirty="0" err="1" smtClean="0"/>
              <a:t>retn</a:t>
            </a:r>
            <a:endParaRPr lang="en-US" sz="19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675282" y="4457567"/>
            <a:ext cx="1198131" cy="89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dirty="0" smtClean="0"/>
              <a:t>pop   </a:t>
            </a:r>
            <a:r>
              <a:rPr lang="en-US" sz="1900" dirty="0" err="1" smtClean="0"/>
              <a:t>esi</a:t>
            </a:r>
            <a:endParaRPr lang="en-US" sz="1900" dirty="0" smtClean="0"/>
          </a:p>
          <a:p>
            <a:r>
              <a:rPr lang="en-US" sz="1900" dirty="0" smtClean="0"/>
              <a:t>pop   </a:t>
            </a:r>
            <a:r>
              <a:rPr lang="en-US" sz="1900" dirty="0" err="1" smtClean="0"/>
              <a:t>edi</a:t>
            </a:r>
            <a:endParaRPr lang="en-US" sz="1900" dirty="0" smtClean="0"/>
          </a:p>
          <a:p>
            <a:r>
              <a:rPr lang="en-US" sz="1900" dirty="0" err="1" smtClean="0"/>
              <a:t>retn</a:t>
            </a:r>
            <a:endParaRPr lang="en-US" sz="19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39704" y="4456190"/>
            <a:ext cx="1601836" cy="1206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dirty="0" smtClean="0"/>
              <a:t>add   </a:t>
            </a:r>
            <a:r>
              <a:rPr lang="en-US" sz="1900" dirty="0" err="1" smtClean="0"/>
              <a:t>eax</a:t>
            </a:r>
            <a:r>
              <a:rPr lang="en-US" sz="1900" dirty="0" smtClean="0"/>
              <a:t>, </a:t>
            </a:r>
            <a:r>
              <a:rPr lang="en-US" sz="1900" dirty="0" err="1" smtClean="0"/>
              <a:t>esi</a:t>
            </a:r>
            <a:endParaRPr lang="en-US" sz="1900" dirty="0" smtClean="0"/>
          </a:p>
          <a:p>
            <a:r>
              <a:rPr lang="en-US" sz="1900" dirty="0" smtClean="0"/>
              <a:t>add   </a:t>
            </a:r>
            <a:r>
              <a:rPr lang="en-US" sz="1900" dirty="0" err="1" smtClean="0"/>
              <a:t>eax</a:t>
            </a:r>
            <a:r>
              <a:rPr lang="en-US" sz="1900" dirty="0" smtClean="0"/>
              <a:t>, </a:t>
            </a:r>
            <a:r>
              <a:rPr lang="en-US" sz="1900" dirty="0" err="1" smtClean="0"/>
              <a:t>edi</a:t>
            </a:r>
            <a:endParaRPr lang="en-US" sz="1900" dirty="0" smtClean="0"/>
          </a:p>
          <a:p>
            <a:r>
              <a:rPr lang="en-US" sz="1900" dirty="0" smtClean="0"/>
              <a:t>pop   </a:t>
            </a:r>
            <a:r>
              <a:rPr lang="en-US" sz="1900" dirty="0" err="1" smtClean="0"/>
              <a:t>ecx</a:t>
            </a:r>
            <a:endParaRPr lang="en-US" sz="1900" dirty="0" smtClean="0"/>
          </a:p>
          <a:p>
            <a:r>
              <a:rPr lang="en-US" sz="1900" dirty="0" err="1" smtClean="0"/>
              <a:t>retn</a:t>
            </a:r>
            <a:endParaRPr lang="en-US" sz="1900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14616" y="4541178"/>
            <a:ext cx="291612" cy="678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53796" y="4514418"/>
            <a:ext cx="284146" cy="388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03287" y="4541177"/>
            <a:ext cx="291612" cy="678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137499" y="5675296"/>
            <a:ext cx="6721842" cy="419511"/>
            <a:chOff x="1328589" y="2582005"/>
            <a:chExt cx="6721842" cy="419511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1328589" y="2807695"/>
              <a:ext cx="672184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050431" y="2582005"/>
              <a:ext cx="0" cy="41951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328589" y="2582005"/>
              <a:ext cx="0" cy="41951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00174" y="4348097"/>
            <a:ext cx="932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Max gadget size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696936" y="1640083"/>
            <a:ext cx="1029410" cy="1103951"/>
            <a:chOff x="7481661" y="1771790"/>
            <a:chExt cx="1029410" cy="1103951"/>
          </a:xfrm>
        </p:grpSpPr>
        <p:sp>
          <p:nvSpPr>
            <p:cNvPr id="27" name="Rectangle 26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645961" y="1640083"/>
            <a:ext cx="1029410" cy="1103951"/>
            <a:chOff x="7481661" y="1771790"/>
            <a:chExt cx="1029410" cy="1103951"/>
          </a:xfrm>
        </p:grpSpPr>
        <p:sp>
          <p:nvSpPr>
            <p:cNvPr id="31" name="Rectangle 30"/>
            <p:cNvSpPr/>
            <p:nvPr/>
          </p:nvSpPr>
          <p:spPr>
            <a:xfrm>
              <a:off x="7481661" y="1771790"/>
              <a:ext cx="1029410" cy="1103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call  …</a:t>
              </a: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retn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7566594" y="2015774"/>
              <a:ext cx="173058" cy="583739"/>
            </a:xfrm>
            <a:custGeom>
              <a:avLst/>
              <a:gdLst>
                <a:gd name="connsiteX0" fmla="*/ 0 w 928918"/>
                <a:gd name="connsiteY0" fmla="*/ 0 h 5500915"/>
                <a:gd name="connsiteX1" fmla="*/ 928914 w 928918"/>
                <a:gd name="connsiteY1" fmla="*/ 928915 h 5500915"/>
                <a:gd name="connsiteX2" fmla="*/ 14514 w 928918"/>
                <a:gd name="connsiteY2" fmla="*/ 1843315 h 5500915"/>
                <a:gd name="connsiteX3" fmla="*/ 928914 w 928918"/>
                <a:gd name="connsiteY3" fmla="*/ 2757715 h 5500915"/>
                <a:gd name="connsiteX4" fmla="*/ 14514 w 928918"/>
                <a:gd name="connsiteY4" fmla="*/ 3672115 h 5500915"/>
                <a:gd name="connsiteX5" fmla="*/ 928914 w 928918"/>
                <a:gd name="connsiteY5" fmla="*/ 4586515 h 5500915"/>
                <a:gd name="connsiteX6" fmla="*/ 14514 w 928918"/>
                <a:gd name="connsiteY6" fmla="*/ 5500915 h 550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8918" h="5500915">
                  <a:moveTo>
                    <a:pt x="0" y="0"/>
                  </a:moveTo>
                  <a:cubicBezTo>
                    <a:pt x="463247" y="310848"/>
                    <a:pt x="926495" y="621696"/>
                    <a:pt x="928914" y="928915"/>
                  </a:cubicBezTo>
                  <a:cubicBezTo>
                    <a:pt x="931333" y="1236134"/>
                    <a:pt x="14514" y="1538515"/>
                    <a:pt x="14514" y="1843315"/>
                  </a:cubicBezTo>
                  <a:cubicBezTo>
                    <a:pt x="14514" y="2148115"/>
                    <a:pt x="928914" y="2452915"/>
                    <a:pt x="928914" y="2757715"/>
                  </a:cubicBezTo>
                  <a:cubicBezTo>
                    <a:pt x="928914" y="3062515"/>
                    <a:pt x="14514" y="3367315"/>
                    <a:pt x="14514" y="3672115"/>
                  </a:cubicBezTo>
                  <a:cubicBezTo>
                    <a:pt x="14514" y="3976915"/>
                    <a:pt x="928914" y="4281715"/>
                    <a:pt x="928914" y="4586515"/>
                  </a:cubicBezTo>
                  <a:cubicBezTo>
                    <a:pt x="928914" y="4891315"/>
                    <a:pt x="471714" y="5196115"/>
                    <a:pt x="14514" y="55009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30385" y="1983930"/>
              <a:ext cx="480686" cy="23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alibri" panose="020F0502020204030204" pitchFamily="34" charset="0"/>
                </a:rPr>
                <a:t>CS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6874542" y="1778449"/>
            <a:ext cx="642424" cy="794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287826" y="4063086"/>
            <a:ext cx="473480" cy="1593872"/>
            <a:chOff x="426708" y="3250249"/>
            <a:chExt cx="473480" cy="1593872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64714" y="3250249"/>
              <a:ext cx="0" cy="159387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26708" y="3250249"/>
              <a:ext cx="4734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26708" y="4844121"/>
              <a:ext cx="4734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556548" y="5875963"/>
            <a:ext cx="182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 chain length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0820" y="2410183"/>
            <a:ext cx="4766140" cy="18521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 can we establish the </a:t>
            </a:r>
            <a:r>
              <a:rPr lang="en-US" sz="2400" b="1" dirty="0" smtClean="0"/>
              <a:t>max gadget size </a:t>
            </a:r>
            <a:r>
              <a:rPr lang="en-US" sz="2400" dirty="0" smtClean="0"/>
              <a:t>and </a:t>
            </a:r>
            <a:r>
              <a:rPr lang="en-US" sz="2400" b="1" dirty="0" smtClean="0"/>
              <a:t>max chain length?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40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/>
              <a:t>I</a:t>
            </a:r>
            <a:r>
              <a:rPr lang="en-US" dirty="0" smtClean="0"/>
              <a:t>t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payload will </a:t>
            </a:r>
            <a:r>
              <a:rPr lang="en-US" dirty="0"/>
              <a:t>eventually interact with the OS through system calls</a:t>
            </a:r>
          </a:p>
          <a:p>
            <a:pPr lvl="1"/>
            <a:r>
              <a:rPr lang="en-US" dirty="0"/>
              <a:t>Check for abnormal control transfers on system call entry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" y="3155043"/>
            <a:ext cx="7011987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2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The Parameters</a:t>
            </a:r>
            <a:endParaRPr lang="en-US" baseline="-25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max gadget size to 19 (&lt;20)</a:t>
            </a:r>
          </a:p>
          <a:p>
            <a:r>
              <a:rPr lang="en-US" dirty="0" smtClean="0"/>
              <a:t>Evaluate max chain length experimentally</a:t>
            </a:r>
            <a:endParaRPr lang="en-US" baseline="-25000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44" y="2702541"/>
            <a:ext cx="5655764" cy="348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460556" y="6164636"/>
            <a:ext cx="8135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Myriad Pro" pitchFamily="34" charset="0"/>
              </a:rPr>
              <a:t>Dataset: Internet Explorer, Adobe Reader, Flash Player, Microsoft Office (Word, Excel, </a:t>
            </a:r>
            <a:r>
              <a:rPr lang="en-US" altLang="en-US" sz="1400" dirty="0" err="1">
                <a:latin typeface="Myriad Pro" pitchFamily="34" charset="0"/>
              </a:rPr>
              <a:t>Powerpoint</a:t>
            </a:r>
            <a:r>
              <a:rPr lang="en-US" altLang="en-US" sz="1400" dirty="0">
                <a:latin typeface="Myriad Pro" pitchFamily="34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18346" y="2803781"/>
            <a:ext cx="2091397" cy="2728747"/>
            <a:chOff x="3998890" y="2794053"/>
            <a:chExt cx="2091397" cy="2728747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4002725" y="2794053"/>
              <a:ext cx="1217048" cy="2718473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rot="10800000" flipV="1">
              <a:off x="3998890" y="2804327"/>
              <a:ext cx="1210" cy="2718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4682175" y="3658889"/>
              <a:ext cx="1408112" cy="774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0" tIns="73152" rIns="73152" bIns="91440">
              <a:spAutoFit/>
            </a:bodyPr>
            <a:lstStyle>
              <a:lvl1pPr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>
                  <a:solidFill>
                    <a:schemeClr val="bg1"/>
                  </a:solidFill>
                  <a:latin typeface="Myriad Pro" pitchFamily="34" charset="0"/>
                </a:rPr>
                <a:t>detection</a:t>
              </a:r>
              <a:br>
                <a:rPr lang="en-US" altLang="en-US" sz="2000" dirty="0">
                  <a:solidFill>
                    <a:schemeClr val="bg1"/>
                  </a:solidFill>
                  <a:latin typeface="Myriad Pro" pitchFamily="34" charset="0"/>
                </a:rPr>
              </a:br>
              <a:r>
                <a:rPr lang="en-US" altLang="en-US" sz="2000" dirty="0">
                  <a:solidFill>
                    <a:schemeClr val="bg1"/>
                  </a:solidFill>
                  <a:latin typeface="Myriad Pro" pitchFamily="34" charset="0"/>
                </a:rPr>
                <a:t>threshold</a:t>
              </a:r>
              <a:endParaRPr lang="el-GR" altLang="en-US" sz="2000" dirty="0">
                <a:solidFill>
                  <a:schemeClr val="bg1"/>
                </a:solidFill>
                <a:latin typeface="Myriad Pro" pitchFamily="34" charset="0"/>
              </a:endParaRPr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 rot="16200000">
              <a:off x="4015425" y="3816052"/>
              <a:ext cx="434975" cy="460375"/>
            </a:xfrm>
            <a:prstGeom prst="downArrow">
              <a:avLst>
                <a:gd name="adj1" fmla="val 50889"/>
                <a:gd name="adj2" fmla="val 56477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3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Chosen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39D-4CE6-4ADC-8313-06087CF2B5D5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49917879"/>
              </p:ext>
            </p:extLst>
          </p:nvPr>
        </p:nvGraphicFramePr>
        <p:xfrm>
          <a:off x="491862" y="2627075"/>
          <a:ext cx="8312504" cy="33183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11704"/>
                <a:gridCol w="3017520"/>
                <a:gridCol w="3383280"/>
              </a:tblGrid>
              <a:tr h="592603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 err="1">
                          <a:effectLst/>
                        </a:rPr>
                        <a:t>kBouncer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 err="1">
                          <a:effectLst/>
                        </a:rPr>
                        <a:t>ROPecker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74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u="none" strike="noStrike" dirty="0">
                          <a:effectLst/>
                        </a:rPr>
                        <a:t>Time-of-Check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Entry of Sensitive API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Entry of Sensitive API +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during execution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09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u="none" strike="noStrike" dirty="0">
                          <a:effectLst/>
                        </a:rPr>
                        <a:t>Gadget Length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20</a:t>
                      </a:r>
                      <a:r>
                        <a:rPr lang="en-US" sz="2000" u="none" strike="noStrike" dirty="0">
                          <a:effectLst/>
                        </a:rPr>
                        <a:t> instructions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6</a:t>
                      </a:r>
                      <a:r>
                        <a:rPr lang="en-US" sz="2000" u="none" strike="noStrike" dirty="0">
                          <a:effectLst/>
                        </a:rPr>
                        <a:t> instructions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u="none" strike="noStrike" dirty="0">
                          <a:effectLst/>
                        </a:rPr>
                        <a:t>Inspect BH</a:t>
                      </a:r>
                      <a:br>
                        <a:rPr lang="en-US" sz="2200" b="1" u="none" strike="noStrike" dirty="0">
                          <a:effectLst/>
                        </a:rPr>
                      </a:br>
                      <a:r>
                        <a:rPr lang="en-US" sz="2200" b="1" u="none" strike="noStrike" dirty="0">
                          <a:effectLst/>
                        </a:rPr>
                        <a:t>instances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Detected max "benign" 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gadget chain length: </a:t>
                      </a:r>
                      <a:r>
                        <a:rPr lang="en-US" sz="2000" b="1" u="none" strike="noStrike" dirty="0">
                          <a:effectLst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Detected max "benign" 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gadget chain length: </a:t>
                      </a:r>
                      <a:r>
                        <a:rPr lang="en-US" sz="2000" b="1" u="none" strike="noStrike" dirty="0" smtClean="0">
                          <a:effectLst/>
                        </a:rPr>
                        <a:t>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74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u="none" strike="noStrike" dirty="0">
                          <a:effectLst/>
                        </a:rPr>
                        <a:t>Gadget Chain</a:t>
                      </a:r>
                      <a:br>
                        <a:rPr lang="en-US" sz="2200" b="1" u="none" strike="noStrike" dirty="0">
                          <a:effectLst/>
                        </a:rPr>
                      </a:br>
                      <a:r>
                        <a:rPr lang="en-US" sz="2200" b="1" u="none" strike="noStrike" dirty="0">
                          <a:effectLst/>
                        </a:rPr>
                        <a:t>Length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8</a:t>
                      </a:r>
                      <a:r>
                        <a:rPr lang="en-US" sz="2000" u="none" strike="noStrike" dirty="0">
                          <a:effectLst/>
                        </a:rPr>
                        <a:t> gadgets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11</a:t>
                      </a:r>
                      <a:r>
                        <a:rPr lang="en-US" sz="2000" u="none" strike="noStrike" dirty="0">
                          <a:effectLst/>
                        </a:rPr>
                        <a:t> gadgets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loud Callout 2"/>
          <p:cNvSpPr/>
          <p:nvPr/>
        </p:nvSpPr>
        <p:spPr>
          <a:xfrm flipH="1">
            <a:off x="5671225" y="1060314"/>
            <a:ext cx="3133140" cy="1313039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Approach similar to </a:t>
            </a:r>
            <a:r>
              <a:rPr lang="en-US" dirty="0" err="1" smtClean="0"/>
              <a:t>kBouncer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Why Picking Parameters Is Hard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3430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356909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07034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0387" y="3213757"/>
            <a:ext cx="713603" cy="1162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4883866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333991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95954" y="3213757"/>
            <a:ext cx="473549" cy="1162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47344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7410823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860948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22911" y="3533072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9505" y="2061237"/>
            <a:ext cx="315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Executing a legitimate program</a:t>
            </a:r>
            <a:endParaRPr lang="en-US" b="1" dirty="0"/>
          </a:p>
        </p:txBody>
      </p:sp>
      <p:sp>
        <p:nvSpPr>
          <p:cNvPr id="14" name="Cloud Callout 13"/>
          <p:cNvSpPr/>
          <p:nvPr/>
        </p:nvSpPr>
        <p:spPr>
          <a:xfrm>
            <a:off x="6011693" y="5611163"/>
            <a:ext cx="1919838" cy="972766"/>
          </a:xfrm>
          <a:prstGeom prst="cloudCallout">
            <a:avLst>
              <a:gd name="adj1" fmla="val -84303"/>
              <a:gd name="adj2" fmla="val -1054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alert, all is good!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830388" y="4439502"/>
            <a:ext cx="5294038" cy="419511"/>
            <a:chOff x="1328589" y="2582005"/>
            <a:chExt cx="6721842" cy="419511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328589" y="2807695"/>
              <a:ext cx="672184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050431" y="2582005"/>
              <a:ext cx="0" cy="41951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328589" y="2582005"/>
              <a:ext cx="0" cy="41951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-81533" y="3539246"/>
            <a:ext cx="932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Max gadget size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94508" y="3533071"/>
            <a:ext cx="473480" cy="843349"/>
            <a:chOff x="426708" y="3250249"/>
            <a:chExt cx="473480" cy="159387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64714" y="3250249"/>
              <a:ext cx="0" cy="159387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26708" y="3250249"/>
              <a:ext cx="4734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26708" y="4844121"/>
              <a:ext cx="4734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958022" y="4638078"/>
            <a:ext cx="182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 chain length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75309" y="3522895"/>
            <a:ext cx="738664" cy="8473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Why Picking Parameters Is Hard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3430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356909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07034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0387" y="3213757"/>
            <a:ext cx="713603" cy="1162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4883866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333991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95954" y="3213757"/>
            <a:ext cx="473549" cy="1162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47344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7410823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860948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22911" y="3533072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9505" y="2061237"/>
            <a:ext cx="315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Executing a legitimate program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4883866" y="4439502"/>
            <a:ext cx="3240560" cy="419511"/>
            <a:chOff x="1328589" y="2582005"/>
            <a:chExt cx="6721842" cy="419511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328589" y="2807695"/>
              <a:ext cx="672184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050431" y="2582005"/>
              <a:ext cx="0" cy="41951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328589" y="2582005"/>
              <a:ext cx="0" cy="41951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-81533" y="3539246"/>
            <a:ext cx="932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Max gadget size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94508" y="3533071"/>
            <a:ext cx="473480" cy="843349"/>
            <a:chOff x="426708" y="3250249"/>
            <a:chExt cx="473480" cy="159387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64714" y="3250249"/>
              <a:ext cx="0" cy="159387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26708" y="3250249"/>
              <a:ext cx="4734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26708" y="4844121"/>
              <a:ext cx="4734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5622911" y="4649257"/>
            <a:ext cx="182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 chain length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75309" y="3522895"/>
            <a:ext cx="738664" cy="8473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27" name="Cloud Callout 26"/>
          <p:cNvSpPr/>
          <p:nvPr/>
        </p:nvSpPr>
        <p:spPr>
          <a:xfrm>
            <a:off x="5797685" y="5389123"/>
            <a:ext cx="1919838" cy="972766"/>
          </a:xfrm>
          <a:prstGeom prst="cloudCallout">
            <a:avLst>
              <a:gd name="adj1" fmla="val -60488"/>
              <a:gd name="adj2" fmla="val -864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 positive!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Why Picking Parameters Is Hard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3430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356909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07034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0387" y="3213757"/>
            <a:ext cx="713603" cy="1162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4883866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333991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95954" y="3213757"/>
            <a:ext cx="473549" cy="1162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47344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7410823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860948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22911" y="3533072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9505" y="2061237"/>
            <a:ext cx="315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Executing a legitimate program</a:t>
            </a:r>
            <a:endParaRPr lang="en-US" b="1" dirty="0"/>
          </a:p>
        </p:txBody>
      </p:sp>
      <p:sp>
        <p:nvSpPr>
          <p:cNvPr id="14" name="Cloud Callout 13"/>
          <p:cNvSpPr/>
          <p:nvPr/>
        </p:nvSpPr>
        <p:spPr>
          <a:xfrm>
            <a:off x="6011693" y="5611163"/>
            <a:ext cx="1919838" cy="972766"/>
          </a:xfrm>
          <a:prstGeom prst="cloudCallout">
            <a:avLst>
              <a:gd name="adj1" fmla="val -84303"/>
              <a:gd name="adj2" fmla="val -1054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alert, all is good!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830388" y="4439502"/>
            <a:ext cx="5294038" cy="419511"/>
            <a:chOff x="1328589" y="2582005"/>
            <a:chExt cx="6721842" cy="419511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328589" y="2807695"/>
              <a:ext cx="672184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050431" y="2582005"/>
              <a:ext cx="0" cy="41951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328589" y="2582005"/>
              <a:ext cx="0" cy="41951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-81533" y="3539246"/>
            <a:ext cx="932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Max gadget size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94508" y="3533071"/>
            <a:ext cx="473480" cy="843349"/>
            <a:chOff x="426708" y="3250249"/>
            <a:chExt cx="473480" cy="159387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64714" y="3250249"/>
              <a:ext cx="0" cy="159387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26708" y="3250249"/>
              <a:ext cx="4734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26708" y="4844121"/>
              <a:ext cx="4734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958022" y="4638078"/>
            <a:ext cx="182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 chain length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75309" y="3522895"/>
            <a:ext cx="738664" cy="8473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Why Picking Parameters Is Hard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3430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356909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07034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0387" y="3213757"/>
            <a:ext cx="713603" cy="1162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4883866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333991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95954" y="3213757"/>
            <a:ext cx="473549" cy="1162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47344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7410823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860948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22911" y="3533072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9505" y="2061237"/>
            <a:ext cx="315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Executing a legitimate program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2830388" y="4439502"/>
            <a:ext cx="5294038" cy="419511"/>
            <a:chOff x="1328589" y="2582005"/>
            <a:chExt cx="6721842" cy="419511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328589" y="2807695"/>
              <a:ext cx="672184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050431" y="2582005"/>
              <a:ext cx="0" cy="41951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328589" y="2582005"/>
              <a:ext cx="0" cy="41951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-81533" y="3539246"/>
            <a:ext cx="932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Max gadget size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94508" y="2996119"/>
            <a:ext cx="473480" cy="1380301"/>
            <a:chOff x="426708" y="3250249"/>
            <a:chExt cx="473480" cy="159387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64714" y="3250249"/>
              <a:ext cx="0" cy="159387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26708" y="3250249"/>
              <a:ext cx="4734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26708" y="4844121"/>
              <a:ext cx="4734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958022" y="4638078"/>
            <a:ext cx="182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 chain length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75309" y="3522895"/>
            <a:ext cx="738664" cy="8473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27" name="Cloud Callout 26"/>
          <p:cNvSpPr/>
          <p:nvPr/>
        </p:nvSpPr>
        <p:spPr>
          <a:xfrm>
            <a:off x="4747098" y="5296180"/>
            <a:ext cx="1919838" cy="972766"/>
          </a:xfrm>
          <a:prstGeom prst="cloudCallout">
            <a:avLst>
              <a:gd name="adj1" fmla="val -60488"/>
              <a:gd name="adj2" fmla="val -864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 positive!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Would Our </a:t>
            </a:r>
            <a:r>
              <a:rPr lang="en-US" dirty="0"/>
              <a:t>P</a:t>
            </a:r>
            <a:r>
              <a:rPr lang="en-US" dirty="0" smtClean="0"/>
              <a:t>revious </a:t>
            </a:r>
            <a:r>
              <a:rPr lang="en-US" dirty="0"/>
              <a:t>A</a:t>
            </a:r>
            <a:r>
              <a:rPr lang="en-US" dirty="0" smtClean="0"/>
              <a:t>ttack </a:t>
            </a:r>
            <a:r>
              <a:rPr lang="en-US" dirty="0"/>
              <a:t>W</a:t>
            </a:r>
            <a:r>
              <a:rPr lang="en-US" dirty="0" smtClean="0"/>
              <a:t>ork?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5142" y="3244064"/>
            <a:ext cx="764486" cy="1162665"/>
            <a:chOff x="1649745" y="1909671"/>
            <a:chExt cx="1019315" cy="1550220"/>
          </a:xfrm>
        </p:grpSpPr>
        <p:sp>
          <p:nvSpPr>
            <p:cNvPr id="4" name="Rectangle 3"/>
            <p:cNvSpPr/>
            <p:nvPr/>
          </p:nvSpPr>
          <p:spPr>
            <a:xfrm>
              <a:off x="1717589" y="2335427"/>
              <a:ext cx="951471" cy="11244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9745" y="1909671"/>
              <a:ext cx="92273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Gadget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48621" y="3244064"/>
            <a:ext cx="764486" cy="1162665"/>
            <a:chOff x="1802145" y="2062071"/>
            <a:chExt cx="1019315" cy="1550220"/>
          </a:xfrm>
        </p:grpSpPr>
        <p:sp>
          <p:nvSpPr>
            <p:cNvPr id="8" name="Rectangle 7"/>
            <p:cNvSpPr/>
            <p:nvPr/>
          </p:nvSpPr>
          <p:spPr>
            <a:xfrm>
              <a:off x="1869989" y="2487827"/>
              <a:ext cx="951471" cy="11244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02145" y="2062071"/>
              <a:ext cx="92273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Gadget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1649629" y="3563380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412099" y="3244064"/>
            <a:ext cx="764486" cy="1162665"/>
            <a:chOff x="1649745" y="1909671"/>
            <a:chExt cx="1019315" cy="1550220"/>
          </a:xfrm>
        </p:grpSpPr>
        <p:sp>
          <p:nvSpPr>
            <p:cNvPr id="17" name="Rectangle 16"/>
            <p:cNvSpPr/>
            <p:nvPr/>
          </p:nvSpPr>
          <p:spPr>
            <a:xfrm>
              <a:off x="1717589" y="2335427"/>
              <a:ext cx="951471" cy="11244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9745" y="1909671"/>
              <a:ext cx="92273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Gadget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75578" y="3244064"/>
            <a:ext cx="764486" cy="1162665"/>
            <a:chOff x="1802145" y="2062071"/>
            <a:chExt cx="1019315" cy="1550220"/>
          </a:xfrm>
        </p:grpSpPr>
        <p:sp>
          <p:nvSpPr>
            <p:cNvPr id="20" name="Rectangle 19"/>
            <p:cNvSpPr/>
            <p:nvPr/>
          </p:nvSpPr>
          <p:spPr>
            <a:xfrm>
              <a:off x="1869989" y="2487827"/>
              <a:ext cx="951471" cy="11244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02145" y="2062071"/>
              <a:ext cx="92273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Gadget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4176586" y="3563380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38549" y="3563379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939056" y="3244064"/>
            <a:ext cx="764486" cy="1162665"/>
            <a:chOff x="1649745" y="1909671"/>
            <a:chExt cx="1019315" cy="1550220"/>
          </a:xfrm>
        </p:grpSpPr>
        <p:sp>
          <p:nvSpPr>
            <p:cNvPr id="25" name="Rectangle 24"/>
            <p:cNvSpPr/>
            <p:nvPr/>
          </p:nvSpPr>
          <p:spPr>
            <a:xfrm>
              <a:off x="1717589" y="2335427"/>
              <a:ext cx="951471" cy="11244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9745" y="1909671"/>
              <a:ext cx="92273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Gadget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02535" y="3244064"/>
            <a:ext cx="764486" cy="1162665"/>
            <a:chOff x="1802145" y="2062071"/>
            <a:chExt cx="1019315" cy="1550220"/>
          </a:xfrm>
        </p:grpSpPr>
        <p:sp>
          <p:nvSpPr>
            <p:cNvPr id="28" name="Rectangle 27"/>
            <p:cNvSpPr/>
            <p:nvPr/>
          </p:nvSpPr>
          <p:spPr>
            <a:xfrm>
              <a:off x="1869989" y="2487827"/>
              <a:ext cx="951471" cy="11244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02145" y="2062071"/>
              <a:ext cx="92273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Gadget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6703543" y="3563380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465506" y="3563379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36026" y="4556480"/>
            <a:ext cx="7081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81581" y="4641505"/>
            <a:ext cx="2289001" cy="9082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Gadget chains longer than T</a:t>
            </a:r>
            <a:r>
              <a:rPr lang="en-US" sz="1500" b="1" baseline="-25000" dirty="0"/>
              <a:t>C </a:t>
            </a:r>
            <a:r>
              <a:rPr lang="en-US" sz="1500" b="1" dirty="0"/>
              <a:t>gadget</a:t>
            </a:r>
            <a:r>
              <a:rPr lang="en-US" sz="1500" b="1" baseline="-25000" dirty="0"/>
              <a:t> </a:t>
            </a:r>
            <a:r>
              <a:rPr lang="en-US" sz="1500" b="1" dirty="0"/>
              <a:t>are prevented</a:t>
            </a:r>
            <a:endParaRPr lang="en-US" sz="1500" b="1" baseline="-25000" dirty="0"/>
          </a:p>
        </p:txBody>
      </p:sp>
      <p:sp>
        <p:nvSpPr>
          <p:cNvPr id="39" name="Rectangular Callout 38"/>
          <p:cNvSpPr/>
          <p:nvPr/>
        </p:nvSpPr>
        <p:spPr>
          <a:xfrm>
            <a:off x="484583" y="4641507"/>
            <a:ext cx="2342025" cy="1051795"/>
          </a:xfrm>
          <a:prstGeom prst="wedgeRectCallout">
            <a:avLst>
              <a:gd name="adj1" fmla="val 38932"/>
              <a:gd name="adj2" fmla="val -7571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However</a:t>
            </a:r>
          </a:p>
          <a:p>
            <a:pPr algn="ctr"/>
            <a:r>
              <a:rPr lang="en-US" sz="1500" dirty="0"/>
              <a:t>Gadgets containing more than T</a:t>
            </a:r>
            <a:r>
              <a:rPr lang="en-US" sz="1500" baseline="-25000" dirty="0"/>
              <a:t>G</a:t>
            </a:r>
            <a:r>
              <a:rPr lang="en-US" sz="1500" dirty="0"/>
              <a:t> instructions are ignored</a:t>
            </a:r>
          </a:p>
        </p:txBody>
      </p:sp>
    </p:spTree>
    <p:extLst>
      <p:ext uri="{BB962C8B-B14F-4D97-AF65-F5344CB8AC3E}">
        <p14:creationId xmlns:p14="http://schemas.microsoft.com/office/powerpoint/2010/main" val="208889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Detection?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Interpose longer gadgets in the exploit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3430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356909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07034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0387" y="3213757"/>
            <a:ext cx="713603" cy="1162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4883866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333991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95954" y="3213757"/>
            <a:ext cx="473549" cy="1162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47344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7410823" y="3533074"/>
            <a:ext cx="713603" cy="843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860948" y="3533073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22911" y="3533072"/>
            <a:ext cx="498992" cy="84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Cloud Callout 13"/>
          <p:cNvSpPr/>
          <p:nvPr/>
        </p:nvSpPr>
        <p:spPr>
          <a:xfrm>
            <a:off x="6011693" y="5611163"/>
            <a:ext cx="1919838" cy="972766"/>
          </a:xfrm>
          <a:prstGeom prst="cloudCallout">
            <a:avLst>
              <a:gd name="adj1" fmla="val -84303"/>
              <a:gd name="adj2" fmla="val -1054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alert, all is good!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830388" y="4439502"/>
            <a:ext cx="5294038" cy="419511"/>
            <a:chOff x="1328589" y="2582005"/>
            <a:chExt cx="6721842" cy="419511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328589" y="2807695"/>
              <a:ext cx="672184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050431" y="2582005"/>
              <a:ext cx="0" cy="41951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328589" y="2582005"/>
              <a:ext cx="0" cy="41951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-81533" y="3539246"/>
            <a:ext cx="932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Max gadget size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94508" y="3533071"/>
            <a:ext cx="473480" cy="843349"/>
            <a:chOff x="426708" y="3250249"/>
            <a:chExt cx="473480" cy="159387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64714" y="3250249"/>
              <a:ext cx="0" cy="159387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26708" y="3250249"/>
              <a:ext cx="4734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26708" y="4844121"/>
              <a:ext cx="4734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958022" y="4638078"/>
            <a:ext cx="182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 chain length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75309" y="3522895"/>
            <a:ext cx="738664" cy="8473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842426" y="2451370"/>
            <a:ext cx="194553" cy="66148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Memory Safety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2549" y="15617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 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[26];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&lt;= 26;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= ‘A’ +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2509" y="394569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unsigned short 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[13];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unsigned char *</a:t>
            </a:r>
            <a:r>
              <a:rPr lang="en-US" dirty="0" err="1" smtClean="0">
                <a:latin typeface="Consolas" panose="020B0609020204030204" pitchFamily="49" charset="0"/>
              </a:rPr>
              <a:t>bufp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0, </a:t>
            </a:r>
            <a:r>
              <a:rPr lang="en-US" dirty="0" err="1" smtClean="0">
                <a:latin typeface="Consolas" panose="020B0609020204030204" pitchFamily="49" charset="0"/>
              </a:rPr>
              <a:t>bufp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&lt;= 26;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bufp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= ‘A’ +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4833256" y="2279325"/>
            <a:ext cx="2455817" cy="948756"/>
          </a:xfrm>
          <a:prstGeom prst="cloudCallout">
            <a:avLst>
              <a:gd name="adj1" fmla="val -89049"/>
              <a:gd name="adj2" fmla="val 1026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bounds checking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1082040" y="4012597"/>
            <a:ext cx="2455817" cy="948756"/>
          </a:xfrm>
          <a:prstGeom prst="cloudCallout">
            <a:avLst>
              <a:gd name="adj1" fmla="val 118398"/>
              <a:gd name="adj2" fmla="val 6441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Weakly typed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Using Long Gadgets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Long gadgets frequently:</a:t>
            </a:r>
            <a:endParaRPr lang="en-US" dirty="0"/>
          </a:p>
          <a:p>
            <a:pPr lvl="1"/>
            <a:r>
              <a:rPr lang="en-US" dirty="0" smtClean="0"/>
              <a:t>Use a </a:t>
            </a:r>
            <a:r>
              <a:rPr lang="en-US" dirty="0"/>
              <a:t>high number </a:t>
            </a:r>
            <a:r>
              <a:rPr lang="en-US" dirty="0" smtClean="0"/>
              <a:t>of registers</a:t>
            </a:r>
          </a:p>
          <a:p>
            <a:pPr lvl="1"/>
            <a:r>
              <a:rPr lang="en-US" dirty="0" smtClean="0"/>
              <a:t>Leave </a:t>
            </a:r>
            <a:r>
              <a:rPr lang="en-US" dirty="0"/>
              <a:t>used registers dirty at </a:t>
            </a:r>
            <a:r>
              <a:rPr lang="en-US" dirty="0" smtClean="0"/>
              <a:t>exit</a:t>
            </a:r>
          </a:p>
          <a:p>
            <a:pPr lvl="1"/>
            <a:r>
              <a:rPr lang="en-US" dirty="0" smtClean="0"/>
              <a:t>Require </a:t>
            </a:r>
            <a:r>
              <a:rPr lang="en-US" dirty="0"/>
              <a:t>memory </a:t>
            </a:r>
            <a:r>
              <a:rPr lang="en-US" dirty="0" smtClean="0"/>
              <a:t>preparations to avoid crashing</a:t>
            </a:r>
            <a:endParaRPr lang="en-US" dirty="0"/>
          </a:p>
          <a:p>
            <a:pPr lvl="1"/>
            <a:r>
              <a:rPr lang="en-US" dirty="0" smtClean="0"/>
              <a:t>Have </a:t>
            </a:r>
            <a:r>
              <a:rPr lang="en-US" dirty="0"/>
              <a:t>whacky code </a:t>
            </a:r>
            <a:r>
              <a:rPr lang="en-US" dirty="0" smtClean="0"/>
              <a:t>sequences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39D-4CE6-4ADC-8313-06087CF2B5D5}" type="slidenum">
              <a:rPr lang="en-US" smtClean="0"/>
              <a:t>60</a:t>
            </a:fld>
            <a:endParaRPr lang="en-US"/>
          </a:p>
        </p:txBody>
      </p:sp>
      <p:sp>
        <p:nvSpPr>
          <p:cNvPr id="5" name="LONG-G"/>
          <p:cNvSpPr/>
          <p:nvPr/>
        </p:nvSpPr>
        <p:spPr>
          <a:xfrm>
            <a:off x="5863277" y="1558833"/>
            <a:ext cx="1912389" cy="4438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S-3"/>
          <p:cNvSpPr/>
          <p:nvPr/>
        </p:nvSpPr>
        <p:spPr>
          <a:xfrm rot="10800000">
            <a:off x="5984062" y="4568770"/>
            <a:ext cx="373234" cy="410541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-2"/>
          <p:cNvSpPr/>
          <p:nvPr/>
        </p:nvSpPr>
        <p:spPr>
          <a:xfrm rot="10800000">
            <a:off x="5984063" y="3446004"/>
            <a:ext cx="373234" cy="391904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-1"/>
          <p:cNvSpPr/>
          <p:nvPr/>
        </p:nvSpPr>
        <p:spPr>
          <a:xfrm rot="10800000">
            <a:off x="5984063" y="2344772"/>
            <a:ext cx="373234" cy="391904"/>
          </a:xfrm>
          <a:custGeom>
            <a:avLst/>
            <a:gdLst>
              <a:gd name="connsiteX0" fmla="*/ 0 w 928918"/>
              <a:gd name="connsiteY0" fmla="*/ 0 h 5500915"/>
              <a:gd name="connsiteX1" fmla="*/ 928914 w 928918"/>
              <a:gd name="connsiteY1" fmla="*/ 928915 h 5500915"/>
              <a:gd name="connsiteX2" fmla="*/ 14514 w 928918"/>
              <a:gd name="connsiteY2" fmla="*/ 1843315 h 5500915"/>
              <a:gd name="connsiteX3" fmla="*/ 928914 w 928918"/>
              <a:gd name="connsiteY3" fmla="*/ 2757715 h 5500915"/>
              <a:gd name="connsiteX4" fmla="*/ 14514 w 928918"/>
              <a:gd name="connsiteY4" fmla="*/ 3672115 h 5500915"/>
              <a:gd name="connsiteX5" fmla="*/ 928914 w 928918"/>
              <a:gd name="connsiteY5" fmla="*/ 4586515 h 5500915"/>
              <a:gd name="connsiteX6" fmla="*/ 14514 w 928918"/>
              <a:gd name="connsiteY6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918" h="5500915">
                <a:moveTo>
                  <a:pt x="0" y="0"/>
                </a:moveTo>
                <a:cubicBezTo>
                  <a:pt x="463247" y="310848"/>
                  <a:pt x="926495" y="621696"/>
                  <a:pt x="928914" y="928915"/>
                </a:cubicBezTo>
                <a:cubicBezTo>
                  <a:pt x="931333" y="1236134"/>
                  <a:pt x="14514" y="1538515"/>
                  <a:pt x="14514" y="1843315"/>
                </a:cubicBezTo>
                <a:cubicBezTo>
                  <a:pt x="14514" y="2148115"/>
                  <a:pt x="928914" y="2452915"/>
                  <a:pt x="928914" y="2757715"/>
                </a:cubicBezTo>
                <a:cubicBezTo>
                  <a:pt x="928914" y="3062515"/>
                  <a:pt x="14514" y="3367315"/>
                  <a:pt x="14514" y="3672115"/>
                </a:cubicBezTo>
                <a:cubicBezTo>
                  <a:pt x="14514" y="3976915"/>
                  <a:pt x="928914" y="4281715"/>
                  <a:pt x="928914" y="4586515"/>
                </a:cubicBezTo>
                <a:cubicBezTo>
                  <a:pt x="928914" y="4891315"/>
                  <a:pt x="471714" y="5196115"/>
                  <a:pt x="14514" y="550091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ff-1-asm"/>
          <p:cNvSpPr txBox="1"/>
          <p:nvPr/>
        </p:nvSpPr>
        <p:spPr>
          <a:xfrm>
            <a:off x="5892305" y="1586412"/>
            <a:ext cx="15600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diff-2-asm"/>
          <p:cNvSpPr txBox="1"/>
          <p:nvPr/>
        </p:nvSpPr>
        <p:spPr>
          <a:xfrm>
            <a:off x="5892304" y="2665842"/>
            <a:ext cx="198323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[0x1234]</a:t>
            </a:r>
          </a:p>
          <a:p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10</a:t>
            </a:r>
          </a:p>
          <a:p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jg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diff-3-asm"/>
          <p:cNvSpPr txBox="1"/>
          <p:nvPr/>
        </p:nvSpPr>
        <p:spPr>
          <a:xfrm>
            <a:off x="5892304" y="3797680"/>
            <a:ext cx="17716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0x2321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diff-4-asm"/>
          <p:cNvSpPr txBox="1"/>
          <p:nvPr/>
        </p:nvSpPr>
        <p:spPr>
          <a:xfrm>
            <a:off x="5892304" y="4929519"/>
            <a:ext cx="17716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0x5678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tn"/>
          <p:cNvSpPr txBox="1"/>
          <p:nvPr/>
        </p:nvSpPr>
        <p:spPr>
          <a:xfrm>
            <a:off x="5892304" y="5625631"/>
            <a:ext cx="6078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retn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Proof of Concept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Exploiting </a:t>
            </a:r>
            <a:r>
              <a:rPr lang="en-US" b="1" dirty="0"/>
              <a:t>Internet Explorer </a:t>
            </a:r>
            <a:r>
              <a:rPr lang="en-US" b="1" dirty="0" smtClean="0"/>
              <a:t>8</a:t>
            </a:r>
            <a:r>
              <a:rPr lang="en-US" dirty="0" smtClean="0"/>
              <a:t> similar to CFI attack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b="1" dirty="0" err="1" smtClean="0"/>
              <a:t>kBouncer</a:t>
            </a:r>
            <a:r>
              <a:rPr lang="en-US" dirty="0" smtClean="0"/>
              <a:t> is in place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lso applies to similar defenses like </a:t>
            </a:r>
            <a:r>
              <a:rPr lang="en-US" dirty="0" err="1" smtClean="0"/>
              <a:t>ROPecker</a:t>
            </a:r>
            <a:r>
              <a:rPr lang="en-US" dirty="0" smtClean="0"/>
              <a:t> [NDSS ‘13]</a:t>
            </a:r>
          </a:p>
          <a:p>
            <a:endParaRPr lang="en-US" dirty="0"/>
          </a:p>
          <a:p>
            <a:r>
              <a:rPr lang="en-US" dirty="0" smtClean="0"/>
              <a:t>Multiple payloads</a:t>
            </a:r>
          </a:p>
          <a:p>
            <a:pPr lvl="1"/>
            <a:r>
              <a:rPr lang="en-US" dirty="0" err="1"/>
              <a:t>kBouncer</a:t>
            </a:r>
            <a:r>
              <a:rPr lang="en-US" dirty="0"/>
              <a:t> thresholds: </a:t>
            </a:r>
            <a:r>
              <a:rPr lang="en-US" b="1" dirty="0"/>
              <a:t>T</a:t>
            </a:r>
            <a:r>
              <a:rPr lang="en-US" b="1" baseline="-25000" dirty="0"/>
              <a:t>C</a:t>
            </a:r>
            <a:r>
              <a:rPr lang="en-US" b="1" dirty="0"/>
              <a:t>=6, T</a:t>
            </a:r>
            <a:r>
              <a:rPr lang="en-US" b="1" baseline="-25000" dirty="0"/>
              <a:t>G</a:t>
            </a:r>
            <a:r>
              <a:rPr lang="en-US" b="1" dirty="0"/>
              <a:t>=20</a:t>
            </a:r>
          </a:p>
          <a:p>
            <a:pPr lvl="1"/>
            <a:r>
              <a:rPr lang="en-US" dirty="0"/>
              <a:t>Stricter thresholds: </a:t>
            </a:r>
            <a:r>
              <a:rPr lang="en-US" b="1" dirty="0"/>
              <a:t>T</a:t>
            </a:r>
            <a:r>
              <a:rPr lang="en-US" b="1" baseline="-25000" dirty="0"/>
              <a:t>C</a:t>
            </a:r>
            <a:r>
              <a:rPr lang="en-US" b="1" dirty="0"/>
              <a:t>=2, T</a:t>
            </a:r>
            <a:r>
              <a:rPr lang="en-US" b="1" baseline="-25000" dirty="0"/>
              <a:t>G</a:t>
            </a:r>
            <a:r>
              <a:rPr lang="en-US" b="1" dirty="0"/>
              <a:t>=27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27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49766" y="6356353"/>
            <a:ext cx="2057400" cy="365125"/>
          </a:xfrm>
        </p:spPr>
        <p:txBody>
          <a:bodyPr/>
          <a:lstStyle/>
          <a:p>
            <a:fld id="{6D1AE541-C3AF-4688-A032-DE03395DA189}" type="slidenum">
              <a:rPr lang="en-US" smtClean="0"/>
              <a:t>62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0788" y="5039300"/>
            <a:ext cx="1638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VirtualProtect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07954" y="6082146"/>
            <a:ext cx="1688334" cy="5390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SHELLCODE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4864100" y="5524500"/>
            <a:ext cx="188021" cy="557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7" idx="2"/>
            <a:endCxn id="8" idx="1"/>
          </p:cNvCxnSpPr>
          <p:nvPr/>
        </p:nvCxnSpPr>
        <p:spPr>
          <a:xfrm rot="5400000">
            <a:off x="4037171" y="5768883"/>
            <a:ext cx="753550" cy="411984"/>
          </a:xfrm>
          <a:prstGeom prst="curvedConnector4">
            <a:avLst>
              <a:gd name="adj1" fmla="val 28440"/>
              <a:gd name="adj2" fmla="val 370712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87854" y="5706215"/>
            <a:ext cx="584616" cy="337541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55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01058" y="1399677"/>
            <a:ext cx="577720" cy="4667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3" name="branch-to-jmp"/>
          <p:cNvCxnSpPr>
            <a:stCxn id="23" idx="2"/>
            <a:endCxn id="12" idx="3"/>
          </p:cNvCxnSpPr>
          <p:nvPr/>
        </p:nvCxnSpPr>
        <p:spPr>
          <a:xfrm rot="5400000">
            <a:off x="3645421" y="957115"/>
            <a:ext cx="509283" cy="842567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12348" y="2138072"/>
            <a:ext cx="547650" cy="4667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jmp_to_s-pvt"/>
          <p:cNvCxnSpPr>
            <a:stCxn id="12" idx="2"/>
            <a:endCxn id="14" idx="1"/>
          </p:cNvCxnSpPr>
          <p:nvPr/>
        </p:nvCxnSpPr>
        <p:spPr>
          <a:xfrm rot="16200000" flipH="1">
            <a:off x="3648617" y="1407703"/>
            <a:ext cx="505033" cy="142243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21912" y="2906450"/>
            <a:ext cx="568006" cy="4667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77916" y="3586421"/>
            <a:ext cx="561172" cy="4667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9" name="prep-1_to_prep-2"/>
          <p:cNvCxnSpPr>
            <a:stCxn id="16" idx="2"/>
            <a:endCxn id="18" idx="1"/>
          </p:cNvCxnSpPr>
          <p:nvPr/>
        </p:nvCxnSpPr>
        <p:spPr>
          <a:xfrm rot="16200000" flipH="1">
            <a:off x="3668611" y="2610478"/>
            <a:ext cx="446609" cy="1972001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19562" y="4296274"/>
            <a:ext cx="604700" cy="4667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1" name="prep-2_to_call"/>
          <p:cNvCxnSpPr>
            <a:stCxn id="18" idx="2"/>
            <a:endCxn id="20" idx="3"/>
          </p:cNvCxnSpPr>
          <p:nvPr/>
        </p:nvCxnSpPr>
        <p:spPr>
          <a:xfrm rot="5400000">
            <a:off x="3803137" y="3174271"/>
            <a:ext cx="476491" cy="223424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0" idx="2"/>
            <a:endCxn id="7" idx="1"/>
          </p:cNvCxnSpPr>
          <p:nvPr/>
        </p:nvCxnSpPr>
        <p:spPr>
          <a:xfrm rot="16200000" flipH="1">
            <a:off x="2933500" y="4451411"/>
            <a:ext cx="555701" cy="1178876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07007" y="657032"/>
            <a:ext cx="828675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*-RET</a:t>
            </a:r>
            <a:endParaRPr lang="en-US" dirty="0">
              <a:noFill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120957" y="213405"/>
            <a:ext cx="1458445" cy="897601"/>
            <a:chOff x="7118157" y="213405"/>
            <a:chExt cx="1458445" cy="897601"/>
          </a:xfrm>
        </p:grpSpPr>
        <p:sp>
          <p:nvSpPr>
            <p:cNvPr id="25" name="Rectangle 24"/>
            <p:cNvSpPr/>
            <p:nvPr/>
          </p:nvSpPr>
          <p:spPr>
            <a:xfrm>
              <a:off x="7118157" y="769784"/>
              <a:ext cx="400774" cy="34122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63633" y="493686"/>
              <a:ext cx="400774" cy="341222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75828" y="213405"/>
              <a:ext cx="400774" cy="341222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Curved Connector 27"/>
            <p:cNvCxnSpPr>
              <a:stCxn id="26" idx="2"/>
              <a:endCxn id="25" idx="3"/>
            </p:cNvCxnSpPr>
            <p:nvPr/>
          </p:nvCxnSpPr>
          <p:spPr>
            <a:xfrm rot="5400000">
              <a:off x="7638733" y="715107"/>
              <a:ext cx="105487" cy="345089"/>
            </a:xfrm>
            <a:prstGeom prst="curvedConnector2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27" idx="2"/>
              <a:endCxn id="26" idx="3"/>
            </p:cNvCxnSpPr>
            <p:nvPr/>
          </p:nvCxnSpPr>
          <p:spPr>
            <a:xfrm rot="5400000">
              <a:off x="8165476" y="453558"/>
              <a:ext cx="109670" cy="311808"/>
            </a:xfrm>
            <a:prstGeom prst="curvedConnector2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52121" y="4731315"/>
            <a:ext cx="2095816" cy="518978"/>
            <a:chOff x="5714880" y="3238898"/>
            <a:chExt cx="2095816" cy="518978"/>
          </a:xfrm>
        </p:grpSpPr>
        <p:sp>
          <p:nvSpPr>
            <p:cNvPr id="31" name="Oval 30"/>
            <p:cNvSpPr/>
            <p:nvPr/>
          </p:nvSpPr>
          <p:spPr>
            <a:xfrm>
              <a:off x="5714880" y="3238898"/>
              <a:ext cx="1896870" cy="5189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63996" y="3316044"/>
              <a:ext cx="18467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>
                  <a:solidFill>
                    <a:schemeClr val="bg1"/>
                  </a:solidFill>
                </a:rPr>
                <a:t>Security check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077880" y="2058337"/>
            <a:ext cx="689280" cy="4667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34" name="Curved Connector 33"/>
          <p:cNvCxnSpPr>
            <a:stCxn id="14" idx="2"/>
            <a:endCxn id="33" idx="3"/>
          </p:cNvCxnSpPr>
          <p:nvPr/>
        </p:nvCxnSpPr>
        <p:spPr>
          <a:xfrm rot="5400000" flipH="1">
            <a:off x="3670118" y="1388743"/>
            <a:ext cx="313097" cy="2119013"/>
          </a:xfrm>
          <a:prstGeom prst="curvedConnector4">
            <a:avLst>
              <a:gd name="adj1" fmla="val -73013"/>
              <a:gd name="adj2" fmla="val 56461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3" idx="2"/>
            <a:endCxn id="16" idx="1"/>
          </p:cNvCxnSpPr>
          <p:nvPr/>
        </p:nvCxnSpPr>
        <p:spPr>
          <a:xfrm rot="16200000" flipH="1">
            <a:off x="2214841" y="2732741"/>
            <a:ext cx="614751" cy="199392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8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Application Thresholds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39D-4CE6-4ADC-8313-06087CF2B5D5}" type="slidenum">
              <a:rPr lang="en-US" smtClean="0"/>
              <a:t>63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5" y="1777702"/>
            <a:ext cx="6289190" cy="45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Control-flow Integrity (CFI)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42062" y="2754353"/>
            <a:ext cx="3126259" cy="7537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parent_function</a:t>
            </a:r>
            <a:r>
              <a:rPr lang="en-US" dirty="0"/>
              <a:t>()</a:t>
            </a:r>
          </a:p>
        </p:txBody>
      </p:sp>
      <p:sp>
        <p:nvSpPr>
          <p:cNvPr id="6" name="Oval 5"/>
          <p:cNvSpPr/>
          <p:nvPr/>
        </p:nvSpPr>
        <p:spPr>
          <a:xfrm>
            <a:off x="5432831" y="2754353"/>
            <a:ext cx="2940908" cy="7537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function()</a:t>
            </a:r>
          </a:p>
        </p:txBody>
      </p:sp>
      <p:cxnSp>
        <p:nvCxnSpPr>
          <p:cNvPr id="7" name="Curved Connector 6"/>
          <p:cNvCxnSpPr>
            <a:stCxn id="5" idx="7"/>
            <a:endCxn id="6" idx="0"/>
          </p:cNvCxnSpPr>
          <p:nvPr/>
        </p:nvCxnSpPr>
        <p:spPr>
          <a:xfrm rot="5400000" flipH="1" flipV="1">
            <a:off x="5251694" y="1213149"/>
            <a:ext cx="110387" cy="3192795"/>
          </a:xfrm>
          <a:prstGeom prst="curvedConnector3">
            <a:avLst>
              <a:gd name="adj1" fmla="val 30709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6" idx="4"/>
            <a:endCxn id="5" idx="5"/>
          </p:cNvCxnSpPr>
          <p:nvPr/>
        </p:nvCxnSpPr>
        <p:spPr>
          <a:xfrm rot="5400000" flipH="1">
            <a:off x="5251694" y="1856525"/>
            <a:ext cx="110387" cy="3192795"/>
          </a:xfrm>
          <a:prstGeom prst="curvedConnector3">
            <a:avLst>
              <a:gd name="adj1" fmla="val -20709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42061" y="4228926"/>
            <a:ext cx="3126259" cy="7537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next_function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/>
          <p:cNvCxnSpPr>
            <a:stCxn id="5" idx="4"/>
            <a:endCxn id="9" idx="0"/>
          </p:cNvCxnSpPr>
          <p:nvPr/>
        </p:nvCxnSpPr>
        <p:spPr>
          <a:xfrm flipH="1">
            <a:off x="2605191" y="3508116"/>
            <a:ext cx="1" cy="720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5189" y="4982688"/>
            <a:ext cx="0" cy="115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605189" y="1814387"/>
            <a:ext cx="3" cy="93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78487" y="24402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4341" y="17196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0669" y="34827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3285" y="34559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CFI Violated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42062" y="2754353"/>
            <a:ext cx="3126259" cy="7537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parent_function</a:t>
            </a:r>
            <a:r>
              <a:rPr lang="en-US" dirty="0"/>
              <a:t>()</a:t>
            </a:r>
          </a:p>
        </p:txBody>
      </p:sp>
      <p:sp>
        <p:nvSpPr>
          <p:cNvPr id="6" name="Oval 5"/>
          <p:cNvSpPr/>
          <p:nvPr/>
        </p:nvSpPr>
        <p:spPr>
          <a:xfrm>
            <a:off x="5432831" y="2754353"/>
            <a:ext cx="2940908" cy="7537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function()</a:t>
            </a:r>
          </a:p>
        </p:txBody>
      </p:sp>
      <p:cxnSp>
        <p:nvCxnSpPr>
          <p:cNvPr id="7" name="Curved Connector 6"/>
          <p:cNvCxnSpPr>
            <a:stCxn id="5" idx="7"/>
            <a:endCxn id="6" idx="0"/>
          </p:cNvCxnSpPr>
          <p:nvPr/>
        </p:nvCxnSpPr>
        <p:spPr>
          <a:xfrm rot="5400000" flipH="1" flipV="1">
            <a:off x="5251694" y="1213149"/>
            <a:ext cx="110387" cy="3192795"/>
          </a:xfrm>
          <a:prstGeom prst="curvedConnector3">
            <a:avLst>
              <a:gd name="adj1" fmla="val 30709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42061" y="4228926"/>
            <a:ext cx="3126259" cy="7537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next_function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/>
          <p:cNvCxnSpPr>
            <a:stCxn id="5" idx="4"/>
            <a:endCxn id="9" idx="0"/>
          </p:cNvCxnSpPr>
          <p:nvPr/>
        </p:nvCxnSpPr>
        <p:spPr>
          <a:xfrm flipH="1">
            <a:off x="2605191" y="3508116"/>
            <a:ext cx="1" cy="720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5189" y="4982688"/>
            <a:ext cx="0" cy="115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605189" y="1814387"/>
            <a:ext cx="3" cy="93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18008" y="4228926"/>
            <a:ext cx="3370553" cy="75376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attacker_function</a:t>
            </a:r>
            <a:r>
              <a:rPr lang="en-US" dirty="0"/>
              <a:t>()</a:t>
            </a:r>
          </a:p>
        </p:txBody>
      </p:sp>
      <p:cxnSp>
        <p:nvCxnSpPr>
          <p:cNvPr id="15" name="Straight Arrow Connector 14"/>
          <p:cNvCxnSpPr>
            <a:stCxn id="6" idx="4"/>
            <a:endCxn id="13" idx="0"/>
          </p:cNvCxnSpPr>
          <p:nvPr/>
        </p:nvCxnSpPr>
        <p:spPr>
          <a:xfrm>
            <a:off x="6903285" y="3508116"/>
            <a:ext cx="0" cy="720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03285" y="34559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78487" y="24402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4341" y="17196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0669" y="34827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</p:spPr>
        <p:txBody>
          <a:bodyPr/>
          <a:lstStyle/>
          <a:p>
            <a:r>
              <a:rPr lang="en-US" dirty="0" smtClean="0"/>
              <a:t>CFI Enforcement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42062" y="2754353"/>
            <a:ext cx="3126259" cy="7537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parent_function</a:t>
            </a:r>
            <a:r>
              <a:rPr lang="en-US" dirty="0"/>
              <a:t>()</a:t>
            </a:r>
          </a:p>
        </p:txBody>
      </p:sp>
      <p:sp>
        <p:nvSpPr>
          <p:cNvPr id="6" name="Oval 5"/>
          <p:cNvSpPr/>
          <p:nvPr/>
        </p:nvSpPr>
        <p:spPr>
          <a:xfrm>
            <a:off x="5432831" y="2754353"/>
            <a:ext cx="2940908" cy="7537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function()</a:t>
            </a:r>
          </a:p>
        </p:txBody>
      </p:sp>
      <p:cxnSp>
        <p:nvCxnSpPr>
          <p:cNvPr id="7" name="Curved Connector 6"/>
          <p:cNvCxnSpPr>
            <a:stCxn id="5" idx="7"/>
            <a:endCxn id="6" idx="0"/>
          </p:cNvCxnSpPr>
          <p:nvPr/>
        </p:nvCxnSpPr>
        <p:spPr>
          <a:xfrm rot="5400000" flipH="1" flipV="1">
            <a:off x="5251694" y="1213149"/>
            <a:ext cx="110387" cy="3192795"/>
          </a:xfrm>
          <a:prstGeom prst="curvedConnector3">
            <a:avLst>
              <a:gd name="adj1" fmla="val 30709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42061" y="4228926"/>
            <a:ext cx="3126259" cy="7537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next_function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/>
          <p:cNvCxnSpPr>
            <a:stCxn id="5" idx="4"/>
            <a:endCxn id="9" idx="0"/>
          </p:cNvCxnSpPr>
          <p:nvPr/>
        </p:nvCxnSpPr>
        <p:spPr>
          <a:xfrm flipH="1">
            <a:off x="2605191" y="3508116"/>
            <a:ext cx="1" cy="720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5189" y="4982688"/>
            <a:ext cx="0" cy="115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605189" y="1814387"/>
            <a:ext cx="3" cy="93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78487" y="24402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4341" y="17196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0669" y="34827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0314" y="3425323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retaddr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18008" y="4228926"/>
            <a:ext cx="3370553" cy="75376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attacker_function</a:t>
            </a:r>
            <a:r>
              <a:rPr lang="en-US" dirty="0"/>
              <a:t>()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6903285" y="3508116"/>
            <a:ext cx="0" cy="720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&quot;No&quot; Symbol 19"/>
          <p:cNvSpPr/>
          <p:nvPr/>
        </p:nvSpPr>
        <p:spPr>
          <a:xfrm>
            <a:off x="6676255" y="3628316"/>
            <a:ext cx="454059" cy="360237"/>
          </a:xfrm>
          <a:prstGeom prst="noSmoking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2800</Words>
  <Application>Microsoft Office PowerPoint</Application>
  <PresentationFormat>On-screen Show (4:3)</PresentationFormat>
  <Paragraphs>1112</Paragraphs>
  <Slides>64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Arial Black</vt:lpstr>
      <vt:lpstr>Calibri</vt:lpstr>
      <vt:lpstr>Calibri Light</vt:lpstr>
      <vt:lpstr>Consolas</vt:lpstr>
      <vt:lpstr>Helvetica</vt:lpstr>
      <vt:lpstr>Myriad Pro</vt:lpstr>
      <vt:lpstr>Wingdings</vt:lpstr>
      <vt:lpstr>Office Theme</vt:lpstr>
      <vt:lpstr>Secure Systems Control-Flow Integrity</vt:lpstr>
      <vt:lpstr>ROP Recap</vt:lpstr>
      <vt:lpstr>PowerPoint Presentation</vt:lpstr>
      <vt:lpstr>ROP Recap</vt:lpstr>
      <vt:lpstr>The Root Causes</vt:lpstr>
      <vt:lpstr>Memory Safety</vt:lpstr>
      <vt:lpstr>Control-flow Integrity (CFI)</vt:lpstr>
      <vt:lpstr>CFI Violated</vt:lpstr>
      <vt:lpstr>CFI Enforcement</vt:lpstr>
      <vt:lpstr>Protect Unsafe Transitions</vt:lpstr>
      <vt:lpstr>Control-Flow Graph (CFG)</vt:lpstr>
      <vt:lpstr>CFG with Indirect Branches Only</vt:lpstr>
      <vt:lpstr>Enforcing CFI Through IDs</vt:lpstr>
      <vt:lpstr>Reachable Targets Under CFI</vt:lpstr>
      <vt:lpstr>Reachable Targets Without CFI</vt:lpstr>
      <vt:lpstr>Variable Length Instruction Sets</vt:lpstr>
      <vt:lpstr>Variable Length Instruction Sets</vt:lpstr>
      <vt:lpstr>Reachable Targets Under CFI</vt:lpstr>
      <vt:lpstr>Multiple Targets</vt:lpstr>
      <vt:lpstr>Multiple Shared Targets </vt:lpstr>
      <vt:lpstr>Multiple IDs</vt:lpstr>
      <vt:lpstr>Flattening IDs Can be Unavoidable</vt:lpstr>
      <vt:lpstr>Allowed but Not in the CFG</vt:lpstr>
      <vt:lpstr>Allowed but Not in the CFG</vt:lpstr>
      <vt:lpstr>Extracting the CFG</vt:lpstr>
      <vt:lpstr>Extracting the CFG</vt:lpstr>
      <vt:lpstr>Loose CFI for binaries</vt:lpstr>
      <vt:lpstr>State-of-the-Art CFI for Binaries</vt:lpstr>
      <vt:lpstr>Modus Operandi</vt:lpstr>
      <vt:lpstr>CCFIR: Disassembly</vt:lpstr>
      <vt:lpstr>PowerPoint Presentation</vt:lpstr>
      <vt:lpstr>binCFI: Disassembly</vt:lpstr>
      <vt:lpstr>binCFI: Identifying CFG Edges</vt:lpstr>
      <vt:lpstr>State-of-the-Art CFI for Binaries</vt:lpstr>
      <vt:lpstr>What is available</vt:lpstr>
      <vt:lpstr>CS gadgets: Linking</vt:lpstr>
      <vt:lpstr>CS gadgets: Calling Functions</vt:lpstr>
      <vt:lpstr>CS gadgets: Calling Functions</vt:lpstr>
      <vt:lpstr>CS gadgets: Calling Functions</vt:lpstr>
      <vt:lpstr>EP gadgets: Linking</vt:lpstr>
      <vt:lpstr>EP gadgets: Calling Functions</vt:lpstr>
      <vt:lpstr>EP gadgets: Calling Functions</vt:lpstr>
      <vt:lpstr>Switch Control: CS  EP</vt:lpstr>
      <vt:lpstr>Switch Control: EP  CS</vt:lpstr>
      <vt:lpstr>Switch Control: EP  CS</vt:lpstr>
      <vt:lpstr>Bringing It All Together</vt:lpstr>
      <vt:lpstr>kBouncer</vt:lpstr>
      <vt:lpstr>Last Branch Record (LBR)</vt:lpstr>
      <vt:lpstr>Detection Approach</vt:lpstr>
      <vt:lpstr>Detection Approach</vt:lpstr>
      <vt:lpstr>Making It Fast</vt:lpstr>
      <vt:lpstr>Establishing The Parameters</vt:lpstr>
      <vt:lpstr>Chosen Parameters</vt:lpstr>
      <vt:lpstr>Why Picking Parameters Is Hard</vt:lpstr>
      <vt:lpstr>Why Picking Parameters Is Hard</vt:lpstr>
      <vt:lpstr>Why Picking Parameters Is Hard</vt:lpstr>
      <vt:lpstr>Why Picking Parameters Is Hard</vt:lpstr>
      <vt:lpstr>Would Our Previous Attack Work?</vt:lpstr>
      <vt:lpstr>How to Avoid Detection?</vt:lpstr>
      <vt:lpstr>Using Long Gadgets</vt:lpstr>
      <vt:lpstr>Two Proof of Concept Attacks</vt:lpstr>
      <vt:lpstr>PowerPoint Presentation</vt:lpstr>
      <vt:lpstr>Per Application Thresholds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2014-10-01T15:57:22Z</dcterms:created>
  <dcterms:modified xsi:type="dcterms:W3CDTF">2014-10-06T12:49:30Z</dcterms:modified>
</cp:coreProperties>
</file>