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62" r:id="rId9"/>
    <p:sldId id="263" r:id="rId10"/>
    <p:sldId id="264" r:id="rId11"/>
    <p:sldId id="274" r:id="rId12"/>
    <p:sldId id="275" r:id="rId13"/>
    <p:sldId id="265" r:id="rId14"/>
    <p:sldId id="272" r:id="rId15"/>
    <p:sldId id="266" r:id="rId16"/>
    <p:sldId id="267" r:id="rId17"/>
    <p:sldId id="281" r:id="rId18"/>
    <p:sldId id="268" r:id="rId19"/>
    <p:sldId id="277" r:id="rId20"/>
    <p:sldId id="279" r:id="rId21"/>
    <p:sldId id="278" r:id="rId22"/>
    <p:sldId id="276" r:id="rId23"/>
    <p:sldId id="269" r:id="rId24"/>
    <p:sldId id="270" r:id="rId25"/>
    <p:sldId id="280" r:id="rId26"/>
    <p:sldId id="271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2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13DA8-847A-4746-81AD-2F7831EF8287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9E386-8BA9-FC4A-A959-4FF2B47E6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17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13DA8-847A-4746-81AD-2F7831EF8287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9E386-8BA9-FC4A-A959-4FF2B47E6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788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13DA8-847A-4746-81AD-2F7831EF8287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9E386-8BA9-FC4A-A959-4FF2B47E6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736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13DA8-847A-4746-81AD-2F7831EF8287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9E386-8BA9-FC4A-A959-4FF2B47E6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066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13DA8-847A-4746-81AD-2F7831EF8287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9E386-8BA9-FC4A-A959-4FF2B47E6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1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13DA8-847A-4746-81AD-2F7831EF8287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9E386-8BA9-FC4A-A959-4FF2B47E6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04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13DA8-847A-4746-81AD-2F7831EF8287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9E386-8BA9-FC4A-A959-4FF2B47E6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83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13DA8-847A-4746-81AD-2F7831EF8287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9E386-8BA9-FC4A-A959-4FF2B47E6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053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13DA8-847A-4746-81AD-2F7831EF8287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9E386-8BA9-FC4A-A959-4FF2B47E6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0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13DA8-847A-4746-81AD-2F7831EF8287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9E386-8BA9-FC4A-A959-4FF2B47E6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46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13DA8-847A-4746-81AD-2F7831EF8287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9E386-8BA9-FC4A-A959-4FF2B47E6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52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13DA8-847A-4746-81AD-2F7831EF8287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9E386-8BA9-FC4A-A959-4FF2B47E6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927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Sporting Event Predictor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18921" y="5472793"/>
            <a:ext cx="6400800" cy="1073099"/>
          </a:xfrm>
        </p:spPr>
        <p:txBody>
          <a:bodyPr>
            <a:normAutofit/>
          </a:bodyPr>
          <a:lstStyle/>
          <a:p>
            <a:pPr algn="r"/>
            <a:r>
              <a:rPr lang="en-US" sz="2400" dirty="0" smtClean="0"/>
              <a:t>David Lin and Ben </a:t>
            </a:r>
            <a:r>
              <a:rPr lang="en-US" sz="2400" dirty="0" err="1" smtClean="0"/>
              <a:t>Wagle</a:t>
            </a:r>
            <a:endParaRPr lang="en-US" sz="2400" dirty="0" smtClean="0"/>
          </a:p>
          <a:p>
            <a:pPr algn="r"/>
            <a:r>
              <a:rPr lang="en-US" sz="2400" dirty="0" smtClean="0"/>
              <a:t>December 2013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8781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828"/>
            <a:ext cx="8229600" cy="1143000"/>
          </a:xfrm>
        </p:spPr>
        <p:txBody>
          <a:bodyPr/>
          <a:lstStyle/>
          <a:p>
            <a:r>
              <a:rPr lang="en-US" dirty="0" smtClean="0"/>
              <a:t>Perceptron</a:t>
            </a:r>
            <a:endParaRPr lang="en-US" dirty="0"/>
          </a:p>
        </p:txBody>
      </p:sp>
      <p:pic>
        <p:nvPicPr>
          <p:cNvPr id="4" name="Picture 3" descr="perceptron_error_plot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53" y="957669"/>
            <a:ext cx="7431680" cy="557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194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erceptron_result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10" y="96762"/>
            <a:ext cx="8821460" cy="661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409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532" y="1600200"/>
            <a:ext cx="8940801" cy="4525963"/>
          </a:xfrm>
        </p:spPr>
        <p:txBody>
          <a:bodyPr/>
          <a:lstStyle/>
          <a:p>
            <a:r>
              <a:rPr lang="en-US" dirty="0" smtClean="0"/>
              <a:t>Best Validation Error: 33% (Test Error= 36.3%)</a:t>
            </a:r>
          </a:p>
          <a:p>
            <a:r>
              <a:rPr lang="en-US" dirty="0" smtClean="0"/>
              <a:t>Worst Validation Error: 34.5% </a:t>
            </a:r>
            <a:r>
              <a:rPr lang="en-US" dirty="0"/>
              <a:t>(Test Error= </a:t>
            </a:r>
            <a:r>
              <a:rPr lang="en-US" dirty="0" smtClean="0"/>
              <a:t>38.4%)</a:t>
            </a:r>
          </a:p>
          <a:p>
            <a:r>
              <a:rPr lang="en-US" dirty="0" smtClean="0"/>
              <a:t>We saw that as the training sized increased, the training error increased as well. </a:t>
            </a:r>
          </a:p>
          <a:p>
            <a:r>
              <a:rPr lang="en-US" dirty="0" smtClean="0"/>
              <a:t>This can be attributed to the low VC Dimension of our 32-D feature vectors. 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Perceptron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486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PEGASOS</a:t>
            </a:r>
            <a:endParaRPr lang="en-US" dirty="0"/>
          </a:p>
        </p:txBody>
      </p:sp>
      <p:pic>
        <p:nvPicPr>
          <p:cNvPr id="4" name="Content Placeholder 3" descr="pegasos error rates 1.eps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00" b="2839"/>
          <a:stretch/>
        </p:blipFill>
        <p:spPr>
          <a:xfrm>
            <a:off x="457200" y="1417638"/>
            <a:ext cx="8229600" cy="5165005"/>
          </a:xfrm>
        </p:spPr>
      </p:pic>
    </p:spTree>
    <p:extLst>
      <p:ext uri="{BB962C8B-B14F-4D97-AF65-F5344CB8AC3E}">
        <p14:creationId xmlns:p14="http://schemas.microsoft.com/office/powerpoint/2010/main" val="2600500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PEGASOS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total training set error, best training set size is 2423, though the error stabilizes to about 35% after a training set size of 1000</a:t>
            </a:r>
          </a:p>
          <a:p>
            <a:r>
              <a:rPr lang="en-US" dirty="0" smtClean="0"/>
              <a:t>Test result: 65.85% successful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501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ca visualization2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79927"/>
            <a:ext cx="8392394" cy="61020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743"/>
            <a:ext cx="8229600" cy="41479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Nonlinear Classifiers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994" y="527355"/>
            <a:ext cx="8229600" cy="74627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When visualized, it’s clear a hyper plane would have difficulty separating the game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425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Gaussian Kernel</a:t>
            </a:r>
            <a:endParaRPr lang="en-US" dirty="0"/>
          </a:p>
        </p:txBody>
      </p:sp>
      <p:pic>
        <p:nvPicPr>
          <p:cNvPr id="4" name="Content Placeholder 3" descr="gaussian cost error.eps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0" b="4602"/>
          <a:stretch/>
        </p:blipFill>
        <p:spPr>
          <a:xfrm>
            <a:off x="457200" y="1243964"/>
            <a:ext cx="8229600" cy="5157268"/>
          </a:xfrm>
        </p:spPr>
      </p:pic>
    </p:spTree>
    <p:extLst>
      <p:ext uri="{BB962C8B-B14F-4D97-AF65-F5344CB8AC3E}">
        <p14:creationId xmlns:p14="http://schemas.microsoft.com/office/powerpoint/2010/main" val="1970100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Kernel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varying the cost, we minimized the validation error and used that model on the test data</a:t>
            </a:r>
          </a:p>
          <a:p>
            <a:r>
              <a:rPr lang="en-US" dirty="0" smtClean="0"/>
              <a:t>Test Result: 65.94% </a:t>
            </a:r>
            <a:r>
              <a:rPr lang="en-US" dirty="0" err="1" smtClean="0"/>
              <a:t>successfull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118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Used two methods for calculating best feature to split on at each node: </a:t>
            </a:r>
          </a:p>
          <a:p>
            <a:r>
              <a:rPr lang="en-US" dirty="0" smtClean="0"/>
              <a:t>Gini Impurity: computed by summing the probability of each item being chosen times the probability of incorrectly classifying the item.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Entropy: (we know from class)</a:t>
            </a:r>
          </a:p>
          <a:p>
            <a:endParaRPr lang="en-US" dirty="0"/>
          </a:p>
          <a:p>
            <a:r>
              <a:rPr lang="en-US" dirty="0" smtClean="0"/>
              <a:t>Both methods yield very similar results.</a:t>
            </a:r>
            <a:endParaRPr lang="en-US" dirty="0"/>
          </a:p>
        </p:txBody>
      </p:sp>
      <p:pic>
        <p:nvPicPr>
          <p:cNvPr id="4" name="Picture 3" descr="d863d154c9919b078caef57d463a67b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839" y="3771295"/>
            <a:ext cx="7137400" cy="609600"/>
          </a:xfrm>
          <a:prstGeom prst="rect">
            <a:avLst/>
          </a:prstGeom>
        </p:spPr>
      </p:pic>
      <p:pic>
        <p:nvPicPr>
          <p:cNvPr id="5" name="Picture 4" descr="57dfea0a146a678e39b518bbb60875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982" y="4904543"/>
            <a:ext cx="2400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240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3648_games_TRAIN_gini_tree_depth4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2707"/>
            <a:ext cx="9144000" cy="472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797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Sport event statistics are routinely, and often thoroughly, kept and made publicly available</a:t>
            </a:r>
          </a:p>
          <a:p>
            <a:r>
              <a:rPr lang="en-US" dirty="0" smtClean="0"/>
              <a:t>People love predicting the outcome of sports and often claim to have some sort of intuition, secret formula, or “a good feeling”</a:t>
            </a:r>
          </a:p>
          <a:p>
            <a:pPr lvl="1"/>
            <a:r>
              <a:rPr lang="en-US" dirty="0" smtClean="0"/>
              <a:t>Fantasy sports, playoff brackets, racetrack </a:t>
            </a:r>
            <a:r>
              <a:rPr lang="en-US" dirty="0" smtClean="0"/>
              <a:t>gambling, March Madness</a:t>
            </a:r>
            <a:endParaRPr lang="en-US" dirty="0" smtClean="0"/>
          </a:p>
          <a:p>
            <a:r>
              <a:rPr lang="en-US" dirty="0" smtClean="0"/>
              <a:t>How accurately can ML algorithms predict sports using only statistical data?</a:t>
            </a:r>
          </a:p>
        </p:txBody>
      </p:sp>
    </p:spTree>
    <p:extLst>
      <p:ext uri="{BB962C8B-B14F-4D97-AF65-F5344CB8AC3E}">
        <p14:creationId xmlns:p14="http://schemas.microsoft.com/office/powerpoint/2010/main" val="2562842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3859" y="352389"/>
            <a:ext cx="7461974" cy="1014762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OPEN THE COOLER TREES</a:t>
            </a:r>
            <a:endParaRPr lang="en-US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5" name="Picture 4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504" y="1786183"/>
            <a:ext cx="3307555" cy="458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7121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ecision_tree_result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79" y="211498"/>
            <a:ext cx="8633715" cy="647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868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43" y="1600200"/>
            <a:ext cx="8853714" cy="4525963"/>
          </a:xfrm>
        </p:spPr>
        <p:txBody>
          <a:bodyPr/>
          <a:lstStyle/>
          <a:p>
            <a:r>
              <a:rPr lang="en-US" dirty="0"/>
              <a:t>Best Validation Error: </a:t>
            </a:r>
            <a:r>
              <a:rPr lang="en-US" dirty="0" smtClean="0"/>
              <a:t>34.1% </a:t>
            </a:r>
            <a:r>
              <a:rPr lang="en-US" dirty="0"/>
              <a:t>(Test Error= </a:t>
            </a:r>
            <a:r>
              <a:rPr lang="en-US" dirty="0" smtClean="0"/>
              <a:t>36.2%</a:t>
            </a:r>
            <a:r>
              <a:rPr lang="en-US" dirty="0"/>
              <a:t>)</a:t>
            </a:r>
          </a:p>
          <a:p>
            <a:r>
              <a:rPr lang="en-US" dirty="0"/>
              <a:t>Worst Validation Error: </a:t>
            </a:r>
            <a:r>
              <a:rPr lang="en-US" dirty="0" smtClean="0"/>
              <a:t>44.6% </a:t>
            </a:r>
            <a:r>
              <a:rPr lang="en-US" dirty="0"/>
              <a:t>(Test Error= </a:t>
            </a:r>
            <a:r>
              <a:rPr lang="en-US" dirty="0" smtClean="0"/>
              <a:t>40.7%)</a:t>
            </a:r>
          </a:p>
          <a:p>
            <a:r>
              <a:rPr lang="en-US" dirty="0" smtClean="0"/>
              <a:t>We found a good test performance (32.8%) with 3648 data points. </a:t>
            </a:r>
          </a:p>
          <a:p>
            <a:r>
              <a:rPr lang="en-US" dirty="0" smtClean="0"/>
              <a:t>From cross validation, we found the optimal depth was 4.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487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 set classification score recap:</a:t>
            </a:r>
          </a:p>
          <a:p>
            <a:pPr lvl="1"/>
            <a:r>
              <a:rPr lang="en-US" dirty="0" smtClean="0"/>
              <a:t>Perceptron: 63.7%</a:t>
            </a:r>
          </a:p>
          <a:p>
            <a:pPr lvl="1"/>
            <a:r>
              <a:rPr lang="en-US" dirty="0" smtClean="0"/>
              <a:t>PEGASOS: 65.85% </a:t>
            </a:r>
          </a:p>
          <a:p>
            <a:pPr lvl="1"/>
            <a:r>
              <a:rPr lang="en-US" dirty="0" smtClean="0"/>
              <a:t>Gaussian kernel: 65.94%</a:t>
            </a:r>
          </a:p>
          <a:p>
            <a:pPr lvl="1"/>
            <a:r>
              <a:rPr lang="en-US" dirty="0" smtClean="0"/>
              <a:t>Decision trees: 67.23%</a:t>
            </a:r>
          </a:p>
          <a:p>
            <a:r>
              <a:rPr lang="en-US" dirty="0" smtClean="0"/>
              <a:t>Reached initial goals of 60–70 percent, but expected nonlinear methods to perform a little better than they did</a:t>
            </a:r>
          </a:p>
        </p:txBody>
      </p:sp>
    </p:spTree>
    <p:extLst>
      <p:ext uri="{BB962C8B-B14F-4D97-AF65-F5344CB8AC3E}">
        <p14:creationId xmlns:p14="http://schemas.microsoft.com/office/powerpoint/2010/main" val="8332244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With only 32 features, the low VC dimension resulted in an increasing training error, as well as the training error nearing validation error. </a:t>
            </a:r>
          </a:p>
          <a:p>
            <a:r>
              <a:rPr lang="en-US" dirty="0" smtClean="0"/>
              <a:t>By limiting the height of the decision trees, we were able to make our classifier generalize better. As the tree deepened, we began to see </a:t>
            </a:r>
            <a:r>
              <a:rPr lang="en-US" dirty="0" smtClean="0"/>
              <a:t>an increasing gap between our validation and test errors due </a:t>
            </a:r>
            <a:r>
              <a:rPr lang="en-US" dirty="0" smtClean="0"/>
              <a:t>to over fitting. </a:t>
            </a:r>
            <a:endParaRPr lang="en-US" dirty="0"/>
          </a:p>
          <a:p>
            <a:r>
              <a:rPr lang="en-US" dirty="0" smtClean="0"/>
              <a:t>We originally included win-streak in our feature vectors, but were getting less than 1% validation and test error. </a:t>
            </a:r>
          </a:p>
          <a:p>
            <a:r>
              <a:rPr lang="en-US" dirty="0" smtClean="0"/>
              <a:t>Sometimes even 100% correct. </a:t>
            </a:r>
            <a:endParaRPr lang="en-US" dirty="0"/>
          </a:p>
          <a:p>
            <a:r>
              <a:rPr lang="en-US" dirty="0" smtClean="0"/>
              <a:t>Perfect prediction in sports obviously not possible.</a:t>
            </a:r>
          </a:p>
          <a:p>
            <a:r>
              <a:rPr lang="en-US" dirty="0" smtClean="0"/>
              <a:t>The weight on home win-streak was 5X larger than any other weight. </a:t>
            </a:r>
          </a:p>
          <a:p>
            <a:r>
              <a:rPr lang="en-US" dirty="0" smtClean="0"/>
              <a:t>Never predict the end of a win streak that way.</a:t>
            </a:r>
          </a:p>
        </p:txBody>
      </p:sp>
    </p:spTree>
    <p:extLst>
      <p:ext uri="{BB962C8B-B14F-4D97-AF65-F5344CB8AC3E}">
        <p14:creationId xmlns:p14="http://schemas.microsoft.com/office/powerpoint/2010/main" val="23283916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9731_games_ent_tree_depthMaxe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33" y="1107764"/>
            <a:ext cx="8842800" cy="57502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473720"/>
            <a:ext cx="988389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Tree when including the corrupted win-streak feature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193669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3967"/>
            <a:ext cx="8229600" cy="500132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Add more features</a:t>
            </a:r>
          </a:p>
          <a:p>
            <a:pPr lvl="1"/>
            <a:r>
              <a:rPr lang="en-US" dirty="0" smtClean="0"/>
              <a:t>Different statistics kept by different sources</a:t>
            </a:r>
          </a:p>
          <a:p>
            <a:pPr lvl="1"/>
            <a:r>
              <a:rPr lang="en-US" dirty="0" smtClean="0"/>
              <a:t>Individual player statistics</a:t>
            </a:r>
          </a:p>
          <a:p>
            <a:pPr lvl="1"/>
            <a:r>
              <a:rPr lang="en-US" dirty="0" smtClean="0"/>
              <a:t>Team specific weight vectors</a:t>
            </a:r>
          </a:p>
          <a:p>
            <a:r>
              <a:rPr lang="en-US" dirty="0" smtClean="0"/>
              <a:t>Try algorithms on other sports</a:t>
            </a:r>
          </a:p>
          <a:p>
            <a:r>
              <a:rPr lang="en-US" dirty="0" smtClean="0"/>
              <a:t>Cross-sport classification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our current classifiers directly on another sport’s </a:t>
            </a:r>
            <a:r>
              <a:rPr lang="en-US" dirty="0" smtClean="0"/>
              <a:t>games</a:t>
            </a:r>
          </a:p>
          <a:p>
            <a:pPr lvl="1"/>
            <a:r>
              <a:rPr lang="en-US" dirty="0"/>
              <a:t>Ex: For soccer, two soccer teams’ steals averages weighted by the steals weight from our NBA trained classifier, other direct mappings of statistics between sports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673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and Predictions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statistics from ESPN to predict NBA games</a:t>
            </a:r>
          </a:p>
          <a:p>
            <a:pPr lvl="1"/>
            <a:r>
              <a:rPr lang="en-US" dirty="0" smtClean="0"/>
              <a:t>NBA holds 1230 basketball games per season, more games than other sports’ seasons</a:t>
            </a:r>
          </a:p>
          <a:p>
            <a:pPr lvl="1"/>
            <a:r>
              <a:rPr lang="en-US" dirty="0" smtClean="0"/>
              <a:t>Stats are relatable to many other sports</a:t>
            </a:r>
          </a:p>
          <a:p>
            <a:r>
              <a:rPr lang="en-US" dirty="0" smtClean="0"/>
              <a:t>Realistically we don’t expect a perfect, or close to perfect, classifier</a:t>
            </a:r>
          </a:p>
          <a:p>
            <a:pPr lvl="1"/>
            <a:r>
              <a:rPr lang="en-US" dirty="0" smtClean="0"/>
              <a:t>Some factors of sports are not predictable or quantifiable </a:t>
            </a:r>
          </a:p>
          <a:p>
            <a:r>
              <a:rPr lang="en-US" dirty="0" smtClean="0"/>
              <a:t>60–70 percent correct would be reasonable</a:t>
            </a:r>
          </a:p>
        </p:txBody>
      </p:sp>
    </p:spTree>
    <p:extLst>
      <p:ext uri="{BB962C8B-B14F-4D97-AF65-F5344CB8AC3E}">
        <p14:creationId xmlns:p14="http://schemas.microsoft.com/office/powerpoint/2010/main" val="1887257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Initially work with Perceptron and PEGASOS, which we are familiar with</a:t>
            </a:r>
          </a:p>
          <a:p>
            <a:pPr lvl="1"/>
            <a:r>
              <a:rPr lang="en-US" dirty="0" smtClean="0"/>
              <a:t>Want to begin with linear classifiers as a base</a:t>
            </a:r>
          </a:p>
          <a:p>
            <a:pPr lvl="1"/>
            <a:r>
              <a:rPr lang="en-US" dirty="0" smtClean="0"/>
              <a:t>Don’t </a:t>
            </a:r>
            <a:r>
              <a:rPr lang="en-US" dirty="0"/>
              <a:t>expect data to be linearly </a:t>
            </a:r>
            <a:r>
              <a:rPr lang="en-US" dirty="0" smtClean="0"/>
              <a:t>separable</a:t>
            </a:r>
          </a:p>
          <a:p>
            <a:r>
              <a:rPr lang="en-US" dirty="0" smtClean="0"/>
              <a:t>Kernel methods and decision tree should be able to classify games more accurately with nonlinear boundaries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392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Game as a data point</a:t>
            </a:r>
          </a:p>
          <a:p>
            <a:r>
              <a:rPr lang="en-US" dirty="0" smtClean="0"/>
              <a:t>Home team’s win/loss result is a game’s label</a:t>
            </a:r>
          </a:p>
          <a:p>
            <a:r>
              <a:rPr lang="en-US" dirty="0" smtClean="0"/>
              <a:t>Features are the home and away teams’ average statistics for the season up to, but not including, the current game</a:t>
            </a:r>
          </a:p>
          <a:p>
            <a:r>
              <a:rPr lang="en-US" dirty="0" smtClean="0"/>
              <a:t>Classifier should be able to compute which features (statistics) are most pertinent to a game’s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885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5458"/>
            <a:ext cx="8229600" cy="1143000"/>
          </a:xfrm>
        </p:spPr>
        <p:txBody>
          <a:bodyPr/>
          <a:lstStyle/>
          <a:p>
            <a:r>
              <a:rPr lang="en-US" dirty="0" smtClean="0"/>
              <a:t>Data: Acquisition</a:t>
            </a:r>
            <a:endParaRPr lang="en-US" dirty="0"/>
          </a:p>
        </p:txBody>
      </p:sp>
      <p:pic>
        <p:nvPicPr>
          <p:cNvPr id="4" name="Picture 3" descr="Screen Shot 2013-12-11 at 11.41.0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86" y="621113"/>
            <a:ext cx="8396514" cy="590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478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12-11 at 11.42.1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8" y="217714"/>
            <a:ext cx="8853714" cy="647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424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Data: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every season, sort each team’s games chronologically</a:t>
            </a:r>
          </a:p>
          <a:p>
            <a:r>
              <a:rPr lang="en-US" dirty="0" smtClean="0"/>
              <a:t>Compute average stats for the team up to the current game</a:t>
            </a:r>
          </a:p>
          <a:p>
            <a:r>
              <a:rPr lang="en-US" dirty="0" smtClean="0"/>
              <a:t>Concatenate two teams’ average stats to form a feature vector for a game</a:t>
            </a:r>
          </a:p>
          <a:p>
            <a:r>
              <a:rPr lang="en-US" dirty="0"/>
              <a:t>Normalize between 0 and </a:t>
            </a:r>
            <a:r>
              <a:rPr lang="en-US" dirty="0" smtClean="0"/>
              <a:t>1</a:t>
            </a:r>
          </a:p>
          <a:p>
            <a:r>
              <a:rPr lang="en-US" dirty="0" smtClean="0"/>
              <a:t>Invert away team’s features to negative values</a:t>
            </a:r>
          </a:p>
        </p:txBody>
      </p:sp>
    </p:spTree>
    <p:extLst>
      <p:ext uri="{BB962C8B-B14F-4D97-AF65-F5344CB8AC3E}">
        <p14:creationId xmlns:p14="http://schemas.microsoft.com/office/powerpoint/2010/main" val="4170615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Classifiers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Initially train on two seasons, validate on one, test on one</a:t>
            </a:r>
          </a:p>
          <a:p>
            <a:r>
              <a:rPr lang="en-US" dirty="0" smtClean="0"/>
              <a:t>Ultimately, for all classifiers, we trained on 8 seasons, validated on one, and tested on one.</a:t>
            </a:r>
          </a:p>
          <a:p>
            <a:r>
              <a:rPr lang="en-US" dirty="0" smtClean="0"/>
              <a:t>Then varied size of training set to show that the small number of features (32) leads to an increase in training error as the size of the training set increases</a:t>
            </a:r>
            <a:endParaRPr lang="en-US" dirty="0"/>
          </a:p>
          <a:p>
            <a:r>
              <a:rPr lang="en-US" dirty="0" smtClean="0"/>
              <a:t>Also varied number of iterations through the data </a:t>
            </a:r>
          </a:p>
        </p:txBody>
      </p:sp>
    </p:spTree>
    <p:extLst>
      <p:ext uri="{BB962C8B-B14F-4D97-AF65-F5344CB8AC3E}">
        <p14:creationId xmlns:p14="http://schemas.microsoft.com/office/powerpoint/2010/main" val="1876978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878</Words>
  <Application>Microsoft Macintosh PowerPoint</Application>
  <PresentationFormat>On-screen Show (4:3)</PresentationFormat>
  <Paragraphs>92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Sporting Event Predictor</vt:lpstr>
      <vt:lpstr>Introduction</vt:lpstr>
      <vt:lpstr>Goals and Predictions</vt:lpstr>
      <vt:lpstr>Approach</vt:lpstr>
      <vt:lpstr>Data</vt:lpstr>
      <vt:lpstr>Data: Acquisition</vt:lpstr>
      <vt:lpstr>PowerPoint Presentation</vt:lpstr>
      <vt:lpstr>Data: Preparation</vt:lpstr>
      <vt:lpstr>Linear Classifiers</vt:lpstr>
      <vt:lpstr>Perceptron</vt:lpstr>
      <vt:lpstr>PowerPoint Presentation</vt:lpstr>
      <vt:lpstr>Perceptron</vt:lpstr>
      <vt:lpstr>PEGASOS</vt:lpstr>
      <vt:lpstr>PEGASOS</vt:lpstr>
      <vt:lpstr>Nonlinear Classifiers</vt:lpstr>
      <vt:lpstr>Gaussian Kernel</vt:lpstr>
      <vt:lpstr>Gaussian Kernel</vt:lpstr>
      <vt:lpstr>Decision Trees</vt:lpstr>
      <vt:lpstr>PowerPoint Presentation</vt:lpstr>
      <vt:lpstr>PowerPoint Presentation</vt:lpstr>
      <vt:lpstr>PowerPoint Presentation</vt:lpstr>
      <vt:lpstr>Decision Trees</vt:lpstr>
      <vt:lpstr>Analysis of Results</vt:lpstr>
      <vt:lpstr>Analysis of Results</vt:lpstr>
      <vt:lpstr>PowerPoint Presentation</vt:lpstr>
      <vt:lpstr>What’s Next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Sporting Event Predictor</dc:title>
  <dc:creator>David Lin</dc:creator>
  <cp:lastModifiedBy>Ben Wagle</cp:lastModifiedBy>
  <cp:revision>80</cp:revision>
  <dcterms:created xsi:type="dcterms:W3CDTF">2013-12-12T01:33:13Z</dcterms:created>
  <dcterms:modified xsi:type="dcterms:W3CDTF">2013-12-12T07:34:50Z</dcterms:modified>
</cp:coreProperties>
</file>