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Trebuchet MS" pitchFamily="34" charset="0"/>
      <p:regular r:id="rId25"/>
      <p:bold r:id="rId26"/>
      <p:italic r:id="rId27"/>
      <p:boldItalic r:id="rId28"/>
    </p:embeddedFont>
    <p:embeddedFont>
      <p:font typeface="Quattrocento Sans" charset="0"/>
      <p:regular r:id="rId29"/>
      <p:bold r:id="rId30"/>
      <p:italic r:id="rId31"/>
      <p:boldItalic r:id="rId32"/>
    </p:embeddedFont>
    <p:embeddedFont>
      <p:font typeface="Lato" pitchFamily="34" charset="0"/>
      <p:regular r:id="rId33"/>
    </p:embeddedFont>
    <p:embeddedFont>
      <p:font typeface="Raleway" charset="0"/>
      <p:regular r:id="rId34"/>
      <p:bold r:id="rId35"/>
      <p:italic r:id="rId36"/>
      <p:boldItalic r:id="rId37"/>
    </p:embeddedFont>
    <p:embeddedFont>
      <p:font typeface="Roboto" charset="0"/>
      <p:regular r:id="rId38"/>
      <p:bold r:id="rId39"/>
      <p:italic r:id="rId40"/>
      <p:boldItalic r:id="rId41"/>
    </p:embeddedFont>
    <p:embeddedFont>
      <p:font typeface="Roboto Medium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68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4653ea1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4653ea1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4653ea11_1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f4653ea11_1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f4653ea11_5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f4653ea11_5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f4653ea11_1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f4653ea11_1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f4653ea11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f4653ea11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f4653ea11_5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f4653ea11_5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f4653ea11_5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f4653ea11_5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f4653ea11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f4653ea11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4653ea11_5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4653ea11_5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f4653ea11_5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f4653ea11_5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4653ea11_5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4653ea11_5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4653ea11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4653ea11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4653ea11_5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4653ea11_5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f4653ea1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f4653ea1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4653ea11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4653ea11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4653ea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4653ea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4653ea11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f4653ea11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f4653ea11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f4653ea11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f4653ea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f4653ea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4653ea11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4653ea11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f4653ea11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f4653ea11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/>
        </p:nvSpPr>
        <p:spPr>
          <a:xfrm>
            <a:off x="2616100" y="1323475"/>
            <a:ext cx="6948300" cy="17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i="1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itcoin Trading Bot</a:t>
            </a:r>
            <a:endParaRPr sz="5500" b="1" i="1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solidFill>
                <a:srgbClr val="E6913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2190075" y="3313125"/>
            <a:ext cx="2139600" cy="778200"/>
          </a:xfrm>
          <a:prstGeom prst="wedgeEllipseCallout">
            <a:avLst>
              <a:gd name="adj1" fmla="val -68853"/>
              <a:gd name="adj2" fmla="val -54822"/>
            </a:avLst>
          </a:prstGeom>
          <a:solidFill>
            <a:srgbClr val="FCE5CD"/>
          </a:solidFill>
          <a:ln w="9525" cap="flat" cmpd="sng">
            <a:solidFill>
              <a:srgbClr val="5E69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2318250" y="3442800"/>
            <a:ext cx="2106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&gt;&gt;Downloading nltk...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&gt;&gt;Complete!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632" y="4414600"/>
            <a:ext cx="1089768" cy="5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/>
        </p:nvSpPr>
        <p:spPr>
          <a:xfrm>
            <a:off x="7781413" y="4092000"/>
            <a:ext cx="16206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Quattrocento Sans"/>
                <a:ea typeface="Quattrocento Sans"/>
                <a:cs typeface="Quattrocento Sans"/>
                <a:sym typeface="Quattrocento Sans"/>
              </a:rPr>
              <a:t>Matthew Lee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4192">
            <a:off x="1727118" y="1240815"/>
            <a:ext cx="991293" cy="99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550" y="2613325"/>
            <a:ext cx="1952426" cy="25301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/>
          <p:nvPr/>
        </p:nvSpPr>
        <p:spPr>
          <a:xfrm>
            <a:off x="4354500" y="3582075"/>
            <a:ext cx="421800" cy="3927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7826" y="2621696"/>
            <a:ext cx="2139602" cy="25218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186225" y="182225"/>
            <a:ext cx="70452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i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Practical Usage of NLP</a:t>
            </a:r>
            <a:endParaRPr sz="5500" b="1" i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2200" b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600500"/>
            <a:ext cx="5053175" cy="22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175" y="1731470"/>
            <a:ext cx="4090825" cy="198525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/>
          <p:nvPr/>
        </p:nvSpPr>
        <p:spPr>
          <a:xfrm>
            <a:off x="4532900" y="2024000"/>
            <a:ext cx="263100" cy="1443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254500" y="4479175"/>
            <a:ext cx="3948600" cy="44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Which sentiment package is better?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458275" y="4479175"/>
            <a:ext cx="3180900" cy="44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Focus on specific articles?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2200" b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254500" y="4205950"/>
            <a:ext cx="8226000" cy="80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Multiple iterations across all articles -&gt; Combine Vader &amp; TextBlob and take average of all articles.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66750"/>
            <a:ext cx="846505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2798950" y="1558275"/>
            <a:ext cx="3391200" cy="729900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Sentiment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(Raw or rate of change)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5109025" y="3339600"/>
            <a:ext cx="3315900" cy="729900"/>
          </a:xfrm>
          <a:prstGeom prst="roundRect">
            <a:avLst>
              <a:gd name="adj" fmla="val 5000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Simply don’t buy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48125" y="3339500"/>
            <a:ext cx="2905500" cy="729900"/>
          </a:xfrm>
          <a:prstGeom prst="roundRect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Buy &amp; Sell 24 hrs later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23"/>
          <p:cNvCxnSpPr>
            <a:stCxn id="250" idx="2"/>
            <a:endCxn id="251" idx="0"/>
          </p:cNvCxnSpPr>
          <p:nvPr/>
        </p:nvCxnSpPr>
        <p:spPr>
          <a:xfrm rot="-5400000" flipH="1">
            <a:off x="5105050" y="1677675"/>
            <a:ext cx="1051500" cy="2272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23"/>
          <p:cNvCxnSpPr>
            <a:stCxn id="252" idx="0"/>
            <a:endCxn id="250" idx="2"/>
          </p:cNvCxnSpPr>
          <p:nvPr/>
        </p:nvCxnSpPr>
        <p:spPr>
          <a:xfrm rot="-5400000">
            <a:off x="2772125" y="1617050"/>
            <a:ext cx="1051200" cy="23937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p23"/>
          <p:cNvSpPr txBox="1"/>
          <p:nvPr/>
        </p:nvSpPr>
        <p:spPr>
          <a:xfrm>
            <a:off x="1912900" y="2484925"/>
            <a:ext cx="23937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Greater than threshold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4656100" y="2484925"/>
            <a:ext cx="23937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Less than threshold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128875" y="745375"/>
            <a:ext cx="48618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*Processing time of transaction &amp; fee not accounted for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2200" b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693700" y="4008925"/>
            <a:ext cx="27897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Simplifies and generalizes the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2200" b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254500" y="4384750"/>
            <a:ext cx="8384700" cy="668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Threshold searching </a:t>
            </a:r>
            <a:r>
              <a:rPr lang="en" sz="1800" b="1">
                <a:latin typeface="Lato"/>
                <a:ea typeface="Lato"/>
                <a:cs typeface="Lato"/>
                <a:sym typeface="Lato"/>
              </a:rPr>
              <a:t>ONLY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on train data.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50" y="822125"/>
            <a:ext cx="7721950" cy="34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2200" b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254500" y="4494925"/>
            <a:ext cx="8226000" cy="42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See model in action on </a:t>
            </a:r>
            <a:r>
              <a:rPr lang="en" sz="1800" b="1">
                <a:latin typeface="Lato"/>
                <a:ea typeface="Lato"/>
                <a:cs typeface="Lato"/>
                <a:sym typeface="Lato"/>
              </a:rPr>
              <a:t>holdout set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60% increase in asset over an year.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47750"/>
            <a:ext cx="8597900" cy="334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6"/>
          <p:cNvPicPr preferRelativeResize="0"/>
          <p:nvPr/>
        </p:nvPicPr>
        <p:blipFill rotWithShape="1">
          <a:blip r:embed="rId3">
            <a:alphaModFix/>
          </a:blip>
          <a:srcRect b="7935"/>
          <a:stretch/>
        </p:blipFill>
        <p:spPr>
          <a:xfrm>
            <a:off x="6856975" y="1108307"/>
            <a:ext cx="2449925" cy="347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Now What?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2666102" y="3402492"/>
            <a:ext cx="4492800" cy="116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6"/>
          <p:cNvSpPr/>
          <p:nvPr/>
        </p:nvSpPr>
        <p:spPr>
          <a:xfrm flipH="1">
            <a:off x="967306" y="3402505"/>
            <a:ext cx="2167800" cy="11607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"/>
          <p:cNvSpPr/>
          <p:nvPr/>
        </p:nvSpPr>
        <p:spPr>
          <a:xfrm rot="-5400000">
            <a:off x="2196565" y="3149575"/>
            <a:ext cx="1162093" cy="1667926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1037431" y="3542269"/>
            <a:ext cx="2280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Automate using API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156396" y="3402492"/>
            <a:ext cx="810900" cy="1160100"/>
          </a:xfrm>
          <a:prstGeom prst="rect">
            <a:avLst/>
          </a:prstGeom>
          <a:solidFill>
            <a:srgbClr val="B02C20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156396" y="3402505"/>
            <a:ext cx="810900" cy="11607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3441183" y="3404627"/>
            <a:ext cx="34920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Sit tight and see the bank grow 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2666102" y="2219181"/>
            <a:ext cx="4492800" cy="116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 flipH="1">
            <a:off x="967306" y="2219194"/>
            <a:ext cx="2167800" cy="11607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 rot="-5400000">
            <a:off x="2196565" y="1966265"/>
            <a:ext cx="1162093" cy="1667926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1037431" y="2358959"/>
            <a:ext cx="2280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LSTM or RL models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156396" y="2219181"/>
            <a:ext cx="810900" cy="1160100"/>
          </a:xfrm>
          <a:prstGeom prst="rect">
            <a:avLst/>
          </a:prstGeom>
          <a:solidFill>
            <a:srgbClr val="B02C20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56396" y="2219194"/>
            <a:ext cx="810900" cy="11607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3441183" y="2221317"/>
            <a:ext cx="34920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Use LDA’s topic output vector as features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2666102" y="1035854"/>
            <a:ext cx="4492800" cy="1162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flipH="1">
            <a:off x="967306" y="1035867"/>
            <a:ext cx="2167800" cy="1160700"/>
          </a:xfrm>
          <a:prstGeom prst="rect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 rot="-5400000">
            <a:off x="2196565" y="782938"/>
            <a:ext cx="1162093" cy="1667926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037431" y="1175631"/>
            <a:ext cx="2280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Test in real life!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156396" y="1035854"/>
            <a:ext cx="810900" cy="1160100"/>
          </a:xfrm>
          <a:prstGeom prst="rect">
            <a:avLst/>
          </a:prstGeom>
          <a:solidFill>
            <a:srgbClr val="B02C20"/>
          </a:solidFill>
          <a:ln>
            <a:noFill/>
          </a:ln>
          <a:effectLst>
            <a:outerShdw blurRad="71438" dist="28575" dir="27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156396" y="1035867"/>
            <a:ext cx="810900" cy="1160700"/>
          </a:xfrm>
          <a:prstGeom prst="rect">
            <a:avLst/>
          </a:prstGeom>
          <a:solidFill>
            <a:srgbClr val="BE2F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3441183" y="1037990"/>
            <a:ext cx="34920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Processing time 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Transaction fees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Try to implement Hold/Sell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Thank You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16" name="Google Shape;3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00" y="844500"/>
            <a:ext cx="4146601" cy="414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350" y="3846775"/>
            <a:ext cx="447150" cy="4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 txBox="1"/>
          <p:nvPr/>
        </p:nvSpPr>
        <p:spPr>
          <a:xfrm>
            <a:off x="6866625" y="3830875"/>
            <a:ext cx="2350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/silvernine209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6176750" y="760600"/>
            <a:ext cx="2022600" cy="1440300"/>
          </a:xfrm>
          <a:prstGeom prst="wedgeRoundRectCallout">
            <a:avLst>
              <a:gd name="adj1" fmla="val -76141"/>
              <a:gd name="adj2" fmla="val -185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Questions?</a:t>
            </a:r>
            <a:endParaRPr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325" name="Google Shape;325;p28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Appendix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331" name="Google Shape;331;p29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TF-IDF &amp; LDA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32" name="Google Shape;3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975"/>
            <a:ext cx="8387799" cy="4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338" name="Google Shape;3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8839200" cy="396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0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TF-IDF &amp; LDA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NLP &amp; Bot?</a:t>
            </a:r>
            <a:endParaRPr b="1"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pic>
        <p:nvPicPr>
          <p:cNvPr id="345" name="Google Shape;3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38" y="729725"/>
            <a:ext cx="7285525" cy="42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CoreEx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352" name="Google Shape;3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800" y="1359462"/>
            <a:ext cx="4158000" cy="30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2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Sentiment Distribution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75" y="932075"/>
            <a:ext cx="7444421" cy="32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360" name="Google Shape;360;p33"/>
          <p:cNvSpPr txBox="1"/>
          <p:nvPr/>
        </p:nvSpPr>
        <p:spPr>
          <a:xfrm>
            <a:off x="254500" y="4494925"/>
            <a:ext cx="8226000" cy="42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Perform test on hold out set of different models.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3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How Does NN Stack Up?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54500" y="4364350"/>
            <a:ext cx="8384700" cy="64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Lots of instances where change in sentiment caused price changes, instead of being reactions to price changes.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1391631" y="1378271"/>
            <a:ext cx="6194896" cy="3062485"/>
            <a:chOff x="787702" y="761694"/>
            <a:chExt cx="7568596" cy="3526583"/>
          </a:xfrm>
        </p:grpSpPr>
        <p:grpSp>
          <p:nvGrpSpPr>
            <p:cNvPr id="111" name="Google Shape;111;p14"/>
            <p:cNvGrpSpPr/>
            <p:nvPr/>
          </p:nvGrpSpPr>
          <p:grpSpPr>
            <a:xfrm>
              <a:off x="787702" y="761694"/>
              <a:ext cx="7568596" cy="3526583"/>
              <a:chOff x="335687" y="832549"/>
              <a:chExt cx="8472625" cy="4108800"/>
            </a:xfrm>
          </p:grpSpPr>
          <p:pic>
            <p:nvPicPr>
              <p:cNvPr id="112" name="Google Shape;112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35687" y="832549"/>
                <a:ext cx="8472625" cy="4108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14"/>
              <p:cNvSpPr/>
              <p:nvPr/>
            </p:nvSpPr>
            <p:spPr>
              <a:xfrm>
                <a:off x="2290625" y="1192125"/>
                <a:ext cx="313500" cy="313500"/>
              </a:xfrm>
              <a:prstGeom prst="ellipse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556875" y="2007575"/>
                <a:ext cx="313500" cy="313500"/>
              </a:xfrm>
              <a:prstGeom prst="ellipse">
                <a:avLst/>
              </a:pr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15625" y="3633350"/>
                <a:ext cx="313500" cy="313500"/>
              </a:xfrm>
              <a:prstGeom prst="ellipse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7275175" y="2321075"/>
                <a:ext cx="313500" cy="313500"/>
              </a:xfrm>
              <a:prstGeom prst="ellipse">
                <a:avLst/>
              </a:pr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 flipH="1">
              <a:off x="2270375" y="1406025"/>
              <a:ext cx="166800" cy="7932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 rot="10800000" flipH="1">
              <a:off x="2538275" y="2112400"/>
              <a:ext cx="139500" cy="636000"/>
            </a:xfrm>
            <a:prstGeom prst="straightConnector1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6811175" y="2116388"/>
              <a:ext cx="127200" cy="8172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6857459" y="1471515"/>
              <a:ext cx="240000" cy="526800"/>
            </a:xfrm>
            <a:prstGeom prst="straightConnector1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1" name="Google Shape;121;p14"/>
          <p:cNvSpPr txBox="1"/>
          <p:nvPr/>
        </p:nvSpPr>
        <p:spPr>
          <a:xfrm>
            <a:off x="254500" y="860550"/>
            <a:ext cx="8384700" cy="47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Replicate how people do research when making decisions. Bot can understand!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3D85C6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highlight>
                  <a:srgbClr val="3D85C6"/>
                </a:highlight>
              </a:rPr>
              <a:t>Why NLP?</a:t>
            </a:r>
            <a:endParaRPr b="1">
              <a:solidFill>
                <a:srgbClr val="FFFFFF"/>
              </a:solidFill>
              <a:highlight>
                <a:srgbClr val="3D85C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ctrTitle" idx="4294967295"/>
          </p:nvPr>
        </p:nvSpPr>
        <p:spPr>
          <a:xfrm>
            <a:off x="940500" y="914700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3.2 mil</a:t>
            </a:r>
            <a:endParaRPr sz="48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294967295"/>
          </p:nvPr>
        </p:nvSpPr>
        <p:spPr>
          <a:xfrm>
            <a:off x="1016700" y="15256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Online articles published per day</a:t>
            </a:r>
            <a:endParaRPr sz="1800"/>
          </a:p>
        </p:txBody>
      </p:sp>
      <p:sp>
        <p:nvSpPr>
          <p:cNvPr id="129" name="Google Shape;129;p15"/>
          <p:cNvSpPr txBox="1">
            <a:spLocks noGrp="1"/>
          </p:cNvSpPr>
          <p:nvPr>
            <p:ph type="ctrTitle" idx="4294967295"/>
          </p:nvPr>
        </p:nvSpPr>
        <p:spPr>
          <a:xfrm>
            <a:off x="940500" y="38484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200 yrs</a:t>
            </a:r>
            <a:endParaRPr sz="72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4294967295"/>
          </p:nvPr>
        </p:nvSpPr>
        <p:spPr>
          <a:xfrm>
            <a:off x="1016700" y="4383112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For a person to process everything above</a:t>
            </a:r>
            <a:endParaRPr sz="1800"/>
          </a:p>
        </p:txBody>
      </p:sp>
      <p:sp>
        <p:nvSpPr>
          <p:cNvPr id="131" name="Google Shape;131;p15"/>
          <p:cNvSpPr txBox="1">
            <a:spLocks noGrp="1"/>
          </p:cNvSpPr>
          <p:nvPr>
            <p:ph type="ctrTitle" idx="4294967295"/>
          </p:nvPr>
        </p:nvSpPr>
        <p:spPr>
          <a:xfrm>
            <a:off x="940500" y="2343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500 mil</a:t>
            </a:r>
            <a:endParaRPr sz="4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4294967295"/>
          </p:nvPr>
        </p:nvSpPr>
        <p:spPr>
          <a:xfrm>
            <a:off x="1016700" y="29543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Tweets per day</a:t>
            </a:r>
            <a:endParaRPr sz="1800"/>
          </a:p>
        </p:txBody>
      </p:sp>
      <p:sp>
        <p:nvSpPr>
          <p:cNvPr id="133" name="Google Shape;133;p15"/>
          <p:cNvSpPr/>
          <p:nvPr/>
        </p:nvSpPr>
        <p:spPr>
          <a:xfrm>
            <a:off x="0" y="9049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233370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0" y="37624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86175" y="1056475"/>
            <a:ext cx="3223150" cy="32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3D85C6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highlight>
                  <a:srgbClr val="3D85C6"/>
                </a:highlight>
              </a:rPr>
              <a:t>Why a Bot?</a:t>
            </a:r>
            <a:endParaRPr b="1">
              <a:solidFill>
                <a:srgbClr val="FFFFFF"/>
              </a:solidFill>
              <a:highlight>
                <a:srgbClr val="3D85C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cxnSp>
        <p:nvCxnSpPr>
          <p:cNvPr id="144" name="Google Shape;144;p16"/>
          <p:cNvCxnSpPr/>
          <p:nvPr/>
        </p:nvCxnSpPr>
        <p:spPr>
          <a:xfrm>
            <a:off x="5657025" y="3201035"/>
            <a:ext cx="5820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rot="10800000">
            <a:off x="2511075" y="2407225"/>
            <a:ext cx="733800" cy="120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16"/>
          <p:cNvCxnSpPr/>
          <p:nvPr/>
        </p:nvCxnSpPr>
        <p:spPr>
          <a:xfrm rot="10800000" flipH="1">
            <a:off x="4547050" y="1516900"/>
            <a:ext cx="1085700" cy="360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6"/>
          <p:cNvSpPr txBox="1"/>
          <p:nvPr/>
        </p:nvSpPr>
        <p:spPr>
          <a:xfrm>
            <a:off x="5726076" y="1118550"/>
            <a:ext cx="32253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sz="2400" b="1" u="sng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vaderSentiment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TextBlob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330572" y="1342919"/>
            <a:ext cx="337800" cy="3453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287975" y="1244500"/>
            <a:ext cx="4215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2919911" y="2454083"/>
            <a:ext cx="2541910" cy="950456"/>
          </a:xfrm>
          <a:custGeom>
            <a:avLst/>
            <a:gdLst/>
            <a:ahLst/>
            <a:cxnLst/>
            <a:rect l="l" t="t" r="r" b="b"/>
            <a:pathLst>
              <a:path w="126826" h="43529" extrusionOk="0">
                <a:moveTo>
                  <a:pt x="0" y="20002"/>
                </a:moveTo>
                <a:lnTo>
                  <a:pt x="63389" y="43529"/>
                </a:lnTo>
                <a:lnTo>
                  <a:pt x="126826" y="19907"/>
                </a:lnTo>
                <a:lnTo>
                  <a:pt x="6358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51" name="Google Shape;151;p16"/>
          <p:cNvSpPr/>
          <p:nvPr/>
        </p:nvSpPr>
        <p:spPr>
          <a:xfrm>
            <a:off x="2433594" y="2889602"/>
            <a:ext cx="1758228" cy="1384350"/>
          </a:xfrm>
          <a:custGeom>
            <a:avLst/>
            <a:gdLst/>
            <a:ahLst/>
            <a:cxnLst/>
            <a:rect l="l" t="t" r="r" b="b"/>
            <a:pathLst>
              <a:path w="87725" h="63817" extrusionOk="0">
                <a:moveTo>
                  <a:pt x="24288" y="0"/>
                </a:moveTo>
                <a:lnTo>
                  <a:pt x="0" y="29908"/>
                </a:lnTo>
                <a:lnTo>
                  <a:pt x="87725" y="63817"/>
                </a:lnTo>
                <a:lnTo>
                  <a:pt x="87725" y="42291"/>
                </a:lnTo>
                <a:lnTo>
                  <a:pt x="87725" y="23526"/>
                </a:lnTo>
                <a:close/>
              </a:path>
            </a:pathLst>
          </a:custGeom>
          <a:solidFill>
            <a:srgbClr val="B45F06"/>
          </a:solidFill>
          <a:ln>
            <a:noFill/>
          </a:ln>
        </p:spPr>
      </p:sp>
      <p:sp>
        <p:nvSpPr>
          <p:cNvPr id="152" name="Google Shape;152;p16"/>
          <p:cNvSpPr/>
          <p:nvPr/>
        </p:nvSpPr>
        <p:spPr>
          <a:xfrm flipH="1">
            <a:off x="4190177" y="2889602"/>
            <a:ext cx="1758228" cy="1384350"/>
          </a:xfrm>
          <a:custGeom>
            <a:avLst/>
            <a:gdLst/>
            <a:ahLst/>
            <a:cxnLst/>
            <a:rect l="l" t="t" r="r" b="b"/>
            <a:pathLst>
              <a:path w="87725" h="63817" extrusionOk="0">
                <a:moveTo>
                  <a:pt x="24288" y="0"/>
                </a:moveTo>
                <a:lnTo>
                  <a:pt x="0" y="29908"/>
                </a:lnTo>
                <a:lnTo>
                  <a:pt x="87725" y="63817"/>
                </a:lnTo>
                <a:lnTo>
                  <a:pt x="87725" y="42291"/>
                </a:lnTo>
                <a:lnTo>
                  <a:pt x="87725" y="23526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</p:sp>
      <p:sp>
        <p:nvSpPr>
          <p:cNvPr id="153" name="Google Shape;153;p16"/>
          <p:cNvSpPr/>
          <p:nvPr/>
        </p:nvSpPr>
        <p:spPr>
          <a:xfrm>
            <a:off x="3411524" y="1869949"/>
            <a:ext cx="1565850" cy="585863"/>
          </a:xfrm>
          <a:custGeom>
            <a:avLst/>
            <a:gdLst/>
            <a:ahLst/>
            <a:cxnLst/>
            <a:rect l="l" t="t" r="r" b="b"/>
            <a:pathLst>
              <a:path w="24053" h="8150" extrusionOk="0">
                <a:moveTo>
                  <a:pt x="0" y="3827"/>
                </a:moveTo>
                <a:lnTo>
                  <a:pt x="11976" y="8150"/>
                </a:lnTo>
                <a:lnTo>
                  <a:pt x="24053" y="3827"/>
                </a:lnTo>
                <a:lnTo>
                  <a:pt x="1212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</p:sp>
      <p:sp>
        <p:nvSpPr>
          <p:cNvPr id="154" name="Google Shape;154;p16"/>
          <p:cNvSpPr/>
          <p:nvPr/>
        </p:nvSpPr>
        <p:spPr>
          <a:xfrm>
            <a:off x="3005580" y="2144462"/>
            <a:ext cx="1189300" cy="1015326"/>
          </a:xfrm>
          <a:custGeom>
            <a:avLst/>
            <a:gdLst/>
            <a:ahLst/>
            <a:cxnLst/>
            <a:rect l="l" t="t" r="r" b="b"/>
            <a:pathLst>
              <a:path w="18238" h="14114" extrusionOk="0">
                <a:moveTo>
                  <a:pt x="6262" y="0"/>
                </a:moveTo>
                <a:lnTo>
                  <a:pt x="18238" y="4324"/>
                </a:lnTo>
                <a:lnTo>
                  <a:pt x="18238" y="14114"/>
                </a:lnTo>
                <a:lnTo>
                  <a:pt x="0" y="755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</p:sp>
      <p:sp>
        <p:nvSpPr>
          <p:cNvPr id="155" name="Google Shape;155;p16"/>
          <p:cNvSpPr/>
          <p:nvPr/>
        </p:nvSpPr>
        <p:spPr>
          <a:xfrm flipH="1">
            <a:off x="4191690" y="2144462"/>
            <a:ext cx="1189300" cy="1015326"/>
          </a:xfrm>
          <a:custGeom>
            <a:avLst/>
            <a:gdLst/>
            <a:ahLst/>
            <a:cxnLst/>
            <a:rect l="l" t="t" r="r" b="b"/>
            <a:pathLst>
              <a:path w="18238" h="14114" extrusionOk="0">
                <a:moveTo>
                  <a:pt x="6262" y="0"/>
                </a:moveTo>
                <a:lnTo>
                  <a:pt x="18238" y="4324"/>
                </a:lnTo>
                <a:lnTo>
                  <a:pt x="18238" y="14114"/>
                </a:lnTo>
                <a:lnTo>
                  <a:pt x="0" y="7554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156" name="Google Shape;156;p16"/>
          <p:cNvSpPr/>
          <p:nvPr/>
        </p:nvSpPr>
        <p:spPr>
          <a:xfrm>
            <a:off x="3501386" y="1021950"/>
            <a:ext cx="693508" cy="1201140"/>
          </a:xfrm>
          <a:custGeom>
            <a:avLst/>
            <a:gdLst/>
            <a:ahLst/>
            <a:cxnLst/>
            <a:rect l="l" t="t" r="r" b="b"/>
            <a:pathLst>
              <a:path w="10635" h="16697" extrusionOk="0">
                <a:moveTo>
                  <a:pt x="10635" y="0"/>
                </a:moveTo>
                <a:lnTo>
                  <a:pt x="0" y="12722"/>
                </a:lnTo>
                <a:lnTo>
                  <a:pt x="10635" y="16697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</p:sp>
      <p:sp>
        <p:nvSpPr>
          <p:cNvPr id="157" name="Google Shape;157;p16"/>
          <p:cNvSpPr/>
          <p:nvPr/>
        </p:nvSpPr>
        <p:spPr>
          <a:xfrm flipH="1">
            <a:off x="4191675" y="1021950"/>
            <a:ext cx="693508" cy="1201140"/>
          </a:xfrm>
          <a:custGeom>
            <a:avLst/>
            <a:gdLst/>
            <a:ahLst/>
            <a:cxnLst/>
            <a:rect l="l" t="t" r="r" b="b"/>
            <a:pathLst>
              <a:path w="10635" h="16697" extrusionOk="0">
                <a:moveTo>
                  <a:pt x="10635" y="0"/>
                </a:moveTo>
                <a:lnTo>
                  <a:pt x="0" y="12722"/>
                </a:lnTo>
                <a:lnTo>
                  <a:pt x="10635" y="16697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</p:sp>
      <p:sp>
        <p:nvSpPr>
          <p:cNvPr id="158" name="Google Shape;158;p16"/>
          <p:cNvSpPr/>
          <p:nvPr/>
        </p:nvSpPr>
        <p:spPr>
          <a:xfrm>
            <a:off x="5943947" y="3026894"/>
            <a:ext cx="337800" cy="3453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5901350" y="2928475"/>
            <a:ext cx="4215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322844" y="3100800"/>
            <a:ext cx="28290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24k news articles from Google search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Cleaner signals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1,600 publishers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 year timespan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2406372" y="2385444"/>
            <a:ext cx="337800" cy="3453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2363775" y="2287025"/>
            <a:ext cx="4215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23075" y="2560825"/>
            <a:ext cx="2829000" cy="1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400" b="1" u="sng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CountVectorizer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TF-IDF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NMF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LDA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CoreEx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Too good...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677" y="2852282"/>
            <a:ext cx="337800" cy="421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77" y="3397382"/>
            <a:ext cx="337800" cy="42131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>
            <a:spLocks noGrp="1"/>
          </p:cNvSpPr>
          <p:nvPr>
            <p:ph type="ctrTitle" idx="4294967295"/>
          </p:nvPr>
        </p:nvSpPr>
        <p:spPr>
          <a:xfrm>
            <a:off x="-22850" y="0"/>
            <a:ext cx="9166800" cy="692100"/>
          </a:xfrm>
          <a:prstGeom prst="rect">
            <a:avLst/>
          </a:prstGeom>
          <a:solidFill>
            <a:srgbClr val="3D85C6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highlight>
                  <a:srgbClr val="3D85C6"/>
                </a:highlight>
              </a:rPr>
              <a:t>Workflow</a:t>
            </a:r>
            <a:endParaRPr b="1">
              <a:solidFill>
                <a:srgbClr val="FFFFFF"/>
              </a:solidFill>
              <a:highlight>
                <a:srgbClr val="3D85C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 rot="10800000" flipH="1">
            <a:off x="4421394" y="1113772"/>
            <a:ext cx="3787200" cy="1810800"/>
          </a:xfrm>
          <a:prstGeom prst="snip1Rect">
            <a:avLst>
              <a:gd name="adj" fmla="val 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Sentiment Analysis</a:t>
            </a:r>
            <a:endParaRPr sz="22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5071559" y="2134260"/>
            <a:ext cx="541970" cy="241920"/>
            <a:chOff x="4858109" y="2631368"/>
            <a:chExt cx="316442" cy="315000"/>
          </a:xfrm>
        </p:grpSpPr>
        <p:sp>
          <p:nvSpPr>
            <p:cNvPr id="177" name="Google Shape;177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776105" y="2506707"/>
            <a:ext cx="471999" cy="283369"/>
            <a:chOff x="3157188" y="909150"/>
            <a:chExt cx="470400" cy="470400"/>
          </a:xfrm>
        </p:grpSpPr>
        <p:sp>
          <p:nvSpPr>
            <p:cNvPr id="180" name="Google Shape;180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7"/>
          <p:cNvSpPr/>
          <p:nvPr/>
        </p:nvSpPr>
        <p:spPr>
          <a:xfrm rot="-5400000" flipH="1">
            <a:off x="1314950" y="432975"/>
            <a:ext cx="2425500" cy="3786900"/>
          </a:xfrm>
          <a:prstGeom prst="rightArrowCallout">
            <a:avLst>
              <a:gd name="adj1" fmla="val 3475"/>
              <a:gd name="adj2" fmla="val 9830"/>
              <a:gd name="adj3" fmla="val 16082"/>
              <a:gd name="adj4" fmla="val 74778"/>
            </a:avLst>
          </a:prstGeom>
          <a:solidFill>
            <a:srgbClr val="F48F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flipH="1">
            <a:off x="819074" y="1190061"/>
            <a:ext cx="3417300" cy="1644300"/>
          </a:xfrm>
          <a:prstGeom prst="snip1Rect">
            <a:avLst>
              <a:gd name="adj" fmla="val 0"/>
            </a:avLst>
          </a:prstGeom>
          <a:solidFill>
            <a:srgbClr val="AC11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969400" y="1345275"/>
            <a:ext cx="3361500" cy="15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Incent Blockchain Platform Launches 'Decentralized' Exchange-Backed Crowdfund ICO.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7"/>
          <p:cNvSpPr/>
          <p:nvPr/>
        </p:nvSpPr>
        <p:spPr>
          <a:xfrm rot="10800000" flipH="1">
            <a:off x="4608053" y="1192316"/>
            <a:ext cx="3417600" cy="1644300"/>
          </a:xfrm>
          <a:prstGeom prst="snip1Rect">
            <a:avLst>
              <a:gd name="adj" fmla="val 0"/>
            </a:avLst>
          </a:prstGeom>
          <a:solidFill>
            <a:srgbClr val="AC11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4732975" y="1368975"/>
            <a:ext cx="33216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incent blockchain platform launch decentralize exchange back crowdfund ico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529851" y="3497300"/>
            <a:ext cx="28917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Punctuations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Special Characters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Lowercasing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Lemmatization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Stopwords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Sentiment Analysis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450" y="1297775"/>
            <a:ext cx="4135424" cy="310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5" y="1373975"/>
            <a:ext cx="6038525" cy="30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/>
          <p:nvPr/>
        </p:nvSpPr>
        <p:spPr>
          <a:xfrm>
            <a:off x="1913414" y="1638758"/>
            <a:ext cx="803700" cy="21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627370" y="2492712"/>
            <a:ext cx="1089900" cy="21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254500" y="4479175"/>
            <a:ext cx="8385000" cy="44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TF-IDF and LDA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2221700" y="4429625"/>
            <a:ext cx="39372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*Expected CV and NMF to perform the best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*Trial and error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Sentiment Analysis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50" y="967100"/>
            <a:ext cx="7388301" cy="32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/>
        </p:nvSpPr>
        <p:spPr>
          <a:xfrm>
            <a:off x="254500" y="4479175"/>
            <a:ext cx="8385000" cy="44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😉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Your Bitcoin is safer!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533275" y="-75"/>
            <a:ext cx="3549000" cy="7299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Sentiment Analysis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0" y="171"/>
            <a:ext cx="3483300" cy="729900"/>
          </a:xfrm>
          <a:prstGeom prst="homePlat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CCCC"/>
                </a:solidFill>
                <a:highlight>
                  <a:srgbClr val="CCCCCC"/>
                </a:highlight>
                <a:latin typeface="Roboto"/>
                <a:ea typeface="Roboto"/>
                <a:cs typeface="Roboto"/>
                <a:sym typeface="Roboto"/>
              </a:rPr>
              <a:t>       Preprocessing</a:t>
            </a:r>
            <a:endParaRPr sz="2200" b="1">
              <a:solidFill>
                <a:srgbClr val="CCCCCC"/>
              </a:solidFill>
              <a:highlight>
                <a:srgbClr val="CCCC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630925" y="-75"/>
            <a:ext cx="3391200" cy="729900"/>
          </a:xfrm>
          <a:prstGeom prst="chevron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2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75" y="967100"/>
            <a:ext cx="7388247" cy="32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254500" y="4479175"/>
            <a:ext cx="8384700" cy="44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😭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But….expect more regulations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화면 슬라이드 쇼(16:9)</PresentationFormat>
  <Paragraphs>132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Arial</vt:lpstr>
      <vt:lpstr>Trebuchet MS</vt:lpstr>
      <vt:lpstr>Quattrocento Sans</vt:lpstr>
      <vt:lpstr>Lato</vt:lpstr>
      <vt:lpstr>Raleway</vt:lpstr>
      <vt:lpstr>Roboto</vt:lpstr>
      <vt:lpstr>Roboto Medium</vt:lpstr>
      <vt:lpstr>Antonio template</vt:lpstr>
      <vt:lpstr>슬라이드 1</vt:lpstr>
      <vt:lpstr>Why NLP &amp; Bot?</vt:lpstr>
      <vt:lpstr>Why NLP?</vt:lpstr>
      <vt:lpstr>3.2 mil</vt:lpstr>
      <vt:lpstr>Workflow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Now What?</vt:lpstr>
      <vt:lpstr>Thank You</vt:lpstr>
      <vt:lpstr>Appendix</vt:lpstr>
      <vt:lpstr>TF-IDF &amp; LDA</vt:lpstr>
      <vt:lpstr>TF-IDF &amp; LDA</vt:lpstr>
      <vt:lpstr>CoreEx</vt:lpstr>
      <vt:lpstr>Sentiment Distribution</vt:lpstr>
      <vt:lpstr>How Does NN Stack Up?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matt</cp:lastModifiedBy>
  <cp:revision>1</cp:revision>
  <dcterms:modified xsi:type="dcterms:W3CDTF">2019-09-28T21:27:26Z</dcterms:modified>
</cp:coreProperties>
</file>