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aleway ExtraBold"/>
      <p:bold r:id="rId30"/>
      <p:boldItalic r:id="rId31"/>
    </p:embeddedFont>
    <p:embeddedFont>
      <p:font typeface="Work Sans Light"/>
      <p:regular r:id="rId32"/>
      <p:bold r:id="rId33"/>
    </p:embeddedFont>
    <p:embeddedFont>
      <p:font typeface="Work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81217C-DC76-4E5D-B816-3BF38C04EDB5}">
  <a:tblStyle styleId="{DD81217C-DC76-4E5D-B816-3BF38C04ED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ExtraBold-boldItalic.fntdata"/><Relationship Id="rId30" Type="http://schemas.openxmlformats.org/officeDocument/2006/relationships/font" Target="fonts/RalewayExtraBold-bold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5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-bold.fntdata"/><Relationship Id="rId12" Type="http://schemas.openxmlformats.org/officeDocument/2006/relationships/slide" Target="slides/slide7.xml"/><Relationship Id="rId34" Type="http://schemas.openxmlformats.org/officeDocument/2006/relationships/font" Target="fonts/WorkSan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53167b22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53167b2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0afda509_2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f0afda509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0afda509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0afda50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53167b22_0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53167b2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f0afda509_2_1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f0afda509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f0afda50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f0afda5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0afda509_2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f0afda509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53167b22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53167b2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53167b2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53167b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f53167b22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f53167b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f53167b22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f53167b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53167b2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f53167b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1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2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scribbles 3">
  <p:cSld name="BLANK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flipH="1" rot="-5400000">
            <a:off x="161815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363974" y="-139386"/>
            <a:ext cx="2380859" cy="2120450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38350" y="1180336"/>
            <a:ext cx="1722922" cy="16986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 rot="3886626">
            <a:off x="5504907" y="3800569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 rot="-10114520">
            <a:off x="6110162" y="-457878"/>
            <a:ext cx="3531172" cy="1733961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891075" y="3047950"/>
            <a:ext cx="1416809" cy="1458918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216025" y="1888150"/>
            <a:ext cx="6711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216025" y="3144854"/>
            <a:ext cx="6711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859257">
            <a:off x="7432020" y="368594"/>
            <a:ext cx="1201023" cy="1494418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rect b="b" l="l" r="r" t="t"/>
            <a:pathLst>
              <a:path extrusionOk="0" h="1017492" w="3176012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indent="-419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9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rect b="b" l="l" r="r" t="t"/>
            <a:pathLst>
              <a:path extrusionOk="0" h="2235890" w="2171355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rect b="b" l="l" r="r" t="t"/>
            <a:pathLst>
              <a:path extrusionOk="0" h="1821116" w="2080612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rect b="b" l="l" r="r" t="t"/>
            <a:pathLst>
              <a:path extrusionOk="0" h="1451708" w="1166698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rect b="b" l="l" r="r" t="t"/>
            <a:pathLst>
              <a:path extrusionOk="0" h="1095262" w="2884338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rect b="b" l="l" r="r" t="t"/>
            <a:pathLst>
              <a:path extrusionOk="0" h="1348015" w="1445409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rect b="b" l="l" r="r" t="t"/>
            <a:pathLst>
              <a:path extrusionOk="0" h="2287737" w="2320433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rect b="b" l="l" r="r" t="t"/>
            <a:pathLst>
              <a:path extrusionOk="0" h="1341534" w="2728778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rect b="b" l="l" r="r" t="t"/>
            <a:pathLst>
              <a:path extrusionOk="0" h="2430315" w="2728778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r36n_VOOI27hA8r169YUJv7lQBvYRHbs/view" TargetMode="External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ftu8iDFKgZUcTix83O2JoRF7ErQ0BjWU/view" TargetMode="External"/><Relationship Id="rId4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358050" y="948625"/>
            <a:ext cx="8427900" cy="147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</a:t>
            </a:r>
            <a:r>
              <a:rPr lang="en"/>
              <a:t>Emotion </a:t>
            </a:r>
            <a:r>
              <a:rPr lang="en"/>
              <a:t>Classification</a:t>
            </a:r>
            <a:endParaRPr/>
          </a:p>
        </p:txBody>
      </p: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7065725" y="4533575"/>
            <a:ext cx="2162100" cy="70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Matthew Lee</a:t>
            </a:r>
            <a:endParaRPr sz="2400"/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98" y="2700350"/>
            <a:ext cx="2722800" cy="22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6825" y="0"/>
            <a:ext cx="717176" cy="1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800" y="2011225"/>
            <a:ext cx="4879525" cy="2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620900" y="955425"/>
            <a:ext cx="5902200" cy="9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Truncate by detecting sudden change in energy.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2734225"/>
            <a:ext cx="4121734" cy="22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5" y="2734225"/>
            <a:ext cx="4321175" cy="22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202200" y="1243850"/>
            <a:ext cx="4827000" cy="18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Frequency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Autocorrelation &amp; frequency capping while tracking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89425" y="1302800"/>
            <a:ext cx="3292200" cy="17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RMS</a:t>
            </a:r>
            <a:r>
              <a:rPr lang="en"/>
              <a:t> </a:t>
            </a:r>
            <a:endParaRPr/>
          </a:p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Energy over time.</a:t>
            </a:r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2093500" y="216575"/>
            <a:ext cx="58203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Mean of RMS &amp; frequency values along moving frames to reduce sample size while retaining useful information.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441150" y="587525"/>
            <a:ext cx="8261700" cy="127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Processing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610800" y="1863125"/>
            <a:ext cx="7920900" cy="30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Mean, std, 0th, 1st, 25th, 50th, 75th, 99th, 100th percentiles of processed signals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Mel-frequency cepstral coefficients (MFCCs) </a:t>
            </a:r>
            <a:endParaRPr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000"/>
              <a:t>Most used feature in speech recognition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2406363" y="262141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>
            <p:ph idx="4294967295" type="ctrTitle"/>
          </p:nvPr>
        </p:nvSpPr>
        <p:spPr>
          <a:xfrm>
            <a:off x="2892750" y="2813675"/>
            <a:ext cx="3728100" cy="6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 sz="6000"/>
          </a:p>
        </p:txBody>
      </p:sp>
      <p:sp>
        <p:nvSpPr>
          <p:cNvPr id="223" name="Google Shape;223;p26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24" name="Google Shape;224;p26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26" name="Google Shape;226;p26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2270700" y="317375"/>
            <a:ext cx="46026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&amp; Results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4" name="Google Shape;234;p27"/>
          <p:cNvGraphicFramePr/>
          <p:nvPr/>
        </p:nvGraphicFramePr>
        <p:xfrm>
          <a:off x="62875" y="956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{DD81217C-DC76-4E5D-B816-3BF38C04EDB5}</a:tableStyleId>
              </a:tblPr>
              <a:tblGrid>
                <a:gridCol w="1411475"/>
                <a:gridCol w="1892850"/>
                <a:gridCol w="1838000"/>
              </a:tblGrid>
              <a:tr h="58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*CV = 5</a:t>
                      </a:r>
                      <a:endParaRPr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Logistic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Regression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LightGBM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Accuracy %</a:t>
                      </a:r>
                      <a:endParaRPr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69.8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/ 71.3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86.4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 /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76.8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0.70 / 0.72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0.86 /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0.78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0.70 / 0.71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0.86 /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0.77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F1</a:t>
                      </a:r>
                      <a:endParaRPr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0.69 / 0.71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Train / Test</a:t>
                      </a:r>
                      <a:endParaRPr sz="1800">
                        <a:solidFill>
                          <a:schemeClr val="dk1"/>
                        </a:solidFill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0.86 /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0.77</a:t>
                      </a:r>
                      <a:endParaRPr b="1" sz="1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p27"/>
          <p:cNvSpPr txBox="1"/>
          <p:nvPr/>
        </p:nvSpPr>
        <p:spPr>
          <a:xfrm>
            <a:off x="159350" y="4595825"/>
            <a:ext cx="6642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*LightGBM was more robust with truly outside samples.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200" y="850925"/>
            <a:ext cx="4217200" cy="40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6598025" y="853900"/>
            <a:ext cx="22188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Confution Matrix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063625" y="698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-475037" y="1932807"/>
            <a:ext cx="7215267" cy="731700"/>
            <a:chOff x="220562" y="1323164"/>
            <a:chExt cx="7791023" cy="731700"/>
          </a:xfrm>
        </p:grpSpPr>
        <p:sp>
          <p:nvSpPr>
            <p:cNvPr id="245" name="Google Shape;245;p28"/>
            <p:cNvSpPr txBox="1"/>
            <p:nvPr/>
          </p:nvSpPr>
          <p:spPr>
            <a:xfrm>
              <a:off x="220562" y="1373350"/>
              <a:ext cx="23574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Model </a:t>
              </a:r>
              <a:endParaRPr b="1" sz="24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CNN &amp; LSTM</a:t>
              </a:r>
              <a:endParaRPr sz="24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222644" y="2817125"/>
            <a:ext cx="6527780" cy="731700"/>
            <a:chOff x="1122307" y="2207525"/>
            <a:chExt cx="6527780" cy="731700"/>
          </a:xfrm>
        </p:grpSpPr>
        <p:sp>
          <p:nvSpPr>
            <p:cNvPr id="249" name="Google Shape;249;p28"/>
            <p:cNvSpPr txBox="1"/>
            <p:nvPr/>
          </p:nvSpPr>
          <p:spPr>
            <a:xfrm>
              <a:off x="1122307" y="2257725"/>
              <a:ext cx="15930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434343"/>
                  </a:solidFill>
                  <a:latin typeface="Work Sans"/>
                  <a:ea typeface="Work Sans"/>
                  <a:cs typeface="Work Sans"/>
                  <a:sym typeface="Work Sans"/>
                </a:rPr>
                <a:t>Gender</a:t>
              </a:r>
              <a:endParaRPr b="1" sz="24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51" name="Google Shape;251;p28"/>
            <p:cNvSpPr txBox="1"/>
            <p:nvPr/>
          </p:nvSpPr>
          <p:spPr>
            <a:xfrm>
              <a:off x="2858238" y="2257724"/>
              <a:ext cx="4746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Dedicated Models</a:t>
              </a:r>
              <a:endParaRPr sz="11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52" name="Google Shape;252;p28"/>
          <p:cNvGrpSpPr/>
          <p:nvPr/>
        </p:nvGrpSpPr>
        <p:grpSpPr>
          <a:xfrm>
            <a:off x="308427" y="3698225"/>
            <a:ext cx="6442135" cy="731700"/>
            <a:chOff x="1232691" y="3088625"/>
            <a:chExt cx="6094735" cy="731700"/>
          </a:xfrm>
        </p:grpSpPr>
        <p:sp>
          <p:nvSpPr>
            <p:cNvPr id="253" name="Google Shape;253;p28"/>
            <p:cNvSpPr txBox="1"/>
            <p:nvPr/>
          </p:nvSpPr>
          <p:spPr>
            <a:xfrm>
              <a:off x="1232691" y="3138825"/>
              <a:ext cx="1404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666666"/>
                  </a:solidFill>
                  <a:latin typeface="Work Sans"/>
                  <a:ea typeface="Work Sans"/>
                  <a:cs typeface="Work Sans"/>
                  <a:sym typeface="Work Sans"/>
                </a:rPr>
                <a:t>Make </a:t>
              </a:r>
              <a:r>
                <a:rPr b="1" lang="en" sz="2400">
                  <a:solidFill>
                    <a:srgbClr val="666666"/>
                  </a:solidFill>
                  <a:latin typeface="Work Sans"/>
                  <a:ea typeface="Work Sans"/>
                  <a:cs typeface="Work Sans"/>
                  <a:sym typeface="Work Sans"/>
                </a:rPr>
                <a:t>$$</a:t>
              </a:r>
              <a:endParaRPr b="1" sz="2400">
                <a:solidFill>
                  <a:srgbClr val="666666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714926" y="3088625"/>
              <a:ext cx="4612500" cy="7317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714926" y="3138826"/>
              <a:ext cx="4543500" cy="6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Real Time Classification</a:t>
              </a:r>
              <a:endParaRPr sz="11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pic>
        <p:nvPicPr>
          <p:cNvPr descr="photo-1434030216411-0b793f4b4173.jpg"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175" y="2390000"/>
            <a:ext cx="1898100" cy="1898100"/>
          </a:xfrm>
          <a:prstGeom prst="wedgeRectCallout">
            <a:avLst>
              <a:gd fmla="val -69878" name="adj1"/>
              <a:gd fmla="val -33138" name="adj2"/>
            </a:avLst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1703300" y="4639225"/>
            <a:ext cx="3810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1671650" y="623650"/>
            <a:ext cx="5922748" cy="451238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1919511" y="863285"/>
            <a:ext cx="5427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64" name="Google Shape;264;p29"/>
          <p:cNvSpPr txBox="1"/>
          <p:nvPr>
            <p:ph idx="12" type="sldNum"/>
          </p:nvPr>
        </p:nvSpPr>
        <p:spPr>
          <a:xfrm>
            <a:off x="8480584" y="4826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9"/>
          <p:cNvSpPr txBox="1"/>
          <p:nvPr>
            <p:ph idx="4294967295" type="title"/>
          </p:nvPr>
        </p:nvSpPr>
        <p:spPr>
          <a:xfrm>
            <a:off x="3003600" y="-26825"/>
            <a:ext cx="31368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Demo</a:t>
            </a:r>
            <a:endParaRPr/>
          </a:p>
        </p:txBody>
      </p:sp>
      <p:pic>
        <p:nvPicPr>
          <p:cNvPr id="266" name="Google Shape;266;p29" title="bonus_benson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5600" y="805100"/>
            <a:ext cx="5558176" cy="3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>
            <a:off x="1671650" y="623650"/>
            <a:ext cx="5922748" cy="451238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1919511" y="863285"/>
            <a:ext cx="5427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Place your screenshot here</a:t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826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0"/>
          <p:cNvSpPr txBox="1"/>
          <p:nvPr>
            <p:ph idx="4294967295" type="title"/>
          </p:nvPr>
        </p:nvSpPr>
        <p:spPr>
          <a:xfrm>
            <a:off x="3003600" y="-26825"/>
            <a:ext cx="31368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Demo</a:t>
            </a:r>
            <a:endParaRPr/>
          </a:p>
        </p:txBody>
      </p:sp>
      <p:pic>
        <p:nvPicPr>
          <p:cNvPr id="275" name="Google Shape;275;p30" title="successful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25" y="798975"/>
            <a:ext cx="5631176" cy="34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idx="4294967295" type="title"/>
          </p:nvPr>
        </p:nvSpPr>
        <p:spPr>
          <a:xfrm>
            <a:off x="2353900" y="501525"/>
            <a:ext cx="4371900" cy="106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Questions?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075" y="2357725"/>
            <a:ext cx="4192974" cy="2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1"/>
          <p:cNvSpPr txBox="1"/>
          <p:nvPr/>
        </p:nvSpPr>
        <p:spPr>
          <a:xfrm>
            <a:off x="3305750" y="1645125"/>
            <a:ext cx="396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Github : silvernine209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525" y="210650"/>
            <a:ext cx="9144000" cy="46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406363" y="262141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>
            <p:ph idx="4294967295" type="ctrTitle"/>
          </p:nvPr>
        </p:nvSpPr>
        <p:spPr>
          <a:xfrm>
            <a:off x="2916150" y="2862000"/>
            <a:ext cx="3815400" cy="7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Worth It?</a:t>
            </a:r>
            <a:endParaRPr sz="6000"/>
          </a:p>
        </p:txBody>
      </p:sp>
      <p:sp>
        <p:nvSpPr>
          <p:cNvPr id="123" name="Google Shape;123;p15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1812000" y="924950"/>
            <a:ext cx="6247200" cy="14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Autoc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orrelation</a:t>
            </a:r>
            <a:r>
              <a:rPr lang="en"/>
              <a:t> of a signal with its delayed copy to find strongest repeating pattern.</a:t>
            </a:r>
            <a:endParaRPr/>
          </a:p>
        </p:txBody>
      </p:sp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" y="2725150"/>
            <a:ext cx="4279974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675" y="2725150"/>
            <a:ext cx="420486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1904825" y="525500"/>
            <a:ext cx="6147300" cy="26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emotion recognition market is worth</a:t>
            </a:r>
            <a:r>
              <a:rPr b="1" lang="en" sz="2400"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$7 billion </a:t>
            </a:r>
            <a:r>
              <a:rPr lang="en" sz="2400">
                <a:highlight>
                  <a:schemeClr val="lt1"/>
                </a:highlight>
              </a:rPr>
              <a:t>in 2016</a:t>
            </a:r>
            <a:r>
              <a:rPr lang="en" sz="2400"/>
              <a:t> and estimated to reach </a:t>
            </a:r>
            <a:r>
              <a:rPr b="1" lang="en" sz="2800"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$65 billion </a:t>
            </a:r>
            <a:r>
              <a:rPr lang="en" sz="2800">
                <a:highlight>
                  <a:schemeClr val="lt1"/>
                </a:highlight>
              </a:rPr>
              <a:t>by 2023</a:t>
            </a:r>
            <a:r>
              <a:rPr lang="en" sz="2400"/>
              <a:t>.</a:t>
            </a:r>
            <a:endParaRPr sz="2400"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412" y="2465352"/>
            <a:ext cx="4257176" cy="24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 rot="-1691878">
            <a:off x="2980637" y="2592987"/>
            <a:ext cx="3182725" cy="1100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Exp</a:t>
            </a:r>
            <a:r>
              <a:rPr b="1" lang="en" sz="24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on</a:t>
            </a:r>
            <a:r>
              <a:rPr b="1" lang="en" sz="30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b="1" lang="en" sz="36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n</a:t>
            </a:r>
            <a:r>
              <a:rPr b="1" lang="en" sz="40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b="1" lang="en" sz="48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i</a:t>
            </a:r>
            <a:r>
              <a:rPr b="1" lang="en" sz="60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a</a:t>
            </a:r>
            <a:r>
              <a:rPr b="1" lang="en" sz="7200">
                <a:solidFill>
                  <a:srgbClr val="741B47"/>
                </a:solidFill>
                <a:latin typeface="Work Sans"/>
                <a:ea typeface="Work Sans"/>
                <a:cs typeface="Work Sans"/>
                <a:sym typeface="Work Sans"/>
              </a:rPr>
              <a:t>l</a:t>
            </a:r>
            <a:endParaRPr b="1" sz="7200">
              <a:solidFill>
                <a:srgbClr val="741B47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525" y="3411525"/>
            <a:ext cx="3262150" cy="16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type="title"/>
          </p:nvPr>
        </p:nvSpPr>
        <p:spPr>
          <a:xfrm>
            <a:off x="1216025" y="698375"/>
            <a:ext cx="6711900" cy="62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89550" y="1397675"/>
            <a:ext cx="6847800" cy="27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>
                <a:latin typeface="Work Sans"/>
                <a:ea typeface="Work Sans"/>
                <a:cs typeface="Work Sans"/>
                <a:sym typeface="Work Sans"/>
              </a:rPr>
              <a:t>Automated customer service</a:t>
            </a:r>
            <a:endParaRPr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Dynamic marketing &amp; advertising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Law enforcement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Animating characters in virtual world</a:t>
            </a:r>
            <a:endParaRPr b="1" sz="2400">
              <a:latin typeface="Work Sans"/>
              <a:ea typeface="Work Sans"/>
              <a:cs typeface="Work Sans"/>
              <a:sym typeface="Work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b="1" lang="en" sz="2400"/>
              <a:t>NLP - Better Siri &amp; robocalls</a:t>
            </a:r>
            <a:endParaRPr sz="1800"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406363" y="262141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>
            <p:ph idx="4294967295" type="ctrTitle"/>
          </p:nvPr>
        </p:nvSpPr>
        <p:spPr>
          <a:xfrm>
            <a:off x="2892750" y="2813675"/>
            <a:ext cx="3728100" cy="6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 sz="6000"/>
          </a:p>
        </p:txBody>
      </p:sp>
      <p:sp>
        <p:nvSpPr>
          <p:cNvPr id="151" name="Google Shape;151;p18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2" name="Google Shape;152;p18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4" name="Google Shape;154;p18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96450" y="591500"/>
            <a:ext cx="5255700" cy="21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RAVDESS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1440 files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12 male and 12 female speakers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8 emotions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Neutral, calm, happy, sad, angry, fearful, disgust, and surprised</a:t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396450" y="2626375"/>
            <a:ext cx="5535900" cy="37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TESS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2800 files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1 male and 1 female speakers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7 emotions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✗"/>
            </a:pPr>
            <a:r>
              <a:rPr lang="en"/>
              <a:t>Neutral, happy, sad, angry, and surprised</a:t>
            </a:r>
            <a:endParaRPr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75" y="2507875"/>
            <a:ext cx="2895825" cy="24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9475" y="252225"/>
            <a:ext cx="2963225" cy="2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3145251" y="226299"/>
            <a:ext cx="2938896" cy="2788091"/>
          </a:xfrm>
          <a:custGeom>
            <a:rect b="b" l="l" r="r" t="t"/>
            <a:pathLst>
              <a:path extrusionOk="0" h="1801674" w="1899125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406363" y="2621412"/>
            <a:ext cx="4979291" cy="1159826"/>
          </a:xfrm>
          <a:custGeom>
            <a:rect b="b" l="l" r="r" t="t"/>
            <a:pathLst>
              <a:path extrusionOk="0" h="667526" w="2638035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>
            <p:ph idx="4294967295" type="ctrTitle"/>
          </p:nvPr>
        </p:nvSpPr>
        <p:spPr>
          <a:xfrm>
            <a:off x="2664150" y="3118475"/>
            <a:ext cx="4623900" cy="69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 sz="6000"/>
          </a:p>
        </p:txBody>
      </p:sp>
      <p:sp>
        <p:nvSpPr>
          <p:cNvPr id="172" name="Google Shape;172;p20"/>
          <p:cNvSpPr/>
          <p:nvPr/>
        </p:nvSpPr>
        <p:spPr>
          <a:xfrm>
            <a:off x="4572818" y="775376"/>
            <a:ext cx="1455284" cy="147466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 rot="1473012">
            <a:off x="3249604" y="1511667"/>
            <a:ext cx="850851" cy="828815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4291348" y="634450"/>
            <a:ext cx="372489" cy="36196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 rot="2487327">
            <a:off x="4051770" y="2276952"/>
            <a:ext cx="265047" cy="257558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41150" y="587525"/>
            <a:ext cx="8261700" cy="127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of Feature Engineering for Signals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10800" y="1863125"/>
            <a:ext cx="7920900" cy="304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Time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Noise (background, microphone, etc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Harmonics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Gender</a:t>
            </a:r>
            <a:endParaRPr/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25" y="2011225"/>
            <a:ext cx="4841000" cy="25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620900" y="955425"/>
            <a:ext cx="5902200" cy="9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one likes silences</a:t>
            </a:r>
            <a:endParaRPr/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441150" y="208525"/>
            <a:ext cx="7950900" cy="56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Condense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