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2" r:id="rId8"/>
    <p:sldId id="261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400" dirty="0" smtClean="0"/>
            <a:t>Jahres-berichte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Handels-register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  <dgm:t>
        <a:bodyPr/>
        <a:lstStyle/>
        <a:p>
          <a:endParaRPr lang="de-DE"/>
        </a:p>
      </dgm:t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  <dgm:t>
        <a:bodyPr/>
        <a:lstStyle/>
        <a:p>
          <a:endParaRPr lang="de-DE"/>
        </a:p>
      </dgm:t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D486D1-B656-4EFA-A6E8-1EC09B3875B7}" type="pres">
      <dgm:prSet presAssocID="{4E615719-B08B-444E-A67B-5F5F60E5BF62}" presName="sibTransLast" presStyleLbl="sibTrans2D1" presStyleIdx="2" presStyleCnt="3"/>
      <dgm:spPr/>
      <dgm:t>
        <a:bodyPr/>
        <a:lstStyle/>
        <a:p>
          <a:endParaRPr lang="de-DE"/>
        </a:p>
      </dgm:t>
    </dgm:pt>
    <dgm:pt modelId="{572CA54F-C9A5-4B51-A23A-E1F6A425E1AF}" type="pres">
      <dgm:prSet presAssocID="{4E615719-B08B-444E-A67B-5F5F60E5BF62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790778" y="175885"/>
          <a:ext cx="3490643" cy="121225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203270" y="3144284"/>
          <a:ext cx="676481" cy="43294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17956" y="3490643"/>
          <a:ext cx="3247110" cy="81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Kontrolle</a:t>
          </a:r>
          <a:endParaRPr lang="de-DE" sz="2800" kern="1200" dirty="0"/>
        </a:p>
      </dsp:txBody>
      <dsp:txXfrm>
        <a:off x="1917956" y="3490643"/>
        <a:ext cx="3247110" cy="811777"/>
      </dsp:txXfrm>
    </dsp:sp>
    <dsp:sp modelId="{A7568783-E2DA-4605-95C5-8412FFAA7879}">
      <dsp:nvSpPr>
        <dsp:cNvPr id="0" name=""/>
        <dsp:cNvSpPr/>
      </dsp:nvSpPr>
      <dsp:spPr>
        <a:xfrm>
          <a:off x="3059856" y="1481764"/>
          <a:ext cx="1217666" cy="1217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S3</a:t>
          </a:r>
          <a:endParaRPr lang="de-DE" sz="5200" kern="1200" dirty="0"/>
        </a:p>
      </dsp:txBody>
      <dsp:txXfrm>
        <a:off x="3238179" y="1660087"/>
        <a:ext cx="861020" cy="861020"/>
      </dsp:txXfrm>
    </dsp:sp>
    <dsp:sp modelId="{91D39E5B-56DD-409A-BE3B-A7E7E2255C58}">
      <dsp:nvSpPr>
        <dsp:cNvPr id="0" name=""/>
        <dsp:cNvSpPr/>
      </dsp:nvSpPr>
      <dsp:spPr>
        <a:xfrm>
          <a:off x="2188548" y="568244"/>
          <a:ext cx="1217666" cy="121766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S2</a:t>
          </a:r>
          <a:endParaRPr lang="de-DE" sz="5200" kern="1200" dirty="0"/>
        </a:p>
      </dsp:txBody>
      <dsp:txXfrm>
        <a:off x="2366871" y="746567"/>
        <a:ext cx="861020" cy="861020"/>
      </dsp:txXfrm>
    </dsp:sp>
    <dsp:sp modelId="{D20578B8-2610-4497-881C-DDA53023D9A5}">
      <dsp:nvSpPr>
        <dsp:cNvPr id="0" name=""/>
        <dsp:cNvSpPr/>
      </dsp:nvSpPr>
      <dsp:spPr>
        <a:xfrm>
          <a:off x="3433274" y="273839"/>
          <a:ext cx="1217666" cy="1217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smtClean="0"/>
            <a:t>S1</a:t>
          </a:r>
          <a:endParaRPr lang="de-DE" sz="5200" kern="1200" dirty="0"/>
        </a:p>
      </dsp:txBody>
      <dsp:txXfrm>
        <a:off x="3611597" y="452162"/>
        <a:ext cx="861020" cy="861020"/>
      </dsp:txXfrm>
    </dsp:sp>
    <dsp:sp modelId="{51FEC203-2273-417C-9089-194773F28204}">
      <dsp:nvSpPr>
        <dsp:cNvPr id="0" name=""/>
        <dsp:cNvSpPr/>
      </dsp:nvSpPr>
      <dsp:spPr>
        <a:xfrm>
          <a:off x="1647363" y="27059"/>
          <a:ext cx="3788295" cy="30306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Handels-register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Jahres-berichte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04589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#</a:t>
            </a:r>
            <a:r>
              <a:rPr lang="de-CH" sz="2800" dirty="0" smtClean="0"/>
              <a:t>Stiftungsaufsicht      #</a:t>
            </a:r>
            <a:r>
              <a:rPr lang="de-CH" sz="2800" dirty="0" err="1" smtClean="0"/>
              <a:t>TeamVUnit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rot="21069359">
            <a:off x="9544573" y="1759279"/>
            <a:ext cx="254643" cy="2858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r>
              <a:rPr lang="de-CH" sz="2800" dirty="0" smtClean="0"/>
              <a:t>Erweiterte Datensammlung</a:t>
            </a:r>
            <a:r>
              <a:rPr lang="de-CH" sz="2800" dirty="0"/>
              <a:t/>
            </a:r>
            <a:br>
              <a:rPr lang="de-CH" sz="2800" dirty="0"/>
            </a:br>
            <a:endParaRPr lang="de-CH" sz="2800" dirty="0" smtClean="0"/>
          </a:p>
          <a:p>
            <a:r>
              <a:rPr lang="de-CH" sz="2800" dirty="0" smtClean="0"/>
              <a:t>Verdächtige Aktivitäten erkennen</a:t>
            </a:r>
            <a:br>
              <a:rPr lang="de-CH" sz="2800" dirty="0" smtClean="0"/>
            </a:br>
            <a:endParaRPr lang="de-CH" sz="2800" dirty="0" smtClean="0"/>
          </a:p>
          <a:p>
            <a:r>
              <a:rPr lang="de-CH" sz="2800" dirty="0" smtClean="0"/>
              <a:t>Gemeinnützige Tätigkeit sicherstellen</a:t>
            </a:r>
            <a:endParaRPr lang="de-CH" sz="2800" dirty="0" smtClean="0"/>
          </a:p>
          <a:p>
            <a:endParaRPr lang="de-CH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2" name="Richtungspfeil 1"/>
          <p:cNvSpPr/>
          <p:nvPr/>
        </p:nvSpPr>
        <p:spPr>
          <a:xfrm rot="21178876">
            <a:off x="7343160" y="907151"/>
            <a:ext cx="4385442" cy="1020972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FUTURE</a:t>
            </a:r>
            <a:endParaRPr lang="de-CH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ehne 5"/>
          <p:cNvSpPr/>
          <p:nvPr/>
        </p:nvSpPr>
        <p:spPr>
          <a:xfrm rot="6337511">
            <a:off x="9664242" y="4414404"/>
            <a:ext cx="568248" cy="696241"/>
          </a:xfrm>
          <a:custGeom>
            <a:avLst/>
            <a:gdLst>
              <a:gd name="connsiteX0" fmla="*/ 642080 w 756184"/>
              <a:gd name="connsiteY0" fmla="*/ 632743 h 737509"/>
              <a:gd name="connsiteX1" fmla="*/ 192579 w 756184"/>
              <a:gd name="connsiteY1" fmla="*/ 690071 h 737509"/>
              <a:gd name="connsiteX2" fmla="*/ 13508 w 756184"/>
              <a:gd name="connsiteY2" fmla="*/ 271065 h 737509"/>
              <a:gd name="connsiteX3" fmla="*/ 378091 w 756184"/>
              <a:gd name="connsiteY3" fmla="*/ 0 h 737509"/>
              <a:gd name="connsiteX4" fmla="*/ 642080 w 756184"/>
              <a:gd name="connsiteY4" fmla="*/ 632743 h 737509"/>
              <a:gd name="connsiteX0" fmla="*/ 590815 w 590815"/>
              <a:gd name="connsiteY0" fmla="*/ 632743 h 729909"/>
              <a:gd name="connsiteX1" fmla="*/ 141314 w 590815"/>
              <a:gd name="connsiteY1" fmla="*/ 690071 h 729909"/>
              <a:gd name="connsiteX2" fmla="*/ 13612 w 590815"/>
              <a:gd name="connsiteY2" fmla="*/ 256699 h 729909"/>
              <a:gd name="connsiteX3" fmla="*/ 326826 w 590815"/>
              <a:gd name="connsiteY3" fmla="*/ 0 h 729909"/>
              <a:gd name="connsiteX4" fmla="*/ 590815 w 590815"/>
              <a:gd name="connsiteY4" fmla="*/ 632743 h 729909"/>
              <a:gd name="connsiteX0" fmla="*/ 588223 w 588223"/>
              <a:gd name="connsiteY0" fmla="*/ 632743 h 692534"/>
              <a:gd name="connsiteX1" fmla="*/ 167950 w 588223"/>
              <a:gd name="connsiteY1" fmla="*/ 610685 h 692534"/>
              <a:gd name="connsiteX2" fmla="*/ 11020 w 588223"/>
              <a:gd name="connsiteY2" fmla="*/ 256699 h 692534"/>
              <a:gd name="connsiteX3" fmla="*/ 324234 w 588223"/>
              <a:gd name="connsiteY3" fmla="*/ 0 h 692534"/>
              <a:gd name="connsiteX4" fmla="*/ 588223 w 588223"/>
              <a:gd name="connsiteY4" fmla="*/ 632743 h 692534"/>
              <a:gd name="connsiteX0" fmla="*/ 587762 w 587762"/>
              <a:gd name="connsiteY0" fmla="*/ 632743 h 707157"/>
              <a:gd name="connsiteX1" fmla="*/ 174082 w 587762"/>
              <a:gd name="connsiteY1" fmla="*/ 648403 h 707157"/>
              <a:gd name="connsiteX2" fmla="*/ 10559 w 587762"/>
              <a:gd name="connsiteY2" fmla="*/ 256699 h 707157"/>
              <a:gd name="connsiteX3" fmla="*/ 323773 w 587762"/>
              <a:gd name="connsiteY3" fmla="*/ 0 h 707157"/>
              <a:gd name="connsiteX4" fmla="*/ 587762 w 587762"/>
              <a:gd name="connsiteY4" fmla="*/ 632743 h 707157"/>
              <a:gd name="connsiteX0" fmla="*/ 587762 w 587762"/>
              <a:gd name="connsiteY0" fmla="*/ 632743 h 707157"/>
              <a:gd name="connsiteX1" fmla="*/ 174082 w 587762"/>
              <a:gd name="connsiteY1" fmla="*/ 648403 h 707157"/>
              <a:gd name="connsiteX2" fmla="*/ 10559 w 587762"/>
              <a:gd name="connsiteY2" fmla="*/ 256699 h 707157"/>
              <a:gd name="connsiteX3" fmla="*/ 323773 w 587762"/>
              <a:gd name="connsiteY3" fmla="*/ 0 h 707157"/>
              <a:gd name="connsiteX4" fmla="*/ 587762 w 587762"/>
              <a:gd name="connsiteY4" fmla="*/ 632743 h 707157"/>
              <a:gd name="connsiteX0" fmla="*/ 587762 w 587762"/>
              <a:gd name="connsiteY0" fmla="*/ 632743 h 697374"/>
              <a:gd name="connsiteX1" fmla="*/ 174082 w 587762"/>
              <a:gd name="connsiteY1" fmla="*/ 648403 h 697374"/>
              <a:gd name="connsiteX2" fmla="*/ 10559 w 587762"/>
              <a:gd name="connsiteY2" fmla="*/ 256699 h 697374"/>
              <a:gd name="connsiteX3" fmla="*/ 323773 w 587762"/>
              <a:gd name="connsiteY3" fmla="*/ 0 h 697374"/>
              <a:gd name="connsiteX4" fmla="*/ 587762 w 587762"/>
              <a:gd name="connsiteY4" fmla="*/ 632743 h 697374"/>
              <a:gd name="connsiteX0" fmla="*/ 568248 w 568248"/>
              <a:gd name="connsiteY0" fmla="*/ 632743 h 696241"/>
              <a:gd name="connsiteX1" fmla="*/ 154568 w 568248"/>
              <a:gd name="connsiteY1" fmla="*/ 648403 h 696241"/>
              <a:gd name="connsiteX2" fmla="*/ 11879 w 568248"/>
              <a:gd name="connsiteY2" fmla="*/ 274609 h 696241"/>
              <a:gd name="connsiteX3" fmla="*/ 304259 w 568248"/>
              <a:gd name="connsiteY3" fmla="*/ 0 h 696241"/>
              <a:gd name="connsiteX4" fmla="*/ 568248 w 568248"/>
              <a:gd name="connsiteY4" fmla="*/ 632743 h 69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48" h="696241">
                <a:moveTo>
                  <a:pt x="568248" y="632743"/>
                </a:moveTo>
                <a:cubicBezTo>
                  <a:pt x="369717" y="721494"/>
                  <a:pt x="247296" y="708092"/>
                  <a:pt x="154568" y="648403"/>
                </a:cubicBezTo>
                <a:cubicBezTo>
                  <a:pt x="61840" y="588714"/>
                  <a:pt x="-34092" y="437807"/>
                  <a:pt x="11879" y="274609"/>
                </a:cubicBezTo>
                <a:cubicBezTo>
                  <a:pt x="56978" y="114506"/>
                  <a:pt x="131067" y="60169"/>
                  <a:pt x="304259" y="0"/>
                </a:cubicBezTo>
                <a:lnTo>
                  <a:pt x="568248" y="63274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</a:t>
            </a:r>
            <a:r>
              <a:rPr lang="de-CH" sz="2800" dirty="0" smtClean="0"/>
              <a:t>Stiftungen</a:t>
            </a:r>
            <a:br>
              <a:rPr lang="de-CH" sz="2800" dirty="0" smtClean="0"/>
            </a:br>
            <a:endParaRPr lang="de-CH" sz="2800" dirty="0" smtClean="0"/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" y="368523"/>
            <a:ext cx="78867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Gruppieren 4"/>
          <p:cNvGrpSpPr/>
          <p:nvPr/>
        </p:nvGrpSpPr>
        <p:grpSpPr>
          <a:xfrm>
            <a:off x="9726087" y="682294"/>
            <a:ext cx="601117" cy="584429"/>
            <a:chOff x="3433274" y="273839"/>
            <a:chExt cx="1217666" cy="1217666"/>
          </a:xfrm>
        </p:grpSpPr>
        <p:sp>
          <p:nvSpPr>
            <p:cNvPr id="6" name="Ellipse 5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7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226851" y="1158670"/>
            <a:ext cx="601117" cy="584429"/>
            <a:chOff x="3433274" y="273839"/>
            <a:chExt cx="1217666" cy="1217666"/>
          </a:xfrm>
        </p:grpSpPr>
        <p:sp>
          <p:nvSpPr>
            <p:cNvPr id="12" name="Ellipse 11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3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0226852" y="251156"/>
            <a:ext cx="601117" cy="584429"/>
            <a:chOff x="3433274" y="273839"/>
            <a:chExt cx="1217666" cy="1217666"/>
          </a:xfrm>
        </p:grpSpPr>
        <p:sp>
          <p:nvSpPr>
            <p:cNvPr id="15" name="Ellipse 14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6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0792991" y="613546"/>
            <a:ext cx="601117" cy="584429"/>
            <a:chOff x="3433274" y="273839"/>
            <a:chExt cx="1217666" cy="1217666"/>
          </a:xfrm>
        </p:grpSpPr>
        <p:sp>
          <p:nvSpPr>
            <p:cNvPr id="18" name="Ellipse 17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9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9359274" y="1346953"/>
            <a:ext cx="601117" cy="584429"/>
            <a:chOff x="3433274" y="273839"/>
            <a:chExt cx="1217666" cy="1217666"/>
          </a:xfrm>
        </p:grpSpPr>
        <p:sp>
          <p:nvSpPr>
            <p:cNvPr id="21" name="Ellipse 20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22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570229" y="1405083"/>
            <a:ext cx="601117" cy="584429"/>
            <a:chOff x="3433274" y="273839"/>
            <a:chExt cx="1217666" cy="1217666"/>
          </a:xfrm>
        </p:grpSpPr>
        <p:sp>
          <p:nvSpPr>
            <p:cNvPr id="24" name="Ellipse 23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25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8972597" y="772656"/>
            <a:ext cx="601117" cy="584429"/>
            <a:chOff x="3433274" y="273839"/>
            <a:chExt cx="1217666" cy="1217666"/>
          </a:xfrm>
        </p:grpSpPr>
        <p:sp>
          <p:nvSpPr>
            <p:cNvPr id="27" name="Ellipse 26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28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9299887" y="115085"/>
            <a:ext cx="601117" cy="584429"/>
            <a:chOff x="3433274" y="273839"/>
            <a:chExt cx="1217666" cy="1217666"/>
          </a:xfrm>
        </p:grpSpPr>
        <p:sp>
          <p:nvSpPr>
            <p:cNvPr id="33" name="Ellipse 32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34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9775793" y="-380974"/>
            <a:ext cx="601117" cy="584429"/>
            <a:chOff x="3433274" y="273839"/>
            <a:chExt cx="1217666" cy="1217666"/>
          </a:xfrm>
        </p:grpSpPr>
        <p:sp>
          <p:nvSpPr>
            <p:cNvPr id="36" name="Ellipse 35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37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0751888" y="-152915"/>
            <a:ext cx="601117" cy="584429"/>
            <a:chOff x="3433274" y="273839"/>
            <a:chExt cx="1217666" cy="1217666"/>
          </a:xfrm>
        </p:grpSpPr>
        <p:sp>
          <p:nvSpPr>
            <p:cNvPr id="39" name="Ellipse 38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40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373286" y="205346"/>
            <a:ext cx="601117" cy="584429"/>
            <a:chOff x="3433274" y="273839"/>
            <a:chExt cx="1217666" cy="1217666"/>
          </a:xfrm>
        </p:grpSpPr>
        <p:sp>
          <p:nvSpPr>
            <p:cNvPr id="42" name="Ellipse 41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43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8309831" y="1788251"/>
            <a:ext cx="682139" cy="640663"/>
            <a:chOff x="3433274" y="273839"/>
            <a:chExt cx="1217666" cy="1217666"/>
          </a:xfrm>
        </p:grpSpPr>
        <p:sp>
          <p:nvSpPr>
            <p:cNvPr id="45" name="Ellipse 44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7876290" y="2333642"/>
            <a:ext cx="682139" cy="640663"/>
            <a:chOff x="3433274" y="273839"/>
            <a:chExt cx="1217666" cy="1217666"/>
          </a:xfrm>
        </p:grpSpPr>
        <p:sp>
          <p:nvSpPr>
            <p:cNvPr id="48" name="Ellipse 47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753216" y="2233351"/>
            <a:ext cx="694090" cy="674728"/>
            <a:chOff x="3433274" y="273839"/>
            <a:chExt cx="1217666" cy="1217666"/>
          </a:xfrm>
        </p:grpSpPr>
        <p:sp>
          <p:nvSpPr>
            <p:cNvPr id="51" name="Ellipse 50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9998086" y="1729044"/>
            <a:ext cx="596567" cy="606047"/>
            <a:chOff x="3433274" y="273839"/>
            <a:chExt cx="1217666" cy="1217666"/>
          </a:xfrm>
        </p:grpSpPr>
        <p:sp>
          <p:nvSpPr>
            <p:cNvPr id="54" name="Ellipse 53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9259377" y="1797897"/>
            <a:ext cx="612983" cy="563341"/>
            <a:chOff x="3433274" y="273839"/>
            <a:chExt cx="1217666" cy="1217666"/>
          </a:xfrm>
        </p:grpSpPr>
        <p:sp>
          <p:nvSpPr>
            <p:cNvPr id="57" name="Ellipse 56"/>
            <p:cNvSpPr/>
            <p:nvPr/>
          </p:nvSpPr>
          <p:spPr>
            <a:xfrm>
              <a:off x="3433274" y="273839"/>
              <a:ext cx="1217666" cy="121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Ellipse 4"/>
            <p:cNvSpPr txBox="1"/>
            <p:nvPr/>
          </p:nvSpPr>
          <p:spPr>
            <a:xfrm>
              <a:off x="3611597" y="452162"/>
              <a:ext cx="861020" cy="861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040" tIns="66040" rIns="66040" bIns="6604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200" kern="1200" dirty="0"/>
            </a:p>
          </p:txBody>
        </p:sp>
      </p:grp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77930407"/>
              </p:ext>
            </p:extLst>
          </p:nvPr>
        </p:nvGraphicFramePr>
        <p:xfrm>
          <a:off x="5707002" y="2222287"/>
          <a:ext cx="7083023" cy="432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3287686" y="2991014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3322346" y="3810932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</p:cNvCxnSpPr>
          <p:nvPr/>
        </p:nvCxnSpPr>
        <p:spPr>
          <a:xfrm>
            <a:off x="3044548" y="4350161"/>
            <a:ext cx="1368222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5505592" y="2943517"/>
            <a:ext cx="1183531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505592" y="4859624"/>
            <a:ext cx="1511481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03802" y="5592470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871370" y="2957101"/>
            <a:ext cx="2100562" cy="60138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422498" y="4331923"/>
            <a:ext cx="2588764" cy="113929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666180" y="5551166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902476" y="5114355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b="1" dirty="0" smtClean="0"/>
              <a:t>Samariterbund</a:t>
            </a:r>
            <a:endParaRPr lang="de-CH" b="1" dirty="0"/>
          </a:p>
        </p:txBody>
      </p:sp>
      <p:sp>
        <p:nvSpPr>
          <p:cNvPr id="5" name="Ellipse 4"/>
          <p:cNvSpPr/>
          <p:nvPr/>
        </p:nvSpPr>
        <p:spPr>
          <a:xfrm>
            <a:off x="6639815" y="2296413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b="1" dirty="0" smtClean="0"/>
              <a:t>Pro </a:t>
            </a:r>
            <a:r>
              <a:rPr lang="de-CH" b="1" dirty="0" err="1" smtClean="0"/>
              <a:t>Juventute</a:t>
            </a:r>
            <a:endParaRPr lang="de-CH" b="1" dirty="0"/>
          </a:p>
        </p:txBody>
      </p:sp>
      <p:sp>
        <p:nvSpPr>
          <p:cNvPr id="4" name="Ellipse 3"/>
          <p:cNvSpPr/>
          <p:nvPr/>
        </p:nvSpPr>
        <p:spPr>
          <a:xfrm>
            <a:off x="1223407" y="2543081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REGA</a:t>
            </a:r>
            <a:endParaRPr lang="de-CH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4260452" y="265054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260452" y="3601644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4260452" y="451915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9822830" y="4055980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  <p:sp>
        <p:nvSpPr>
          <p:cNvPr id="35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839440" y="3195586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932072" y="4796206"/>
            <a:ext cx="110479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500 MIO</a:t>
            </a:r>
            <a:br>
              <a:rPr lang="de-CH" b="1" dirty="0" smtClean="0"/>
            </a:br>
            <a:r>
              <a:rPr lang="de-CH" b="1" dirty="0" smtClean="0"/>
              <a:t>gross</a:t>
            </a:r>
            <a:endParaRPr lang="de-CH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8030646" y="2088910"/>
            <a:ext cx="97494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39 MIO</a:t>
            </a:r>
            <a:br>
              <a:rPr lang="de-CH" b="1" dirty="0" smtClean="0"/>
            </a:br>
            <a:r>
              <a:rPr lang="de-CH" b="1" dirty="0" smtClean="0"/>
              <a:t>mittel</a:t>
            </a:r>
            <a:endParaRPr lang="de-CH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8242799" y="5418745"/>
            <a:ext cx="8451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9 MIO</a:t>
            </a:r>
            <a:br>
              <a:rPr lang="de-CH" b="1" dirty="0" smtClean="0"/>
            </a:br>
            <a:r>
              <a:rPr lang="de-CH" b="1" dirty="0" smtClean="0"/>
              <a:t>klein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9242" y="2512541"/>
            <a:ext cx="5716312" cy="3608056"/>
          </a:xfrm>
        </p:spPr>
        <p:txBody>
          <a:bodyPr>
            <a:noAutofit/>
          </a:bodyPr>
          <a:lstStyle/>
          <a:p>
            <a:r>
              <a:rPr lang="de-CH" sz="2400" dirty="0" smtClean="0"/>
              <a:t>Strukturierte Daten</a:t>
            </a:r>
          </a:p>
          <a:p>
            <a:pPr marL="0" indent="0">
              <a:buNone/>
            </a:pPr>
            <a:r>
              <a:rPr lang="de-CH" sz="2400" dirty="0" smtClean="0"/>
              <a:t> </a:t>
            </a:r>
          </a:p>
          <a:p>
            <a:r>
              <a:rPr lang="de-CH" sz="2400" dirty="0" smtClean="0"/>
              <a:t>Unstrukturierte Daten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730874083"/>
              </p:ext>
            </p:extLst>
          </p:nvPr>
        </p:nvGraphicFramePr>
        <p:xfrm>
          <a:off x="2842162" y="574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80879" y="4499969"/>
            <a:ext cx="5716312" cy="1958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/>
              <a:t>Auswertungen</a:t>
            </a:r>
            <a:endParaRPr lang="de-CH" sz="2000" dirty="0"/>
          </a:p>
          <a:p>
            <a:r>
              <a:rPr lang="de-CH" sz="2000" dirty="0" err="1"/>
              <a:t>Adhoc</a:t>
            </a:r>
            <a:r>
              <a:rPr lang="de-CH" sz="2000" dirty="0"/>
              <a:t> - </a:t>
            </a:r>
            <a:r>
              <a:rPr lang="de-CH" sz="2000" dirty="0" smtClean="0"/>
              <a:t>Abfragen</a:t>
            </a:r>
          </a:p>
          <a:p>
            <a:r>
              <a:rPr lang="de-CH" sz="2000" dirty="0" smtClean="0"/>
              <a:t>Visualisierung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9347202" y="3032205"/>
            <a:ext cx="383666" cy="448818"/>
            <a:chOff x="3279775" y="2484924"/>
            <a:chExt cx="383666" cy="448818"/>
          </a:xfrm>
        </p:grpSpPr>
        <p:sp>
          <p:nvSpPr>
            <p:cNvPr id="7" name="Pfeil nach rechts 6"/>
            <p:cNvSpPr/>
            <p:nvPr/>
          </p:nvSpPr>
          <p:spPr>
            <a:xfrm>
              <a:off x="3279775" y="2484924"/>
              <a:ext cx="383666" cy="4488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 nach rechts 4"/>
            <p:cNvSpPr txBox="1"/>
            <p:nvPr/>
          </p:nvSpPr>
          <p:spPr>
            <a:xfrm>
              <a:off x="3279775" y="2574688"/>
              <a:ext cx="268566" cy="269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900" kern="120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66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803" y="2288607"/>
            <a:ext cx="2365527" cy="1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ZEFIX / Handelsregister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Strukturierte Daten</a:t>
            </a:r>
          </a:p>
          <a:p>
            <a:endParaRPr lang="de-CH" sz="2400" dirty="0" smtClean="0"/>
          </a:p>
          <a:p>
            <a:r>
              <a:rPr lang="de-CH" sz="2400" dirty="0" smtClean="0"/>
              <a:t>Web Service Endpoints</a:t>
            </a:r>
            <a:endParaRPr lang="de-CH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82" y="2916769"/>
            <a:ext cx="6642519" cy="2766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42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Stiftungszweck </a:t>
            </a:r>
            <a:r>
              <a:rPr lang="de-CH" dirty="0" err="1" smtClean="0"/>
              <a:t>Tagging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AZURE </a:t>
            </a:r>
            <a:r>
              <a:rPr lang="de-CH" sz="2400" dirty="0" err="1" smtClean="0"/>
              <a:t>Cognitive</a:t>
            </a:r>
            <a:r>
              <a:rPr lang="de-CH" sz="2400" dirty="0" smtClean="0"/>
              <a:t> Services </a:t>
            </a:r>
          </a:p>
          <a:p>
            <a:endParaRPr lang="de-CH" sz="2400" dirty="0" smtClean="0"/>
          </a:p>
          <a:p>
            <a:endParaRPr lang="de-CH" sz="2400" dirty="0" smtClean="0"/>
          </a:p>
          <a:p>
            <a:endParaRPr lang="de-CH" sz="2400" dirty="0"/>
          </a:p>
          <a:p>
            <a:endParaRPr lang="de-CH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902826" y="3333509"/>
            <a:ext cx="4294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Zwecktext:</a:t>
            </a:r>
          </a:p>
          <a:p>
            <a:r>
              <a:rPr lang="de-CH" sz="1200" dirty="0"/>
              <a:t>Hilfe von Kindern in Not und behinderten Kindern im Nordosten </a:t>
            </a:r>
            <a:r>
              <a:rPr lang="de-CH" sz="1200" dirty="0" smtClean="0"/>
              <a:t>Brasiliens, besonders </a:t>
            </a:r>
            <a:r>
              <a:rPr lang="de-CH" sz="1200" dirty="0"/>
              <a:t>in den Staaten </a:t>
            </a:r>
            <a:r>
              <a:rPr lang="de-CH" sz="1200" dirty="0" err="1"/>
              <a:t>Paraiba</a:t>
            </a:r>
            <a:r>
              <a:rPr lang="de-CH" sz="1200" dirty="0"/>
              <a:t> und Rio Grande de </a:t>
            </a:r>
            <a:r>
              <a:rPr lang="de-CH" sz="1200" dirty="0" err="1"/>
              <a:t>Norte</a:t>
            </a:r>
            <a:r>
              <a:rPr lang="de-CH" sz="1200" dirty="0"/>
              <a:t>, </a:t>
            </a:r>
            <a:r>
              <a:rPr lang="de-CH" sz="1200" dirty="0" smtClean="0"/>
              <a:t>einigen der </a:t>
            </a:r>
            <a:r>
              <a:rPr lang="de-CH" sz="1200" dirty="0"/>
              <a:t>ärmsten Provinzen Brasiliens. Den Kindern in Not soll durch </a:t>
            </a:r>
            <a:r>
              <a:rPr lang="de-CH" sz="1200" dirty="0" smtClean="0"/>
              <a:t>Ernährungsprogramme, Gesundheitsdienste</a:t>
            </a:r>
            <a:r>
              <a:rPr lang="de-CH" sz="1200" dirty="0"/>
              <a:t>, Gesundheitsvorsorge und Bieten von Bildungsmöglichkeiten geholfen </a:t>
            </a:r>
            <a:r>
              <a:rPr lang="de-CH" sz="1200" dirty="0" smtClean="0"/>
              <a:t>werden. Weiter </a:t>
            </a:r>
            <a:r>
              <a:rPr lang="de-CH" sz="1200" dirty="0"/>
              <a:t>soll die Hilfe zugunsten der Kinder durch Unterstützung bedürftiger Mütter </a:t>
            </a:r>
            <a:r>
              <a:rPr lang="de-CH" sz="1200" dirty="0" smtClean="0"/>
              <a:t>erfolgen: durch </a:t>
            </a:r>
            <a:r>
              <a:rPr lang="de-CH" sz="1200" dirty="0"/>
              <a:t>Aufbau und Unterhalt von Kinderkrippen für arbeitende Mütter, Alphabetisierung von </a:t>
            </a:r>
            <a:r>
              <a:rPr lang="de-CH" sz="1200" dirty="0" smtClean="0"/>
              <a:t>Müttern, ihren </a:t>
            </a:r>
            <a:r>
              <a:rPr lang="de-CH" sz="1200" dirty="0"/>
              <a:t>Unterricht in Familienplanung, Gesundheitsvorsorge und ausgewogener und gesunder Ernährung. </a:t>
            </a:r>
            <a:r>
              <a:rPr lang="de-CH" sz="1200" dirty="0" smtClean="0"/>
              <a:t>Jugendlichen </a:t>
            </a:r>
            <a:r>
              <a:rPr lang="de-CH" sz="1200" dirty="0"/>
              <a:t>sollen Bildungsprogramme zum Erlernen praktischer Berufe geboten werden.</a:t>
            </a:r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</p:txBody>
      </p:sp>
      <p:sp>
        <p:nvSpPr>
          <p:cNvPr id="6" name="Pfeil nach rechts 5"/>
          <p:cNvSpPr/>
          <p:nvPr/>
        </p:nvSpPr>
        <p:spPr>
          <a:xfrm>
            <a:off x="5877220" y="4418537"/>
            <a:ext cx="7523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7309760" y="3333509"/>
            <a:ext cx="40927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Gesundheitsvorsorge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behinderte Kindern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Hilfe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Nordosten Brasilien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Unterstützung </a:t>
            </a:r>
            <a:r>
              <a:rPr lang="de-CH" dirty="0"/>
              <a:t>bedürftiger </a:t>
            </a:r>
            <a:r>
              <a:rPr lang="de-CH" dirty="0" smtClean="0"/>
              <a:t>Mütter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Bildungsprogramme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Familienplanung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Alphabetisierung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Kinderkrippen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Gesundheitsdienste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25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Jahresberichte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503" y="2650603"/>
            <a:ext cx="4209535" cy="3607029"/>
          </a:xfrm>
        </p:spPr>
        <p:txBody>
          <a:bodyPr>
            <a:noAutofit/>
          </a:bodyPr>
          <a:lstStyle/>
          <a:p>
            <a:r>
              <a:rPr lang="de-CH" sz="2400" dirty="0" smtClean="0"/>
              <a:t>Unstrukturierte Daten</a:t>
            </a:r>
          </a:p>
          <a:p>
            <a:r>
              <a:rPr lang="de-CH" sz="2400" dirty="0" smtClean="0"/>
              <a:t>Google-</a:t>
            </a:r>
            <a:r>
              <a:rPr lang="de-CH" sz="2400" dirty="0" err="1" smtClean="0"/>
              <a:t>fu</a:t>
            </a:r>
            <a:r>
              <a:rPr lang="de-CH" sz="2000" dirty="0" smtClean="0"/>
              <a:t>*</a:t>
            </a:r>
          </a:p>
          <a:p>
            <a:pPr lvl="1"/>
            <a:r>
              <a:rPr lang="de-CH" sz="1800" dirty="0" smtClean="0"/>
              <a:t>Site</a:t>
            </a:r>
            <a:r>
              <a:rPr lang="de-CH" sz="1800" dirty="0" smtClean="0"/>
              <a:t>: rega.ch</a:t>
            </a:r>
          </a:p>
          <a:p>
            <a:pPr lvl="1"/>
            <a:r>
              <a:rPr lang="de-CH" sz="1800" dirty="0" smtClean="0"/>
              <a:t>Jahresrechnung 2017</a:t>
            </a:r>
          </a:p>
          <a:p>
            <a:pPr lvl="1"/>
            <a:r>
              <a:rPr lang="de-CH" sz="1800" dirty="0" err="1" smtClean="0"/>
              <a:t>Pdf</a:t>
            </a:r>
            <a:endParaRPr lang="de-CH" sz="1800" dirty="0" smtClean="0"/>
          </a:p>
          <a:p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*</a:t>
            </a:r>
            <a:r>
              <a:rPr lang="en-US" sz="2000" b="1" dirty="0"/>
              <a:t>Google</a:t>
            </a:r>
            <a:r>
              <a:rPr lang="en-US" sz="2000" dirty="0"/>
              <a:t>-</a:t>
            </a:r>
            <a:r>
              <a:rPr lang="en-US" sz="2000" b="1" dirty="0" err="1"/>
              <a:t>fu</a:t>
            </a:r>
            <a:r>
              <a:rPr lang="en-US" sz="2000" dirty="0"/>
              <a:t> is defined as "skill in using search engines (especially </a:t>
            </a:r>
            <a:r>
              <a:rPr lang="en-US" sz="2000" b="1" dirty="0"/>
              <a:t>Google</a:t>
            </a:r>
            <a:r>
              <a:rPr lang="en-US" sz="2000" dirty="0"/>
              <a:t>) to quickly find useful information on the Internet." </a:t>
            </a:r>
            <a:endParaRPr lang="de-CH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05" y="673843"/>
            <a:ext cx="6700547" cy="55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" y="946724"/>
            <a:ext cx="3526580" cy="465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86979" y="21794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Samariterbund</a:t>
            </a:r>
            <a:endParaRPr lang="de-CH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87" y="1174425"/>
            <a:ext cx="3824010" cy="464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04" y="1293378"/>
            <a:ext cx="3399412" cy="4608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5450510" y="48505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REGA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58130" y="586801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Pfarrer Sieber</a:t>
            </a:r>
            <a:endParaRPr lang="de-CH" sz="2400" dirty="0"/>
          </a:p>
        </p:txBody>
      </p:sp>
      <p:sp>
        <p:nvSpPr>
          <p:cNvPr id="12" name="Rechteck 11"/>
          <p:cNvSpPr/>
          <p:nvPr/>
        </p:nvSpPr>
        <p:spPr>
          <a:xfrm>
            <a:off x="2270990" y="2762655"/>
            <a:ext cx="1152809" cy="181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197407" y="3111294"/>
            <a:ext cx="2506207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8506347" y="4318768"/>
            <a:ext cx="2392794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/>
          <p:cNvSpPr txBox="1"/>
          <p:nvPr/>
        </p:nvSpPr>
        <p:spPr>
          <a:xfrm>
            <a:off x="799189" y="577362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9’217’000 CHF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38234" y="6024753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564’392’000 CHF</a:t>
            </a:r>
            <a:endParaRPr lang="de-CH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09852" y="612550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24’884’183 CHF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515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tern mit 12 Zacken 3"/>
          <p:cNvSpPr/>
          <p:nvPr/>
        </p:nvSpPr>
        <p:spPr>
          <a:xfrm>
            <a:off x="9421053" y="177361"/>
            <a:ext cx="2587557" cy="248055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FREE DEMO!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06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204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Zitierfähig</vt:lpstr>
      <vt:lpstr>Foundation Tracker</vt:lpstr>
      <vt:lpstr>PowerPoint-Präsentation</vt:lpstr>
      <vt:lpstr>Vision</vt:lpstr>
      <vt:lpstr>Umsetzung</vt:lpstr>
      <vt:lpstr>ZEFIX / Handelsregister</vt:lpstr>
      <vt:lpstr>Stiftungszweck Tagging</vt:lpstr>
      <vt:lpstr>Jahresberichte</vt:lpstr>
      <vt:lpstr>PowerPoint-Präsentation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88</cp:revision>
  <dcterms:created xsi:type="dcterms:W3CDTF">2018-08-25T14:53:59Z</dcterms:created>
  <dcterms:modified xsi:type="dcterms:W3CDTF">2018-08-26T10:02:40Z</dcterms:modified>
</cp:coreProperties>
</file>