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7" r:id="rId2"/>
    <p:sldId id="347" r:id="rId3"/>
    <p:sldId id="328" r:id="rId4"/>
    <p:sldId id="556" r:id="rId5"/>
    <p:sldId id="330" r:id="rId6"/>
    <p:sldId id="258" r:id="rId7"/>
    <p:sldId id="322" r:id="rId8"/>
    <p:sldId id="260" r:id="rId9"/>
    <p:sldId id="261" r:id="rId10"/>
    <p:sldId id="262" r:id="rId11"/>
    <p:sldId id="348" r:id="rId12"/>
    <p:sldId id="308" r:id="rId13"/>
    <p:sldId id="323" r:id="rId14"/>
    <p:sldId id="349" r:id="rId15"/>
    <p:sldId id="544" r:id="rId16"/>
    <p:sldId id="259" r:id="rId17"/>
    <p:sldId id="547" r:id="rId18"/>
    <p:sldId id="545" r:id="rId19"/>
    <p:sldId id="546" r:id="rId20"/>
    <p:sldId id="549" r:id="rId21"/>
    <p:sldId id="550" r:id="rId22"/>
    <p:sldId id="551" r:id="rId23"/>
    <p:sldId id="552" r:id="rId24"/>
    <p:sldId id="553" r:id="rId25"/>
    <p:sldId id="557" r:id="rId26"/>
    <p:sldId id="558" r:id="rId27"/>
    <p:sldId id="554" r:id="rId28"/>
    <p:sldId id="317" r:id="rId29"/>
    <p:sldId id="340" r:id="rId30"/>
    <p:sldId id="269" r:id="rId31"/>
    <p:sldId id="310" r:id="rId32"/>
    <p:sldId id="309" r:id="rId33"/>
    <p:sldId id="270" r:id="rId34"/>
    <p:sldId id="271" r:id="rId35"/>
    <p:sldId id="272" r:id="rId36"/>
    <p:sldId id="274" r:id="rId37"/>
    <p:sldId id="275" r:id="rId38"/>
    <p:sldId id="281" r:id="rId39"/>
    <p:sldId id="346" r:id="rId40"/>
    <p:sldId id="342" r:id="rId41"/>
    <p:sldId id="343" r:id="rId42"/>
    <p:sldId id="277" r:id="rId43"/>
    <p:sldId id="311" r:id="rId44"/>
    <p:sldId id="283" r:id="rId45"/>
    <p:sldId id="344" r:id="rId46"/>
    <p:sldId id="559" r:id="rId47"/>
    <p:sldId id="56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6"/>
    <p:restoredTop sz="74966"/>
  </p:normalViewPr>
  <p:slideViewPr>
    <p:cSldViewPr snapToGrid="0" snapToObjects="1">
      <p:cViewPr varScale="1">
        <p:scale>
          <a:sx n="94" d="100"/>
          <a:sy n="94" d="100"/>
        </p:scale>
        <p:origin x="720" y="192"/>
      </p:cViewPr>
      <p:guideLst/>
    </p:cSldViewPr>
  </p:slideViewPr>
  <p:outlineViewPr>
    <p:cViewPr>
      <p:scale>
        <a:sx n="33" d="100"/>
        <a:sy n="33" d="100"/>
      </p:scale>
      <p:origin x="0" y="-1224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4" d="100"/>
          <a:sy n="124" d="100"/>
        </p:scale>
        <p:origin x="51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20:58:0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3574 0 24575,'-20'14'0,"-8"23"0,-20 22 0,-10 21-1627,15-27 1,-4 2 1626,6-1 0,-2 3-1033,-16 18 1,-2 2 1032,2-7 0,-1-1 0,-1 8 0,-3-1 0,18-24 0,-1-2 0,-1 1-603,-2 2 1,0-1 0,0 4 602,-3 9 0,0 3 0,0-2 0,4-10 0,0-3 0,0 2 0,-3 9 0,1 3 0,2-4 0,-11 8 0,0-2-596,16-18 1,-1 0-1,1 0 596,-16 20 0,0-2 48,1-4 1,1-2-49,6-2 0,0-2 0,-7-6 0,0-2 0,9-3 0,0-1 0,-14 0 0,-1-1 0,3-3 0,3-3 0,13-11 0,1-2 511,-8 3 1,0-3-512,-31 8 0,34-11 0,-1 1 0,-40 11 1175,43-17 1,2-1-1176,-24 13 0,-15-5 0,18 8 2322,10-18-2322,17 8 1411,9-10-1411,7 3 1061,6-6-1061,2 1 647,5-2-647,0-4 0,5 4 0,-4-9 0,9 8 0,-4-3 0,5 4 0,-5-5 0,4 4 0,-4-3 0,5 5 0,-5-5 0,0-2 0,-6-4 0,1 0 0,5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20:58:0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24575,'0'27'0,"0"-6"0,0-4 0,0-7 0,0 7 0,0 1 0,0 5 0,0-5 0,0 4 0,0-10 0,0 11 0,0 1 0,0-4 0,0 16 0,0-2 0,0 7 0,0 14 0,0 2 0,0 2 0,0 7 0,0-9 0,0-8 0,0-3 0,0 1 0,0-6 0,-11-1 0,3-3 0,-10-5 0,-1 7 0,5-6 0,-4-3 0,6-6 0,0-6 0,6-2 0,-4-5 0,9 0 0,-4 0 0,5-1 0,0 0 0,0 0 0,0 0 0,5-4 0,0-1 0,6-5 0,-1 0 0,0 0 0,7 0 0,8 0 0,7 0 0,23 0 0,-4 0 0,24 0 0,-16 6 0,15-4 0,-6 4 0,19 1 0,-8 2 0,7 7 0,1-1 0,-8 1-437,18 0 437,-27-1 0,15 8 0,-26-1 0,6 7 0,-16-7 0,-9-3 0,-9-7 0,-13 0 0,-2-1 437,-5 0-437,0-5 0,-5-2 0,-2-4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20:58:0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5617 0 24575,'0'16'0,"0"17"0,0 9 0,-6 14 0,-10 20 0,-24-3-1038,16-24 1,-5 2 1037,-14 4 0,-5 1 0,2-1 0,-2 1 0,-9 6 0,-2 1-704,8-3 0,-1 0 704,-10 4 0,1-1 0,7-1 0,0 1 0,-13 5 0,-2-1 0,5-7 0,0-1 0,0 8 0,0 1-1123,-5-3 1,0 1 1122,4-2 0,0 1 0,2-3 0,-1 0-830,0 2 1,1 0 829,6-7 0,1 1 0,-1 2 0,1 2 0,-2 1 0,0-2 0,4-10 0,0 0 44,-4 11 0,1-2-44,2-13 0,3-3 0,11-5 0,1 1 423,-5 6 1,0-2-424,-21 16 0,24-18 0,-1 0 0,1-4 0,-1-1 0,-6 8 0,2 0 0,-22 17 0,13-14 0,0-2 0,-12 5 0,14-16 0,-3 0 0,10-1 0,-1-1 0,-2-3 0,-2 0 0,-2 5 0,2 1 0,9-7 0,1 1 0,-3 2 0,0 1 0,3-3 0,1-1 0,0-1 0,-1 1 0,-4 4 0,0 0 2051,-24 15-2051,-8 7 0,15-9 0,3-2 2037,11-7-2037,8-4 1380,9-8-1380,-6-5 876,13-3-876,-13-4 108,13-1-108,-12 1 0,4-1 0,-6 1 0,0 0 0,0-6 0,0-1 0,0 0 0,7-5 0,-5 11 0,11-11 0,-11 11 0,11-6 0,-11 7 0,11-1 0,-11 1 0,-6 5 0,8-5 0,-1 5 0,20-7 0,5-5 0,0-2 0,1 1 0,-1-4 0,-6 9 0,5-9 0,-10 10 0,3-10 0,-4 4 0,-1-5 0,-7 0 0,6 0 0,-6 0 0,7 0 0,6 0 0,1 0 0,7 0 0,-1 0 0,0 0 0,1 0 0,-1 0 0,0 0 0,1 0 0,-1 0 0,1 0 0,0 0 0,-1 0 0,1 0 0,-1 0 0,-6 0 0,5 0 0,-4 0 0,5 0 0,5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20:58:0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1 24575,'0'22'0,"0"12"0,-21 24 0,11-14 0,-42 30 0,18-10 0,-14 9 0,3 11-640,-3-14 640,0 7 0,7-6 0,0-12 158,17-4-158,-9-13 0,6 5 0,7-14 0,7-9 0,2-1 482,10-11-482,-9 4 0,13-10 0,-2-1 0,15-5 0,2-5 0,5 3 0,1-8 0,0 8 0,0-3 0,6 5 0,2 0 0,8 0 0,-1 0 0,7 0 0,3 6 0,10 16 0,-2 2 0,10 20 0,-6-6 0,4-1 0,-4 7 0,5-6 0,-5 0 0,4-1 0,-6-1 0,-2-6 0,-6 5 0,-4-8 0,-8-7 0,-7 4 0,-7-11 0,-3 4 0,-10-6 0,4 0 0,-10-5 0,-1-2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21:04:13.380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2253 2756 24575,'-41'-6'0,"4"-1"0,-12-20 0,-9-13 0,9-21 0,9 25 0,-1-5 0,-8-36 0,1-5-1579,3 19 0,0-1 1579,8 0 0,0-6 0,3 7 0,1 7 0,3 3-161,-1-13 1,1 2 160,5 18 0,1 1-274,-1-10 0,0 1 274,0 9 0,2 1 0,-18-43 0,-4 17 0,23 21 0,2 2 0,-12-12 0,-6-26 0,15 28 0,-8-21 0,0-1 0,0 1 0,1 3 0,1 16 2202,1 1-2202,1 11 1165,0 8-1165,8 7 660,-5 1-660,11 13 0,-9 1 0,9 6 0,-9-1 0,10 1 0,-5 5 0,6 1 0,1 5 0,-7-6 0,4 5 0,-9-4 0,4 5 0,-6 0 0,0 0 0,0 0 0,-17-6 0,13 4 0,-13-4 0,23 6 0,-5 0 0,11 0 0,-11 0 0,11 0 0,-5 0 0,7 0 0,-1 0 0,0 0 0,5-4 0,-4 3 0,9-9 0,-4 4 0,1-5 0,-2 1 0,-6-7 0,1-1 0,-1-6 0,-6 5 0,5-3 0,-4 3 0,5 1 0,1 2 0,0 5 0,5 0 0,-3 0 0,7 0 0,-7 1 0,3-1 0,0 0 0,2 0 0,-1 1 0,4-1 0,-4 9 0,5 12 0,0 3 0,0 6 0,4-8 0,-2 6 0,8 0 0,-9 7 0,4 0 0,-5 6 0,0 2 0,0 7 0,0 7 0,0-5 0,0 13 0,0-6 0,0 1 0,0-3 0,-6-6 0,0-8 0,-2-2 0,3 1 0,0-12 0,4 5 0,-9-14 0,9 1 0,-4 0 0,0-1 0,0-4 0,-1-10 0,-4-15 0,8-20 0,-10-2 0,-2-22 0,-2 12 0,-6-22 0,7 5 0,0-8 0,6-1 0,3 9 0,6 3 0,0 16 0,0 9 0,0 9 0,0 14 0,0 0 0,0 6 0,0 1 0,4 4 0,2 1 0,4 5 0,1 0 0,0 0 0,-1 0 0,1 0 0,-1 0 0,0 0 0,0 0 0,0 5 0,0 1 0,7 5 0,1 0 0,5 1 0,7 0 0,-4 0 0,11 1 0,3 0 0,17 1 0,-6-6 0,42-1 0,-45-7 0,3 0 0,2 0 0,9 0 0,16 0 0,-13 0 0,-16 0 0,-9 0 0,-9 0 0,-8 0 0,-5 0 0,-2 0 0,-10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21:04:36.032"/>
    </inkml:context>
    <inkml:brush xml:id="br0">
      <inkml:brushProperty name="width" value="0.2" units="cm"/>
      <inkml:brushProperty name="height" value="0.2" units="cm"/>
      <inkml:brushProperty name="color" value="#00B050"/>
    </inkml:brush>
  </inkml:definitions>
  <inkml:trace contextRef="#ctx0" brushRef="#br0">1753 1 24575,'-32'0'0,"-17"0"0,13 0 0,-21 0 0,-8 0 0,-3 0 0,-9 0 0,10 0 0,-7 0 0,7 0 0,-1 0 0,-7 0 0,17 0 0,-8 0 0,10 0 0,7 0 0,-15 7 0,19 13 0,-19-2 0,22 14 0,-13-17 0,15 10 0,-7-16 0,15 13 0,-6-8 0,6-1 0,-8 11 0,8-11 0,2 11 0,-1 1 0,6-1 0,-13 1 0,12 6 0,-5-10 0,0 26 0,10-18 0,2 21 0,14-3 0,5 11 0,0 1 0,0 15 0,0-16 0,0 16 0,0-7 0,6 10 0,10-1 0,1 1 0,12-1 0,-6-8 0,-4-19 0,2-2 0,3 9 0,-5-10 0,1 1 0,9 13 0,2 7 0,5-1 0,-9-18 0,9 8 0,-8-15 0,12 2 0,-13-12 0,11 1 0,-5-5 0,6 6 0,8-6 0,36 14 0,-24-14 0,2 1 0,-4 0 0,-1 0-478,2-5 0,-2 1 478,0 5 0,-4-2 0,15-6 0,-8 6 0,-1 3 0,13 2-502,15 15 502,-9-8 0,-1 6 0,-8-14 0,-2 5 0,-15-1 0,-4-12 0,-7 9 0,-7-18 931,-3 9-931,1-9 527,-6 3-527,12-4 0,-4 0 0,6-6 0,0 4 0,7-3 0,-5-1 0,14 6 0,11-5 0,-12 6 0,18-7 0,-31 5 0,6-5 0,-8 6 0,8-6 0,-6 5 0,6-5 0,-15 0 0,5 5 0,-5-11 0,1 5 0,-3-6 0,-6 0 0,0 0 0,6 0 0,-4-5 0,12-15 0,-4-9 0,17-15 0,-7 1 0,6 6 0,-10 4 0,-7 1 0,5 4 0,-11-3 0,10 11 0,-12-3 0,7-3 0,-1 0 0,2-6 0,8-2 0,8-3 0,-13 3 0,13-9 0,-23 17 0,6-6 0,-14 14 0,-1 1 0,-6 1 0,1-9 0,-6-8 0,0-6 0,-6-8 0,0-2 0,0-27 0,0 22 0,1 3 0,-2-1 0,-11-4 0,0-2 0,-3-1 0,-10-5 0,4 18 0,-3-2 0,2 1 0,-1 2 0,-17-21 0,6 6 0,0 1 0,1 2 0,6 11 0,-2-5 0,3-5 0,-1 0 0,-22-25 0,21 21 0,2 1 0,-11-2 0,8-4 0,8 16 0,-5 2 0,6 9 0,0 5 0,-5-4 0,6 11 0,-6-11 0,1 11 0,-1-4 0,0-1 0,-7-3 0,5 2 0,-14-9 0,15 16 0,-12-8 0,12 14 0,-4-5 0,-1 10 0,5-3 0,-11 4 0,5 0 0,-7 6 0,0-4 0,-8 9 0,7-9 0,-15 9 0,14-3 0,-6 5 0,8 0 0,-8 0 0,6 0 0,-23 11 0,20-2 0,-12 10 0,9-6 0,6-6 0,-5-1 0,7-6 0,0 0 0,7 0 0,-6 0 0,13 0 0,-6 0 0,7 0 0,0 0 0,1 0 0,5 0 0,-5 0 0,11 0 0,-11 0 0,11 0 0,-5 0 0,6 0 0,1 0 0,4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21:04:57.795"/>
    </inkml:context>
    <inkml:brush xml:id="br0">
      <inkml:brushProperty name="width" value="0.2" units="cm"/>
      <inkml:brushProperty name="height" value="0.2" units="cm"/>
      <inkml:brushProperty name="color" value="#767171"/>
    </inkml:brush>
  </inkml:definitions>
  <inkml:trace contextRef="#ctx0" brushRef="#br0">4042 429 24575,'-21'0'0,"-11"0"0,5 0 0,-20 0 0,6 0 0,-6 0 0,-18 0 0,25 0 0,-15-7 0,-3-3 0,-3-1 0,7-1 0,-2-1 0,-21-10 0,-9 6-436,37 5 1,-2 0 435,0 0 0,1 0 0,-34-5 0,20 5 0,0-1 0,-17-10 0,13 14 0,-10-2 0,-9-12 0,-9-5 0,10 4 0,14 9 0,2 1-478,-15-8 1,-7-3 0,14 5 477,-9 4 0,8 7-152,-8 2 152,10 7 0,9 0 0,-6 0 0,15 0 0,-7 0 800,10 0-800,-1 0 1484,9 12-1484,-7-3 171,14 15-171,-6-3 0,6 12 0,-6-4 0,4 5 0,-4-7 0,8-2 0,-8 3 0,4 5 0,-4-10 0,6 9 0,2-12 0,0 0 0,7 4 0,-7 3 0,12 6 0,-14 9 0,13-3 0,0 10 0,2-1 0,4 9 0,-6-1 0,-1 1 0,6 8 0,-4-6 0,11 15 0,-5-7 0,-1 8 0,4 21 0,-4-31 0,6 26 0,-5-31 0,4 16 0,-4-9 0,9-16 0,2-2 0,-5 8 0,0 32 0,3-49 0,11 15 0,-5-7 0,6 17 0,0 3 0,0 18-538,15 3 538,9 1 0,-1-40 0,5-1 0,4-6 0,3-1 0,4 10 0,3 0 0,4-7 0,2-1-746,6 5 1,2 0 745,2-3 0,2-1-874,7 8 1,2-1 873,2-7 0,-1-1 0,-17-3 0,0 0-581,13 0 1,0-2 580,-22-8 0,1 0-71,11 5 1,1-1 70,-10-5 0,-2-2 0,42 12 1208,-10-2-1208,-10-9 0,17-5 0,-23-12 0,2-2 0,-8-5 0,0-1 622,12 0 0,-1-1-622,31-3 0,-8 0 0,0 0 0,8-7 0,-19-2 0,0-13 0,-4-1 0,-15-6 1335,5 0-1335,-5-7 0,7 4 0,-5-4 0,13 12 0,-15-3 0,7 4 697,-18 2-697,-1 1 45,-8 1-45,-7 5 549,5-10-549,-4 4 0,7-13 0,1-3 0,1-6 0,0-1 0,1 1 0,1-9 0,-1 6 0,3-15 0,-4 16 0,-5-6 0,5 0 0,-15 15 0,26-32 0,-24 37 0,22-29 0,-25 33 0,6-6 0,-8 8 0,0 0 0,-6 0 0,5 0 0,-11 6 0,5-4 0,-5 4 0,0-21 0,1 5 0,-5-20 0,-2-4 0,-6-10 0,0-9 0,0 23 0,0-2 0,0-39 0,0 44 0,0-1 0,0-43 0,0 25 0,0-17 0,0 19 0,0 2 0,0 9 0,-7 0 0,6 8 0,-6 2 0,7-17 0,0 11 0,0-13 0,0 19 0,0 0 0,6 6 0,-5-6 0,11 8 0,-11 6 0,5 3 0,-6 0 0,0-3 0,0 1 0,0-5 0,0 5 0,0-7 0,0-8 0,-12 6 0,-10-8 0,-4 17 0,-7-1 0,15 15 0,-4 7 0,4 6 0,-6 5 0,0 0 0,-7 0 0,6 5 0,5-4 0,9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21:04:59.479"/>
    </inkml:context>
    <inkml:brush xml:id="br0">
      <inkml:brushProperty name="width" value="0.2" units="cm"/>
      <inkml:brushProperty name="height" value="0.2" units="cm"/>
      <inkml:brushProperty name="color" value="#404040"/>
    </inkml:brush>
  </inkml:definitions>
  <inkml:trace contextRef="#ctx0" brushRef="#br0">0 2595 24575,'0'-42'0,"0"-2"0,0-21 0,0-13 0,0 24 0,0-4-825,0 1 1,0-2 824,0-14 0,0-2 0,0 6 0,0-1 0,0-5 0,0 0 0,0-2 0,0 3 0,0 19 0,0 1 0,0-16 0,0 0 0,0 10 0,0 3 0,0 2 0,0-2-125,4-12 0,0 2 125,5-6-87,0-24 87,5 29 0,-13 10 0,5 10 1202,-6 9-1202,0 0 688,0 0-688,6 7 96,-5 1-96,10 7 0,-10-7 0,9 12 0,-9-11 0,4 18 0,-5-4 0,0 5 0,0 1 0,0 0 0,5-7 0,-3 5 0,3-4 0,-5 5 0,0-8 0,0 6 0,0-12 0,0 13 0,0-5 0,0 6 0,0 0 0,0 0 0,0 1 0,0-1 0,0 1 0,0-1 0,0 1 0,0-1 0,0 5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21:05:00.710"/>
    </inkml:context>
    <inkml:brush xml:id="br0">
      <inkml:brushProperty name="width" value="0.2" units="cm"/>
      <inkml:brushProperty name="height" value="0.2" units="cm"/>
      <inkml:brushProperty name="color" value="#404040"/>
    </inkml:brush>
  </inkml:definitions>
  <inkml:trace contextRef="#ctx0" brushRef="#br0">1 568 24575,'20'-55'0,"-9"9"0,30-4 0,11-31 0,-11 30 0,-9 10 0,0 0 0,4-9 0,-1 14 0,-1-11 0,-15 27 0,-2-4 0,-6 14 0,-5-5 0,-1 16 0,-5 20 0,6 20 0,1 11 0,13 2 0,-4-5 0,18 10 0,-11-10 0,20 9 0,-14-16 0,12 8 0,-13-11 0,5-5 0,-2-3 0,-6-12 0,6-1 0,-13-1 0,5-3 0,-5 3 0,6-5 0,0 5 0,-6-5 0,4 5 0,-10-6 0,5 0 0,-7 0 0,1 0 0,0 0 0,-5-1 0,-1-4 0,-5-2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7B88-A12B-7E41-9978-26C5E5D886CD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C2D4C-C558-C14E-AA44-068BF34A5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 open with discussion of why students taking this option? What they want to achieve?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67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just about schools… but these effects matter</a:t>
            </a: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Eg.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Therapists effects.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therapist much higher performing  (worst can be &gt; 1 SD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worsethan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best)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much more more variable too (either less data so less information, or genuinely more variable)</a:t>
            </a: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Patients AREN'T the only source of variability</a:t>
            </a: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must take account of this when estimating treatment effects</a:t>
            </a: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Ali, S., Littlewood, E., McMillan, D., Delgadillo, J., Miranda, A.,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Croudace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T., &amp; </a:t>
            </a:r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Gilbody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S. (2014). Heterogeneity in patient-reported outcomes following low-intensity mental health interventions: a multilevel analysis. </a:t>
            </a:r>
            <a:r>
              <a:rPr lang="en-GB" sz="1200" b="0" i="1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PLoS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GB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(9), e99658.</a:t>
            </a:r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www.researchgate.net</a:t>
            </a:r>
            <a:r>
              <a:rPr lang="en-GB" dirty="0"/>
              <a:t>/publication/265517021_Heterogeneity_in_Patient-Reported_Outcomes_following_Low-Intensity_Mental_Health_Interventions_A_Multilevel_Analysis/</a:t>
            </a:r>
            <a:r>
              <a:rPr lang="en-GB" dirty="0" err="1"/>
              <a:t>figures?lo</a:t>
            </a:r>
            <a:r>
              <a:rPr lang="en-GB" dirty="0"/>
              <a:t>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2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52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intercept-only model (so just estimate the mean)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45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variance/sums of squares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99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colour the SS by person we can see that the variance is much bigger for some than for others. This would be a problem for conventional regression.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54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Instead, we could spit the variance up into 2 parts:</a:t>
            </a:r>
          </a:p>
          <a:p>
            <a:pPr marL="171450" indent="-171450">
              <a:buFontTx/>
              <a:buChar char="-"/>
            </a:pPr>
            <a:r>
              <a:rPr lang="en-GB" dirty="0"/>
              <a:t>Between (shown here) and</a:t>
            </a:r>
          </a:p>
          <a:p>
            <a:pPr marL="171450" indent="-171450">
              <a:buFontTx/>
              <a:buChar char="-"/>
            </a:pPr>
            <a:r>
              <a:rPr lang="en-GB" dirty="0"/>
              <a:t>Within (next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46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Within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29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Within and between variances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69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4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02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9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18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</a:t>
            </a:r>
            <a:r>
              <a:rPr lang="en-GB" dirty="0" err="1"/>
              <a:t>migth</a:t>
            </a:r>
            <a:r>
              <a:rPr lang="en-GB" dirty="0"/>
              <a:t> say we could just run a regression like this…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B0 is the intercept</a:t>
            </a:r>
          </a:p>
          <a:p>
            <a:r>
              <a:rPr lang="en-GB" dirty="0"/>
              <a:t>B1 is the predictor coefficient and X is the predictor (</a:t>
            </a:r>
            <a:r>
              <a:rPr lang="en-GB" dirty="0" err="1"/>
              <a:t>prev</a:t>
            </a:r>
            <a:r>
              <a:rPr lang="en-GB" dirty="0"/>
              <a:t> exam score)</a:t>
            </a:r>
          </a:p>
          <a:p>
            <a:endParaRPr lang="en-GB" dirty="0"/>
          </a:p>
          <a:p>
            <a:r>
              <a:rPr lang="en-GB" dirty="0" err="1"/>
              <a:t>ei</a:t>
            </a:r>
            <a:r>
              <a:rPr lang="en-GB" dirty="0"/>
              <a:t> is the residual for each datapoint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2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is the same except we have the residual split in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1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01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65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32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0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This exercise is really all about sources of variability and the effect it can have on the statistical power of our studies.</a:t>
            </a:r>
          </a:p>
          <a:p>
            <a:endParaRPr lang="en-GB" dirty="0"/>
          </a:p>
          <a:p>
            <a:r>
              <a:rPr lang="en-GB" dirty="0"/>
              <a:t>To put some numbers to the claim above:</a:t>
            </a:r>
          </a:p>
          <a:p>
            <a:r>
              <a:rPr lang="en-GB" dirty="0"/>
              <a:t>Imagine we were studying a medium effect size (D=.5), in a situation where 15% of the variance in outcomes was explained by the school a child attended.</a:t>
            </a:r>
          </a:p>
          <a:p>
            <a:r>
              <a:rPr lang="en-GB" dirty="0"/>
              <a:t>We want to achieve power of 80% for alpha = .05 (and this is fixed)</a:t>
            </a:r>
          </a:p>
          <a:p>
            <a:r>
              <a:rPr lang="en-GB" dirty="0"/>
              <a:t>In this case, increasing the number of schools sampled from 20 to 21 would reduce the total N (total number of students) from 111 students to 105.</a:t>
            </a:r>
          </a:p>
          <a:p>
            <a:r>
              <a:rPr lang="en-GB" dirty="0"/>
              <a:t>That is, we sample fewer students, but gain statistical power.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76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9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B2A16-C119-0D4E-9C41-5C853E0ABFE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377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B2A16-C119-0D4E-9C41-5C853E0ABFE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406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B2A16-C119-0D4E-9C41-5C853E0ABFE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843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Hint: We need to think here about variability as well as the location of each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C2D4C-C558-C14E-AA44-068BF34A51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094C-7F79-3947-A365-D8AC7DA7AC9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5AEB-3D98-8145-AE94-885BBA72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5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094C-7F79-3947-A365-D8AC7DA7AC9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5AEB-3D98-8145-AE94-885BBA72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5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094C-7F79-3947-A365-D8AC7DA7AC9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5AEB-3D98-8145-AE94-885BBA72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0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094C-7F79-3947-A365-D8AC7DA7AC9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5AEB-3D98-8145-AE94-885BBA72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4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094C-7F79-3947-A365-D8AC7DA7AC9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5AEB-3D98-8145-AE94-885BBA72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2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094C-7F79-3947-A365-D8AC7DA7AC9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5AEB-3D98-8145-AE94-885BBA72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5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094C-7F79-3947-A365-D8AC7DA7AC9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5AEB-3D98-8145-AE94-885BBA72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1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094C-7F79-3947-A365-D8AC7DA7AC9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5AEB-3D98-8145-AE94-885BBA72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094C-7F79-3947-A365-D8AC7DA7AC9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5AEB-3D98-8145-AE94-885BBA72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094C-7F79-3947-A365-D8AC7DA7AC9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5AEB-3D98-8145-AE94-885BBA72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0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094C-7F79-3947-A365-D8AC7DA7AC9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5AEB-3D98-8145-AE94-885BBA72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7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B094C-7F79-3947-A365-D8AC7DA7AC9F}" type="datetimeFigureOut">
              <a:rPr lang="en-US" smtClean="0"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85AEB-3D98-8145-AE94-885BBA726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customXml" Target="../ink/ink2.xm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customXml" Target="../ink/ink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8.xml"/><Relationship Id="rId3" Type="http://schemas.openxmlformats.org/officeDocument/2006/relationships/image" Target="NUL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7.xml"/><Relationship Id="rId15" Type="http://schemas.openxmlformats.org/officeDocument/2006/relationships/customXml" Target="../ink/ink9.xml"/><Relationship Id="rId10" Type="http://schemas.openxmlformats.org/officeDocument/2006/relationships/image" Target="../media/image38.png"/><Relationship Id="rId4" Type="http://schemas.openxmlformats.org/officeDocument/2006/relationships/customXml" Target="../ink/ink5.xml"/><Relationship Id="rId9" Type="http://schemas.openxmlformats.org/officeDocument/2006/relationships/customXml" Target="../ink/ink6.xml"/><Relationship Id="rId1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7188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0946" y="762000"/>
            <a:ext cx="3316828" cy="4017257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Repeated measurements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0946" y="4917688"/>
            <a:ext cx="3155796" cy="799154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>
                    <a:alpha val="80000"/>
                  </a:srgbClr>
                </a:solidFill>
              </a:rPr>
              <a:t>Explaining variation using mixed models</a:t>
            </a:r>
          </a:p>
        </p:txBody>
      </p:sp>
    </p:spTree>
    <p:extLst>
      <p:ext uri="{BB962C8B-B14F-4D97-AF65-F5344CB8AC3E}">
        <p14:creationId xmlns:p14="http://schemas.microsoft.com/office/powerpoint/2010/main" val="182199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1880394"/>
            <a:ext cx="1625600" cy="4241800"/>
          </a:xfrm>
        </p:spPr>
      </p:pic>
    </p:spTree>
    <p:extLst>
      <p:ext uri="{BB962C8B-B14F-4D97-AF65-F5344CB8AC3E}">
        <p14:creationId xmlns:p14="http://schemas.microsoft.com/office/powerpoint/2010/main" val="212899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29F0-8CA9-CE43-9D1D-CFD15FDF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Sometimes more than one type of nesting at once…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4DA2B-3BD8-9E41-8572-91D9974120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51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685" y="1270369"/>
            <a:ext cx="3487712" cy="434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8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852" y="962263"/>
            <a:ext cx="5646296" cy="49334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71D651-0EAF-724B-95CA-8C0C52477894}"/>
              </a:ext>
            </a:extLst>
          </p:cNvPr>
          <p:cNvSpPr/>
          <p:nvPr/>
        </p:nvSpPr>
        <p:spPr>
          <a:xfrm>
            <a:off x="332917" y="6060629"/>
            <a:ext cx="4946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Different forms of repeat measures… </a:t>
            </a:r>
          </a:p>
          <a:p>
            <a:r>
              <a:rPr lang="en-US" dirty="0"/>
              <a:t>Or, put another way of saying, sources of variation.</a:t>
            </a:r>
          </a:p>
        </p:txBody>
      </p:sp>
    </p:spTree>
    <p:extLst>
      <p:ext uri="{BB962C8B-B14F-4D97-AF65-F5344CB8AC3E}">
        <p14:creationId xmlns:p14="http://schemas.microsoft.com/office/powerpoint/2010/main" val="324148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B5AE-5FB9-0348-806E-B21B2C28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need to think about where variation comes from when choosing an analysis…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70D2C-5A83-F647-A5F1-4A03221E4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0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1F63-D447-B84F-B666-717D9DE0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Within/between variation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37CE44-933F-1F43-BE38-C535D7202864}"/>
              </a:ext>
            </a:extLst>
          </p:cNvPr>
          <p:cNvSpPr/>
          <p:nvPr/>
        </p:nvSpPr>
        <p:spPr>
          <a:xfrm>
            <a:off x="3842952" y="2103437"/>
            <a:ext cx="3990975" cy="3347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chemeClr val="tx1"/>
                </a:solidFill>
              </a:rPr>
              <a:t>Variation in the outcome</a:t>
            </a:r>
          </a:p>
        </p:txBody>
      </p:sp>
    </p:spTree>
    <p:extLst>
      <p:ext uri="{BB962C8B-B14F-4D97-AF65-F5344CB8AC3E}">
        <p14:creationId xmlns:p14="http://schemas.microsoft.com/office/powerpoint/2010/main" val="115327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measures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76"/>
          <a:stretch/>
        </p:blipFill>
        <p:spPr>
          <a:xfrm>
            <a:off x="2413000" y="1880394"/>
            <a:ext cx="7366000" cy="2609719"/>
          </a:xfrm>
        </p:spPr>
      </p:pic>
    </p:spTree>
    <p:extLst>
      <p:ext uri="{BB962C8B-B14F-4D97-AF65-F5344CB8AC3E}">
        <p14:creationId xmlns:p14="http://schemas.microsoft.com/office/powerpoint/2010/main" val="164341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1F63-D447-B84F-B666-717D9DE0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Within/between variation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37CE44-933F-1F43-BE38-C535D7202864}"/>
              </a:ext>
            </a:extLst>
          </p:cNvPr>
          <p:cNvSpPr/>
          <p:nvPr/>
        </p:nvSpPr>
        <p:spPr>
          <a:xfrm>
            <a:off x="3842952" y="2103437"/>
            <a:ext cx="3990975" cy="1325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chemeClr val="tx1"/>
                </a:solidFill>
              </a:rPr>
              <a:t>Between people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EB990C-92C6-E948-9D38-0A60A1359633}"/>
              </a:ext>
            </a:extLst>
          </p:cNvPr>
          <p:cNvSpPr/>
          <p:nvPr/>
        </p:nvSpPr>
        <p:spPr>
          <a:xfrm>
            <a:off x="3842952" y="3429000"/>
            <a:ext cx="3990975" cy="20218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chemeClr val="tx1"/>
                </a:solidFill>
              </a:rPr>
              <a:t>Within person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2201C94-F423-D145-A171-79E18E90C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53"/>
          <a:stretch/>
        </p:blipFill>
        <p:spPr>
          <a:xfrm>
            <a:off x="8015432" y="1690688"/>
            <a:ext cx="4029689" cy="1423573"/>
          </a:xfrm>
        </p:spPr>
      </p:pic>
    </p:spTree>
    <p:extLst>
      <p:ext uri="{BB962C8B-B14F-4D97-AF65-F5344CB8AC3E}">
        <p14:creationId xmlns:p14="http://schemas.microsoft.com/office/powerpoint/2010/main" val="399030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1F63-D447-B84F-B666-717D9DE0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people are 'consistent'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37CE44-933F-1F43-BE38-C535D7202864}"/>
              </a:ext>
            </a:extLst>
          </p:cNvPr>
          <p:cNvSpPr/>
          <p:nvPr/>
        </p:nvSpPr>
        <p:spPr>
          <a:xfrm>
            <a:off x="3842952" y="2103437"/>
            <a:ext cx="3990975" cy="22955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chemeClr val="tx1"/>
                </a:solidFill>
              </a:rPr>
              <a:t>Between people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EB990C-92C6-E948-9D38-0A60A1359633}"/>
              </a:ext>
            </a:extLst>
          </p:cNvPr>
          <p:cNvSpPr/>
          <p:nvPr/>
        </p:nvSpPr>
        <p:spPr>
          <a:xfrm>
            <a:off x="3842952" y="4399005"/>
            <a:ext cx="3990975" cy="1051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chemeClr val="tx1"/>
                </a:solidFill>
              </a:rPr>
              <a:t>Within person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BEB8B1E-3C52-0C43-911D-5DFD3DE5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53"/>
          <a:stretch/>
        </p:blipFill>
        <p:spPr>
          <a:xfrm>
            <a:off x="8015432" y="1690688"/>
            <a:ext cx="4029689" cy="1423573"/>
          </a:xfrm>
        </p:spPr>
      </p:pic>
    </p:spTree>
    <p:extLst>
      <p:ext uri="{BB962C8B-B14F-4D97-AF65-F5344CB8AC3E}">
        <p14:creationId xmlns:p14="http://schemas.microsoft.com/office/powerpoint/2010/main" val="314111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1F63-D447-B84F-B666-717D9DE0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people are 'inconsistent'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37CE44-933F-1F43-BE38-C535D7202864}"/>
              </a:ext>
            </a:extLst>
          </p:cNvPr>
          <p:cNvSpPr/>
          <p:nvPr/>
        </p:nvSpPr>
        <p:spPr>
          <a:xfrm>
            <a:off x="3842952" y="2103437"/>
            <a:ext cx="3990975" cy="9610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chemeClr val="tx1"/>
                </a:solidFill>
              </a:rPr>
              <a:t>Between people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EB990C-92C6-E948-9D38-0A60A1359633}"/>
              </a:ext>
            </a:extLst>
          </p:cNvPr>
          <p:cNvSpPr/>
          <p:nvPr/>
        </p:nvSpPr>
        <p:spPr>
          <a:xfrm>
            <a:off x="3842952" y="3064476"/>
            <a:ext cx="3990975" cy="23863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chemeClr val="tx1"/>
                </a:solidFill>
              </a:rPr>
              <a:t>Within person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D28ED0-C548-8B48-A531-17A18A8D9B1B}"/>
              </a:ext>
            </a:extLst>
          </p:cNvPr>
          <p:cNvSpPr/>
          <p:nvPr/>
        </p:nvSpPr>
        <p:spPr>
          <a:xfrm>
            <a:off x="8971005" y="2879810"/>
            <a:ext cx="26072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proportion of variation within vs. between people is called the "intraclass correlation" or variance partition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37047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5204-9BED-C945-9F6D-3971D245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make repeated measures?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D890-7201-0D4F-AFA4-B01406AC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Pre-post intervention (Difference scores, </a:t>
            </a:r>
            <a:r>
              <a:rPr lang="en-GB" dirty="0" err="1"/>
              <a:t>Ancova</a:t>
            </a:r>
            <a:r>
              <a:rPr lang="en-GB" dirty="0"/>
              <a:t>)</a:t>
            </a:r>
          </a:p>
          <a:p>
            <a:r>
              <a:rPr lang="en-GB" dirty="0"/>
              <a:t>Experiments: e.g. RT under multiple conditions (RM </a:t>
            </a:r>
            <a:r>
              <a:rPr lang="en-GB" dirty="0" err="1"/>
              <a:t>Anova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Longitudinal: Watch trajectories over time</a:t>
            </a:r>
          </a:p>
          <a:p>
            <a:r>
              <a:rPr lang="en-GB" dirty="0"/>
              <a:t>Experiments: multiple conditions, multiple stimuli</a:t>
            </a:r>
          </a:p>
          <a:p>
            <a:r>
              <a:rPr lang="en-GB" dirty="0"/>
              <a:t>Surveys and studies with 'nesting'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Can also make repeated but </a:t>
            </a:r>
            <a:r>
              <a:rPr lang="en-GB" i="1" dirty="0"/>
              <a:t>different </a:t>
            </a:r>
            <a:r>
              <a:rPr lang="en-GB" dirty="0"/>
              <a:t>measures </a:t>
            </a:r>
            <a:br>
              <a:rPr lang="en-GB" dirty="0"/>
            </a:br>
            <a:r>
              <a:rPr lang="en-GB" dirty="0"/>
              <a:t>(we're not going to cover this)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800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1F63-D447-B84F-B666-717D9DE0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Within subject designs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37CE44-933F-1F43-BE38-C535D7202864}"/>
              </a:ext>
            </a:extLst>
          </p:cNvPr>
          <p:cNvSpPr/>
          <p:nvPr/>
        </p:nvSpPr>
        <p:spPr>
          <a:xfrm>
            <a:off x="3842952" y="2103437"/>
            <a:ext cx="3990975" cy="1325563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chemeClr val="tx1"/>
                </a:solidFill>
              </a:rPr>
              <a:t>Between people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EB990C-92C6-E948-9D38-0A60A1359633}"/>
              </a:ext>
            </a:extLst>
          </p:cNvPr>
          <p:cNvSpPr/>
          <p:nvPr/>
        </p:nvSpPr>
        <p:spPr>
          <a:xfrm>
            <a:off x="3842952" y="3429000"/>
            <a:ext cx="3990975" cy="20218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chemeClr val="tx1"/>
                </a:solidFill>
              </a:rPr>
              <a:t>Within person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8D4E76-14C2-9A47-927B-E8A8852F5734}"/>
              </a:ext>
            </a:extLst>
          </p:cNvPr>
          <p:cNvSpPr/>
          <p:nvPr/>
        </p:nvSpPr>
        <p:spPr>
          <a:xfrm>
            <a:off x="4086698" y="4032508"/>
            <a:ext cx="1073150" cy="1093788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D6D4E1-1687-AA49-BC58-55FECBC4DEDA}"/>
              </a:ext>
            </a:extLst>
          </p:cNvPr>
          <p:cNvSpPr/>
          <p:nvPr/>
        </p:nvSpPr>
        <p:spPr>
          <a:xfrm>
            <a:off x="9255211" y="1959679"/>
            <a:ext cx="27555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In a within person design we can mostly just ignore this now.</a:t>
            </a:r>
          </a:p>
          <a:p>
            <a:r>
              <a:rPr lang="en-GB" dirty="0"/>
              <a:t>Sometimes people describe this as "participants acting as their own control"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F8FD63-7FF6-194E-A592-C6AD35C59C1C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7241059" y="2792627"/>
            <a:ext cx="2014152" cy="4421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7120559-C2BA-8E4C-9FA7-329C00A74F3F}"/>
              </a:ext>
            </a:extLst>
          </p:cNvPr>
          <p:cNvSpPr/>
          <p:nvPr/>
        </p:nvSpPr>
        <p:spPr>
          <a:xfrm>
            <a:off x="473676" y="4289401"/>
            <a:ext cx="27555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This chunk explained by something…e.g., an experimental randomisation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E00B36-BDEB-824B-ABBA-63E3AC9C059C}"/>
              </a:ext>
            </a:extLst>
          </p:cNvPr>
          <p:cNvCxnSpPr>
            <a:cxnSpLocks/>
          </p:cNvCxnSpPr>
          <p:nvPr/>
        </p:nvCxnSpPr>
        <p:spPr>
          <a:xfrm flipV="1">
            <a:off x="2619632" y="4579402"/>
            <a:ext cx="1717590" cy="3316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4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1F63-D447-B84F-B666-717D9DE0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why within-designs are more powerful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987E3E-06D9-1048-B0CA-8F192772858E}"/>
              </a:ext>
            </a:extLst>
          </p:cNvPr>
          <p:cNvSpPr/>
          <p:nvPr/>
        </p:nvSpPr>
        <p:spPr>
          <a:xfrm>
            <a:off x="1927654" y="6035885"/>
            <a:ext cx="9329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Statistical tests often compare how much variation is explained (the circles) vs the total of the coloured areas. These circles are the same size, but it's a bigger proportion of the within variation.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D6C8FA-BE8D-5349-903F-90921F014857}"/>
              </a:ext>
            </a:extLst>
          </p:cNvPr>
          <p:cNvSpPr/>
          <p:nvPr/>
        </p:nvSpPr>
        <p:spPr>
          <a:xfrm>
            <a:off x="1017374" y="1991729"/>
            <a:ext cx="3990975" cy="3347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chemeClr val="tx1"/>
                </a:solidFill>
              </a:rPr>
              <a:t>All the variation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296FA2-6FB1-824E-9F02-804FBC74DC16}"/>
              </a:ext>
            </a:extLst>
          </p:cNvPr>
          <p:cNvSpPr/>
          <p:nvPr/>
        </p:nvSpPr>
        <p:spPr>
          <a:xfrm>
            <a:off x="3873589" y="4157387"/>
            <a:ext cx="1031981" cy="1051827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F812DF-A408-6A43-949E-6E79564DA17C}"/>
              </a:ext>
            </a:extLst>
          </p:cNvPr>
          <p:cNvCxnSpPr>
            <a:cxnSpLocks/>
          </p:cNvCxnSpPr>
          <p:nvPr/>
        </p:nvCxnSpPr>
        <p:spPr>
          <a:xfrm flipH="1" flipV="1">
            <a:off x="4559643" y="4698814"/>
            <a:ext cx="3579143" cy="120716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14F2B5-C441-3C47-9D9A-812EB1FF7252}"/>
              </a:ext>
            </a:extLst>
          </p:cNvPr>
          <p:cNvSpPr/>
          <p:nvPr/>
        </p:nvSpPr>
        <p:spPr>
          <a:xfrm>
            <a:off x="7092780" y="1991731"/>
            <a:ext cx="3990975" cy="2295568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chemeClr val="tx1"/>
                </a:solidFill>
              </a:rPr>
              <a:t>Between people 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chemeClr val="tx1"/>
                </a:solidFill>
              </a:rPr>
              <a:t>(can be ignored in within designs because we can see how much people vary between each other and subtract that out)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F3D420-FD23-2D4A-AF7E-835E2F5D13EC}"/>
              </a:ext>
            </a:extLst>
          </p:cNvPr>
          <p:cNvSpPr/>
          <p:nvPr/>
        </p:nvSpPr>
        <p:spPr>
          <a:xfrm>
            <a:off x="7092780" y="4013468"/>
            <a:ext cx="3990975" cy="13256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chemeClr val="tx1"/>
                </a:solidFill>
              </a:rPr>
              <a:t>Within person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6E4EDD6-8CBA-EE48-BB63-8782788BBD5D}"/>
              </a:ext>
            </a:extLst>
          </p:cNvPr>
          <p:cNvSpPr/>
          <p:nvPr/>
        </p:nvSpPr>
        <p:spPr>
          <a:xfrm>
            <a:off x="9798898" y="4150382"/>
            <a:ext cx="1031981" cy="1051827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C28C69-04F8-FC4A-900F-7638332257CB}"/>
              </a:ext>
            </a:extLst>
          </p:cNvPr>
          <p:cNvCxnSpPr>
            <a:cxnSpLocks/>
          </p:cNvCxnSpPr>
          <p:nvPr/>
        </p:nvCxnSpPr>
        <p:spPr>
          <a:xfrm flipV="1">
            <a:off x="8138785" y="4832229"/>
            <a:ext cx="1925509" cy="107374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82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1F63-D447-B84F-B666-717D9DE0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Within-between designs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37CE44-933F-1F43-BE38-C535D7202864}"/>
              </a:ext>
            </a:extLst>
          </p:cNvPr>
          <p:cNvSpPr/>
          <p:nvPr/>
        </p:nvSpPr>
        <p:spPr>
          <a:xfrm>
            <a:off x="3842952" y="2103437"/>
            <a:ext cx="3990975" cy="1325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chemeClr val="tx1"/>
                </a:solidFill>
              </a:rPr>
              <a:t>Between people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EB990C-92C6-E948-9D38-0A60A1359633}"/>
              </a:ext>
            </a:extLst>
          </p:cNvPr>
          <p:cNvSpPr/>
          <p:nvPr/>
        </p:nvSpPr>
        <p:spPr>
          <a:xfrm>
            <a:off x="3842952" y="3429000"/>
            <a:ext cx="3990975" cy="20218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chemeClr val="tx1"/>
                </a:solidFill>
              </a:rPr>
              <a:t>Within person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8D4E76-14C2-9A47-927B-E8A8852F5734}"/>
              </a:ext>
            </a:extLst>
          </p:cNvPr>
          <p:cNvSpPr/>
          <p:nvPr/>
        </p:nvSpPr>
        <p:spPr>
          <a:xfrm>
            <a:off x="4448501" y="3105510"/>
            <a:ext cx="1073150" cy="1093788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D6D4E1-1687-AA49-BC58-55FECBC4DEDA}"/>
              </a:ext>
            </a:extLst>
          </p:cNvPr>
          <p:cNvSpPr/>
          <p:nvPr/>
        </p:nvSpPr>
        <p:spPr>
          <a:xfrm>
            <a:off x="9255211" y="1959679"/>
            <a:ext cx="2755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This part of the design is less powerful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F8FD63-7FF6-194E-A592-C6AD35C59C1C}"/>
              </a:ext>
            </a:extLst>
          </p:cNvPr>
          <p:cNvCxnSpPr>
            <a:stCxn id="3" idx="1"/>
          </p:cNvCxnSpPr>
          <p:nvPr/>
        </p:nvCxnSpPr>
        <p:spPr>
          <a:xfrm flipH="1">
            <a:off x="7241059" y="2282845"/>
            <a:ext cx="2014152" cy="50978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7120559-C2BA-8E4C-9FA7-329C00A74F3F}"/>
              </a:ext>
            </a:extLst>
          </p:cNvPr>
          <p:cNvSpPr/>
          <p:nvPr/>
        </p:nvSpPr>
        <p:spPr>
          <a:xfrm>
            <a:off x="473676" y="4289401"/>
            <a:ext cx="2755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This part is more powerful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E00B36-BDEB-824B-ABBA-63E3AC9C059C}"/>
              </a:ext>
            </a:extLst>
          </p:cNvPr>
          <p:cNvCxnSpPr>
            <a:cxnSpLocks/>
          </p:cNvCxnSpPr>
          <p:nvPr/>
        </p:nvCxnSpPr>
        <p:spPr>
          <a:xfrm>
            <a:off x="3113903" y="4522788"/>
            <a:ext cx="1223319" cy="5661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A5A94D1-79D5-5245-96F0-3579685F08B2}"/>
              </a:ext>
            </a:extLst>
          </p:cNvPr>
          <p:cNvSpPr/>
          <p:nvPr/>
        </p:nvSpPr>
        <p:spPr>
          <a:xfrm>
            <a:off x="5015087" y="2923598"/>
            <a:ext cx="1073150" cy="1093788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BF15E7-75F4-2D42-9D5A-69FE1DD197A3}"/>
              </a:ext>
            </a:extLst>
          </p:cNvPr>
          <p:cNvSpPr/>
          <p:nvPr/>
        </p:nvSpPr>
        <p:spPr>
          <a:xfrm>
            <a:off x="8677362" y="4065374"/>
            <a:ext cx="29708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Parts which crossover can </a:t>
            </a:r>
          </a:p>
          <a:p>
            <a:r>
              <a:rPr lang="en-GB" dirty="0"/>
              <a:t>are halfway… but better</a:t>
            </a:r>
          </a:p>
          <a:p>
            <a:r>
              <a:rPr lang="en-GB" dirty="0"/>
              <a:t>than a purely between design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DE0F00-67F9-6142-8781-0AC971C3A3C7}"/>
              </a:ext>
            </a:extLst>
          </p:cNvPr>
          <p:cNvCxnSpPr>
            <a:cxnSpLocks/>
          </p:cNvCxnSpPr>
          <p:nvPr/>
        </p:nvCxnSpPr>
        <p:spPr>
          <a:xfrm flipH="1" flipV="1">
            <a:off x="5628289" y="3589575"/>
            <a:ext cx="2819359" cy="59544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E5EEED8-E5B6-3643-BA6C-27700E9A7BB3}"/>
              </a:ext>
            </a:extLst>
          </p:cNvPr>
          <p:cNvSpPr/>
          <p:nvPr/>
        </p:nvSpPr>
        <p:spPr>
          <a:xfrm>
            <a:off x="6654823" y="2249500"/>
            <a:ext cx="766289" cy="781026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3843-1DC5-A948-8990-930491E3297B}"/>
              </a:ext>
            </a:extLst>
          </p:cNvPr>
          <p:cNvSpPr/>
          <p:nvPr/>
        </p:nvSpPr>
        <p:spPr>
          <a:xfrm>
            <a:off x="4295327" y="4398535"/>
            <a:ext cx="766289" cy="781026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6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BDDF-40C8-A14F-9364-66A78DCF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Analysing within-person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81C74-52CB-4346-A958-57B63739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Repeat measures </a:t>
            </a:r>
            <a:r>
              <a:rPr lang="en-GB" dirty="0" err="1"/>
              <a:t>Anova</a:t>
            </a:r>
            <a:endParaRPr lang="en-GB" dirty="0"/>
          </a:p>
          <a:p>
            <a:pPr lvl="1"/>
            <a:r>
              <a:rPr lang="en-GB" dirty="0"/>
              <a:t>Account for non-independence</a:t>
            </a:r>
          </a:p>
          <a:p>
            <a:pPr lvl="1"/>
            <a:r>
              <a:rPr lang="en-GB" dirty="0"/>
              <a:t>Unbalanced/missing data are problematic</a:t>
            </a:r>
          </a:p>
          <a:p>
            <a:pPr lvl="1"/>
            <a:r>
              <a:rPr lang="en-GB" dirty="0"/>
              <a:t>Only one source of variation/random-error (people)</a:t>
            </a:r>
          </a:p>
          <a:p>
            <a:pPr lvl="1"/>
            <a:r>
              <a:rPr lang="en-GB" dirty="0"/>
              <a:t>Various other assumptions (equal variances in groups)</a:t>
            </a:r>
          </a:p>
          <a:p>
            <a:pPr lvl="1"/>
            <a:endParaRPr lang="en-GB" dirty="0"/>
          </a:p>
          <a:p>
            <a:r>
              <a:rPr lang="en-GB" dirty="0"/>
              <a:t>Mixed-models/random effects models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Effectively replicate RM </a:t>
            </a:r>
            <a:r>
              <a:rPr lang="en-GB" dirty="0" err="1"/>
              <a:t>Anova</a:t>
            </a:r>
            <a:r>
              <a:rPr lang="en-GB" dirty="0"/>
              <a:t> by default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Missing data not a problem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Explore variation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Multiple sources of variation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Predictors can vary in their effects (random effects models)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Fewer, less restrictive assumptions</a:t>
            </a:r>
          </a:p>
        </p:txBody>
      </p:sp>
    </p:spTree>
    <p:extLst>
      <p:ext uri="{BB962C8B-B14F-4D97-AF65-F5344CB8AC3E}">
        <p14:creationId xmlns:p14="http://schemas.microsoft.com/office/powerpoint/2010/main" val="3874256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1F63-D447-B84F-B666-717D9DE0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'Random effects'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37CE44-933F-1F43-BE38-C535D7202864}"/>
              </a:ext>
            </a:extLst>
          </p:cNvPr>
          <p:cNvSpPr/>
          <p:nvPr/>
        </p:nvSpPr>
        <p:spPr>
          <a:xfrm>
            <a:off x="3842952" y="2103437"/>
            <a:ext cx="3990975" cy="1325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chemeClr val="tx1"/>
                </a:solidFill>
              </a:rPr>
              <a:t>Between people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EB990C-92C6-E948-9D38-0A60A1359633}"/>
              </a:ext>
            </a:extLst>
          </p:cNvPr>
          <p:cNvSpPr/>
          <p:nvPr/>
        </p:nvSpPr>
        <p:spPr>
          <a:xfrm>
            <a:off x="3842952" y="3429000"/>
            <a:ext cx="3990975" cy="20218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chemeClr val="tx1"/>
                </a:solidFill>
              </a:rPr>
              <a:t>Within person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120559-C2BA-8E4C-9FA7-329C00A74F3F}"/>
              </a:ext>
            </a:extLst>
          </p:cNvPr>
          <p:cNvSpPr/>
          <p:nvPr/>
        </p:nvSpPr>
        <p:spPr>
          <a:xfrm>
            <a:off x="473676" y="4289401"/>
            <a:ext cx="2755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Effects vary between individuals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E00B36-BDEB-824B-ABBA-63E3AC9C059C}"/>
              </a:ext>
            </a:extLst>
          </p:cNvPr>
          <p:cNvCxnSpPr>
            <a:cxnSpLocks/>
          </p:cNvCxnSpPr>
          <p:nvPr/>
        </p:nvCxnSpPr>
        <p:spPr>
          <a:xfrm>
            <a:off x="3113903" y="4522788"/>
            <a:ext cx="1223319" cy="5661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8BF15E7-75F4-2D42-9D5A-69FE1DD197A3}"/>
              </a:ext>
            </a:extLst>
          </p:cNvPr>
          <p:cNvSpPr/>
          <p:nvPr/>
        </p:nvSpPr>
        <p:spPr>
          <a:xfrm>
            <a:off x="8677363" y="4065373"/>
            <a:ext cx="26764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We can ask questions about how variable effects are between people… but that’s another topic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023843-1DC5-A948-8990-930491E3297B}"/>
              </a:ext>
            </a:extLst>
          </p:cNvPr>
          <p:cNvSpPr/>
          <p:nvPr/>
        </p:nvSpPr>
        <p:spPr>
          <a:xfrm>
            <a:off x="4375795" y="4364050"/>
            <a:ext cx="766289" cy="781026"/>
          </a:xfrm>
          <a:prstGeom prst="ellipse">
            <a:avLst/>
          </a:prstGeom>
          <a:solidFill>
            <a:srgbClr val="4F81BD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2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repeatCount="indefinite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8" grpId="0"/>
      <p:bldP spid="16" grpId="0" animBg="1"/>
      <p:bldP spid="1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EA66-55E8-A746-94A9-D9EC08A9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93610" cy="1245311"/>
          </a:xfrm>
        </p:spPr>
        <p:txBody>
          <a:bodyPr>
            <a:normAutofit/>
          </a:bodyPr>
          <a:lstStyle/>
          <a:p>
            <a:r>
              <a:rPr lang="en-GB" sz="3600" dirty="0"/>
              <a:t>"Which school" activity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A28C475-7AB4-854D-8F84-68F76EB65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31810" y="0"/>
            <a:ext cx="6862518" cy="674620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6A3A85-9F14-C844-B801-216BEEED474B}"/>
              </a:ext>
            </a:extLst>
          </p:cNvPr>
          <p:cNvSpPr txBox="1"/>
          <p:nvPr/>
        </p:nvSpPr>
        <p:spPr>
          <a:xfrm>
            <a:off x="955343" y="1910686"/>
            <a:ext cx="41216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We are trying to estimate the </a:t>
            </a:r>
            <a:r>
              <a:rPr lang="en-GB" sz="2400" i="1" dirty="0"/>
              <a:t>average </a:t>
            </a:r>
            <a:r>
              <a:rPr lang="en-GB" sz="2400" dirty="0"/>
              <a:t>score</a:t>
            </a:r>
          </a:p>
          <a:p>
            <a:endParaRPr lang="en-GB" sz="2400" dirty="0"/>
          </a:p>
          <a:p>
            <a:r>
              <a:rPr lang="en-GB" sz="2400" dirty="0"/>
              <a:t>Which schools would you most and least want to sample another child from? Why? </a:t>
            </a:r>
          </a:p>
          <a:p>
            <a:endParaRPr lang="en-GB" sz="2400" dirty="0"/>
          </a:p>
          <a:p>
            <a:r>
              <a:rPr lang="en-GB" sz="2400" dirty="0"/>
              <a:t>Why would it be better to sample from another school, than another pupil from school in the set plotted? </a:t>
            </a:r>
          </a:p>
        </p:txBody>
      </p:sp>
    </p:spTree>
    <p:extLst>
      <p:ext uri="{BB962C8B-B14F-4D97-AF65-F5344CB8AC3E}">
        <p14:creationId xmlns:p14="http://schemas.microsoft.com/office/powerpoint/2010/main" val="28773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8B24-E8B6-E142-820C-D109F027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Therapist effects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02C3DC-1FD2-9146-9E8F-01F3D79C4C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6782"/>
            <a:ext cx="7113917" cy="506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D31168-0FB1-7747-90FF-96A0925C0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891" y="1181657"/>
            <a:ext cx="7690452" cy="531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4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C1B4F0-F52A-894F-84A3-25D45E70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Quantifying sources of variation…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2BC708-B411-0047-A782-F94B446C7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490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1B03-B9BA-0D4B-9F03-177966DF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37D26-CCD7-CD46-ABBC-FBBD5F01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</a:t>
            </a:r>
          </a:p>
          <a:p>
            <a:pPr marL="0" indent="0">
              <a:buNone/>
            </a:pPr>
            <a:r>
              <a:rPr lang="en-US" dirty="0"/>
              <a:t>Variance/Std. Deviation</a:t>
            </a:r>
          </a:p>
          <a:p>
            <a:pPr marL="0" indent="0">
              <a:buNone/>
            </a:pPr>
            <a:r>
              <a:rPr lang="en-US" dirty="0"/>
              <a:t>Residuals</a:t>
            </a:r>
          </a:p>
        </p:txBody>
      </p:sp>
    </p:spTree>
    <p:extLst>
      <p:ext uri="{BB962C8B-B14F-4D97-AF65-F5344CB8AC3E}">
        <p14:creationId xmlns:p14="http://schemas.microsoft.com/office/powerpoint/2010/main" val="3513456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4440-072B-A849-8B0B-319C654E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all link to linear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B3DE-C30B-5A40-B39C-AF2292BE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have</a:t>
            </a:r>
          </a:p>
          <a:p>
            <a:pPr lvl="1"/>
            <a:r>
              <a:rPr lang="en-US" dirty="0"/>
              <a:t>Outcome = Y</a:t>
            </a:r>
          </a:p>
          <a:p>
            <a:pPr lvl="1"/>
            <a:r>
              <a:rPr lang="en-US" dirty="0"/>
              <a:t>Predictor = X</a:t>
            </a:r>
          </a:p>
          <a:p>
            <a:pPr lvl="1"/>
            <a:r>
              <a:rPr lang="en-US" dirty="0"/>
              <a:t>Repeated measurements of individuals</a:t>
            </a:r>
          </a:p>
        </p:txBody>
      </p:sp>
    </p:spTree>
    <p:extLst>
      <p:ext uri="{BB962C8B-B14F-4D97-AF65-F5344CB8AC3E}">
        <p14:creationId xmlns:p14="http://schemas.microsoft.com/office/powerpoint/2010/main" val="326995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2F42-5612-734B-A7C1-AC2CDF7E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theme: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BB31-88FC-F24A-9E0D-6E8714BFA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 on power/estimation/inference</a:t>
            </a:r>
          </a:p>
          <a:p>
            <a:r>
              <a:rPr lang="en-US" dirty="0"/>
              <a:t>As a phenomenon of interest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05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4285" y="21772"/>
            <a:ext cx="9114972" cy="68362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A3B2B7-A555-BD4C-A37D-64492D1528B5}"/>
              </a:ext>
            </a:extLst>
          </p:cNvPr>
          <p:cNvSpPr txBox="1"/>
          <p:nvPr/>
        </p:nvSpPr>
        <p:spPr>
          <a:xfrm>
            <a:off x="128461" y="1446663"/>
            <a:ext cx="16858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Scales are arbitrary here, but we could pretend y is change scores from pre-to post </a:t>
            </a:r>
            <a:r>
              <a:rPr lang="en-GB" dirty="0" err="1"/>
              <a:t>trx</a:t>
            </a:r>
            <a:r>
              <a:rPr lang="en-GB" dirty="0"/>
              <a:t>, one per-patient</a:t>
            </a:r>
          </a:p>
          <a:p>
            <a:endParaRPr lang="en-GB" dirty="0"/>
          </a:p>
          <a:p>
            <a:r>
              <a:rPr lang="en-GB" dirty="0"/>
              <a:t>X axis doesn't matter here… I just wanted to spread out the observations to make the plots easier to read later</a:t>
            </a:r>
          </a:p>
        </p:txBody>
      </p:sp>
    </p:spTree>
    <p:extLst>
      <p:ext uri="{BB962C8B-B14F-4D97-AF65-F5344CB8AC3E}">
        <p14:creationId xmlns:p14="http://schemas.microsoft.com/office/powerpoint/2010/main" val="17471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943424-5948-7445-A637-3352709F751F}"/>
              </a:ext>
            </a:extLst>
          </p:cNvPr>
          <p:cNvSpPr/>
          <p:nvPr/>
        </p:nvSpPr>
        <p:spPr>
          <a:xfrm>
            <a:off x="487718" y="621055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y ~ 1</a:t>
            </a:r>
          </a:p>
        </p:txBody>
      </p:sp>
    </p:spTree>
    <p:extLst>
      <p:ext uri="{BB962C8B-B14F-4D97-AF65-F5344CB8AC3E}">
        <p14:creationId xmlns:p14="http://schemas.microsoft.com/office/powerpoint/2010/main" val="32722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79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82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25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42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variance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Within-cluster</a:t>
            </a:r>
          </a:p>
          <a:p>
            <a:r>
              <a:rPr lang="en-US" dirty="0"/>
              <a:t>Between-cluster</a:t>
            </a:r>
          </a:p>
          <a:p>
            <a:endParaRPr lang="en-US" dirty="0"/>
          </a:p>
          <a:p>
            <a:r>
              <a:rPr lang="en-US" dirty="0"/>
              <a:t>Can term it a </a:t>
            </a:r>
            <a:r>
              <a:rPr lang="en-US" i="1" dirty="0"/>
              <a:t>random intercepts model</a:t>
            </a:r>
          </a:p>
          <a:p>
            <a:r>
              <a:rPr lang="en-US" dirty="0"/>
              <a:t>Instead of a being nuisance, clustering in the variance can now be </a:t>
            </a:r>
            <a:r>
              <a:rPr lang="en-US" i="1" dirty="0"/>
              <a:t>the thing of interest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0E5D06-2F80-DF45-B3A6-2C4B6ACAE000}"/>
              </a:ext>
            </a:extLst>
          </p:cNvPr>
          <p:cNvSpPr/>
          <p:nvPr/>
        </p:nvSpPr>
        <p:spPr>
          <a:xfrm>
            <a:off x="8720919" y="450425"/>
            <a:ext cx="3125450" cy="7526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chemeClr val="tx1"/>
                </a:solidFill>
              </a:rPr>
              <a:t>Between people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8CA22-918E-414F-B24C-101FAC417435}"/>
              </a:ext>
            </a:extLst>
          </p:cNvPr>
          <p:cNvSpPr/>
          <p:nvPr/>
        </p:nvSpPr>
        <p:spPr>
          <a:xfrm>
            <a:off x="8720919" y="1203043"/>
            <a:ext cx="3125450" cy="1868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350" dirty="0">
                <a:solidFill>
                  <a:schemeClr val="tx1"/>
                </a:solidFill>
              </a:rPr>
              <a:t>Within person</a:t>
            </a:r>
          </a:p>
        </p:txBody>
      </p:sp>
    </p:spTree>
    <p:extLst>
      <p:ext uri="{BB962C8B-B14F-4D97-AF65-F5344CB8AC3E}">
        <p14:creationId xmlns:p14="http://schemas.microsoft.com/office/powerpoint/2010/main" val="23129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"Variance partition coefficient"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920" y="1851479"/>
            <a:ext cx="4965703" cy="36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271" y="3025321"/>
            <a:ext cx="5461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71" y="4667251"/>
            <a:ext cx="6146800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589" y="0"/>
            <a:ext cx="3386667" cy="25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589" y="2219779"/>
            <a:ext cx="3386667" cy="25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589" y="4500337"/>
            <a:ext cx="3386667" cy="254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27885" y="26171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total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93821" y="2461192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between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23552" y="473823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</a:t>
            </a:r>
          </a:p>
        </p:txBody>
      </p:sp>
    </p:spTree>
    <p:extLst>
      <p:ext uri="{BB962C8B-B14F-4D97-AF65-F5344CB8AC3E}">
        <p14:creationId xmlns:p14="http://schemas.microsoft.com/office/powerpoint/2010/main" val="161273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A22E-0360-4342-B43A-C5E2C2B7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Scottish school-leavers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5F065-8BF2-6848-925D-1845E6948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&gt; 30,000 students</a:t>
            </a:r>
          </a:p>
          <a:p>
            <a:pPr marL="0" indent="0">
              <a:buNone/>
            </a:pPr>
            <a:r>
              <a:rPr lang="en-GB" dirty="0"/>
              <a:t>508 schools</a:t>
            </a:r>
          </a:p>
          <a:p>
            <a:pPr marL="0" indent="0">
              <a:buNone/>
            </a:pPr>
            <a:r>
              <a:rPr lang="en-GB" dirty="0"/>
              <a:t>Year of leaving (cohort90)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Student gender</a:t>
            </a:r>
          </a:p>
          <a:p>
            <a:pPr marL="0" indent="0">
              <a:buNone/>
            </a:pPr>
            <a:r>
              <a:rPr lang="en-GB" dirty="0"/>
              <a:t>Prev. exam score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School type (private/state)</a:t>
            </a:r>
          </a:p>
          <a:p>
            <a:pPr marL="0" indent="0">
              <a:buNone/>
            </a:pPr>
            <a:r>
              <a:rPr lang="en-GB" dirty="0"/>
              <a:t>Location (urban/rural)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CBC83-43D6-A341-8B0D-012264A69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0" y="182562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A36A-F786-DF4A-9AC1-A74C54FB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Schools sampling activity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30A3F-6600-FD4D-8856-72C035034E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dirty="0"/>
              <a:t>Imagine you work for the UK Department for Education (DfE).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Your task is to find out whether a new educational intervention is effective</a:t>
            </a:r>
            <a:r>
              <a:rPr lang="en-GB" dirty="0"/>
              <a:t>. The new intervention has been rolled out in 1000 randomly-selected schools in the UK.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• You have a budget of around £10,000.</a:t>
            </a:r>
            <a:br>
              <a:rPr lang="en-GB" dirty="0"/>
            </a:br>
            <a:r>
              <a:rPr lang="en-GB" dirty="0"/>
              <a:t>• The cost to visit a single school is £100</a:t>
            </a:r>
            <a:br>
              <a:rPr lang="en-GB" dirty="0"/>
            </a:br>
            <a:r>
              <a:rPr lang="en-GB" dirty="0"/>
              <a:t>• The cost to measure each pupil is £10</a:t>
            </a:r>
            <a:br>
              <a:rPr lang="en-GB" dirty="0"/>
            </a:br>
            <a:r>
              <a:rPr lang="en-GB" dirty="0"/>
              <a:t>• The average size of a school in the UK is roughly 250.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/>
              <a:t>Would you prefer to collect data from: 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49B468-6EEA-3343-B08A-5C86395F1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793539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970 children across 3 schools </a:t>
            </a:r>
          </a:p>
          <a:p>
            <a:r>
              <a:rPr lang="en-GB" dirty="0"/>
              <a:t>870 children across 13 schools </a:t>
            </a:r>
          </a:p>
          <a:p>
            <a:r>
              <a:rPr lang="en-GB" dirty="0"/>
              <a:t>770 children across 23 schools </a:t>
            </a:r>
          </a:p>
          <a:p>
            <a:r>
              <a:rPr lang="en-GB" dirty="0"/>
              <a:t>670 children across 33 schools </a:t>
            </a:r>
          </a:p>
          <a:p>
            <a:r>
              <a:rPr lang="en-GB" dirty="0"/>
              <a:t>570 children across 43 schools </a:t>
            </a:r>
          </a:p>
          <a:p>
            <a:r>
              <a:rPr lang="en-GB" dirty="0"/>
              <a:t>470 children across 53 schools </a:t>
            </a:r>
          </a:p>
          <a:p>
            <a:r>
              <a:rPr lang="en-GB" dirty="0"/>
              <a:t>370 children across 63 schools </a:t>
            </a:r>
          </a:p>
          <a:p>
            <a:r>
              <a:rPr lang="en-GB" dirty="0"/>
              <a:t>270 children across 73 schools </a:t>
            </a:r>
          </a:p>
          <a:p>
            <a:r>
              <a:rPr lang="en-GB" dirty="0"/>
              <a:t>170 children across 83 schools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These options all cost around £10,000.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dirty="0"/>
              <a:t>Discuss the problem as a small group. </a:t>
            </a:r>
          </a:p>
          <a:p>
            <a:pPr marL="0" indent="0">
              <a:buNone/>
            </a:pPr>
            <a:r>
              <a:rPr lang="en-GB" dirty="0"/>
              <a:t>Identify the different trade-offs involved. </a:t>
            </a:r>
          </a:p>
        </p:txBody>
      </p:sp>
    </p:spTree>
    <p:extLst>
      <p:ext uri="{BB962C8B-B14F-4D97-AF65-F5344CB8AC3E}">
        <p14:creationId xmlns:p14="http://schemas.microsoft.com/office/powerpoint/2010/main" val="1370851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7D77C4-EDF3-E243-9998-4C476B41FA58}"/>
              </a:ext>
            </a:extLst>
          </p:cNvPr>
          <p:cNvSpPr/>
          <p:nvPr/>
        </p:nvSpPr>
        <p:spPr>
          <a:xfrm>
            <a:off x="1124263" y="719528"/>
            <a:ext cx="5531370" cy="5771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Schools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57E5B3-91D3-EA42-A0A9-169AF9639F80}"/>
              </a:ext>
            </a:extLst>
          </p:cNvPr>
          <p:cNvGrpSpPr/>
          <p:nvPr/>
        </p:nvGrpSpPr>
        <p:grpSpPr>
          <a:xfrm>
            <a:off x="6727302" y="1384796"/>
            <a:ext cx="1320480" cy="1395000"/>
            <a:chOff x="6727302" y="1384796"/>
            <a:chExt cx="1320480" cy="13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7224DE0-B902-7745-AB34-22677C763C63}"/>
                    </a:ext>
                  </a:extLst>
                </p14:cNvPr>
                <p14:cNvContentPartPr/>
                <p14:nvPr/>
              </p14:nvContentPartPr>
              <p14:xfrm>
                <a:off x="6760782" y="1384796"/>
                <a:ext cx="1287000" cy="1198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7224DE0-B902-7745-AB34-22677C763C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51782" y="1375796"/>
                  <a:ext cx="1304640" cy="12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911E21-BEB3-5446-B71D-A87C6CF36C2F}"/>
                    </a:ext>
                  </a:extLst>
                </p14:cNvPr>
                <p14:cNvContentPartPr/>
                <p14:nvPr/>
              </p14:nvContentPartPr>
              <p14:xfrm>
                <a:off x="6727302" y="2249156"/>
                <a:ext cx="532440" cy="530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911E21-BEB3-5446-B71D-A87C6CF36C2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18662" y="2240516"/>
                  <a:ext cx="550080" cy="54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6CDEF-EAA1-CC46-A731-AEFD74B7D810}"/>
              </a:ext>
            </a:extLst>
          </p:cNvPr>
          <p:cNvGrpSpPr/>
          <p:nvPr/>
        </p:nvGrpSpPr>
        <p:grpSpPr>
          <a:xfrm>
            <a:off x="5713542" y="3452276"/>
            <a:ext cx="2168640" cy="1935720"/>
            <a:chOff x="5713542" y="3452276"/>
            <a:chExt cx="2168640" cy="19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57EEC96-0692-9D42-B061-AC92D668B588}"/>
                    </a:ext>
                  </a:extLst>
                </p14:cNvPr>
                <p14:cNvContentPartPr/>
                <p14:nvPr/>
              </p14:nvContentPartPr>
              <p14:xfrm>
                <a:off x="5859702" y="3452276"/>
                <a:ext cx="2022480" cy="1636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57EEC96-0692-9D42-B061-AC92D668B5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50702" y="3443276"/>
                  <a:ext cx="2040120" cy="16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6861366-A70E-9749-9813-E49506BB6707}"/>
                    </a:ext>
                  </a:extLst>
                </p14:cNvPr>
                <p14:cNvContentPartPr/>
                <p14:nvPr/>
              </p14:nvContentPartPr>
              <p14:xfrm>
                <a:off x="5713542" y="4836116"/>
                <a:ext cx="469080" cy="551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6861366-A70E-9749-9813-E49506BB670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04902" y="4827476"/>
                  <a:ext cx="486720" cy="569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1325B74-18B8-384A-B00B-EC93EF4E7035}"/>
              </a:ext>
            </a:extLst>
          </p:cNvPr>
          <p:cNvSpPr txBox="1"/>
          <p:nvPr/>
        </p:nvSpPr>
        <p:spPr>
          <a:xfrm>
            <a:off x="8047782" y="3005601"/>
            <a:ext cx="175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5A6AD0-968D-0743-8134-6502AC7358A9}"/>
              </a:ext>
            </a:extLst>
          </p:cNvPr>
          <p:cNvSpPr txBox="1"/>
          <p:nvPr/>
        </p:nvSpPr>
        <p:spPr>
          <a:xfrm>
            <a:off x="8152931" y="1194290"/>
            <a:ext cx="1753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State/Private</a:t>
            </a:r>
          </a:p>
          <a:p>
            <a:r>
              <a:rPr lang="en-US" dirty="0"/>
              <a:t>Urban rural</a:t>
            </a:r>
          </a:p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273AE7-2C49-F642-AB49-52D0143E1D62}"/>
              </a:ext>
            </a:extLst>
          </p:cNvPr>
          <p:cNvSpPr/>
          <p:nvPr/>
        </p:nvSpPr>
        <p:spPr>
          <a:xfrm>
            <a:off x="1575685" y="3466151"/>
            <a:ext cx="1768840" cy="19487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90FA8C-8B91-5148-B5FE-7B46AE57CDCD}"/>
              </a:ext>
            </a:extLst>
          </p:cNvPr>
          <p:cNvSpPr/>
          <p:nvPr/>
        </p:nvSpPr>
        <p:spPr>
          <a:xfrm>
            <a:off x="3571534" y="3466151"/>
            <a:ext cx="1768840" cy="19487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ADC69D-02FE-9345-910F-A41828553066}"/>
              </a:ext>
            </a:extLst>
          </p:cNvPr>
          <p:cNvSpPr/>
          <p:nvPr/>
        </p:nvSpPr>
        <p:spPr>
          <a:xfrm>
            <a:off x="3957403" y="4317167"/>
            <a:ext cx="1768840" cy="19487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DD3447-5E78-B047-B6FE-7D1FD758AF72}"/>
              </a:ext>
            </a:extLst>
          </p:cNvPr>
          <p:cNvSpPr/>
          <p:nvPr/>
        </p:nvSpPr>
        <p:spPr>
          <a:xfrm>
            <a:off x="2022963" y="4317167"/>
            <a:ext cx="1768840" cy="19487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50214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C1C3-2ABF-1444-929A-15CA820C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76DE-2D0A-CA45-9C9A-E3C397A2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>
                <a:latin typeface="Andale Mono" panose="020B0509000000000004" pitchFamily="49" charset="0"/>
              </a:rPr>
              <a:t>lm</a:t>
            </a:r>
            <a:r>
              <a:rPr lang="en-US" sz="4400" dirty="0">
                <a:latin typeface="Andale Mono" panose="020B0509000000000004" pitchFamily="49" charset="0"/>
              </a:rPr>
              <a:t>(score ~ </a:t>
            </a:r>
            <a:r>
              <a:rPr lang="en-US" sz="4400" dirty="0" err="1">
                <a:latin typeface="Andale Mono" panose="020B0509000000000004" pitchFamily="49" charset="0"/>
              </a:rPr>
              <a:t>previous_score</a:t>
            </a:r>
            <a:r>
              <a:rPr lang="en-US" sz="4400" dirty="0">
                <a:latin typeface="Andale Mono" panose="020B0509000000000004" pitchFamily="49" charset="0"/>
              </a:rPr>
              <a:t>)</a:t>
            </a:r>
          </a:p>
          <a:p>
            <a:pPr marL="0" indent="0">
              <a:buNone/>
            </a:pPr>
            <a:endParaRPr lang="en-US" sz="4400" dirty="0">
              <a:latin typeface="Andale Mono" panose="020B050900000000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B5EC6-67FB-5548-B4B7-AA59885F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939" y="3830419"/>
            <a:ext cx="7373256" cy="8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0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models split the error term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72" y="2721147"/>
            <a:ext cx="7373256" cy="846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49" y="5000171"/>
            <a:ext cx="10561702" cy="9216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72DF06-75C5-CE45-BDDB-E6FBF993E31F}"/>
              </a:ext>
            </a:extLst>
          </p:cNvPr>
          <p:cNvSpPr/>
          <p:nvPr/>
        </p:nvSpPr>
        <p:spPr>
          <a:xfrm>
            <a:off x="613825" y="4541314"/>
            <a:ext cx="7064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Mixed regression - </a:t>
            </a:r>
            <a:r>
              <a:rPr lang="en-US" i="1" dirty="0" err="1">
                <a:solidFill>
                  <a:srgbClr val="C00000"/>
                </a:solidFill>
              </a:rPr>
              <a:t>i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represents an individual, j represents a measurement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CDB7C-15D5-B04C-BDDD-AC1EF84F0976}"/>
              </a:ext>
            </a:extLst>
          </p:cNvPr>
          <p:cNvSpPr/>
          <p:nvPr/>
        </p:nvSpPr>
        <p:spPr>
          <a:xfrm>
            <a:off x="613824" y="2332575"/>
            <a:ext cx="5415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multiple regression - </a:t>
            </a:r>
            <a:r>
              <a:rPr lang="en-US" i="1" dirty="0" err="1">
                <a:solidFill>
                  <a:srgbClr val="C00000"/>
                </a:solidFill>
              </a:rPr>
              <a:t>i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represents an individual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6490E-388D-6245-BFA5-45A9EB89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938977" y="1744123"/>
            <a:ext cx="3386666" cy="25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D019EE-9470-C940-B387-309E9981C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341" y="1760922"/>
            <a:ext cx="3386667" cy="254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66DBC33-DB51-CA4D-B508-8D43CB291C26}"/>
                  </a:ext>
                </a:extLst>
              </p14:cNvPr>
              <p14:cNvContentPartPr/>
              <p14:nvPr/>
            </p14:nvContentPartPr>
            <p14:xfrm>
              <a:off x="7997394" y="3928556"/>
              <a:ext cx="811440" cy="992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66DBC33-DB51-CA4D-B508-8D43CB291C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61378" y="3892556"/>
                <a:ext cx="883112" cy="10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DC815AC-5D98-AB4A-8B19-B096F18AACE0}"/>
                  </a:ext>
                </a:extLst>
              </p14:cNvPr>
              <p14:cNvContentPartPr/>
              <p14:nvPr/>
            </p14:nvContentPartPr>
            <p14:xfrm>
              <a:off x="8221314" y="4938356"/>
              <a:ext cx="1389240" cy="1073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DC815AC-5D98-AB4A-8B19-B096F18AACE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85305" y="4902356"/>
                <a:ext cx="1460899" cy="114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9A59A81-66C4-EC4A-9C2C-7C2C6587A584}"/>
              </a:ext>
            </a:extLst>
          </p:cNvPr>
          <p:cNvGrpSpPr/>
          <p:nvPr/>
        </p:nvGrpSpPr>
        <p:grpSpPr>
          <a:xfrm>
            <a:off x="10220394" y="3843596"/>
            <a:ext cx="1532880" cy="2470320"/>
            <a:chOff x="10220394" y="3843596"/>
            <a:chExt cx="1532880" cy="247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863BBE-AFAF-3041-A184-6DB0E98E20F8}"/>
                    </a:ext>
                  </a:extLst>
                </p14:cNvPr>
                <p14:cNvContentPartPr/>
                <p14:nvPr/>
              </p14:nvContentPartPr>
              <p14:xfrm>
                <a:off x="10220394" y="4993796"/>
                <a:ext cx="1532880" cy="1320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863BBE-AFAF-3041-A184-6DB0E98E20F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84394" y="4957796"/>
                  <a:ext cx="1604520" cy="13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D8D9863-2F17-5C49-8E3A-1DBFF5E69F02}"/>
                    </a:ext>
                  </a:extLst>
                </p14:cNvPr>
                <p14:cNvContentPartPr/>
                <p14:nvPr/>
              </p14:nvContentPartPr>
              <p14:xfrm>
                <a:off x="11110314" y="3996596"/>
                <a:ext cx="34200" cy="934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D8D9863-2F17-5C49-8E3A-1DBFF5E69F0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074314" y="3960596"/>
                  <a:ext cx="105840" cy="10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33DF62-B737-9E4E-B8E3-6C6191FFE68C}"/>
                    </a:ext>
                  </a:extLst>
                </p14:cNvPr>
                <p14:cNvContentPartPr/>
                <p14:nvPr/>
              </p14:nvContentPartPr>
              <p14:xfrm>
                <a:off x="11001954" y="3843596"/>
                <a:ext cx="352440" cy="288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33DF62-B737-9E4E-B8E3-6C6191FFE6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965954" y="3807551"/>
                  <a:ext cx="424080" cy="35973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6550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F6F0-418F-6542-A8AD-AD48249A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2014-E394-AE42-AEF5-ACF1449A0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technique for splitting variance</a:t>
            </a:r>
          </a:p>
          <a:p>
            <a:r>
              <a:rPr lang="en-US" dirty="0"/>
              <a:t>Has superseded RM Anova except in simplest cases </a:t>
            </a:r>
            <a:br>
              <a:rPr lang="en-US" dirty="0"/>
            </a:br>
            <a:r>
              <a:rPr lang="en-US" sz="1600" dirty="0"/>
              <a:t>(balanced data, no missing, not interested in variability, no stimulus effects)</a:t>
            </a:r>
            <a:endParaRPr lang="en-US" dirty="0"/>
          </a:p>
          <a:p>
            <a:r>
              <a:rPr lang="en-US" dirty="0"/>
              <a:t>Already widely adopted in health and psycho-linguistics</a:t>
            </a:r>
          </a:p>
          <a:p>
            <a:endParaRPr lang="en-US" dirty="0"/>
          </a:p>
          <a:p>
            <a:r>
              <a:rPr lang="en-US" dirty="0"/>
              <a:t>Fitting with the `</a:t>
            </a:r>
            <a:r>
              <a:rPr lang="en-US" dirty="0" err="1"/>
              <a:t>lmer</a:t>
            </a:r>
            <a:r>
              <a:rPr lang="en-US" dirty="0"/>
              <a:t>` function, using `</a:t>
            </a:r>
            <a:r>
              <a:rPr lang="en-US" dirty="0" err="1"/>
              <a:t>lmerTest</a:t>
            </a:r>
            <a:r>
              <a:rPr lang="en-US" dirty="0"/>
              <a:t>` library.</a:t>
            </a:r>
          </a:p>
          <a:p>
            <a:r>
              <a:rPr lang="en-US" dirty="0"/>
              <a:t>Formulas now have an explicit 'random part'</a:t>
            </a:r>
          </a:p>
        </p:txBody>
      </p:sp>
    </p:spTree>
    <p:extLst>
      <p:ext uri="{BB962C8B-B14F-4D97-AF65-F5344CB8AC3E}">
        <p14:creationId xmlns:p14="http://schemas.microsoft.com/office/powerpoint/2010/main" val="3392302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759" y="2047739"/>
            <a:ext cx="112774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ndale Mono" charset="0"/>
                <a:ea typeface="Andale Mono" charset="0"/>
                <a:cs typeface="Andale Mono" charset="0"/>
              </a:rPr>
              <a:t>library(</a:t>
            </a:r>
            <a:r>
              <a:rPr lang="en-US" sz="3600" dirty="0" err="1">
                <a:latin typeface="Andale Mono" charset="0"/>
                <a:ea typeface="Andale Mono" charset="0"/>
                <a:cs typeface="Andale Mono" charset="0"/>
              </a:rPr>
              <a:t>lmerTest</a:t>
            </a:r>
            <a:r>
              <a:rPr lang="en-US" sz="3600" dirty="0">
                <a:latin typeface="Andale Mono" charset="0"/>
                <a:ea typeface="Andale Mono" charset="0"/>
                <a:cs typeface="Andale Mono" charset="0"/>
              </a:rPr>
              <a:t>)</a:t>
            </a:r>
          </a:p>
          <a:p>
            <a:r>
              <a:rPr lang="en-US" sz="3600" dirty="0" err="1">
                <a:latin typeface="Andale Mono" charset="0"/>
                <a:ea typeface="Andale Mono" charset="0"/>
                <a:cs typeface="Andale Mono" charset="0"/>
              </a:rPr>
              <a:t>lmer</a:t>
            </a:r>
            <a:r>
              <a:rPr lang="en-US" sz="3600" dirty="0">
                <a:latin typeface="Andale Mono" charset="0"/>
                <a:ea typeface="Andale Mono" charset="0"/>
                <a:cs typeface="Andale Mono" charset="0"/>
              </a:rPr>
              <a:t>(outcome ~ predictors + (1|grouping)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7814268" y="402826"/>
            <a:ext cx="4325257" cy="195942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This is the 'random' part of the model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4103915" y="482263"/>
            <a:ext cx="3868057" cy="187999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This is the 'fixed' part which is just like lm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717144" y="4252686"/>
            <a:ext cx="2641600" cy="1567543"/>
          </a:xfrm>
          <a:prstGeom prst="wedgeRectCallout">
            <a:avLst>
              <a:gd name="adj1" fmla="val 91025"/>
              <a:gd name="adj2" fmla="val -114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1 just means add an intercept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7561943" y="4361543"/>
            <a:ext cx="2641600" cy="1567543"/>
          </a:xfrm>
          <a:prstGeom prst="wedgeRectCallout">
            <a:avLst>
              <a:gd name="adj1" fmla="val 28832"/>
              <a:gd name="adj2" fmla="val -125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is the grouping variable</a:t>
            </a:r>
          </a:p>
        </p:txBody>
      </p:sp>
    </p:spTree>
    <p:extLst>
      <p:ext uri="{BB962C8B-B14F-4D97-AF65-F5344CB8AC3E}">
        <p14:creationId xmlns:p14="http://schemas.microsoft.com/office/powerpoint/2010/main" val="63612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135" y="2261495"/>
            <a:ext cx="12187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Andale Mono" charset="0"/>
                <a:ea typeface="Andale Mono" charset="0"/>
                <a:cs typeface="Andale Mono" charset="0"/>
              </a:rPr>
              <a:t>lmer</a:t>
            </a:r>
            <a:r>
              <a:rPr lang="en-US" sz="3200" dirty="0">
                <a:latin typeface="Andale Mono" charset="0"/>
                <a:ea typeface="Andale Mono" charset="0"/>
                <a:cs typeface="Andale Mono" charset="0"/>
              </a:rPr>
              <a:t>(score ~ 1 + (1|school) )						</a:t>
            </a:r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CA60FB72-02A4-744D-8A06-B3311E21A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15" y="3016334"/>
            <a:ext cx="5258825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B9952F-4AD0-5047-B716-26F2E2BE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00921" y="75715"/>
            <a:ext cx="2327785" cy="1745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D2F222-C3CE-FB44-AFDF-83A7E18A7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135" y="75715"/>
            <a:ext cx="2327786" cy="174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3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40EA-5AA0-0649-B107-EDDF5715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Demonstration/walkthrough</a:t>
            </a:r>
            <a:br>
              <a:rPr lang="en-GB" dirty="0"/>
            </a:br>
            <a:r>
              <a:rPr lang="en-GB" dirty="0"/>
              <a:t>in RStudio…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AE0AF-9BE4-1A41-ACED-52D1DD8AE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3820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951E16-C665-9041-A7FD-D450AEB1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exercises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0AA23D-CCD3-1C40-8940-7DDFE967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Re-run some of what I just showed</a:t>
            </a:r>
          </a:p>
          <a:p>
            <a:r>
              <a:rPr lang="en-GB" dirty="0"/>
              <a:t>Apply the same technique to the `words` dataset we used in the RM </a:t>
            </a:r>
            <a:r>
              <a:rPr lang="en-GB" dirty="0" err="1"/>
              <a:t>Anova</a:t>
            </a:r>
            <a:r>
              <a:rPr lang="en-GB" dirty="0"/>
              <a:t> workshop</a:t>
            </a:r>
          </a:p>
        </p:txBody>
      </p:sp>
    </p:spTree>
    <p:extLst>
      <p:ext uri="{BB962C8B-B14F-4D97-AF65-F5344CB8AC3E}">
        <p14:creationId xmlns:p14="http://schemas.microsoft.com/office/powerpoint/2010/main" val="393180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273E-5E06-4A45-847A-6338D801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9267493" cy="2852737"/>
          </a:xfrm>
        </p:spPr>
        <p:txBody>
          <a:bodyPr/>
          <a:lstStyle/>
          <a:p>
            <a:r>
              <a:rPr lang="en-US"/>
              <a:t>Social science datasets almost always show classification and nesting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CE559-DA07-EB4A-B4BC-35AFE612A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80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0" y="2699544"/>
            <a:ext cx="3365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4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1880394"/>
            <a:ext cx="7366000" cy="4241800"/>
          </a:xfrm>
        </p:spPr>
      </p:pic>
    </p:spTree>
    <p:extLst>
      <p:ext uri="{BB962C8B-B14F-4D97-AF65-F5344CB8AC3E}">
        <p14:creationId xmlns:p14="http://schemas.microsoft.com/office/powerpoint/2010/main" val="409855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1880394"/>
            <a:ext cx="1625600" cy="4241800"/>
          </a:xfrm>
        </p:spPr>
      </p:pic>
    </p:spTree>
    <p:extLst>
      <p:ext uri="{BB962C8B-B14F-4D97-AF65-F5344CB8AC3E}">
        <p14:creationId xmlns:p14="http://schemas.microsoft.com/office/powerpoint/2010/main" val="178477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1880394"/>
            <a:ext cx="1625600" cy="4241800"/>
          </a:xfrm>
        </p:spPr>
      </p:pic>
    </p:spTree>
    <p:extLst>
      <p:ext uri="{BB962C8B-B14F-4D97-AF65-F5344CB8AC3E}">
        <p14:creationId xmlns:p14="http://schemas.microsoft.com/office/powerpoint/2010/main" val="105228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29078</TotalTime>
  <Words>1505</Words>
  <Application>Microsoft Macintosh PowerPoint</Application>
  <PresentationFormat>Widescreen</PresentationFormat>
  <Paragraphs>240</Paragraphs>
  <Slides>47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Andale Mono</vt:lpstr>
      <vt:lpstr>Arial</vt:lpstr>
      <vt:lpstr>Calibri</vt:lpstr>
      <vt:lpstr>Calibri Light</vt:lpstr>
      <vt:lpstr>Office Theme</vt:lpstr>
      <vt:lpstr>Repeated measurements</vt:lpstr>
      <vt:lpstr>Why do we make repeated measures?</vt:lpstr>
      <vt:lpstr>Key theme: Variability</vt:lpstr>
      <vt:lpstr>Schools sampling activity</vt:lpstr>
      <vt:lpstr>Social science datasets almost always show classification and nesting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Sometimes more than one type of nesting at once…</vt:lpstr>
      <vt:lpstr>PowerPoint Presentation</vt:lpstr>
      <vt:lpstr>PowerPoint Presentation</vt:lpstr>
      <vt:lpstr>We need to think about where variation comes from when choosing an analysis…</vt:lpstr>
      <vt:lpstr>Within/between variation</vt:lpstr>
      <vt:lpstr>Repeated measures</vt:lpstr>
      <vt:lpstr>Within/between variation</vt:lpstr>
      <vt:lpstr>If people are 'consistent'</vt:lpstr>
      <vt:lpstr>If people are 'inconsistent'</vt:lpstr>
      <vt:lpstr>Within subject designs</vt:lpstr>
      <vt:lpstr>This is why within-designs are more powerful</vt:lpstr>
      <vt:lpstr>Within-between designs</vt:lpstr>
      <vt:lpstr>Analysing within-person data</vt:lpstr>
      <vt:lpstr>'Random effects' models</vt:lpstr>
      <vt:lpstr>"Which school" activity</vt:lpstr>
      <vt:lpstr>Therapist effects</vt:lpstr>
      <vt:lpstr>Quantifying sources of variation…</vt:lpstr>
      <vt:lpstr>Quick recap</vt:lpstr>
      <vt:lpstr>How does this all link to linear models?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Splitting the variance</vt:lpstr>
      <vt:lpstr>"Variance partition coefficient"</vt:lpstr>
      <vt:lpstr>Scottish school-leavers data</vt:lpstr>
      <vt:lpstr>PowerPoint Presentation</vt:lpstr>
      <vt:lpstr>PowerPoint Presentation</vt:lpstr>
      <vt:lpstr>Mixed models split the error term</vt:lpstr>
      <vt:lpstr>Mixed models</vt:lpstr>
      <vt:lpstr>PowerPoint Presentation</vt:lpstr>
      <vt:lpstr>PowerPoint Presentation</vt:lpstr>
      <vt:lpstr>Demonstration/walkthrough in RStudio…</vt:lpstr>
      <vt:lpstr>Practice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Whalley</dc:creator>
  <cp:lastModifiedBy>Ben Whalley</cp:lastModifiedBy>
  <cp:revision>759</cp:revision>
  <dcterms:created xsi:type="dcterms:W3CDTF">2017-12-08T13:23:04Z</dcterms:created>
  <dcterms:modified xsi:type="dcterms:W3CDTF">2021-03-01T10:58:40Z</dcterms:modified>
</cp:coreProperties>
</file>