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73" r:id="rId11"/>
    <p:sldId id="268" r:id="rId12"/>
    <p:sldId id="267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6A7B4D-ADFA-DF4A-89C0-FC6536E53C6E}">
          <p14:sldIdLst>
            <p14:sldId id="256"/>
            <p14:sldId id="272"/>
            <p14:sldId id="257"/>
            <p14:sldId id="261"/>
          </p14:sldIdLst>
        </p14:section>
        <p14:section name="Form an equation" id="{4683A00A-2148-B44B-A648-9C5084EF65D6}">
          <p14:sldIdLst>
            <p14:sldId id="262"/>
            <p14:sldId id="263"/>
            <p14:sldId id="264"/>
            <p14:sldId id="265"/>
            <p14:sldId id="266"/>
          </p14:sldIdLst>
        </p14:section>
        <p14:section name="LI and SC" id="{25DBBF7D-87A3-6A4F-B2A2-9A6B0B0091CD}">
          <p14:sldIdLst>
            <p14:sldId id="273"/>
          </p14:sldIdLst>
        </p14:section>
        <p14:section name="Problems" id="{79EE8874-A4F3-8346-B3B6-2C654A50BF48}">
          <p14:sldIdLst>
            <p14:sldId id="268"/>
            <p14:sldId id="267"/>
          </p14:sldIdLst>
        </p14:section>
        <p14:section name="Solutions" id="{0C57EA44-5066-3840-A4AE-48236960059D}">
          <p14:sldIdLst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1"/>
    <p:restoredTop sz="94737"/>
  </p:normalViewPr>
  <p:slideViewPr>
    <p:cSldViewPr snapToGrid="0" snapToObjects="1">
      <p:cViewPr varScale="1">
        <p:scale>
          <a:sx n="47" d="100"/>
          <a:sy n="47" d="100"/>
        </p:scale>
        <p:origin x="208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41AC9-6939-6042-9B64-B91A8FB2F9FC}" type="datetimeFigureOut">
              <a:rPr lang="en-AU" smtClean="0"/>
              <a:t>1/2/18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E6953-D307-DE41-9B6A-F62E0C4D4E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5323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is to leave on the screen whilst students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1348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Print this slide, and the previous slide (double sided)</a:t>
            </a:r>
            <a:r>
              <a:rPr lang="en-AU" baseline="0" dirty="0"/>
              <a:t> to hand out to students.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6775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Print this slide, and the following (double sided)</a:t>
            </a:r>
            <a:r>
              <a:rPr lang="en-AU" baseline="0" dirty="0"/>
              <a:t> to hand out to students.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E6953-D307-DE41-9B6A-F62E0C4D4EC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1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1/2/18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694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1/2/18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970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1/2/18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3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1/2/18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045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1/2/18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283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1/2/18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19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1/2/18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618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1/2/18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520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1/2/18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799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1/2/18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551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4E63-FDA4-5D46-ADE6-E559ED70081F}" type="datetimeFigureOut">
              <a:rPr lang="en-AU" smtClean="0"/>
              <a:t>1/2/18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88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14E63-FDA4-5D46-ADE6-E559ED70081F}" type="datetimeFigureOut">
              <a:rPr lang="en-AU" smtClean="0"/>
              <a:t>1/2/18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1B9FE-ACF7-C640-ABA0-B3A8ADEF4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339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Problem Solving Lesson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Strategy: Organise</a:t>
            </a:r>
          </a:p>
        </p:txBody>
      </p:sp>
    </p:spTree>
    <p:extLst>
      <p:ext uri="{BB962C8B-B14F-4D97-AF65-F5344CB8AC3E}">
        <p14:creationId xmlns:p14="http://schemas.microsoft.com/office/powerpoint/2010/main" val="1274701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314" y="305693"/>
            <a:ext cx="537009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Learning Intention</a:t>
            </a:r>
          </a:p>
          <a:p>
            <a:r>
              <a:rPr lang="en-AU" sz="2800" dirty="0"/>
              <a:t>To understand algebraic representations</a:t>
            </a:r>
            <a:r>
              <a:rPr lang="en-GB" sz="2800" dirty="0">
                <a:effectLst/>
              </a:rPr>
              <a:t> </a:t>
            </a:r>
          </a:p>
          <a:p>
            <a:endParaRPr lang="en-AU" sz="2800" dirty="0"/>
          </a:p>
          <a:p>
            <a:r>
              <a:rPr lang="en-AU" sz="2800" b="1" dirty="0"/>
              <a:t>Success Criteria</a:t>
            </a:r>
          </a:p>
          <a:p>
            <a:r>
              <a:rPr lang="en-AU" sz="2800" dirty="0"/>
              <a:t>I can:</a:t>
            </a:r>
            <a:endParaRPr lang="en-GB" sz="2800" dirty="0"/>
          </a:p>
          <a:p>
            <a:pPr marL="285750" lvl="0" indent="-285750">
              <a:buFont typeface="Arial" charset="0"/>
              <a:buChar char="•"/>
            </a:pPr>
            <a:r>
              <a:rPr lang="en-AU" sz="2800" dirty="0">
                <a:solidFill>
                  <a:schemeClr val="accent6">
                    <a:lumMod val="50000"/>
                  </a:schemeClr>
                </a:solidFill>
              </a:rPr>
              <a:t>define</a:t>
            </a:r>
            <a:r>
              <a:rPr lang="en-AU" sz="2800" dirty="0"/>
              <a:t> variables</a:t>
            </a:r>
          </a:p>
          <a:p>
            <a:pPr marL="285750" lvl="0" indent="-285750">
              <a:buFont typeface="Arial" charset="0"/>
              <a:buChar char="•"/>
            </a:pPr>
            <a:r>
              <a:rPr lang="en-AU" sz="2800" dirty="0">
                <a:solidFill>
                  <a:schemeClr val="accent6">
                    <a:lumMod val="50000"/>
                  </a:schemeClr>
                </a:solidFill>
              </a:rPr>
              <a:t>combine</a:t>
            </a:r>
            <a:r>
              <a:rPr lang="en-AU" sz="2800" dirty="0"/>
              <a:t> variables to form expressions</a:t>
            </a:r>
            <a:endParaRPr lang="en-GB" sz="2800" dirty="0"/>
          </a:p>
          <a:p>
            <a:pPr marL="285750" lvl="0" indent="-285750">
              <a:buFont typeface="Arial" charset="0"/>
              <a:buChar char="•"/>
            </a:pPr>
            <a:r>
              <a:rPr lang="en-AU" sz="2800" dirty="0">
                <a:solidFill>
                  <a:schemeClr val="accent2">
                    <a:lumMod val="50000"/>
                  </a:schemeClr>
                </a:solidFill>
              </a:rPr>
              <a:t>generalise</a:t>
            </a:r>
            <a:r>
              <a:rPr lang="en-AU" sz="2800" dirty="0"/>
              <a:t> a pattern with an algebraic expression</a:t>
            </a:r>
            <a:endParaRPr lang="en-GB" sz="2800" dirty="0"/>
          </a:p>
          <a:p>
            <a:pPr marL="285750" lvl="0" indent="-285750">
              <a:buFont typeface="Arial" charset="0"/>
              <a:buChar char="•"/>
            </a:pPr>
            <a:r>
              <a:rPr lang="en-AU" sz="2800" dirty="0">
                <a:solidFill>
                  <a:schemeClr val="accent2">
                    <a:lumMod val="50000"/>
                  </a:schemeClr>
                </a:solidFill>
              </a:rPr>
              <a:t>construct</a:t>
            </a:r>
            <a:r>
              <a:rPr lang="en-AU" sz="2800" dirty="0"/>
              <a:t> a mathematical model (equation) to solve a problem</a:t>
            </a:r>
            <a:r>
              <a:rPr lang="en-GB" sz="2800" dirty="0">
                <a:effectLst/>
              </a:rPr>
              <a:t> </a:t>
            </a:r>
            <a:endParaRPr lang="en-A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964905" y="305693"/>
            <a:ext cx="40109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800" b="1" dirty="0"/>
              <a:t>Problem Solving Strategy:</a:t>
            </a:r>
          </a:p>
          <a:p>
            <a:pPr algn="r"/>
            <a:endParaRPr lang="en-AU" sz="2800" dirty="0"/>
          </a:p>
          <a:p>
            <a:pPr algn="r"/>
            <a:r>
              <a:rPr lang="en-AU" sz="2800" dirty="0"/>
              <a:t>Form an Equation</a:t>
            </a:r>
          </a:p>
        </p:txBody>
      </p:sp>
    </p:spTree>
    <p:extLst>
      <p:ext uri="{BB962C8B-B14F-4D97-AF65-F5344CB8AC3E}">
        <p14:creationId xmlns:p14="http://schemas.microsoft.com/office/powerpoint/2010/main" val="177182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26" y="794084"/>
            <a:ext cx="9652000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440" y="3480297"/>
            <a:ext cx="3189371" cy="262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2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539750"/>
            <a:ext cx="98806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4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0"/>
            <a:ext cx="8686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7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38863" y="2671011"/>
            <a:ext cx="322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Put solution to 2</a:t>
            </a:r>
            <a:r>
              <a:rPr lang="en-AU" baseline="30000"/>
              <a:t>nd</a:t>
            </a:r>
            <a:r>
              <a:rPr lang="en-AU"/>
              <a:t> problem here</a:t>
            </a:r>
          </a:p>
        </p:txBody>
      </p:sp>
    </p:spTree>
    <p:extLst>
      <p:ext uri="{BB962C8B-B14F-4D97-AF65-F5344CB8AC3E}">
        <p14:creationId xmlns:p14="http://schemas.microsoft.com/office/powerpoint/2010/main" val="102972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314" y="305693"/>
            <a:ext cx="537009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Learning Intention</a:t>
            </a:r>
          </a:p>
          <a:p>
            <a:r>
              <a:rPr lang="en-AU" sz="2800" dirty="0"/>
              <a:t>To understand algebraic representations</a:t>
            </a:r>
            <a:r>
              <a:rPr lang="en-GB" sz="2800" dirty="0">
                <a:effectLst/>
              </a:rPr>
              <a:t> </a:t>
            </a:r>
          </a:p>
          <a:p>
            <a:endParaRPr lang="en-AU" sz="2800" dirty="0"/>
          </a:p>
          <a:p>
            <a:r>
              <a:rPr lang="en-AU" sz="2800" b="1" dirty="0"/>
              <a:t>Success Criteria</a:t>
            </a:r>
          </a:p>
          <a:p>
            <a:r>
              <a:rPr lang="en-AU" sz="2800" dirty="0"/>
              <a:t>I can:</a:t>
            </a:r>
            <a:endParaRPr lang="en-GB" sz="2800" dirty="0"/>
          </a:p>
          <a:p>
            <a:pPr marL="285750" lvl="0" indent="-285750">
              <a:buFont typeface="Arial" charset="0"/>
              <a:buChar char="•"/>
            </a:pPr>
            <a:r>
              <a:rPr lang="en-AU" sz="2800" dirty="0">
                <a:solidFill>
                  <a:schemeClr val="accent6">
                    <a:lumMod val="50000"/>
                  </a:schemeClr>
                </a:solidFill>
              </a:rPr>
              <a:t>define</a:t>
            </a:r>
            <a:r>
              <a:rPr lang="en-AU" sz="2800" dirty="0"/>
              <a:t> variables</a:t>
            </a:r>
          </a:p>
          <a:p>
            <a:pPr marL="285750" lvl="0" indent="-285750">
              <a:buFont typeface="Arial" charset="0"/>
              <a:buChar char="•"/>
            </a:pPr>
            <a:r>
              <a:rPr lang="en-AU" sz="2800" dirty="0">
                <a:solidFill>
                  <a:schemeClr val="accent6">
                    <a:lumMod val="50000"/>
                  </a:schemeClr>
                </a:solidFill>
              </a:rPr>
              <a:t>combine</a:t>
            </a:r>
            <a:r>
              <a:rPr lang="en-AU" sz="2800" dirty="0"/>
              <a:t> variables to form expressions</a:t>
            </a:r>
            <a:endParaRPr lang="en-GB" sz="2800" dirty="0"/>
          </a:p>
          <a:p>
            <a:pPr marL="285750" lvl="0" indent="-285750">
              <a:buFont typeface="Arial" charset="0"/>
              <a:buChar char="•"/>
            </a:pPr>
            <a:r>
              <a:rPr lang="en-AU" sz="2800" dirty="0">
                <a:solidFill>
                  <a:schemeClr val="accent2">
                    <a:lumMod val="50000"/>
                  </a:schemeClr>
                </a:solidFill>
              </a:rPr>
              <a:t>generalise</a:t>
            </a:r>
            <a:r>
              <a:rPr lang="en-AU" sz="2800" dirty="0"/>
              <a:t> a pattern with an algebraic expression</a:t>
            </a:r>
            <a:endParaRPr lang="en-GB" sz="2800" dirty="0"/>
          </a:p>
          <a:p>
            <a:pPr marL="285750" lvl="0" indent="-285750">
              <a:buFont typeface="Arial" charset="0"/>
              <a:buChar char="•"/>
            </a:pPr>
            <a:r>
              <a:rPr lang="en-AU" sz="2800" dirty="0">
                <a:solidFill>
                  <a:schemeClr val="accent2">
                    <a:lumMod val="50000"/>
                  </a:schemeClr>
                </a:solidFill>
              </a:rPr>
              <a:t>construct</a:t>
            </a:r>
            <a:r>
              <a:rPr lang="en-AU" sz="2800" dirty="0"/>
              <a:t> a mathematical model (equation) to solve a problem</a:t>
            </a:r>
            <a:r>
              <a:rPr lang="en-GB" sz="2800" dirty="0">
                <a:effectLst/>
              </a:rPr>
              <a:t> </a:t>
            </a:r>
            <a:endParaRPr lang="en-A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964905" y="305693"/>
            <a:ext cx="40109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800" b="1" dirty="0"/>
              <a:t>Problem Solving Strategy:</a:t>
            </a:r>
          </a:p>
          <a:p>
            <a:pPr algn="r"/>
            <a:endParaRPr lang="en-AU" sz="2800" dirty="0"/>
          </a:p>
          <a:p>
            <a:pPr algn="r"/>
            <a:r>
              <a:rPr lang="en-AU" sz="2800"/>
              <a:t>Organise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98189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Solving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5194" y="2232488"/>
            <a:ext cx="3508948" cy="43791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AU" dirty="0"/>
              <a:t>Understand the problem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0025" y="3437056"/>
            <a:ext cx="1950086" cy="417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AU" dirty="0"/>
              <a:t>Make a plan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69800" y="4970867"/>
            <a:ext cx="2654508" cy="437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AU" dirty="0"/>
              <a:t>Carry out the plan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9295" y="4970867"/>
            <a:ext cx="1665783" cy="437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AU"/>
              <a:t>Look back</a:t>
            </a:r>
            <a:endParaRPr lang="en-AU" dirty="0"/>
          </a:p>
        </p:txBody>
      </p:sp>
      <p:sp>
        <p:nvSpPr>
          <p:cNvPr id="9" name="Right Arrow 8"/>
          <p:cNvSpPr/>
          <p:nvPr/>
        </p:nvSpPr>
        <p:spPr>
          <a:xfrm rot="3104997">
            <a:off x="3232778" y="4209196"/>
            <a:ext cx="1089910" cy="412216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ight Arrow 9"/>
          <p:cNvSpPr/>
          <p:nvPr/>
        </p:nvSpPr>
        <p:spPr>
          <a:xfrm rot="10800000">
            <a:off x="2437484" y="4996566"/>
            <a:ext cx="1089910" cy="412216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ight Arrow 10"/>
          <p:cNvSpPr/>
          <p:nvPr/>
        </p:nvSpPr>
        <p:spPr>
          <a:xfrm rot="18683492">
            <a:off x="1744999" y="4193952"/>
            <a:ext cx="1089910" cy="4122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ight Arrow 11"/>
          <p:cNvSpPr/>
          <p:nvPr/>
        </p:nvSpPr>
        <p:spPr>
          <a:xfrm rot="5400000">
            <a:off x="2618749" y="2863100"/>
            <a:ext cx="601836" cy="412216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43403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Strategy: </a:t>
            </a:r>
            <a:r>
              <a:rPr lang="en-AU" b="1" dirty="0"/>
              <a:t>Form an equation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0025" y="3437056"/>
            <a:ext cx="1950086" cy="417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AU" dirty="0"/>
              <a:t>Make a plan</a:t>
            </a:r>
          </a:p>
        </p:txBody>
      </p:sp>
    </p:spTree>
    <p:extLst>
      <p:ext uri="{BB962C8B-B14F-4D97-AF65-F5344CB8AC3E}">
        <p14:creationId xmlns:p14="http://schemas.microsoft.com/office/powerpoint/2010/main" val="132288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Strategy: </a:t>
            </a:r>
            <a:r>
              <a:rPr lang="en-AU" b="1" dirty="0"/>
              <a:t>Form an equation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90688"/>
            <a:ext cx="10515599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/>
              <a:t>Forming </a:t>
            </a:r>
            <a:r>
              <a:rPr lang="en-AU" dirty="0"/>
              <a:t>an equation is like translating from normal language into the language of formulas.</a:t>
            </a:r>
            <a:r>
              <a:rPr lang="en-GB" dirty="0">
                <a:effectLst/>
              </a:rPr>
              <a:t>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Are there words in the problem that might mean some quantities are equal? </a:t>
            </a:r>
          </a:p>
          <a:p>
            <a:pPr marL="0" indent="0">
              <a:buNone/>
            </a:pPr>
            <a:r>
              <a:rPr lang="en-AU" dirty="0"/>
              <a:t>Look for words like: </a:t>
            </a:r>
            <a:r>
              <a:rPr lang="en-AU" i="1" dirty="0"/>
              <a:t>is, are, was, equals, will be, gives, results in, yields, sold for, cost </a:t>
            </a:r>
          </a:p>
          <a:p>
            <a:pPr marL="0" indent="0">
              <a:buNone/>
            </a:pPr>
            <a:r>
              <a:rPr lang="en-AU" dirty="0"/>
              <a:t>Can you translate your variables into equations? </a:t>
            </a:r>
          </a:p>
          <a:p>
            <a:pPr marL="0" indent="0">
              <a:buNone/>
            </a:pPr>
            <a:r>
              <a:rPr lang="en-AU" dirty="0"/>
              <a:t>How are your variables connected?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112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Strategy: </a:t>
            </a:r>
            <a:r>
              <a:rPr lang="en-AU" b="1" dirty="0"/>
              <a:t>Form an equation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90688"/>
            <a:ext cx="10515599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Alice is 4 years older than her brother. In three years time she will be twice his age. How old is Alice now?</a:t>
            </a:r>
          </a:p>
        </p:txBody>
      </p:sp>
    </p:spTree>
    <p:extLst>
      <p:ext uri="{BB962C8B-B14F-4D97-AF65-F5344CB8AC3E}">
        <p14:creationId xmlns:p14="http://schemas.microsoft.com/office/powerpoint/2010/main" val="175684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Strategy: </a:t>
            </a:r>
            <a:r>
              <a:rPr lang="en-AU" b="1" dirty="0"/>
              <a:t>Form an equation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90688"/>
            <a:ext cx="10515599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Alice is 4 years older than her brother. </a:t>
            </a:r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In three years time she will be twice his age. How old is Alice now?</a:t>
            </a:r>
          </a:p>
          <a:p>
            <a:pPr marL="0" indent="0">
              <a:buNone/>
            </a:pPr>
            <a:r>
              <a:rPr lang="en-AU" dirty="0"/>
              <a:t>Define variables</a:t>
            </a:r>
          </a:p>
          <a:p>
            <a:pPr marL="0" indent="0">
              <a:buNone/>
            </a:pPr>
            <a:r>
              <a:rPr lang="en-AU" dirty="0"/>
              <a:t>Let Alice’s age be </a:t>
            </a:r>
            <a:r>
              <a:rPr lang="en-AU" i="1" dirty="0"/>
              <a:t>a</a:t>
            </a:r>
            <a:r>
              <a:rPr lang="en-AU" dirty="0"/>
              <a:t> and her brother’s age be </a:t>
            </a:r>
            <a:r>
              <a:rPr lang="en-AU" i="1" dirty="0"/>
              <a:t>b</a:t>
            </a:r>
          </a:p>
          <a:p>
            <a:pPr marL="0" indent="0">
              <a:buNone/>
            </a:pPr>
            <a:endParaRPr lang="en-AU" i="1" dirty="0"/>
          </a:p>
          <a:p>
            <a:pPr marL="0" indent="0" algn="ctr">
              <a:buNone/>
            </a:pPr>
            <a:r>
              <a:rPr lang="en-AU" i="1" dirty="0"/>
              <a:t>a   </a:t>
            </a:r>
            <a:r>
              <a:rPr lang="en-AU" dirty="0"/>
              <a:t>=</a:t>
            </a:r>
            <a:r>
              <a:rPr lang="en-AU" i="1" dirty="0"/>
              <a:t>   b  </a:t>
            </a:r>
            <a:r>
              <a:rPr lang="en-AU" dirty="0"/>
              <a:t>+  4</a:t>
            </a:r>
          </a:p>
          <a:p>
            <a:pPr marL="0" indent="0" algn="ctr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Check: If </a:t>
            </a:r>
            <a:r>
              <a:rPr lang="en-AU" i="1" dirty="0"/>
              <a:t>b = 10</a:t>
            </a:r>
            <a:r>
              <a:rPr lang="en-AU" dirty="0"/>
              <a:t> then </a:t>
            </a:r>
            <a:r>
              <a:rPr lang="en-AU" i="1" dirty="0"/>
              <a:t>a = 10 + 4 = 14</a:t>
            </a:r>
            <a:r>
              <a:rPr lang="en-AU" dirty="0"/>
              <a:t>, so Alice would be 4 years older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660358" y="1714751"/>
            <a:ext cx="312821" cy="42687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413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Strategy: </a:t>
            </a:r>
            <a:r>
              <a:rPr lang="en-AU" b="1" dirty="0"/>
              <a:t>Form an equation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90689"/>
            <a:ext cx="10515599" cy="3458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>
                <a:solidFill>
                  <a:schemeClr val="bg2">
                    <a:lumMod val="90000"/>
                  </a:schemeClr>
                </a:solidFill>
              </a:rPr>
              <a:t>Alice is 4 years older than her brother.</a:t>
            </a:r>
            <a:r>
              <a:rPr lang="en-AU" dirty="0"/>
              <a:t> In three years time she will be twice his age. </a:t>
            </a:r>
            <a:r>
              <a:rPr lang="en-AU" dirty="0">
                <a:solidFill>
                  <a:schemeClr val="bg2">
                    <a:lumMod val="90000"/>
                  </a:schemeClr>
                </a:solidFill>
              </a:rPr>
              <a:t>How old is Alice now?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In three years time Alice’s age will be </a:t>
            </a:r>
            <a:r>
              <a:rPr lang="en-AU" i="1" dirty="0"/>
              <a:t>a + 3</a:t>
            </a:r>
            <a:r>
              <a:rPr lang="en-AU" dirty="0"/>
              <a:t> and her brothers age will be </a:t>
            </a:r>
            <a:r>
              <a:rPr lang="en-AU" i="1" dirty="0"/>
              <a:t>b + 3</a:t>
            </a:r>
            <a:endParaRPr lang="en-AU" dirty="0"/>
          </a:p>
          <a:p>
            <a:pPr marL="0" indent="0">
              <a:buNone/>
            </a:pPr>
            <a:endParaRPr lang="en-AU" i="1" dirty="0"/>
          </a:p>
          <a:p>
            <a:pPr marL="0" indent="0" algn="ctr">
              <a:buNone/>
            </a:pPr>
            <a:r>
              <a:rPr lang="en-AU" i="1" dirty="0"/>
              <a:t>a + 3   </a:t>
            </a:r>
            <a:r>
              <a:rPr lang="en-AU" dirty="0"/>
              <a:t>=</a:t>
            </a:r>
            <a:r>
              <a:rPr lang="en-AU" i="1" dirty="0"/>
              <a:t>   </a:t>
            </a:r>
            <a:r>
              <a:rPr lang="en-AU" dirty="0"/>
              <a:t>2(</a:t>
            </a:r>
            <a:r>
              <a:rPr lang="en-AU" i="1" dirty="0"/>
              <a:t>b  </a:t>
            </a:r>
            <a:r>
              <a:rPr lang="en-AU" dirty="0"/>
              <a:t>+  3)</a:t>
            </a:r>
          </a:p>
        </p:txBody>
      </p:sp>
      <p:sp>
        <p:nvSpPr>
          <p:cNvPr id="3" name="Rectangle 2"/>
          <p:cNvSpPr/>
          <p:nvPr/>
        </p:nvSpPr>
        <p:spPr>
          <a:xfrm>
            <a:off x="9841829" y="1690688"/>
            <a:ext cx="1106908" cy="450934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0" y="2141622"/>
            <a:ext cx="2310063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07432" y="3497180"/>
            <a:ext cx="2310063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98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Strategy: </a:t>
            </a:r>
            <a:r>
              <a:rPr lang="en-AU" b="1" dirty="0"/>
              <a:t>Form an equation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90688"/>
            <a:ext cx="10515599" cy="4486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dirty="0">
                <a:solidFill>
                  <a:schemeClr val="bg2">
                    <a:lumMod val="90000"/>
                  </a:schemeClr>
                </a:solidFill>
              </a:rPr>
              <a:t>Alice is 4 years older than her brother. In three years time she will be twice his age.</a:t>
            </a:r>
            <a:r>
              <a:rPr lang="en-AU" dirty="0"/>
              <a:t> How old is Alice now?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Solve: </a:t>
            </a:r>
          </a:p>
          <a:p>
            <a:pPr marL="0" indent="0">
              <a:buNone/>
            </a:pPr>
            <a:r>
              <a:rPr lang="en-AU" dirty="0"/>
              <a:t>                   </a:t>
            </a:r>
            <a:r>
              <a:rPr lang="en-AU" i="1" dirty="0"/>
              <a:t>a</a:t>
            </a:r>
            <a:r>
              <a:rPr lang="en-AU" dirty="0"/>
              <a:t> = </a:t>
            </a:r>
            <a:r>
              <a:rPr lang="en-AU" i="1" dirty="0"/>
              <a:t>b</a:t>
            </a:r>
            <a:r>
              <a:rPr lang="en-AU" dirty="0"/>
              <a:t> + 4             [1]</a:t>
            </a:r>
          </a:p>
          <a:p>
            <a:pPr marL="0" indent="0">
              <a:buNone/>
            </a:pPr>
            <a:r>
              <a:rPr lang="en-AU" dirty="0"/>
              <a:t>             </a:t>
            </a:r>
            <a:r>
              <a:rPr lang="en-AU" i="1" dirty="0"/>
              <a:t>a</a:t>
            </a:r>
            <a:r>
              <a:rPr lang="en-AU" dirty="0"/>
              <a:t> + 3 = 2(</a:t>
            </a:r>
            <a:r>
              <a:rPr lang="en-AU" i="1" dirty="0"/>
              <a:t>b</a:t>
            </a:r>
            <a:r>
              <a:rPr lang="en-AU" dirty="0"/>
              <a:t> + 3)        [2]</a:t>
            </a:r>
          </a:p>
          <a:p>
            <a:pPr marL="0" indent="0">
              <a:buNone/>
            </a:pPr>
            <a:r>
              <a:rPr lang="en-AU" dirty="0"/>
              <a:t>    (</a:t>
            </a:r>
            <a:r>
              <a:rPr lang="en-AU" i="1" dirty="0"/>
              <a:t>b</a:t>
            </a:r>
            <a:r>
              <a:rPr lang="en-AU" dirty="0"/>
              <a:t> + 4) + 3 = 2(</a:t>
            </a:r>
            <a:r>
              <a:rPr lang="en-AU" i="1" dirty="0"/>
              <a:t>b</a:t>
            </a:r>
            <a:r>
              <a:rPr lang="en-AU" dirty="0"/>
              <a:t> + 3)        Substituting [1] into [2]</a:t>
            </a:r>
          </a:p>
          <a:p>
            <a:pPr marL="0" indent="0">
              <a:buNone/>
            </a:pPr>
            <a:r>
              <a:rPr lang="en-AU" dirty="0"/>
              <a:t>             </a:t>
            </a:r>
            <a:r>
              <a:rPr lang="en-AU" i="1" dirty="0"/>
              <a:t>b</a:t>
            </a:r>
            <a:r>
              <a:rPr lang="en-AU" dirty="0"/>
              <a:t> + 7 = 2</a:t>
            </a:r>
            <a:r>
              <a:rPr lang="en-AU" i="1" dirty="0"/>
              <a:t>b</a:t>
            </a:r>
            <a:r>
              <a:rPr lang="en-AU" dirty="0"/>
              <a:t> + 6</a:t>
            </a:r>
          </a:p>
          <a:p>
            <a:pPr marL="0" indent="0">
              <a:buNone/>
            </a:pPr>
            <a:r>
              <a:rPr lang="en-AU" dirty="0"/>
              <a:t>       </a:t>
            </a:r>
            <a:r>
              <a:rPr lang="en-AU" i="1" dirty="0"/>
              <a:t>b</a:t>
            </a:r>
            <a:r>
              <a:rPr lang="en-AU" dirty="0"/>
              <a:t> + 7 </a:t>
            </a:r>
            <a:r>
              <a:rPr lang="mr-IN" dirty="0"/>
              <a:t>–</a:t>
            </a:r>
            <a:r>
              <a:rPr lang="en-AU" dirty="0"/>
              <a:t> b = 2</a:t>
            </a:r>
            <a:r>
              <a:rPr lang="en-AU" i="1" dirty="0"/>
              <a:t>b</a:t>
            </a:r>
            <a:r>
              <a:rPr lang="en-AU" dirty="0"/>
              <a:t> + 6 </a:t>
            </a:r>
            <a:r>
              <a:rPr lang="mr-IN" dirty="0"/>
              <a:t>–</a:t>
            </a:r>
            <a:r>
              <a:rPr lang="en-AU" dirty="0"/>
              <a:t> b    Subtracting b from both sides</a:t>
            </a:r>
          </a:p>
          <a:p>
            <a:pPr marL="0" indent="0">
              <a:buNone/>
            </a:pPr>
            <a:r>
              <a:rPr lang="en-AU" dirty="0"/>
              <a:t>                    7 = </a:t>
            </a:r>
            <a:r>
              <a:rPr lang="en-AU" i="1" dirty="0"/>
              <a:t>b</a:t>
            </a:r>
            <a:r>
              <a:rPr lang="en-AU" dirty="0"/>
              <a:t> + 6, therefore </a:t>
            </a:r>
            <a:r>
              <a:rPr lang="en-AU" i="1" dirty="0"/>
              <a:t>b</a:t>
            </a:r>
            <a:r>
              <a:rPr lang="en-AU" dirty="0"/>
              <a:t> = 1, and </a:t>
            </a:r>
            <a:r>
              <a:rPr lang="en-AU" i="1" dirty="0"/>
              <a:t>a</a:t>
            </a:r>
            <a:r>
              <a:rPr lang="en-AU" dirty="0"/>
              <a:t> = 1 + 4 = 5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So Alice is 5 years old now.</a:t>
            </a:r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064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8322</TotalTime>
  <Words>538</Words>
  <Application>Microsoft Macintosh PowerPoint</Application>
  <PresentationFormat>Widescreen</PresentationFormat>
  <Paragraphs>75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Mangal</vt:lpstr>
      <vt:lpstr>Office Theme</vt:lpstr>
      <vt:lpstr>Problem Solving Lesson Template</vt:lpstr>
      <vt:lpstr>PowerPoint Presentation</vt:lpstr>
      <vt:lpstr>Problem Solving Cycle</vt:lpstr>
      <vt:lpstr>Strategy: Form an equation</vt:lpstr>
      <vt:lpstr>Strategy: Form an equation</vt:lpstr>
      <vt:lpstr>Strategy: Form an equation</vt:lpstr>
      <vt:lpstr>Strategy: Form an equation</vt:lpstr>
      <vt:lpstr>Strategy: Form an equation</vt:lpstr>
      <vt:lpstr>Strategy: Form an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Hicks</dc:creator>
  <cp:lastModifiedBy>Ben Hicks</cp:lastModifiedBy>
  <cp:revision>23</cp:revision>
  <dcterms:created xsi:type="dcterms:W3CDTF">2017-12-04T23:04:49Z</dcterms:created>
  <dcterms:modified xsi:type="dcterms:W3CDTF">2018-02-04T19:01:37Z</dcterms:modified>
</cp:coreProperties>
</file>