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2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93" r:id="rId12"/>
    <p:sldId id="294" r:id="rId13"/>
    <p:sldId id="288" r:id="rId14"/>
    <p:sldId id="286" r:id="rId15"/>
    <p:sldId id="292" r:id="rId16"/>
    <p:sldId id="268" r:id="rId17"/>
    <p:sldId id="290" r:id="rId18"/>
    <p:sldId id="277" r:id="rId19"/>
    <p:sldId id="281" r:id="rId20"/>
    <p:sldId id="267" r:id="rId21"/>
    <p:sldId id="274" r:id="rId22"/>
    <p:sldId id="269" r:id="rId23"/>
    <p:sldId id="289" r:id="rId24"/>
    <p:sldId id="282" r:id="rId25"/>
    <p:sldId id="284" r:id="rId26"/>
    <p:sldId id="287" r:id="rId27"/>
    <p:sldId id="291" r:id="rId28"/>
    <p:sldId id="271" r:id="rId29"/>
    <p:sldId id="275" r:id="rId30"/>
    <p:sldId id="276" r:id="rId31"/>
    <p:sldId id="278" r:id="rId32"/>
    <p:sldId id="279" r:id="rId33"/>
    <p:sldId id="280" r:id="rId3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6A7B4D-ADFA-DF4A-89C0-FC6536E53C6E}">
          <p14:sldIdLst>
            <p14:sldId id="256"/>
            <p14:sldId id="272"/>
            <p14:sldId id="257"/>
            <p14:sldId id="261"/>
          </p14:sldIdLst>
        </p14:section>
        <p14:section name="Form an equation" id="{4683A00A-2148-B44B-A648-9C5084EF65D6}">
          <p14:sldIdLst>
            <p14:sldId id="262"/>
            <p14:sldId id="263"/>
            <p14:sldId id="264"/>
            <p14:sldId id="265"/>
            <p14:sldId id="266"/>
          </p14:sldIdLst>
        </p14:section>
        <p14:section name="LI and SC" id="{25DBBF7D-87A3-6A4F-B2A2-9A6B0B0091CD}">
          <p14:sldIdLst>
            <p14:sldId id="273"/>
          </p14:sldIdLst>
        </p14:section>
        <p14:section name="Problems" id="{79EE8874-A4F3-8346-B3B6-2C654A50BF48}">
          <p14:sldIdLst>
            <p14:sldId id="293"/>
            <p14:sldId id="294"/>
            <p14:sldId id="288"/>
            <p14:sldId id="286"/>
            <p14:sldId id="292"/>
            <p14:sldId id="268"/>
            <p14:sldId id="290"/>
            <p14:sldId id="277"/>
            <p14:sldId id="281"/>
            <p14:sldId id="267"/>
            <p14:sldId id="274"/>
          </p14:sldIdLst>
        </p14:section>
        <p14:section name="Solutions" id="{87B348F9-A309-9C43-B1C0-4C2FB16006D0}">
          <p14:sldIdLst>
            <p14:sldId id="269"/>
            <p14:sldId id="289"/>
            <p14:sldId id="282"/>
            <p14:sldId id="284"/>
            <p14:sldId id="287"/>
            <p14:sldId id="291"/>
            <p14:sldId id="271"/>
            <p14:sldId id="275"/>
            <p14:sldId id="276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4"/>
    <p:restoredTop sz="94646"/>
  </p:normalViewPr>
  <p:slideViewPr>
    <p:cSldViewPr snapToGrid="0" snapToObjects="1">
      <p:cViewPr varScale="1">
        <p:scale>
          <a:sx n="87" d="100"/>
          <a:sy n="8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194889-5890-D143-9BA5-3F83D4AC21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4922D-0637-1C41-9858-D1805765A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9910-DFEE-4A43-961D-13F803B7A9AE}" type="datetimeFigureOut">
              <a:rPr lang="en-AU" smtClean="0"/>
              <a:t>20/2/18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604F-FEC9-C44E-A89D-F0B8FCB0E3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4E376-9A48-FA43-9C4A-C955C955B8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65D96-6E5D-2848-9560-C7E7AD994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131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41AC9-6939-6042-9B64-B91A8FB2F9FC}" type="datetimeFigureOut">
              <a:rPr lang="en-AU" smtClean="0"/>
              <a:t>20/2/18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E6953-D307-DE41-9B6A-F62E0C4D4E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32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143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to leave on the screen whilst students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348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40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327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733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775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585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following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377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482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following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2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following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6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408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745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937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580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721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208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903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782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894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334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61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79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198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00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43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74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02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90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75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72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20/2/18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94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20/2/18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70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20/2/18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20/2/18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4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20/2/18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83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20/2/18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19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20/2/18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18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20/2/18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20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20/2/18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99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20/2/18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5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20/2/18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88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4E63-FDA4-5D46-ADE6-E559ED70081F}" type="datetimeFigureOut">
              <a:rPr lang="en-AU" smtClean="0"/>
              <a:t>20/2/18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39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Strategy: Form an Equation</a:t>
            </a:r>
          </a:p>
        </p:txBody>
      </p:sp>
    </p:spTree>
    <p:extLst>
      <p:ext uri="{BB962C8B-B14F-4D97-AF65-F5344CB8AC3E}">
        <p14:creationId xmlns:p14="http://schemas.microsoft.com/office/powerpoint/2010/main" val="127470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314" y="305693"/>
            <a:ext cx="53700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Learning Intention</a:t>
            </a:r>
          </a:p>
          <a:p>
            <a:r>
              <a:rPr lang="en-AU" sz="2800" dirty="0"/>
              <a:t>To understand algebraic representations</a:t>
            </a:r>
            <a:r>
              <a:rPr lang="en-GB" sz="2800" dirty="0">
                <a:effectLst/>
              </a:rPr>
              <a:t> </a:t>
            </a:r>
          </a:p>
          <a:p>
            <a:endParaRPr lang="en-AU" sz="2800" dirty="0"/>
          </a:p>
          <a:p>
            <a:r>
              <a:rPr lang="en-AU" sz="2800" b="1" dirty="0"/>
              <a:t>Success Criteria</a:t>
            </a:r>
          </a:p>
          <a:p>
            <a:r>
              <a:rPr lang="en-AU" sz="2800" dirty="0"/>
              <a:t>I can: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/>
                </a:solidFill>
              </a:rPr>
              <a:t>define</a:t>
            </a:r>
            <a:r>
              <a:rPr lang="en-AU" sz="2800" dirty="0"/>
              <a:t> variables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/>
                </a:solidFill>
              </a:rPr>
              <a:t>combine</a:t>
            </a:r>
            <a:r>
              <a:rPr lang="en-AU" sz="2800" dirty="0"/>
              <a:t> variables to form expressions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5"/>
                </a:solidFill>
              </a:rPr>
              <a:t>generalise</a:t>
            </a:r>
            <a:r>
              <a:rPr lang="en-AU" sz="2800" dirty="0"/>
              <a:t> a pattern with an algebraic expression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5"/>
                </a:solidFill>
              </a:rPr>
              <a:t>construct</a:t>
            </a:r>
            <a:r>
              <a:rPr lang="en-AU" sz="2800" dirty="0"/>
              <a:t> a mathematical model (equation) to solve a problem</a:t>
            </a:r>
            <a:r>
              <a:rPr lang="en-GB" sz="2800" dirty="0">
                <a:effectLst/>
              </a:rPr>
              <a:t> 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64905" y="305693"/>
            <a:ext cx="40109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800" b="1" dirty="0"/>
              <a:t>Problem Solving Strategy:</a:t>
            </a:r>
          </a:p>
          <a:p>
            <a:pPr algn="r"/>
            <a:endParaRPr lang="en-AU" sz="2800" dirty="0"/>
          </a:p>
          <a:p>
            <a:pPr algn="r"/>
            <a:r>
              <a:rPr lang="en-AU" sz="2800" dirty="0"/>
              <a:t>Form an Equation</a:t>
            </a:r>
          </a:p>
        </p:txBody>
      </p:sp>
    </p:spTree>
    <p:extLst>
      <p:ext uri="{BB962C8B-B14F-4D97-AF65-F5344CB8AC3E}">
        <p14:creationId xmlns:p14="http://schemas.microsoft.com/office/powerpoint/2010/main" val="17718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EAC1-5706-FD40-B6C1-35AA22C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 old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291D-E224-AD45-AF11-5FD0C588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Alice is nine years older than Barry. In eight years time Alice will be twice Barry’s age. How old is Alice now?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Catherine is twelve years younger than Dorothy. In six years Dorothy will be twice Catherine’s age. How old is Catherine now?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Edgar if three times Fred’s age. When Edgar’s age has trebled, he will be four years older than Fred. How old is Fred now?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Garry is half Hannah’s age. In 40 years time Garry will be two-thirds of Hannah’s age. How old is Garry now? </a:t>
            </a:r>
            <a:r>
              <a:rPr lang="en-AU" sz="2000" dirty="0"/>
              <a:t>[Garry and Hannah are tortoises that live for a really long time]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07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EAC1-5706-FD40-B6C1-35AA22C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 old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291D-E224-AD45-AF11-5FD0C588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AU" dirty="0"/>
              <a:t>Ten years ago Ian was twice Jo’s age. Now Jo is 14 years younger than Ian. How old is Ian now?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AU" dirty="0"/>
              <a:t>Kate is 15 years younger than Larry. 14 years ago Larry was four times older than Kate. Is Kate allowed to vote? </a:t>
            </a:r>
            <a:r>
              <a:rPr lang="en-AU" sz="1200" dirty="0"/>
              <a:t>[Sorry, got bored of asking how old someone is]</a:t>
            </a:r>
            <a:endParaRPr lang="en-AU" dirty="0"/>
          </a:p>
          <a:p>
            <a:pPr marL="514350" indent="-514350">
              <a:buFont typeface="+mj-lt"/>
              <a:buAutoNum type="arabicPeriod" startAt="5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495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CD0173-FD59-E245-8863-256F8DDF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406400"/>
            <a:ext cx="82550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E4104A-EF5E-6748-9847-74961092FBA1}"/>
              </a:ext>
            </a:extLst>
          </p:cNvPr>
          <p:cNvSpPr txBox="1"/>
          <p:nvPr/>
        </p:nvSpPr>
        <p:spPr>
          <a:xfrm>
            <a:off x="3966519" y="506628"/>
            <a:ext cx="3360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About average (warm 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F1348-F24B-B041-86A8-FFDC3DDDDF24}"/>
              </a:ext>
            </a:extLst>
          </p:cNvPr>
          <p:cNvSpPr txBox="1"/>
          <p:nvPr/>
        </p:nvSpPr>
        <p:spPr>
          <a:xfrm>
            <a:off x="3486195" y="1532238"/>
            <a:ext cx="432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Think of four numbers whose average is 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6B8F8-B51E-834E-9BD5-B7AA1CC6073F}"/>
              </a:ext>
            </a:extLst>
          </p:cNvPr>
          <p:cNvSpPr txBox="1"/>
          <p:nvPr/>
        </p:nvSpPr>
        <p:spPr>
          <a:xfrm>
            <a:off x="2621222" y="2594919"/>
            <a:ext cx="643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Then, think of four different, positive integers whose average is 100</a:t>
            </a:r>
          </a:p>
        </p:txBody>
      </p:sp>
    </p:spTree>
    <p:extLst>
      <p:ext uri="{BB962C8B-B14F-4D97-AF65-F5344CB8AC3E}">
        <p14:creationId xmlns:p14="http://schemas.microsoft.com/office/powerpoint/2010/main" val="60834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5D5F9B-ECBA-4842-92B1-7324C6D7A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5" y="665285"/>
            <a:ext cx="11095892" cy="19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86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26" y="794084"/>
            <a:ext cx="965200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440" y="3480297"/>
            <a:ext cx="3189371" cy="26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2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78CA6-5393-0641-9204-6BE3ED9C4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29" y="509954"/>
            <a:ext cx="9474865" cy="54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0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0" y="393700"/>
            <a:ext cx="82169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0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A64C8-6409-F545-B16A-27274C8A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40" y="0"/>
            <a:ext cx="8063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2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314" y="305693"/>
            <a:ext cx="53700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Learning Intention</a:t>
            </a:r>
          </a:p>
          <a:p>
            <a:r>
              <a:rPr lang="en-AU" sz="2800" dirty="0"/>
              <a:t>To understand algebraic representations</a:t>
            </a:r>
            <a:r>
              <a:rPr lang="en-GB" sz="2800" dirty="0">
                <a:effectLst/>
              </a:rPr>
              <a:t> </a:t>
            </a:r>
          </a:p>
          <a:p>
            <a:endParaRPr lang="en-AU" sz="2800" dirty="0"/>
          </a:p>
          <a:p>
            <a:r>
              <a:rPr lang="en-AU" sz="2800" b="1" dirty="0"/>
              <a:t>Success Criteria</a:t>
            </a:r>
          </a:p>
          <a:p>
            <a:r>
              <a:rPr lang="en-AU" sz="2800" dirty="0"/>
              <a:t>I can: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/>
                </a:solidFill>
              </a:rPr>
              <a:t>define</a:t>
            </a:r>
            <a:r>
              <a:rPr lang="en-AU" sz="2800" dirty="0"/>
              <a:t> variables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/>
                </a:solidFill>
              </a:rPr>
              <a:t>combine</a:t>
            </a:r>
            <a:r>
              <a:rPr lang="en-AU" sz="2800" dirty="0"/>
              <a:t> variables to form expressions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5"/>
                </a:solidFill>
              </a:rPr>
              <a:t>generalise</a:t>
            </a:r>
            <a:r>
              <a:rPr lang="en-AU" sz="2800" dirty="0"/>
              <a:t> a pattern with an algebraic expression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5"/>
                </a:solidFill>
              </a:rPr>
              <a:t>construct</a:t>
            </a:r>
            <a:r>
              <a:rPr lang="en-AU" sz="2800" dirty="0"/>
              <a:t> a mathematical model (equation) to solve a problem</a:t>
            </a:r>
            <a:r>
              <a:rPr lang="en-GB" sz="2800" dirty="0">
                <a:effectLst/>
              </a:rPr>
              <a:t> 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64905" y="305693"/>
            <a:ext cx="40109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800" b="1" dirty="0"/>
              <a:t>Problem Solving Strategy:</a:t>
            </a:r>
          </a:p>
          <a:p>
            <a:pPr algn="r"/>
            <a:endParaRPr lang="en-AU" sz="2800" dirty="0"/>
          </a:p>
          <a:p>
            <a:pPr algn="r"/>
            <a:r>
              <a:rPr lang="en-AU" sz="2800" dirty="0"/>
              <a:t>Form an Equation</a:t>
            </a:r>
          </a:p>
        </p:txBody>
      </p:sp>
    </p:spTree>
    <p:extLst>
      <p:ext uri="{BB962C8B-B14F-4D97-AF65-F5344CB8AC3E}">
        <p14:creationId xmlns:p14="http://schemas.microsoft.com/office/powerpoint/2010/main" val="981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539750"/>
            <a:ext cx="98806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8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95250"/>
            <a:ext cx="8001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5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948" y="-25733"/>
            <a:ext cx="4815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This problem has value Solution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72C98-B17B-204C-9160-253949F6E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905000"/>
            <a:ext cx="8305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28756"/>
            <a:ext cx="8017042" cy="6329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948" y="-25733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Cube Solution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3552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948" y="-25733"/>
            <a:ext cx="3628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Best Laid Plans Solution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63D54-DA73-E14B-AC4C-F54DF931F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539750"/>
            <a:ext cx="83439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14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948" y="-25733"/>
            <a:ext cx="3628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Best Laid Plans Solution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7B8081-94E2-964B-B75C-61A48B64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717550"/>
            <a:ext cx="83439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17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948" y="-25733"/>
            <a:ext cx="233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About Average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ECAAD-A952-5649-A535-851D96F9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9100"/>
            <a:ext cx="838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5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948" y="-25733"/>
            <a:ext cx="2768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Move Right Along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2FB31F-92CE-0540-A7EA-1EDB1899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501650"/>
            <a:ext cx="82931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25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8863" y="2671011"/>
            <a:ext cx="367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Put solution to problem of ages here.</a:t>
            </a:r>
          </a:p>
          <a:p>
            <a:endParaRPr lang="en-AU" dirty="0"/>
          </a:p>
          <a:p>
            <a:r>
              <a:rPr lang="en-AU" dirty="0"/>
              <a:t>It will be long.</a:t>
            </a:r>
          </a:p>
        </p:txBody>
      </p:sp>
    </p:spTree>
    <p:extLst>
      <p:ext uri="{BB962C8B-B14F-4D97-AF65-F5344CB8AC3E}">
        <p14:creationId xmlns:p14="http://schemas.microsoft.com/office/powerpoint/2010/main" val="1029720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889000"/>
            <a:ext cx="8394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6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Solving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194" y="2232488"/>
            <a:ext cx="3508948" cy="43791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dirty="0"/>
              <a:t>Understand the problem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0025" y="3437056"/>
            <a:ext cx="1950086" cy="417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dirty="0"/>
              <a:t>Make a plan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69800" y="4970867"/>
            <a:ext cx="2654508" cy="437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dirty="0"/>
              <a:t>Carry out the plan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295" y="4970867"/>
            <a:ext cx="1665783" cy="437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/>
              <a:t>Look back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 rot="3104997">
            <a:off x="3232778" y="4209196"/>
            <a:ext cx="1089910" cy="41221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Arrow 9"/>
          <p:cNvSpPr/>
          <p:nvPr/>
        </p:nvSpPr>
        <p:spPr>
          <a:xfrm rot="10800000">
            <a:off x="2437484" y="4996566"/>
            <a:ext cx="1089910" cy="41221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ight Arrow 10"/>
          <p:cNvSpPr/>
          <p:nvPr/>
        </p:nvSpPr>
        <p:spPr>
          <a:xfrm rot="18683492">
            <a:off x="1744999" y="4193952"/>
            <a:ext cx="1089910" cy="4122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ight Arrow 11"/>
          <p:cNvSpPr/>
          <p:nvPr/>
        </p:nvSpPr>
        <p:spPr>
          <a:xfrm rot="5400000">
            <a:off x="2618749" y="2863100"/>
            <a:ext cx="601836" cy="41221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3403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168400"/>
            <a:ext cx="8343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17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62" y="544762"/>
            <a:ext cx="9861202" cy="58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57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914400"/>
            <a:ext cx="82931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5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558800"/>
            <a:ext cx="83058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4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0025" y="3437056"/>
            <a:ext cx="1950086" cy="417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dirty="0"/>
              <a:t>Make a plan</a:t>
            </a:r>
          </a:p>
        </p:txBody>
      </p:sp>
    </p:spTree>
    <p:extLst>
      <p:ext uri="{BB962C8B-B14F-4D97-AF65-F5344CB8AC3E}">
        <p14:creationId xmlns:p14="http://schemas.microsoft.com/office/powerpoint/2010/main" val="132288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Forming an equation is like translating from normal language into the language of formulas.</a:t>
            </a:r>
            <a:r>
              <a:rPr lang="en-GB" dirty="0">
                <a:effectLst/>
              </a:rPr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Are there words in the problem that might mean some quantities are equal? </a:t>
            </a:r>
          </a:p>
          <a:p>
            <a:pPr marL="0" indent="0">
              <a:buNone/>
            </a:pPr>
            <a:r>
              <a:rPr lang="en-AU" dirty="0"/>
              <a:t>Look for words like: </a:t>
            </a:r>
            <a:r>
              <a:rPr lang="en-AU" i="1" dirty="0"/>
              <a:t>is, are, was, equals, will be, gives, results in, yields, sold for, cost </a:t>
            </a:r>
          </a:p>
          <a:p>
            <a:pPr marL="0" indent="0">
              <a:buNone/>
            </a:pPr>
            <a:r>
              <a:rPr lang="en-AU" dirty="0"/>
              <a:t>Can you translate your variables into equations? </a:t>
            </a:r>
          </a:p>
          <a:p>
            <a:pPr marL="0" indent="0">
              <a:buNone/>
            </a:pPr>
            <a:r>
              <a:rPr lang="en-AU" dirty="0"/>
              <a:t>How are your variables connected?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11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Alice is 4 years older than her brother. In three years time she will be twice his age. How old is Alice now?</a:t>
            </a:r>
          </a:p>
        </p:txBody>
      </p:sp>
    </p:spTree>
    <p:extLst>
      <p:ext uri="{BB962C8B-B14F-4D97-AF65-F5344CB8AC3E}">
        <p14:creationId xmlns:p14="http://schemas.microsoft.com/office/powerpoint/2010/main" val="17568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Alice is 4 years older than her brother. </a:t>
            </a: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In three years time she will be twice his age. How old is Alice now?</a:t>
            </a:r>
          </a:p>
          <a:p>
            <a:pPr marL="0" indent="0">
              <a:buNone/>
            </a:pPr>
            <a:r>
              <a:rPr lang="en-AU" dirty="0"/>
              <a:t>Define variables</a:t>
            </a:r>
          </a:p>
          <a:p>
            <a:pPr marL="0" indent="0">
              <a:buNone/>
            </a:pPr>
            <a:r>
              <a:rPr lang="en-AU" dirty="0"/>
              <a:t>Let Alice’s age be </a:t>
            </a:r>
            <a:r>
              <a:rPr lang="en-AU" i="1" dirty="0"/>
              <a:t>a</a:t>
            </a:r>
            <a:r>
              <a:rPr lang="en-AU" dirty="0"/>
              <a:t> and her brother’s age be </a:t>
            </a:r>
            <a:r>
              <a:rPr lang="en-AU" i="1" dirty="0"/>
              <a:t>b</a:t>
            </a:r>
          </a:p>
          <a:p>
            <a:pPr marL="0" indent="0">
              <a:buNone/>
            </a:pPr>
            <a:endParaRPr lang="en-AU" i="1" dirty="0"/>
          </a:p>
          <a:p>
            <a:pPr marL="0" indent="0" algn="ctr">
              <a:buNone/>
            </a:pPr>
            <a:r>
              <a:rPr lang="en-AU" i="1" dirty="0"/>
              <a:t>a   </a:t>
            </a:r>
            <a:r>
              <a:rPr lang="en-AU" dirty="0"/>
              <a:t>=</a:t>
            </a:r>
            <a:r>
              <a:rPr lang="en-AU" i="1" dirty="0"/>
              <a:t>   b  </a:t>
            </a:r>
            <a:r>
              <a:rPr lang="en-AU" dirty="0"/>
              <a:t>+  4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Check: If </a:t>
            </a:r>
            <a:r>
              <a:rPr lang="en-AU" i="1" dirty="0"/>
              <a:t>b = 10</a:t>
            </a:r>
            <a:r>
              <a:rPr lang="en-AU" dirty="0"/>
              <a:t> then </a:t>
            </a:r>
            <a:r>
              <a:rPr lang="en-AU" i="1" dirty="0"/>
              <a:t>a = 10 + 4 = 14</a:t>
            </a:r>
            <a:r>
              <a:rPr lang="en-AU" dirty="0"/>
              <a:t>, so Alice would be 4 years 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0358" y="1714751"/>
            <a:ext cx="312821" cy="42687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13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9"/>
            <a:ext cx="10515599" cy="3458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2">
                    <a:lumMod val="90000"/>
                  </a:schemeClr>
                </a:solidFill>
              </a:rPr>
              <a:t>Alice is 4 years older than her brother.</a:t>
            </a:r>
            <a:r>
              <a:rPr lang="en-AU" dirty="0"/>
              <a:t> In three years time she will be twice his age. </a:t>
            </a:r>
            <a:r>
              <a:rPr lang="en-AU" dirty="0">
                <a:solidFill>
                  <a:schemeClr val="bg2">
                    <a:lumMod val="90000"/>
                  </a:schemeClr>
                </a:solidFill>
              </a:rPr>
              <a:t>How old is Alice now?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 three years time Alice’s age will be </a:t>
            </a:r>
            <a:r>
              <a:rPr lang="en-AU" i="1" dirty="0"/>
              <a:t>a + 3</a:t>
            </a:r>
            <a:r>
              <a:rPr lang="en-AU" dirty="0"/>
              <a:t> and her brothers age will be </a:t>
            </a:r>
            <a:r>
              <a:rPr lang="en-AU" i="1" dirty="0"/>
              <a:t>b + 3</a:t>
            </a:r>
            <a:endParaRPr lang="en-AU" dirty="0"/>
          </a:p>
          <a:p>
            <a:pPr marL="0" indent="0">
              <a:buNone/>
            </a:pPr>
            <a:endParaRPr lang="en-AU" i="1" dirty="0"/>
          </a:p>
          <a:p>
            <a:pPr marL="0" indent="0" algn="ctr">
              <a:buNone/>
            </a:pPr>
            <a:r>
              <a:rPr lang="en-AU" i="1" dirty="0"/>
              <a:t>a + 3   </a:t>
            </a:r>
            <a:r>
              <a:rPr lang="en-AU" dirty="0"/>
              <a:t>=</a:t>
            </a:r>
            <a:r>
              <a:rPr lang="en-AU" i="1" dirty="0"/>
              <a:t>   </a:t>
            </a:r>
            <a:r>
              <a:rPr lang="en-AU" dirty="0"/>
              <a:t>2(</a:t>
            </a:r>
            <a:r>
              <a:rPr lang="en-AU" i="1" dirty="0"/>
              <a:t>b  </a:t>
            </a:r>
            <a:r>
              <a:rPr lang="en-AU" dirty="0"/>
              <a:t>+  3)</a:t>
            </a:r>
          </a:p>
        </p:txBody>
      </p:sp>
      <p:sp>
        <p:nvSpPr>
          <p:cNvPr id="3" name="Rectangle 2"/>
          <p:cNvSpPr/>
          <p:nvPr/>
        </p:nvSpPr>
        <p:spPr>
          <a:xfrm>
            <a:off x="9841829" y="1690688"/>
            <a:ext cx="1106908" cy="45093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0" y="2141622"/>
            <a:ext cx="231006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07432" y="3497180"/>
            <a:ext cx="231006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2">
                    <a:lumMod val="90000"/>
                  </a:schemeClr>
                </a:solidFill>
              </a:rPr>
              <a:t>Alice is 4 years older than her brother. In three years time she will be twice his age.</a:t>
            </a:r>
            <a:r>
              <a:rPr lang="en-AU" dirty="0"/>
              <a:t> How old is Alice now?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Solve: </a:t>
            </a:r>
          </a:p>
          <a:p>
            <a:pPr marL="0" indent="0">
              <a:buNone/>
            </a:pPr>
            <a:r>
              <a:rPr lang="en-AU" dirty="0"/>
              <a:t>                   </a:t>
            </a:r>
            <a:r>
              <a:rPr lang="en-AU" i="1" dirty="0"/>
              <a:t>a</a:t>
            </a:r>
            <a:r>
              <a:rPr lang="en-AU" dirty="0"/>
              <a:t> = </a:t>
            </a:r>
            <a:r>
              <a:rPr lang="en-AU" i="1" dirty="0"/>
              <a:t>b</a:t>
            </a:r>
            <a:r>
              <a:rPr lang="en-AU" dirty="0"/>
              <a:t> + 4             [1]</a:t>
            </a:r>
          </a:p>
          <a:p>
            <a:pPr marL="0" indent="0">
              <a:buNone/>
            </a:pPr>
            <a:r>
              <a:rPr lang="en-AU" dirty="0"/>
              <a:t>             </a:t>
            </a:r>
            <a:r>
              <a:rPr lang="en-AU" i="1" dirty="0"/>
              <a:t>a</a:t>
            </a:r>
            <a:r>
              <a:rPr lang="en-AU" dirty="0"/>
              <a:t> + 3 = 2(</a:t>
            </a:r>
            <a:r>
              <a:rPr lang="en-AU" i="1" dirty="0"/>
              <a:t>b</a:t>
            </a:r>
            <a:r>
              <a:rPr lang="en-AU" dirty="0"/>
              <a:t> + 3)        [2]</a:t>
            </a:r>
          </a:p>
          <a:p>
            <a:pPr marL="0" indent="0">
              <a:buNone/>
            </a:pPr>
            <a:r>
              <a:rPr lang="en-AU" dirty="0"/>
              <a:t>    (</a:t>
            </a:r>
            <a:r>
              <a:rPr lang="en-AU" i="1" dirty="0"/>
              <a:t>b</a:t>
            </a:r>
            <a:r>
              <a:rPr lang="en-AU" dirty="0"/>
              <a:t> + 4) + 3 = 2(</a:t>
            </a:r>
            <a:r>
              <a:rPr lang="en-AU" i="1" dirty="0"/>
              <a:t>b</a:t>
            </a:r>
            <a:r>
              <a:rPr lang="en-AU" dirty="0"/>
              <a:t> + 3)        Substituting [1] into [2]</a:t>
            </a:r>
          </a:p>
          <a:p>
            <a:pPr marL="0" indent="0">
              <a:buNone/>
            </a:pPr>
            <a:r>
              <a:rPr lang="en-AU" dirty="0"/>
              <a:t>             </a:t>
            </a:r>
            <a:r>
              <a:rPr lang="en-AU" i="1" dirty="0"/>
              <a:t>b</a:t>
            </a:r>
            <a:r>
              <a:rPr lang="en-AU" dirty="0"/>
              <a:t> + 7 = 2</a:t>
            </a:r>
            <a:r>
              <a:rPr lang="en-AU" i="1" dirty="0"/>
              <a:t>b</a:t>
            </a:r>
            <a:r>
              <a:rPr lang="en-AU" dirty="0"/>
              <a:t> + 6</a:t>
            </a:r>
          </a:p>
          <a:p>
            <a:pPr marL="0" indent="0">
              <a:buNone/>
            </a:pPr>
            <a:r>
              <a:rPr lang="en-AU" dirty="0"/>
              <a:t>       </a:t>
            </a:r>
            <a:r>
              <a:rPr lang="en-AU" i="1" dirty="0"/>
              <a:t>b</a:t>
            </a:r>
            <a:r>
              <a:rPr lang="en-AU" dirty="0"/>
              <a:t> + 7 </a:t>
            </a:r>
            <a:r>
              <a:rPr lang="mr-IN" dirty="0"/>
              <a:t>–</a:t>
            </a:r>
            <a:r>
              <a:rPr lang="en-AU" dirty="0"/>
              <a:t> b = 2</a:t>
            </a:r>
            <a:r>
              <a:rPr lang="en-AU" i="1" dirty="0"/>
              <a:t>b</a:t>
            </a:r>
            <a:r>
              <a:rPr lang="en-AU" dirty="0"/>
              <a:t> + 6 </a:t>
            </a:r>
            <a:r>
              <a:rPr lang="mr-IN" dirty="0"/>
              <a:t>–</a:t>
            </a:r>
            <a:r>
              <a:rPr lang="en-AU" dirty="0"/>
              <a:t> b    Subtracting b from both sides</a:t>
            </a:r>
          </a:p>
          <a:p>
            <a:pPr marL="0" indent="0">
              <a:buNone/>
            </a:pPr>
            <a:r>
              <a:rPr lang="en-AU" dirty="0"/>
              <a:t>                    7 = </a:t>
            </a:r>
            <a:r>
              <a:rPr lang="en-AU" i="1" dirty="0"/>
              <a:t>b</a:t>
            </a:r>
            <a:r>
              <a:rPr lang="en-AU" dirty="0"/>
              <a:t> + 6, therefore </a:t>
            </a:r>
            <a:r>
              <a:rPr lang="en-AU" i="1" dirty="0"/>
              <a:t>b</a:t>
            </a:r>
            <a:r>
              <a:rPr lang="en-AU" dirty="0"/>
              <a:t> = 1, and </a:t>
            </a:r>
            <a:r>
              <a:rPr lang="en-AU" i="1" dirty="0"/>
              <a:t>a</a:t>
            </a:r>
            <a:r>
              <a:rPr lang="en-AU" dirty="0"/>
              <a:t> = 1 + 4 = 5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Alice is 5 years old now.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064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29971</TotalTime>
  <Words>928</Words>
  <Application>Microsoft Macintosh PowerPoint</Application>
  <PresentationFormat>Widescreen</PresentationFormat>
  <Paragraphs>129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Mangal</vt:lpstr>
      <vt:lpstr>Office Theme</vt:lpstr>
      <vt:lpstr>Problem Solving</vt:lpstr>
      <vt:lpstr>PowerPoint Presentation</vt:lpstr>
      <vt:lpstr>Problem Solving Cycle</vt:lpstr>
      <vt:lpstr>Strategy: Form an equation</vt:lpstr>
      <vt:lpstr>Strategy: Form an equation</vt:lpstr>
      <vt:lpstr>Strategy: Form an equation</vt:lpstr>
      <vt:lpstr>Strategy: Form an equation</vt:lpstr>
      <vt:lpstr>Strategy: Form an equation</vt:lpstr>
      <vt:lpstr>Strategy: Form an equation</vt:lpstr>
      <vt:lpstr>PowerPoint Presentation</vt:lpstr>
      <vt:lpstr>Age old problems</vt:lpstr>
      <vt:lpstr>Age old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Hicks</dc:creator>
  <cp:lastModifiedBy>Ben Hicks</cp:lastModifiedBy>
  <cp:revision>37</cp:revision>
  <cp:lastPrinted>2018-02-01T03:28:59Z</cp:lastPrinted>
  <dcterms:created xsi:type="dcterms:W3CDTF">2017-12-04T23:04:49Z</dcterms:created>
  <dcterms:modified xsi:type="dcterms:W3CDTF">2018-02-20T00:35:42Z</dcterms:modified>
</cp:coreProperties>
</file>