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8" r:id="rId4"/>
    <p:sldId id="259" r:id="rId5"/>
    <p:sldId id="257" r:id="rId6"/>
    <p:sldId id="267" r:id="rId7"/>
    <p:sldId id="260" r:id="rId8"/>
    <p:sldId id="268" r:id="rId9"/>
    <p:sldId id="261" r:id="rId10"/>
    <p:sldId id="263" r:id="rId11"/>
    <p:sldId id="262" r:id="rId12"/>
    <p:sldId id="264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705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A051-F576-1E4B-80EF-79FECA7F1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10D59-6B12-8C45-8F5F-30475D735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analysis of book popularity trends, 1980-2017</a:t>
            </a:r>
          </a:p>
        </p:txBody>
      </p:sp>
    </p:spTree>
    <p:extLst>
      <p:ext uri="{BB962C8B-B14F-4D97-AF65-F5344CB8AC3E}">
        <p14:creationId xmlns:p14="http://schemas.microsoft.com/office/powerpoint/2010/main" val="221590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Does rating impact how many people read a book?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902754-EAF5-AC45-A1D3-7A4BBCD88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949" y="1973260"/>
            <a:ext cx="8592534" cy="4575245"/>
          </a:xfrm>
        </p:spPr>
      </p:pic>
    </p:spTree>
    <p:extLst>
      <p:ext uri="{BB962C8B-B14F-4D97-AF65-F5344CB8AC3E}">
        <p14:creationId xmlns:p14="http://schemas.microsoft.com/office/powerpoint/2010/main" val="404475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What genres should you focus on?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2B4553-2AF4-8A4C-B3D4-A8F295BEB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161" y="1939482"/>
            <a:ext cx="7548110" cy="4740213"/>
          </a:xfrm>
        </p:spPr>
      </p:pic>
    </p:spTree>
    <p:extLst>
      <p:ext uri="{BB962C8B-B14F-4D97-AF65-F5344CB8AC3E}">
        <p14:creationId xmlns:p14="http://schemas.microsoft.com/office/powerpoint/2010/main" val="154177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Young adult literature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42D4A2-FE42-464B-B3BE-05F792ABC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941" y="2095199"/>
            <a:ext cx="8166550" cy="4299129"/>
          </a:xfrm>
        </p:spPr>
      </p:pic>
    </p:spTree>
    <p:extLst>
      <p:ext uri="{BB962C8B-B14F-4D97-AF65-F5344CB8AC3E}">
        <p14:creationId xmlns:p14="http://schemas.microsoft.com/office/powerpoint/2010/main" val="217988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Popular publishers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19D16D9-4E1F-FA4B-96AD-26B98E44C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560" y="1973260"/>
            <a:ext cx="8215312" cy="4709474"/>
          </a:xfrm>
        </p:spPr>
      </p:pic>
    </p:spTree>
    <p:extLst>
      <p:ext uri="{BB962C8B-B14F-4D97-AF65-F5344CB8AC3E}">
        <p14:creationId xmlns:p14="http://schemas.microsoft.com/office/powerpoint/2010/main" val="191891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FA72-DDAE-4C48-885B-361C46E4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167E-08E6-1244-A833-CFF103BA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Try to find books by strong writers (more awards = more sales)</a:t>
            </a:r>
          </a:p>
          <a:p>
            <a:r>
              <a:rPr lang="en-US" sz="2800" dirty="0"/>
              <a:t>Focus on fiction, fantasy and young adult genres</a:t>
            </a:r>
          </a:p>
          <a:p>
            <a:r>
              <a:rPr lang="en-US" sz="2800" dirty="0"/>
              <a:t>Conduct further study on the practices of Little, Brown and Company to understand why they have had so much success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750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FA72-DDAE-4C48-885B-361C46E4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167E-08E6-1244-A833-CFF103BA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Time series analysis on YA and Fantasy</a:t>
            </a:r>
          </a:p>
          <a:p>
            <a:r>
              <a:rPr lang="en-US" sz="2800" dirty="0"/>
              <a:t>Analysis of individual books to determine what impacts ratings on a “local” level</a:t>
            </a:r>
          </a:p>
        </p:txBody>
      </p:sp>
    </p:spTree>
    <p:extLst>
      <p:ext uri="{BB962C8B-B14F-4D97-AF65-F5344CB8AC3E}">
        <p14:creationId xmlns:p14="http://schemas.microsoft.com/office/powerpoint/2010/main" val="198238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7547-3E22-584D-8194-71019FC0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123A-2901-9E49-BB9B-609C8D8BE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You’re a new publisher on the scene, looking to make your mark</a:t>
            </a:r>
          </a:p>
          <a:p>
            <a:r>
              <a:rPr lang="en-US" sz="2800" dirty="0"/>
              <a:t>Goodreads tracks 200 most popular books every year</a:t>
            </a:r>
          </a:p>
          <a:p>
            <a:r>
              <a:rPr lang="en-US" sz="2800" dirty="0"/>
              <a:t>Objective: find insights into trends so you can publish books that have a chance to make it onto the list of most popular books for a given year</a:t>
            </a:r>
          </a:p>
        </p:txBody>
      </p:sp>
    </p:spTree>
    <p:extLst>
      <p:ext uri="{BB962C8B-B14F-4D97-AF65-F5344CB8AC3E}">
        <p14:creationId xmlns:p14="http://schemas.microsoft.com/office/powerpoint/2010/main" val="308627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1A8C-92CC-454C-AE8F-D67EC41F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Assumptions/Potential data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C5BA-61FF-904A-B43F-39F341886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20484" cy="3450613"/>
          </a:xfrm>
        </p:spPr>
        <p:txBody>
          <a:bodyPr/>
          <a:lstStyle/>
          <a:p>
            <a:r>
              <a:rPr lang="en-US" dirty="0"/>
              <a:t>Goodreads users reflect the overall reading population (but it probably doesn’t)</a:t>
            </a:r>
          </a:p>
          <a:p>
            <a:r>
              <a:rPr lang="en-US" dirty="0"/>
              <a:t>“Distribution of the online audience of </a:t>
            </a:r>
            <a:r>
              <a:rPr lang="en-US" dirty="0" err="1"/>
              <a:t>goodreads.com</a:t>
            </a:r>
            <a:r>
              <a:rPr lang="en-US" dirty="0"/>
              <a:t> in Great Britain (GB) in 2018, by age group and gender”, via Statista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046E2-AB35-C645-AACF-B7FCC0F0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181" y="2015732"/>
            <a:ext cx="6949794" cy="39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1A8C-92CC-454C-AE8F-D67EC41F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Assumptions/potential data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C5BA-61FF-904A-B43F-39F341886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3450613"/>
          </a:xfrm>
        </p:spPr>
        <p:txBody>
          <a:bodyPr>
            <a:normAutofit/>
          </a:bodyPr>
          <a:lstStyle/>
          <a:p>
            <a:r>
              <a:rPr lang="en-US" sz="2800" dirty="0"/>
              <a:t>List is organized by # of users who have ”added” the book,  not # of users who have marked the book as ”read”</a:t>
            </a:r>
          </a:p>
          <a:p>
            <a:r>
              <a:rPr lang="en-US" sz="2800" dirty="0"/>
              <a:t>Readers classify genre, not Goodreads.</a:t>
            </a:r>
          </a:p>
        </p:txBody>
      </p:sp>
    </p:spTree>
    <p:extLst>
      <p:ext uri="{BB962C8B-B14F-4D97-AF65-F5344CB8AC3E}">
        <p14:creationId xmlns:p14="http://schemas.microsoft.com/office/powerpoint/2010/main" val="128147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rating?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FFC3-CAA6-EA4A-B892-629011EC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59506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by genre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2A0280-7B45-9947-AF8F-633DD4848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597" y="1958975"/>
            <a:ext cx="7615238" cy="4726282"/>
          </a:xfrm>
        </p:spPr>
      </p:pic>
    </p:spTree>
    <p:extLst>
      <p:ext uri="{BB962C8B-B14F-4D97-AF65-F5344CB8AC3E}">
        <p14:creationId xmlns:p14="http://schemas.microsoft.com/office/powerpoint/2010/main" val="120428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by number of awards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9472101-2B9E-8B47-BCEE-3C0DF80A8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873" y="1958974"/>
            <a:ext cx="8264685" cy="4741864"/>
          </a:xfrm>
        </p:spPr>
      </p:pic>
    </p:spTree>
    <p:extLst>
      <p:ext uri="{BB962C8B-B14F-4D97-AF65-F5344CB8AC3E}">
        <p14:creationId xmlns:p14="http://schemas.microsoft.com/office/powerpoint/2010/main" val="249363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How many people read a 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FFC3-CAA6-EA4A-B892-629011EC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Everything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3C0C8-E6F6-8442-ADE5-B0EA24018779}"/>
              </a:ext>
            </a:extLst>
          </p:cNvPr>
          <p:cNvSpPr txBox="1"/>
          <p:nvPr/>
        </p:nvSpPr>
        <p:spPr>
          <a:xfrm>
            <a:off x="2026903" y="3824868"/>
            <a:ext cx="845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…but only kind of…</a:t>
            </a:r>
          </a:p>
        </p:txBody>
      </p:sp>
    </p:spTree>
    <p:extLst>
      <p:ext uri="{BB962C8B-B14F-4D97-AF65-F5344CB8AC3E}">
        <p14:creationId xmlns:p14="http://schemas.microsoft.com/office/powerpoint/2010/main" val="323742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385-C8D4-A341-BB36-9643D7C9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readers by number of awards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60C96C-C820-AF46-9BD6-1E5EF848D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355" y="1987550"/>
            <a:ext cx="8949721" cy="4590790"/>
          </a:xfrm>
        </p:spPr>
      </p:pic>
    </p:spTree>
    <p:extLst>
      <p:ext uri="{BB962C8B-B14F-4D97-AF65-F5344CB8AC3E}">
        <p14:creationId xmlns:p14="http://schemas.microsoft.com/office/powerpoint/2010/main" val="24691523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3927</TotalTime>
  <Words>271</Words>
  <Application>Microsoft Macintosh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Goodreads</vt:lpstr>
      <vt:lpstr>scenario</vt:lpstr>
      <vt:lpstr>Assumptions/Potential data errors</vt:lpstr>
      <vt:lpstr>Assumptions/potential data errors</vt:lpstr>
      <vt:lpstr>What affects rating?</vt:lpstr>
      <vt:lpstr>Ratings by genre</vt:lpstr>
      <vt:lpstr>Ratings by number of awards</vt:lpstr>
      <vt:lpstr>What affects How many people read a book?</vt:lpstr>
      <vt:lpstr>Total readers by number of awards</vt:lpstr>
      <vt:lpstr>Does rating impact how many people read a book?</vt:lpstr>
      <vt:lpstr>What genres should you focus on?</vt:lpstr>
      <vt:lpstr>Young adult literature</vt:lpstr>
      <vt:lpstr>Popular publishers</vt:lpstr>
      <vt:lpstr>takeaways</vt:lpstr>
      <vt:lpstr>Moving forward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Goodreads, brah</dc:title>
  <dc:creator>Microsoft Office User</dc:creator>
  <cp:lastModifiedBy>Microsoft Office User</cp:lastModifiedBy>
  <cp:revision>13</cp:revision>
  <dcterms:created xsi:type="dcterms:W3CDTF">2018-05-15T01:11:06Z</dcterms:created>
  <dcterms:modified xsi:type="dcterms:W3CDTF">2018-05-17T18:40:49Z</dcterms:modified>
</cp:coreProperties>
</file>