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TIa6A4lHgwk3Yv2HLxqVqxk2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4" name="Google Shape;19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1" name="Google Shape;9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8eee24a2f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6" name="Google Shape;116;g38eee24a2f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eee24a2f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g38eee24a2f3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ef056bee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5" name="Google Shape;145;g38ef056beec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ef056bee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8ef056beec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ef056beec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g38ef056beec_0_3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figma.com/design/pGthT1iEdAhvrLcoZn89t8/Book-Inn-App?node-id=0-1&amp;p=f&amp;t=0mgu6Bhet6Fwa83J-0" TargetMode="External"/><Relationship Id="rId5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mailto:re.tan@duocuc.cl" TargetMode="External"/><Relationship Id="rId5" Type="http://schemas.openxmlformats.org/officeDocument/2006/relationships/image" Target="../media/image10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jpg"/><Relationship Id="rId5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84" name="Google Shape;84;p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0" y="137"/>
            <a:ext cx="12192000" cy="685772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/>
        </p:nvSpPr>
        <p:spPr>
          <a:xfrm>
            <a:off x="428650" y="3959850"/>
            <a:ext cx="10348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1" lang="en-US" sz="24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Título: Entregando un prototipo funcional – Manual de Usuario Testing</a:t>
            </a:r>
            <a:endParaRPr b="1" i="1" sz="61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428638" y="4421551"/>
            <a:ext cx="7372800" cy="11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Integrantes: Renato Tan, Romina Torres y Benjamin Morales</a:t>
            </a:r>
            <a:endParaRPr b="1" i="0" sz="3200" u="none" cap="none" strike="noStrike">
              <a:solidFill>
                <a:srgbClr val="07376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87" name="Google Shape;8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38" y="315236"/>
            <a:ext cx="2366104" cy="530887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5"/>
          <p:cNvSpPr txBox="1"/>
          <p:nvPr/>
        </p:nvSpPr>
        <p:spPr>
          <a:xfrm>
            <a:off x="465581" y="3128852"/>
            <a:ext cx="68601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Book Inn app</a:t>
            </a:r>
            <a:endParaRPr b="1" i="0" sz="48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"/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cono&#10;&#10;Descripción generada automáticamente" id="197" name="Google Shape;197;p16"/>
          <p:cNvPicPr preferRelativeResize="0"/>
          <p:nvPr/>
        </p:nvPicPr>
        <p:blipFill rotWithShape="1">
          <a:blip r:embed="rId3">
            <a:alphaModFix amt="35000"/>
          </a:blip>
          <a:srcRect b="15" l="0" r="0" t="0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7515" y="5389976"/>
            <a:ext cx="6802244" cy="7890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otipo&#10;&#10;Descripción generada automáticamente" id="199" name="Google Shape;199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6569" y="3568390"/>
            <a:ext cx="2366104" cy="530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/>
        </p:nvSpPr>
        <p:spPr>
          <a:xfrm>
            <a:off x="963200" y="2736300"/>
            <a:ext cx="43425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270510" marR="0" rtl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4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Presentaremos la implementación de la metodología de trabajo Scrum para el desarrollo del proyecto “Book Inn app” destinado a mejorar la gestión del proceso de reserva de hospedaje para el cliente HOTEL PACIFIC REEF.</a:t>
            </a:r>
            <a:endParaRPr b="1" i="0" sz="1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6"/>
          <p:cNvSpPr/>
          <p:nvPr/>
        </p:nvSpPr>
        <p:spPr>
          <a:xfrm>
            <a:off x="6092575" y="0"/>
            <a:ext cx="6099425" cy="6858000"/>
          </a:xfrm>
          <a:prstGeom prst="rect">
            <a:avLst/>
          </a:prstGeom>
          <a:solidFill>
            <a:srgbClr val="071F3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ogotipo&#10;&#10;Descripción generada automáticamente" id="95" name="Google Shape;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6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7" name="Google Shape;97;p6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" name="Google Shape;98;p6"/>
          <p:cNvCxnSpPr/>
          <p:nvPr/>
        </p:nvCxnSpPr>
        <p:spPr>
          <a:xfrm>
            <a:off x="4383635" y="196820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6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6"/>
          <p:cNvSpPr txBox="1"/>
          <p:nvPr>
            <p:ph idx="4294967295" type="title"/>
          </p:nvPr>
        </p:nvSpPr>
        <p:spPr>
          <a:xfrm>
            <a:off x="1269675" y="1161150"/>
            <a:ext cx="60540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Introducción</a:t>
            </a:r>
            <a:endParaRPr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1" name="Google Shape;101;p6" title="book in app logo 1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2963" y="1429675"/>
            <a:ext cx="3998651" cy="399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7" name="Google Shape;107;p7"/>
          <p:cNvCxnSpPr/>
          <p:nvPr/>
        </p:nvCxnSpPr>
        <p:spPr>
          <a:xfrm>
            <a:off x="1642732" y="198634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8" name="Google Shape;108;p7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7"/>
          <p:cNvCxnSpPr/>
          <p:nvPr/>
        </p:nvCxnSpPr>
        <p:spPr>
          <a:xfrm>
            <a:off x="4383635" y="196820"/>
            <a:ext cx="0" cy="281117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0" name="Google Shape;110;p7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7"/>
          <p:cNvSpPr txBox="1"/>
          <p:nvPr/>
        </p:nvSpPr>
        <p:spPr>
          <a:xfrm>
            <a:off x="2081100" y="1101275"/>
            <a:ext cx="8029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n-US" sz="38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Visión del producto y problema</a:t>
            </a:r>
            <a:endParaRPr b="1" i="0" sz="16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2" name="Google Shape;112;p7" title="booking-hotel-online-tiny-woman-search-choose-and-reservation-hotel-or-apartment-in-smartphone-app-tourist-and-business-trip-modern-flat-cartoon-style-illustration-on-white-background-vector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2600" y="1778375"/>
            <a:ext cx="5247950" cy="412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7"/>
          <p:cNvSpPr txBox="1"/>
          <p:nvPr/>
        </p:nvSpPr>
        <p:spPr>
          <a:xfrm>
            <a:off x="782525" y="2202675"/>
            <a:ext cx="55902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-US" sz="15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Actualmente, el Hotel Pacific Reef tiene problemas porque sus reservas se manejan de forma manual, lo que genera errores y demora en la atención a los clientes. Con nuestra aplicación </a:t>
            </a:r>
            <a:r>
              <a:rPr b="1" i="0" lang="en-US" sz="15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Book Inn App</a:t>
            </a:r>
            <a:r>
              <a:rPr b="0" i="0" lang="en-US" sz="1500" u="none" cap="none" strike="noStrike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buscamos resolver este problema, optimizando el proceso de reservas, controlando la disponibilidad de habitaciones y ofreciendo una experiencia más rápida y confiable tanto para el hotel como para sus clientes.</a:t>
            </a:r>
            <a:endParaRPr b="0" i="0" sz="32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18" name="Google Shape;118;g38eee24a2f3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g38eee24a2f3_0_5"/>
          <p:cNvCxnSpPr/>
          <p:nvPr/>
        </p:nvCxnSpPr>
        <p:spPr>
          <a:xfrm>
            <a:off x="1642732" y="198634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0" name="Google Shape;120;g38eee24a2f3_0_5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1" name="Google Shape;121;g38eee24a2f3_0_5"/>
          <p:cNvCxnSpPr/>
          <p:nvPr/>
        </p:nvCxnSpPr>
        <p:spPr>
          <a:xfrm>
            <a:off x="4383635" y="196820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2" name="Google Shape;122;g38eee24a2f3_0_5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8eee24a2f3_0_5"/>
          <p:cNvSpPr txBox="1"/>
          <p:nvPr/>
        </p:nvSpPr>
        <p:spPr>
          <a:xfrm>
            <a:off x="3776700" y="1082825"/>
            <a:ext cx="4638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Proceso de Testing</a:t>
            </a:r>
            <a:endParaRPr b="1" i="0" sz="16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4" name="Google Shape;124;g38eee24a2f3_0_5"/>
          <p:cNvSpPr txBox="1"/>
          <p:nvPr/>
        </p:nvSpPr>
        <p:spPr>
          <a:xfrm>
            <a:off x="5406825" y="2021113"/>
            <a:ext cx="559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Navegador usado:  Microsoft Edge</a:t>
            </a:r>
            <a:endParaRPr b="0" i="0" sz="3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g38eee24a2f3_0_5"/>
          <p:cNvSpPr txBox="1"/>
          <p:nvPr/>
        </p:nvSpPr>
        <p:spPr>
          <a:xfrm>
            <a:off x="5443750" y="2434275"/>
            <a:ext cx="5590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Acceso al ambiente de prueba: </a:t>
            </a:r>
            <a:r>
              <a:rPr lang="en-US" u="sng">
                <a:solidFill>
                  <a:schemeClr val="hlink"/>
                </a:solidFill>
                <a:hlinkClick r:id="rId4"/>
              </a:rPr>
              <a:t>Book Inn App – Figma</a:t>
            </a:r>
            <a:r>
              <a:rPr lang="en-US" sz="20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0" i="0" sz="37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38eee24a2f3_0_5"/>
          <p:cNvSpPr txBox="1"/>
          <p:nvPr/>
        </p:nvSpPr>
        <p:spPr>
          <a:xfrm>
            <a:off x="5443750" y="2990013"/>
            <a:ext cx="5590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Inicio de sesión con credenciales de prueba:</a:t>
            </a:r>
            <a:endParaRPr b="0" i="0" sz="34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7" name="Google Shape;127;g38eee24a2f3_0_5"/>
          <p:cNvSpPr txBox="1"/>
          <p:nvPr/>
        </p:nvSpPr>
        <p:spPr>
          <a:xfrm>
            <a:off x="5443750" y="3601225"/>
            <a:ext cx="6426300" cy="127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Funcionalidades a evaluar: </a:t>
            </a: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HU-01: Consultar disponibilidad habitaciones, HU-02: Reservar habitación en línea, HU-03: Confirmar o cancelar reservas (Administrador)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200">
              <a:solidFill>
                <a:srgbClr val="1F497D"/>
              </a:solidFill>
            </a:endParaRPr>
          </a:p>
        </p:txBody>
      </p:sp>
      <p:sp>
        <p:nvSpPr>
          <p:cNvPr id="128" name="Google Shape;128;g38eee24a2f3_0_5"/>
          <p:cNvSpPr txBox="1"/>
          <p:nvPr/>
        </p:nvSpPr>
        <p:spPr>
          <a:xfrm>
            <a:off x="5443750" y="4666525"/>
            <a:ext cx="5590200" cy="13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Importante:  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No de deben tener ventanas abiertas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Realizar las pruebas en un ambiente libre de distracciones</a:t>
            </a:r>
            <a:endParaRPr sz="17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g38eee24a2f3_0_5" title="trendy-app-testing-vector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00250" y="2434276"/>
            <a:ext cx="3496101" cy="34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34" name="Google Shape;134;g38eee24a2f3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g38eee24a2f3_0_21"/>
          <p:cNvCxnSpPr/>
          <p:nvPr/>
        </p:nvCxnSpPr>
        <p:spPr>
          <a:xfrm>
            <a:off x="1642732" y="198634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6" name="Google Shape;136;g38eee24a2f3_0_21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g38eee24a2f3_0_21"/>
          <p:cNvCxnSpPr/>
          <p:nvPr/>
        </p:nvCxnSpPr>
        <p:spPr>
          <a:xfrm>
            <a:off x="4383635" y="196820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8" name="Google Shape;138;g38eee24a2f3_0_21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38eee24a2f3_0_21"/>
          <p:cNvSpPr txBox="1"/>
          <p:nvPr/>
        </p:nvSpPr>
        <p:spPr>
          <a:xfrm>
            <a:off x="1642725" y="935588"/>
            <a:ext cx="8635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Datos Generales del Caso de Prueba</a:t>
            </a:r>
            <a:endParaRPr b="1" i="0" sz="16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g38eee24a2f3_0_21"/>
          <p:cNvSpPr txBox="1"/>
          <p:nvPr/>
        </p:nvSpPr>
        <p:spPr>
          <a:xfrm>
            <a:off x="764075" y="1804425"/>
            <a:ext cx="10090500" cy="3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Nombre del Caso de Prueba:  </a:t>
            </a:r>
            <a:r>
              <a:rPr lang="en-US" sz="15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Registro de nuevo usuario en la plataforma</a:t>
            </a:r>
            <a:br>
              <a:rPr lang="en-US" sz="1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8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Usuario Testing: Renato Tan, Tester, </a:t>
            </a:r>
            <a:r>
              <a:rPr lang="en-US" sz="15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re.tan@duocuc.cl</a:t>
            </a: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, +569 73415223</a:t>
            </a:r>
            <a:b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Épica: 1, Preparación de la gestión de reservas y habitaciones.</a:t>
            </a:r>
            <a:b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Fecha: </a:t>
            </a: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02-10-2025</a:t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Hora de inicio: 10:54 am</a:t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Hora de fin: 11:00 am</a:t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Tiempo total de la prueba: 6 minutos</a:t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1" name="Google Shape;141;g38eee24a2f3_0_21" title="five-second-test.png"/>
          <p:cNvPicPr preferRelativeResize="0"/>
          <p:nvPr/>
        </p:nvPicPr>
        <p:blipFill rotWithShape="1">
          <a:blip r:embed="rId5">
            <a:alphaModFix/>
          </a:blip>
          <a:srcRect b="0" l="0" r="48746" t="0"/>
          <a:stretch/>
        </p:blipFill>
        <p:spPr>
          <a:xfrm>
            <a:off x="7808700" y="2010950"/>
            <a:ext cx="3793603" cy="324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38eee24a2f3_0_21" title="Captura de pantalla 2025-10-05 213757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13325" y="5545125"/>
            <a:ext cx="7992001" cy="11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47" name="Google Shape;147;g38ef056beec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8" name="Google Shape;148;g38ef056beec_0_1"/>
          <p:cNvCxnSpPr/>
          <p:nvPr/>
        </p:nvCxnSpPr>
        <p:spPr>
          <a:xfrm>
            <a:off x="1642732" y="198634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9" name="Google Shape;149;g38ef056beec_0_1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0" name="Google Shape;150;g38ef056beec_0_1"/>
          <p:cNvCxnSpPr/>
          <p:nvPr/>
        </p:nvCxnSpPr>
        <p:spPr>
          <a:xfrm>
            <a:off x="4383635" y="196820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g38ef056beec_0_1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8ef056beec_0_1"/>
          <p:cNvSpPr txBox="1"/>
          <p:nvPr/>
        </p:nvSpPr>
        <p:spPr>
          <a:xfrm>
            <a:off x="2173950" y="1117550"/>
            <a:ext cx="7844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Historias de usuario cubiertas</a:t>
            </a:r>
            <a:endParaRPr b="1" i="0" sz="16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38ef056beec_0_1"/>
          <p:cNvSpPr txBox="1"/>
          <p:nvPr/>
        </p:nvSpPr>
        <p:spPr>
          <a:xfrm>
            <a:off x="1170475" y="2711175"/>
            <a:ext cx="6426300" cy="24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HU-01: Consultar disponibilidad habitaciones 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HU-02: Reservar habitación en línea 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HU-03: Confirmar o cancelar reservas (Administrador)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700"/>
              <a:buFont typeface="Roboto"/>
              <a:buChar char="●"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Tipo de Usuario: Administrador / Cliente / Invitado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200">
              <a:solidFill>
                <a:srgbClr val="1F497D"/>
              </a:solidFill>
            </a:endParaRPr>
          </a:p>
        </p:txBody>
      </p:sp>
      <p:pic>
        <p:nvPicPr>
          <p:cNvPr id="154" name="Google Shape;154;g38ef056beec_0_1" title="pngtree-tested-check-isolated-png-image_1012585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06125" y="2150125"/>
            <a:ext cx="4290425" cy="303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59" name="Google Shape;159;g38ef056beec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0" name="Google Shape;160;g38ef056beec_0_18"/>
          <p:cNvCxnSpPr/>
          <p:nvPr/>
        </p:nvCxnSpPr>
        <p:spPr>
          <a:xfrm>
            <a:off x="1642732" y="198634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g38ef056beec_0_18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g38ef056beec_0_18"/>
          <p:cNvCxnSpPr/>
          <p:nvPr/>
        </p:nvCxnSpPr>
        <p:spPr>
          <a:xfrm>
            <a:off x="4383635" y="196820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3" name="Google Shape;163;g38ef056beec_0_18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38ef056beec_0_18"/>
          <p:cNvSpPr txBox="1"/>
          <p:nvPr/>
        </p:nvSpPr>
        <p:spPr>
          <a:xfrm>
            <a:off x="3158125" y="944825"/>
            <a:ext cx="444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Artefacto y Prueba</a:t>
            </a:r>
            <a:endParaRPr b="1" i="0" sz="16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g38ef056beec_0_18"/>
          <p:cNvSpPr txBox="1"/>
          <p:nvPr/>
        </p:nvSpPr>
        <p:spPr>
          <a:xfrm>
            <a:off x="671775" y="2424600"/>
            <a:ext cx="10090500" cy="20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Artefacto probado: Formulario de </a:t>
            </a:r>
            <a:r>
              <a:rPr lang="en-US" sz="15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Registro de nuevo usuario en la plataforma</a:t>
            </a:r>
            <a:b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Tipo de prueba: funcional y experiencia de usuario.  </a:t>
            </a:r>
            <a:b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500"/>
              <a:buFont typeface="Roboto"/>
              <a:buChar char="●"/>
            </a:pPr>
            <a:r>
              <a:rPr lang="en-US" sz="15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Tiempo de duración estimado: 6 minutos 30 segundos</a:t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g38ef056beec_0_18" title="0c5d72_fc1c7da7ae0a45e2a11a0b6276cec181~mv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2625" y="3118225"/>
            <a:ext cx="4999700" cy="253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71" name="Google Shape;171;g38ef056beec_0_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2" name="Google Shape;172;g38ef056beec_0_37"/>
          <p:cNvCxnSpPr/>
          <p:nvPr/>
        </p:nvCxnSpPr>
        <p:spPr>
          <a:xfrm>
            <a:off x="1642732" y="198634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3" name="Google Shape;173;g38ef056beec_0_37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4" name="Google Shape;174;g38ef056beec_0_37"/>
          <p:cNvCxnSpPr/>
          <p:nvPr/>
        </p:nvCxnSpPr>
        <p:spPr>
          <a:xfrm>
            <a:off x="4383635" y="196820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g38ef056beec_0_37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8ef056beec_0_37"/>
          <p:cNvSpPr txBox="1"/>
          <p:nvPr/>
        </p:nvSpPr>
        <p:spPr>
          <a:xfrm>
            <a:off x="893700" y="1071350"/>
            <a:ext cx="10404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n-US" sz="3800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Actividad a Realizar (Pasos de Prueba)</a:t>
            </a:r>
            <a:endParaRPr b="1" i="0" sz="16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g38ef056beec_0_37"/>
          <p:cNvSpPr txBox="1"/>
          <p:nvPr/>
        </p:nvSpPr>
        <p:spPr>
          <a:xfrm>
            <a:off x="782325" y="2074300"/>
            <a:ext cx="6426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Tabla de pasos: </a:t>
            </a:r>
            <a:endParaRPr sz="1200">
              <a:solidFill>
                <a:srgbClr val="1F497D"/>
              </a:solidFill>
            </a:endParaRPr>
          </a:p>
        </p:txBody>
      </p:sp>
      <p:pic>
        <p:nvPicPr>
          <p:cNvPr id="178" name="Google Shape;178;g38ef056beec_0_37" title="pasos a seguir 1.jp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025" y="2634114"/>
            <a:ext cx="5488601" cy="1843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38ef056beec_0_37" title="pasos a seguir 2.jpg"/>
          <p:cNvPicPr preferRelativeResize="0"/>
          <p:nvPr/>
        </p:nvPicPr>
        <p:blipFill rotWithShape="1">
          <a:blip r:embed="rId5">
            <a:alphaModFix/>
          </a:blip>
          <a:srcRect b="59328" l="0" r="0" t="0"/>
          <a:stretch/>
        </p:blipFill>
        <p:spPr>
          <a:xfrm>
            <a:off x="884025" y="4477425"/>
            <a:ext cx="5488601" cy="1379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38ef056beec_0_37" title="pasos a seguir 2.jpg"/>
          <p:cNvPicPr preferRelativeResize="0"/>
          <p:nvPr/>
        </p:nvPicPr>
        <p:blipFill rotWithShape="1">
          <a:blip r:embed="rId5">
            <a:alphaModFix/>
          </a:blip>
          <a:srcRect b="0" l="0" r="0" t="40212"/>
          <a:stretch/>
        </p:blipFill>
        <p:spPr>
          <a:xfrm>
            <a:off x="6530450" y="2634125"/>
            <a:ext cx="5330274" cy="196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tipo&#10;&#10;Descripción generada automáticamente" id="185" name="Google Shape;1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374" y="196820"/>
            <a:ext cx="1252912" cy="28111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14"/>
          <p:cNvCxnSpPr/>
          <p:nvPr/>
        </p:nvCxnSpPr>
        <p:spPr>
          <a:xfrm>
            <a:off x="1642732" y="198634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7" name="Google Shape;187;p14"/>
          <p:cNvSpPr txBox="1"/>
          <p:nvPr/>
        </p:nvSpPr>
        <p:spPr>
          <a:xfrm>
            <a:off x="1672549" y="198634"/>
            <a:ext cx="2923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Ingeniería de software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14"/>
          <p:cNvCxnSpPr/>
          <p:nvPr/>
        </p:nvCxnSpPr>
        <p:spPr>
          <a:xfrm>
            <a:off x="4383635" y="196820"/>
            <a:ext cx="0" cy="281100"/>
          </a:xfrm>
          <a:prstGeom prst="straightConnector1">
            <a:avLst/>
          </a:prstGeom>
          <a:noFill/>
          <a:ln cap="rnd" cmpd="sng" w="1905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9" name="Google Shape;189;p14"/>
          <p:cNvSpPr txBox="1"/>
          <p:nvPr/>
        </p:nvSpPr>
        <p:spPr>
          <a:xfrm>
            <a:off x="4383635" y="194502"/>
            <a:ext cx="1989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73763"/>
                </a:solidFill>
                <a:latin typeface="Calibri"/>
                <a:ea typeface="Calibri"/>
                <a:cs typeface="Calibri"/>
                <a:sym typeface="Calibri"/>
              </a:rPr>
              <a:t>Grupo 4</a:t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4"/>
          <p:cNvSpPr txBox="1"/>
          <p:nvPr>
            <p:ph type="title"/>
          </p:nvPr>
        </p:nvSpPr>
        <p:spPr>
          <a:xfrm>
            <a:off x="4273375" y="886600"/>
            <a:ext cx="3954300" cy="11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Conclusión</a:t>
            </a:r>
            <a:endParaRPr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14"/>
          <p:cNvSpPr txBox="1"/>
          <p:nvPr/>
        </p:nvSpPr>
        <p:spPr>
          <a:xfrm>
            <a:off x="956425" y="2043025"/>
            <a:ext cx="10588200" cy="56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Como equipo, la experiencia con </a:t>
            </a:r>
            <a:r>
              <a:rPr b="1" i="1"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Book Inn App</a:t>
            </a: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fue un verdadero espacio de aprendizaje. Nos permitió poner en práctica lo visto durante el bimestre y comprobar que el desarrollo de software no se trata solo de programar, sino de integrar muchas piezas: la base de datos, la lógica del sistema y la interfaz para que todo funcione de manera coherente.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Durante las pruebas entendimos que equivocarse también suma; cada error nos dio la oportunidad de mejorar el prototipo y aprender nuevas formas de resolver problemas. El uso de herramientas colaborativas como Git, Trello, Figma y Discord fortaleció nuestra organización, la comunicación y el trabajo en conjunto, aspectos que son tan importantes como la parte técnica, ya que nos permitieron funcionar de manera </a:t>
            </a: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más</a:t>
            </a: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 eficiente como grupo.</a:t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>
                <a:solidFill>
                  <a:srgbClr val="1C4587"/>
                </a:solidFill>
                <a:latin typeface="Roboto"/>
                <a:ea typeface="Roboto"/>
                <a:cs typeface="Roboto"/>
                <a:sym typeface="Roboto"/>
              </a:rPr>
              <a:t>Esta experiencia nos ayudó a crecer no solo como futuros Analistas Programadores, sino también como compañeros que aprenden a coordinarse, aportar ideas y construir soluciones con impacto real. Fue un aprendizaje compartido que nos motiva a seguir avanzando y a confiar más en nuestro propio proceso como equipo</a:t>
            </a:r>
            <a:r>
              <a:rPr lang="en-US" sz="1100">
                <a:solidFill>
                  <a:srgbClr val="1C4587"/>
                </a:solidFill>
              </a:rPr>
              <a:t>.</a:t>
            </a:r>
            <a:endParaRPr sz="1100">
              <a:solidFill>
                <a:srgbClr val="1C4587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>
              <a:solidFill>
                <a:srgbClr val="1C458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