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9" r:id="rId4"/>
    <p:sldId id="265" r:id="rId5"/>
    <p:sldId id="258" r:id="rId6"/>
    <p:sldId id="260" r:id="rId7"/>
    <p:sldId id="261" r:id="rId8"/>
    <p:sldId id="262" r:id="rId9"/>
    <p:sldId id="266" r:id="rId10"/>
    <p:sldId id="264" r:id="rId11"/>
    <p:sldId id="267" r:id="rId12"/>
    <p:sldId id="269"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p:restoredTop sz="80544" autoAdjust="0"/>
  </p:normalViewPr>
  <p:slideViewPr>
    <p:cSldViewPr snapToGrid="0">
      <p:cViewPr varScale="1">
        <p:scale>
          <a:sx n="130" d="100"/>
          <a:sy n="130" d="100"/>
        </p:scale>
        <p:origin x="17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BA7E1-5E1B-493C-A78A-3D81C9AF81A5}" type="doc">
      <dgm:prSet loTypeId="urn:microsoft.com/office/officeart/2011/layout/CircleProcess" loCatId="process" qsTypeId="urn:microsoft.com/office/officeart/2005/8/quickstyle/simple3" qsCatId="simple" csTypeId="urn:microsoft.com/office/officeart/2005/8/colors/accent3_3" csCatId="accent3" phldr="1"/>
      <dgm:spPr/>
      <dgm:t>
        <a:bodyPr/>
        <a:lstStyle/>
        <a:p>
          <a:endParaRPr lang="en-US"/>
        </a:p>
      </dgm:t>
    </dgm:pt>
    <dgm:pt modelId="{CC7A5A62-ECDF-4CF6-ACB7-05A695EEC634}">
      <dgm:prSet phldrT="[Text]"/>
      <dgm:spPr/>
      <dgm:t>
        <a:bodyPr/>
        <a:lstStyle/>
        <a:p>
          <a:r>
            <a:rPr lang="en-US" dirty="0"/>
            <a:t>Background</a:t>
          </a:r>
        </a:p>
      </dgm:t>
    </dgm:pt>
    <dgm:pt modelId="{40C5F442-E07F-4739-B97A-19661E82C216}" type="parTrans" cxnId="{2E20AC27-995D-4B13-8688-FA3CB0BE3819}">
      <dgm:prSet/>
      <dgm:spPr/>
      <dgm:t>
        <a:bodyPr/>
        <a:lstStyle/>
        <a:p>
          <a:endParaRPr lang="en-US"/>
        </a:p>
      </dgm:t>
    </dgm:pt>
    <dgm:pt modelId="{CDE804E3-365F-46E7-BEAD-477149C9597D}" type="sibTrans" cxnId="{2E20AC27-995D-4B13-8688-FA3CB0BE3819}">
      <dgm:prSet/>
      <dgm:spPr/>
      <dgm:t>
        <a:bodyPr/>
        <a:lstStyle/>
        <a:p>
          <a:endParaRPr lang="en-US"/>
        </a:p>
      </dgm:t>
    </dgm:pt>
    <dgm:pt modelId="{022573DC-AE85-430F-B50C-FF04E135390C}">
      <dgm:prSet phldrT="[Text]"/>
      <dgm:spPr/>
      <dgm:t>
        <a:bodyPr/>
        <a:lstStyle/>
        <a:p>
          <a:r>
            <a:rPr lang="en-US" dirty="0"/>
            <a:t>Project Motivations</a:t>
          </a:r>
        </a:p>
      </dgm:t>
    </dgm:pt>
    <dgm:pt modelId="{B023CEAE-DA50-4CF1-B88A-A1369E8FA4D4}" type="parTrans" cxnId="{19F23A24-90AE-48C3-9D6D-05D7EABA2C06}">
      <dgm:prSet/>
      <dgm:spPr/>
      <dgm:t>
        <a:bodyPr/>
        <a:lstStyle/>
        <a:p>
          <a:endParaRPr lang="en-US"/>
        </a:p>
      </dgm:t>
    </dgm:pt>
    <dgm:pt modelId="{54B148BE-7565-4901-B362-4C698A43AD93}" type="sibTrans" cxnId="{19F23A24-90AE-48C3-9D6D-05D7EABA2C06}">
      <dgm:prSet/>
      <dgm:spPr/>
      <dgm:t>
        <a:bodyPr/>
        <a:lstStyle/>
        <a:p>
          <a:endParaRPr lang="en-US"/>
        </a:p>
      </dgm:t>
    </dgm:pt>
    <dgm:pt modelId="{2F57F3CF-1812-45F0-B4E6-9948B77C8DEA}">
      <dgm:prSet phldrT="[Text]"/>
      <dgm:spPr/>
      <dgm:t>
        <a:bodyPr/>
        <a:lstStyle/>
        <a:p>
          <a:r>
            <a:rPr lang="en-US" dirty="0"/>
            <a:t>Problem Solution</a:t>
          </a:r>
        </a:p>
      </dgm:t>
    </dgm:pt>
    <dgm:pt modelId="{55B4DDE0-82C0-408E-8978-EC0A029877F6}" type="parTrans" cxnId="{F993FD0B-6006-46DF-AC02-23C2FCB0366A}">
      <dgm:prSet/>
      <dgm:spPr/>
      <dgm:t>
        <a:bodyPr/>
        <a:lstStyle/>
        <a:p>
          <a:endParaRPr lang="en-US"/>
        </a:p>
      </dgm:t>
    </dgm:pt>
    <dgm:pt modelId="{B721E027-F7E0-4422-9112-75A59CE339D8}" type="sibTrans" cxnId="{F993FD0B-6006-46DF-AC02-23C2FCB0366A}">
      <dgm:prSet/>
      <dgm:spPr/>
      <dgm:t>
        <a:bodyPr/>
        <a:lstStyle/>
        <a:p>
          <a:endParaRPr lang="en-US"/>
        </a:p>
      </dgm:t>
    </dgm:pt>
    <dgm:pt modelId="{5DC6303E-0256-47D7-A1EE-FBAE94AB9CF5}">
      <dgm:prSet phldrT="[Text]"/>
      <dgm:spPr/>
      <dgm:t>
        <a:bodyPr/>
        <a:lstStyle/>
        <a:p>
          <a:r>
            <a:rPr lang="en-US" dirty="0"/>
            <a:t>Testing/ Experimentation</a:t>
          </a:r>
        </a:p>
      </dgm:t>
    </dgm:pt>
    <dgm:pt modelId="{59F32566-2FD1-4EAA-B21A-2AF34A7224ED}" type="parTrans" cxnId="{101B3993-C869-4B52-AB4E-51FE8B618401}">
      <dgm:prSet/>
      <dgm:spPr/>
      <dgm:t>
        <a:bodyPr/>
        <a:lstStyle/>
        <a:p>
          <a:endParaRPr lang="en-US"/>
        </a:p>
      </dgm:t>
    </dgm:pt>
    <dgm:pt modelId="{A1484804-C48E-4DAC-B342-B6B5B26F33B4}" type="sibTrans" cxnId="{101B3993-C869-4B52-AB4E-51FE8B618401}">
      <dgm:prSet/>
      <dgm:spPr/>
      <dgm:t>
        <a:bodyPr/>
        <a:lstStyle/>
        <a:p>
          <a:endParaRPr lang="en-US"/>
        </a:p>
      </dgm:t>
    </dgm:pt>
    <dgm:pt modelId="{BFAFEA98-F9AE-4D73-A303-77837FFDF1E0}">
      <dgm:prSet phldrT="[Text]"/>
      <dgm:spPr/>
      <dgm:t>
        <a:bodyPr/>
        <a:lstStyle/>
        <a:p>
          <a:r>
            <a:rPr lang="en-US" dirty="0"/>
            <a:t>Results</a:t>
          </a:r>
        </a:p>
      </dgm:t>
    </dgm:pt>
    <dgm:pt modelId="{F0EF750A-1480-4ED6-8313-B71F78F61662}" type="parTrans" cxnId="{B3321D15-F9A1-49DC-B9EE-1E4BD3DCEF4C}">
      <dgm:prSet/>
      <dgm:spPr/>
      <dgm:t>
        <a:bodyPr/>
        <a:lstStyle/>
        <a:p>
          <a:endParaRPr lang="en-US"/>
        </a:p>
      </dgm:t>
    </dgm:pt>
    <dgm:pt modelId="{BCAE4D25-A7A0-4C5A-90FC-CD316DB0C472}" type="sibTrans" cxnId="{B3321D15-F9A1-49DC-B9EE-1E4BD3DCEF4C}">
      <dgm:prSet/>
      <dgm:spPr/>
      <dgm:t>
        <a:bodyPr/>
        <a:lstStyle/>
        <a:p>
          <a:endParaRPr lang="en-US"/>
        </a:p>
      </dgm:t>
    </dgm:pt>
    <dgm:pt modelId="{592F04A3-BDE3-41E5-951C-4CAE99D783E5}" type="pres">
      <dgm:prSet presAssocID="{CFDBA7E1-5E1B-493C-A78A-3D81C9AF81A5}" presName="Name0" presStyleCnt="0">
        <dgm:presLayoutVars>
          <dgm:chMax val="11"/>
          <dgm:chPref val="11"/>
          <dgm:dir/>
          <dgm:resizeHandles/>
        </dgm:presLayoutVars>
      </dgm:prSet>
      <dgm:spPr/>
    </dgm:pt>
    <dgm:pt modelId="{58CDF7CF-DE63-41C2-92C3-9CDC9483AD8D}" type="pres">
      <dgm:prSet presAssocID="{BFAFEA98-F9AE-4D73-A303-77837FFDF1E0}" presName="Accent5" presStyleCnt="0"/>
      <dgm:spPr/>
    </dgm:pt>
    <dgm:pt modelId="{157922A0-2B9C-497F-AD99-4C121C610F7C}" type="pres">
      <dgm:prSet presAssocID="{BFAFEA98-F9AE-4D73-A303-77837FFDF1E0}" presName="Accent" presStyleLbl="node1" presStyleIdx="0" presStyleCnt="5"/>
      <dgm:spPr/>
    </dgm:pt>
    <dgm:pt modelId="{D5A9668E-C81D-42ED-8106-A15A1E6967D0}" type="pres">
      <dgm:prSet presAssocID="{BFAFEA98-F9AE-4D73-A303-77837FFDF1E0}" presName="ParentBackground5" presStyleCnt="0"/>
      <dgm:spPr/>
    </dgm:pt>
    <dgm:pt modelId="{8326E514-D636-4D69-9CFE-5988007D8D73}" type="pres">
      <dgm:prSet presAssocID="{BFAFEA98-F9AE-4D73-A303-77837FFDF1E0}" presName="ParentBackground" presStyleLbl="fgAcc1" presStyleIdx="0" presStyleCnt="5"/>
      <dgm:spPr/>
    </dgm:pt>
    <dgm:pt modelId="{C70C577A-5BA9-43C4-B699-3879428ACF9D}" type="pres">
      <dgm:prSet presAssocID="{BFAFEA98-F9AE-4D73-A303-77837FFDF1E0}" presName="Parent5" presStyleLbl="revTx" presStyleIdx="0" presStyleCnt="0">
        <dgm:presLayoutVars>
          <dgm:chMax val="1"/>
          <dgm:chPref val="1"/>
          <dgm:bulletEnabled val="1"/>
        </dgm:presLayoutVars>
      </dgm:prSet>
      <dgm:spPr/>
    </dgm:pt>
    <dgm:pt modelId="{20A8A71E-77F6-4DAD-A7DC-4985F6638E5B}" type="pres">
      <dgm:prSet presAssocID="{5DC6303E-0256-47D7-A1EE-FBAE94AB9CF5}" presName="Accent4" presStyleCnt="0"/>
      <dgm:spPr/>
    </dgm:pt>
    <dgm:pt modelId="{7871CA0C-FB55-4AF6-BF8D-5745F9CD1CC4}" type="pres">
      <dgm:prSet presAssocID="{5DC6303E-0256-47D7-A1EE-FBAE94AB9CF5}" presName="Accent" presStyleLbl="node1" presStyleIdx="1" presStyleCnt="5"/>
      <dgm:spPr/>
    </dgm:pt>
    <dgm:pt modelId="{D2E7230B-4A4A-4164-99F1-45C3AD40F6AE}" type="pres">
      <dgm:prSet presAssocID="{5DC6303E-0256-47D7-A1EE-FBAE94AB9CF5}" presName="ParentBackground4" presStyleCnt="0"/>
      <dgm:spPr/>
    </dgm:pt>
    <dgm:pt modelId="{8F4F0BC1-5FF4-41CB-88D4-C44BDCB8DD8B}" type="pres">
      <dgm:prSet presAssocID="{5DC6303E-0256-47D7-A1EE-FBAE94AB9CF5}" presName="ParentBackground" presStyleLbl="fgAcc1" presStyleIdx="1" presStyleCnt="5"/>
      <dgm:spPr/>
    </dgm:pt>
    <dgm:pt modelId="{6C0B747B-4994-47C3-997F-B7EB291246BB}" type="pres">
      <dgm:prSet presAssocID="{5DC6303E-0256-47D7-A1EE-FBAE94AB9CF5}" presName="Parent4" presStyleLbl="revTx" presStyleIdx="0" presStyleCnt="0">
        <dgm:presLayoutVars>
          <dgm:chMax val="1"/>
          <dgm:chPref val="1"/>
          <dgm:bulletEnabled val="1"/>
        </dgm:presLayoutVars>
      </dgm:prSet>
      <dgm:spPr/>
    </dgm:pt>
    <dgm:pt modelId="{86000B8A-454A-451B-961E-C91A5164569C}" type="pres">
      <dgm:prSet presAssocID="{2F57F3CF-1812-45F0-B4E6-9948B77C8DEA}" presName="Accent3" presStyleCnt="0"/>
      <dgm:spPr/>
    </dgm:pt>
    <dgm:pt modelId="{562EFCF6-7C14-4052-9CB7-B83B61299862}" type="pres">
      <dgm:prSet presAssocID="{2F57F3CF-1812-45F0-B4E6-9948B77C8DEA}" presName="Accent" presStyleLbl="node1" presStyleIdx="2" presStyleCnt="5"/>
      <dgm:spPr/>
    </dgm:pt>
    <dgm:pt modelId="{EB8DB194-0D5C-4988-B496-8109F1F279AF}" type="pres">
      <dgm:prSet presAssocID="{2F57F3CF-1812-45F0-B4E6-9948B77C8DEA}" presName="ParentBackground3" presStyleCnt="0"/>
      <dgm:spPr/>
    </dgm:pt>
    <dgm:pt modelId="{59B2C618-9F41-4434-BDEF-1B58386CC384}" type="pres">
      <dgm:prSet presAssocID="{2F57F3CF-1812-45F0-B4E6-9948B77C8DEA}" presName="ParentBackground" presStyleLbl="fgAcc1" presStyleIdx="2" presStyleCnt="5"/>
      <dgm:spPr/>
    </dgm:pt>
    <dgm:pt modelId="{405856E1-04D1-49F4-A0AC-F0D098D64DD2}" type="pres">
      <dgm:prSet presAssocID="{2F57F3CF-1812-45F0-B4E6-9948B77C8DEA}" presName="Parent3" presStyleLbl="revTx" presStyleIdx="0" presStyleCnt="0">
        <dgm:presLayoutVars>
          <dgm:chMax val="1"/>
          <dgm:chPref val="1"/>
          <dgm:bulletEnabled val="1"/>
        </dgm:presLayoutVars>
      </dgm:prSet>
      <dgm:spPr/>
    </dgm:pt>
    <dgm:pt modelId="{F4D2A650-28CE-40F2-9F1F-7770D603D57C}" type="pres">
      <dgm:prSet presAssocID="{022573DC-AE85-430F-B50C-FF04E135390C}" presName="Accent2" presStyleCnt="0"/>
      <dgm:spPr/>
    </dgm:pt>
    <dgm:pt modelId="{1F32E810-652C-4ABD-95A5-2AFAE2E19FE0}" type="pres">
      <dgm:prSet presAssocID="{022573DC-AE85-430F-B50C-FF04E135390C}" presName="Accent" presStyleLbl="node1" presStyleIdx="3" presStyleCnt="5"/>
      <dgm:spPr/>
    </dgm:pt>
    <dgm:pt modelId="{ED8EEBFE-DD48-4FF3-8948-7538D28AFF9B}" type="pres">
      <dgm:prSet presAssocID="{022573DC-AE85-430F-B50C-FF04E135390C}" presName="ParentBackground2" presStyleCnt="0"/>
      <dgm:spPr/>
    </dgm:pt>
    <dgm:pt modelId="{F72F5535-0FBC-4412-8AAC-DD40752A4FA0}" type="pres">
      <dgm:prSet presAssocID="{022573DC-AE85-430F-B50C-FF04E135390C}" presName="ParentBackground" presStyleLbl="fgAcc1" presStyleIdx="3" presStyleCnt="5"/>
      <dgm:spPr/>
    </dgm:pt>
    <dgm:pt modelId="{19F2BAB8-041C-4BBA-B7D6-19844DB3FBD2}" type="pres">
      <dgm:prSet presAssocID="{022573DC-AE85-430F-B50C-FF04E135390C}" presName="Parent2" presStyleLbl="revTx" presStyleIdx="0" presStyleCnt="0">
        <dgm:presLayoutVars>
          <dgm:chMax val="1"/>
          <dgm:chPref val="1"/>
          <dgm:bulletEnabled val="1"/>
        </dgm:presLayoutVars>
      </dgm:prSet>
      <dgm:spPr/>
    </dgm:pt>
    <dgm:pt modelId="{3374595B-0185-4974-8615-9411FC3DEF11}" type="pres">
      <dgm:prSet presAssocID="{CC7A5A62-ECDF-4CF6-ACB7-05A695EEC634}" presName="Accent1" presStyleCnt="0"/>
      <dgm:spPr/>
    </dgm:pt>
    <dgm:pt modelId="{12ED2DF5-2626-4A57-9A84-DA05D0E482C8}" type="pres">
      <dgm:prSet presAssocID="{CC7A5A62-ECDF-4CF6-ACB7-05A695EEC634}" presName="Accent" presStyleLbl="node1" presStyleIdx="4" presStyleCnt="5"/>
      <dgm:spPr/>
    </dgm:pt>
    <dgm:pt modelId="{6C258B91-C598-435A-9E56-F8BDE372BA20}" type="pres">
      <dgm:prSet presAssocID="{CC7A5A62-ECDF-4CF6-ACB7-05A695EEC634}" presName="ParentBackground1" presStyleCnt="0"/>
      <dgm:spPr/>
    </dgm:pt>
    <dgm:pt modelId="{539BE84B-F86D-4235-B328-406A5402E813}" type="pres">
      <dgm:prSet presAssocID="{CC7A5A62-ECDF-4CF6-ACB7-05A695EEC634}" presName="ParentBackground" presStyleLbl="fgAcc1" presStyleIdx="4" presStyleCnt="5"/>
      <dgm:spPr/>
    </dgm:pt>
    <dgm:pt modelId="{B76F1C87-DC3F-4D32-8990-14DA689E7FBC}" type="pres">
      <dgm:prSet presAssocID="{CC7A5A62-ECDF-4CF6-ACB7-05A695EEC634}" presName="Parent1" presStyleLbl="revTx" presStyleIdx="0" presStyleCnt="0">
        <dgm:presLayoutVars>
          <dgm:chMax val="1"/>
          <dgm:chPref val="1"/>
          <dgm:bulletEnabled val="1"/>
        </dgm:presLayoutVars>
      </dgm:prSet>
      <dgm:spPr/>
    </dgm:pt>
  </dgm:ptLst>
  <dgm:cxnLst>
    <dgm:cxn modelId="{F993FD0B-6006-46DF-AC02-23C2FCB0366A}" srcId="{CFDBA7E1-5E1B-493C-A78A-3D81C9AF81A5}" destId="{2F57F3CF-1812-45F0-B4E6-9948B77C8DEA}" srcOrd="2" destOrd="0" parTransId="{55B4DDE0-82C0-408E-8978-EC0A029877F6}" sibTransId="{B721E027-F7E0-4422-9112-75A59CE339D8}"/>
    <dgm:cxn modelId="{B3321D15-F9A1-49DC-B9EE-1E4BD3DCEF4C}" srcId="{CFDBA7E1-5E1B-493C-A78A-3D81C9AF81A5}" destId="{BFAFEA98-F9AE-4D73-A303-77837FFDF1E0}" srcOrd="4" destOrd="0" parTransId="{F0EF750A-1480-4ED6-8313-B71F78F61662}" sibTransId="{BCAE4D25-A7A0-4C5A-90FC-CD316DB0C472}"/>
    <dgm:cxn modelId="{2E214D17-0EEF-43DA-B8DD-C530D37B7B5D}" type="presOf" srcId="{2F57F3CF-1812-45F0-B4E6-9948B77C8DEA}" destId="{405856E1-04D1-49F4-A0AC-F0D098D64DD2}" srcOrd="1" destOrd="0" presId="urn:microsoft.com/office/officeart/2011/layout/CircleProcess"/>
    <dgm:cxn modelId="{19F23A24-90AE-48C3-9D6D-05D7EABA2C06}" srcId="{CFDBA7E1-5E1B-493C-A78A-3D81C9AF81A5}" destId="{022573DC-AE85-430F-B50C-FF04E135390C}" srcOrd="1" destOrd="0" parTransId="{B023CEAE-DA50-4CF1-B88A-A1369E8FA4D4}" sibTransId="{54B148BE-7565-4901-B362-4C698A43AD93}"/>
    <dgm:cxn modelId="{2E20AC27-995D-4B13-8688-FA3CB0BE3819}" srcId="{CFDBA7E1-5E1B-493C-A78A-3D81C9AF81A5}" destId="{CC7A5A62-ECDF-4CF6-ACB7-05A695EEC634}" srcOrd="0" destOrd="0" parTransId="{40C5F442-E07F-4739-B97A-19661E82C216}" sibTransId="{CDE804E3-365F-46E7-BEAD-477149C9597D}"/>
    <dgm:cxn modelId="{7BD95D37-5BE2-4BD2-BA1A-4A4E800D0652}" type="presOf" srcId="{5DC6303E-0256-47D7-A1EE-FBAE94AB9CF5}" destId="{8F4F0BC1-5FF4-41CB-88D4-C44BDCB8DD8B}" srcOrd="0" destOrd="0" presId="urn:microsoft.com/office/officeart/2011/layout/CircleProcess"/>
    <dgm:cxn modelId="{7A55D554-5723-4FD9-828C-7B65B18E30CA}" type="presOf" srcId="{BFAFEA98-F9AE-4D73-A303-77837FFDF1E0}" destId="{C70C577A-5BA9-43C4-B699-3879428ACF9D}" srcOrd="1" destOrd="0" presId="urn:microsoft.com/office/officeart/2011/layout/CircleProcess"/>
    <dgm:cxn modelId="{101B3993-C869-4B52-AB4E-51FE8B618401}" srcId="{CFDBA7E1-5E1B-493C-A78A-3D81C9AF81A5}" destId="{5DC6303E-0256-47D7-A1EE-FBAE94AB9CF5}" srcOrd="3" destOrd="0" parTransId="{59F32566-2FD1-4EAA-B21A-2AF34A7224ED}" sibTransId="{A1484804-C48E-4DAC-B342-B6B5B26F33B4}"/>
    <dgm:cxn modelId="{F8169693-3C78-4D4A-94FD-ECC68CF6C0C6}" type="presOf" srcId="{022573DC-AE85-430F-B50C-FF04E135390C}" destId="{F72F5535-0FBC-4412-8AAC-DD40752A4FA0}" srcOrd="0" destOrd="0" presId="urn:microsoft.com/office/officeart/2011/layout/CircleProcess"/>
    <dgm:cxn modelId="{601C92B3-82EE-4978-BACA-3D504C9DA7ED}" type="presOf" srcId="{2F57F3CF-1812-45F0-B4E6-9948B77C8DEA}" destId="{59B2C618-9F41-4434-BDEF-1B58386CC384}" srcOrd="0" destOrd="0" presId="urn:microsoft.com/office/officeart/2011/layout/CircleProcess"/>
    <dgm:cxn modelId="{2EFD72BE-BAD5-4408-929C-854E5E6D2E95}" type="presOf" srcId="{BFAFEA98-F9AE-4D73-A303-77837FFDF1E0}" destId="{8326E514-D636-4D69-9CFE-5988007D8D73}" srcOrd="0" destOrd="0" presId="urn:microsoft.com/office/officeart/2011/layout/CircleProcess"/>
    <dgm:cxn modelId="{0D4E3ABF-423F-4D34-8A14-5AE6F5DD1B27}" type="presOf" srcId="{CC7A5A62-ECDF-4CF6-ACB7-05A695EEC634}" destId="{B76F1C87-DC3F-4D32-8990-14DA689E7FBC}" srcOrd="1" destOrd="0" presId="urn:microsoft.com/office/officeart/2011/layout/CircleProcess"/>
    <dgm:cxn modelId="{0835A5C3-F00A-4581-85C0-214B586CB6B3}" type="presOf" srcId="{CC7A5A62-ECDF-4CF6-ACB7-05A695EEC634}" destId="{539BE84B-F86D-4235-B328-406A5402E813}" srcOrd="0" destOrd="0" presId="urn:microsoft.com/office/officeart/2011/layout/CircleProcess"/>
    <dgm:cxn modelId="{AFCE85CE-4589-49E3-9A63-B2017BEDE485}" type="presOf" srcId="{CFDBA7E1-5E1B-493C-A78A-3D81C9AF81A5}" destId="{592F04A3-BDE3-41E5-951C-4CAE99D783E5}" srcOrd="0" destOrd="0" presId="urn:microsoft.com/office/officeart/2011/layout/CircleProcess"/>
    <dgm:cxn modelId="{75B094D3-8292-47FC-A380-06E64A497B2C}" type="presOf" srcId="{5DC6303E-0256-47D7-A1EE-FBAE94AB9CF5}" destId="{6C0B747B-4994-47C3-997F-B7EB291246BB}" srcOrd="1" destOrd="0" presId="urn:microsoft.com/office/officeart/2011/layout/CircleProcess"/>
    <dgm:cxn modelId="{5A28EED4-98BB-463B-A9C3-98590AD003FD}" type="presOf" srcId="{022573DC-AE85-430F-B50C-FF04E135390C}" destId="{19F2BAB8-041C-4BBA-B7D6-19844DB3FBD2}" srcOrd="1" destOrd="0" presId="urn:microsoft.com/office/officeart/2011/layout/CircleProcess"/>
    <dgm:cxn modelId="{5EB4C3FA-A104-4C5D-B836-645F32137266}" type="presParOf" srcId="{592F04A3-BDE3-41E5-951C-4CAE99D783E5}" destId="{58CDF7CF-DE63-41C2-92C3-9CDC9483AD8D}" srcOrd="0" destOrd="0" presId="urn:microsoft.com/office/officeart/2011/layout/CircleProcess"/>
    <dgm:cxn modelId="{F5FA9B35-5B5A-418E-BA67-3FB193938063}" type="presParOf" srcId="{58CDF7CF-DE63-41C2-92C3-9CDC9483AD8D}" destId="{157922A0-2B9C-497F-AD99-4C121C610F7C}" srcOrd="0" destOrd="0" presId="urn:microsoft.com/office/officeart/2011/layout/CircleProcess"/>
    <dgm:cxn modelId="{48F630AD-71FA-4CBE-ABFD-500D2896557E}" type="presParOf" srcId="{592F04A3-BDE3-41E5-951C-4CAE99D783E5}" destId="{D5A9668E-C81D-42ED-8106-A15A1E6967D0}" srcOrd="1" destOrd="0" presId="urn:microsoft.com/office/officeart/2011/layout/CircleProcess"/>
    <dgm:cxn modelId="{F3062157-17B9-458D-9B2F-923C64E3D74F}" type="presParOf" srcId="{D5A9668E-C81D-42ED-8106-A15A1E6967D0}" destId="{8326E514-D636-4D69-9CFE-5988007D8D73}" srcOrd="0" destOrd="0" presId="urn:microsoft.com/office/officeart/2011/layout/CircleProcess"/>
    <dgm:cxn modelId="{0E14B869-FE4C-4E29-858C-FA6CEA30BA13}" type="presParOf" srcId="{592F04A3-BDE3-41E5-951C-4CAE99D783E5}" destId="{C70C577A-5BA9-43C4-B699-3879428ACF9D}" srcOrd="2" destOrd="0" presId="urn:microsoft.com/office/officeart/2011/layout/CircleProcess"/>
    <dgm:cxn modelId="{0FDFF0E3-6B30-4BB2-8267-A7073045A33F}" type="presParOf" srcId="{592F04A3-BDE3-41E5-951C-4CAE99D783E5}" destId="{20A8A71E-77F6-4DAD-A7DC-4985F6638E5B}" srcOrd="3" destOrd="0" presId="urn:microsoft.com/office/officeart/2011/layout/CircleProcess"/>
    <dgm:cxn modelId="{D865F1E1-75B6-4257-933B-5CBDB4119B1B}" type="presParOf" srcId="{20A8A71E-77F6-4DAD-A7DC-4985F6638E5B}" destId="{7871CA0C-FB55-4AF6-BF8D-5745F9CD1CC4}" srcOrd="0" destOrd="0" presId="urn:microsoft.com/office/officeart/2011/layout/CircleProcess"/>
    <dgm:cxn modelId="{60015D24-FB2B-4C37-8877-36EED63C1EC0}" type="presParOf" srcId="{592F04A3-BDE3-41E5-951C-4CAE99D783E5}" destId="{D2E7230B-4A4A-4164-99F1-45C3AD40F6AE}" srcOrd="4" destOrd="0" presId="urn:microsoft.com/office/officeart/2011/layout/CircleProcess"/>
    <dgm:cxn modelId="{7B95C9D6-92C1-48DE-AC1F-095A598C3004}" type="presParOf" srcId="{D2E7230B-4A4A-4164-99F1-45C3AD40F6AE}" destId="{8F4F0BC1-5FF4-41CB-88D4-C44BDCB8DD8B}" srcOrd="0" destOrd="0" presId="urn:microsoft.com/office/officeart/2011/layout/CircleProcess"/>
    <dgm:cxn modelId="{6A8B6398-8420-409D-AB8F-5E8AB1A1D1A3}" type="presParOf" srcId="{592F04A3-BDE3-41E5-951C-4CAE99D783E5}" destId="{6C0B747B-4994-47C3-997F-B7EB291246BB}" srcOrd="5" destOrd="0" presId="urn:microsoft.com/office/officeart/2011/layout/CircleProcess"/>
    <dgm:cxn modelId="{A20F8702-C316-4C25-9395-C308B613F9D6}" type="presParOf" srcId="{592F04A3-BDE3-41E5-951C-4CAE99D783E5}" destId="{86000B8A-454A-451B-961E-C91A5164569C}" srcOrd="6" destOrd="0" presId="urn:microsoft.com/office/officeart/2011/layout/CircleProcess"/>
    <dgm:cxn modelId="{E70935B9-557B-4D52-884A-E04F56BBE875}" type="presParOf" srcId="{86000B8A-454A-451B-961E-C91A5164569C}" destId="{562EFCF6-7C14-4052-9CB7-B83B61299862}" srcOrd="0" destOrd="0" presId="urn:microsoft.com/office/officeart/2011/layout/CircleProcess"/>
    <dgm:cxn modelId="{373DAB6A-6C62-481D-BC22-8207427ACFF8}" type="presParOf" srcId="{592F04A3-BDE3-41E5-951C-4CAE99D783E5}" destId="{EB8DB194-0D5C-4988-B496-8109F1F279AF}" srcOrd="7" destOrd="0" presId="urn:microsoft.com/office/officeart/2011/layout/CircleProcess"/>
    <dgm:cxn modelId="{B040DBCD-D1C9-4008-ADB9-F6519A1C245A}" type="presParOf" srcId="{EB8DB194-0D5C-4988-B496-8109F1F279AF}" destId="{59B2C618-9F41-4434-BDEF-1B58386CC384}" srcOrd="0" destOrd="0" presId="urn:microsoft.com/office/officeart/2011/layout/CircleProcess"/>
    <dgm:cxn modelId="{D00F9427-26FB-4D62-8E36-150371DA531F}" type="presParOf" srcId="{592F04A3-BDE3-41E5-951C-4CAE99D783E5}" destId="{405856E1-04D1-49F4-A0AC-F0D098D64DD2}" srcOrd="8" destOrd="0" presId="urn:microsoft.com/office/officeart/2011/layout/CircleProcess"/>
    <dgm:cxn modelId="{E15E66FE-CAF1-4566-BE44-8CFA61F82E38}" type="presParOf" srcId="{592F04A3-BDE3-41E5-951C-4CAE99D783E5}" destId="{F4D2A650-28CE-40F2-9F1F-7770D603D57C}" srcOrd="9" destOrd="0" presId="urn:microsoft.com/office/officeart/2011/layout/CircleProcess"/>
    <dgm:cxn modelId="{E8C75E05-2C50-4DAE-B2CA-855E64C1ACAD}" type="presParOf" srcId="{F4D2A650-28CE-40F2-9F1F-7770D603D57C}" destId="{1F32E810-652C-4ABD-95A5-2AFAE2E19FE0}" srcOrd="0" destOrd="0" presId="urn:microsoft.com/office/officeart/2011/layout/CircleProcess"/>
    <dgm:cxn modelId="{51CB77E9-50F4-45D6-9B02-FE3BEFCA6CE3}" type="presParOf" srcId="{592F04A3-BDE3-41E5-951C-4CAE99D783E5}" destId="{ED8EEBFE-DD48-4FF3-8948-7538D28AFF9B}" srcOrd="10" destOrd="0" presId="urn:microsoft.com/office/officeart/2011/layout/CircleProcess"/>
    <dgm:cxn modelId="{CBF17CAB-1A2C-4ED5-9F8E-3DC04C8A2C87}" type="presParOf" srcId="{ED8EEBFE-DD48-4FF3-8948-7538D28AFF9B}" destId="{F72F5535-0FBC-4412-8AAC-DD40752A4FA0}" srcOrd="0" destOrd="0" presId="urn:microsoft.com/office/officeart/2011/layout/CircleProcess"/>
    <dgm:cxn modelId="{0210BE0A-07F6-4100-AB78-F9CAE8F905E1}" type="presParOf" srcId="{592F04A3-BDE3-41E5-951C-4CAE99D783E5}" destId="{19F2BAB8-041C-4BBA-B7D6-19844DB3FBD2}" srcOrd="11" destOrd="0" presId="urn:microsoft.com/office/officeart/2011/layout/CircleProcess"/>
    <dgm:cxn modelId="{8831EB7A-1C02-4F32-A80A-E5D38D1B5E15}" type="presParOf" srcId="{592F04A3-BDE3-41E5-951C-4CAE99D783E5}" destId="{3374595B-0185-4974-8615-9411FC3DEF11}" srcOrd="12" destOrd="0" presId="urn:microsoft.com/office/officeart/2011/layout/CircleProcess"/>
    <dgm:cxn modelId="{9D302156-9CEE-4AB8-9ADF-2957F1016F49}" type="presParOf" srcId="{3374595B-0185-4974-8615-9411FC3DEF11}" destId="{12ED2DF5-2626-4A57-9A84-DA05D0E482C8}" srcOrd="0" destOrd="0" presId="urn:microsoft.com/office/officeart/2011/layout/CircleProcess"/>
    <dgm:cxn modelId="{45B6F6EE-8472-4EC5-A3CC-3341D6F5383E}" type="presParOf" srcId="{592F04A3-BDE3-41E5-951C-4CAE99D783E5}" destId="{6C258B91-C598-435A-9E56-F8BDE372BA20}" srcOrd="13" destOrd="0" presId="urn:microsoft.com/office/officeart/2011/layout/CircleProcess"/>
    <dgm:cxn modelId="{5D6FFCD8-C17A-4CA3-A71D-E60F9B73C100}" type="presParOf" srcId="{6C258B91-C598-435A-9E56-F8BDE372BA20}" destId="{539BE84B-F86D-4235-B328-406A5402E813}" srcOrd="0" destOrd="0" presId="urn:microsoft.com/office/officeart/2011/layout/CircleProcess"/>
    <dgm:cxn modelId="{17C9F501-D79D-423A-8E52-1D8C27979E0E}" type="presParOf" srcId="{592F04A3-BDE3-41E5-951C-4CAE99D783E5}" destId="{B76F1C87-DC3F-4D32-8990-14DA689E7FBC}"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922A0-2B9C-497F-AD99-4C121C610F7C}">
      <dsp:nvSpPr>
        <dsp:cNvPr id="0" name=""/>
        <dsp:cNvSpPr/>
      </dsp:nvSpPr>
      <dsp:spPr>
        <a:xfrm>
          <a:off x="7128261" y="799745"/>
          <a:ext cx="1625359" cy="1625625"/>
        </a:xfrm>
        <a:prstGeom prst="ellipse">
          <a:avLst/>
        </a:prstGeom>
        <a:gradFill rotWithShape="0">
          <a:gsLst>
            <a:gs pos="0">
              <a:schemeClr val="accent3">
                <a:shade val="80000"/>
                <a:hueOff val="0"/>
                <a:satOff val="0"/>
                <a:lumOff val="0"/>
                <a:alphaOff val="0"/>
                <a:tint val="50000"/>
                <a:satMod val="300000"/>
              </a:schemeClr>
            </a:gs>
            <a:gs pos="35000">
              <a:schemeClr val="accent3">
                <a:shade val="80000"/>
                <a:hueOff val="0"/>
                <a:satOff val="0"/>
                <a:lumOff val="0"/>
                <a:alphaOff val="0"/>
                <a:tint val="37000"/>
                <a:satMod val="300000"/>
              </a:schemeClr>
            </a:gs>
            <a:gs pos="100000">
              <a:schemeClr val="accent3">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26E514-D636-4D69-9CFE-5988007D8D73}">
      <dsp:nvSpPr>
        <dsp:cNvPr id="0" name=""/>
        <dsp:cNvSpPr/>
      </dsp:nvSpPr>
      <dsp:spPr>
        <a:xfrm>
          <a:off x="7181891" y="853942"/>
          <a:ext cx="1517232" cy="1517231"/>
        </a:xfrm>
        <a:prstGeom prst="ellipse">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7399010" y="1070730"/>
        <a:ext cx="1083861" cy="1083655"/>
      </dsp:txXfrm>
    </dsp:sp>
    <dsp:sp modelId="{7871CA0C-FB55-4AF6-BF8D-5745F9CD1CC4}">
      <dsp:nvSpPr>
        <dsp:cNvPr id="0" name=""/>
        <dsp:cNvSpPr/>
      </dsp:nvSpPr>
      <dsp:spPr>
        <a:xfrm rot="2700000">
          <a:off x="5447634" y="799829"/>
          <a:ext cx="1625171" cy="1625171"/>
        </a:xfrm>
        <a:prstGeom prst="teardrop">
          <a:avLst>
            <a:gd name="adj" fmla="val 100000"/>
          </a:avLst>
        </a:prstGeom>
        <a:gradFill rotWithShape="0">
          <a:gsLst>
            <a:gs pos="0">
              <a:schemeClr val="accent3">
                <a:shade val="80000"/>
                <a:hueOff val="-190585"/>
                <a:satOff val="-5742"/>
                <a:lumOff val="8687"/>
                <a:alphaOff val="0"/>
                <a:tint val="50000"/>
                <a:satMod val="300000"/>
              </a:schemeClr>
            </a:gs>
            <a:gs pos="35000">
              <a:schemeClr val="accent3">
                <a:shade val="80000"/>
                <a:hueOff val="-190585"/>
                <a:satOff val="-5742"/>
                <a:lumOff val="8687"/>
                <a:alphaOff val="0"/>
                <a:tint val="37000"/>
                <a:satMod val="300000"/>
              </a:schemeClr>
            </a:gs>
            <a:gs pos="100000">
              <a:schemeClr val="accent3">
                <a:shade val="80000"/>
                <a:hueOff val="-190585"/>
                <a:satOff val="-5742"/>
                <a:lumOff val="8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F4F0BC1-5FF4-41CB-88D4-C44BDCB8DD8B}">
      <dsp:nvSpPr>
        <dsp:cNvPr id="0" name=""/>
        <dsp:cNvSpPr/>
      </dsp:nvSpPr>
      <dsp:spPr>
        <a:xfrm>
          <a:off x="5502901" y="853942"/>
          <a:ext cx="1517232" cy="1517231"/>
        </a:xfrm>
        <a:prstGeom prst="ellipse">
          <a:avLst/>
        </a:prstGeom>
        <a:solidFill>
          <a:schemeClr val="lt1">
            <a:alpha val="90000"/>
            <a:hueOff val="0"/>
            <a:satOff val="0"/>
            <a:lumOff val="0"/>
            <a:alphaOff val="0"/>
          </a:schemeClr>
        </a:solidFill>
        <a:ln w="9525" cap="flat" cmpd="sng" algn="ctr">
          <a:solidFill>
            <a:schemeClr val="accent3">
              <a:shade val="80000"/>
              <a:hueOff val="-190585"/>
              <a:satOff val="-5742"/>
              <a:lumOff val="86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Testing/ Experimentation</a:t>
          </a:r>
        </a:p>
      </dsp:txBody>
      <dsp:txXfrm>
        <a:off x="5719155" y="1070730"/>
        <a:ext cx="1083861" cy="1083655"/>
      </dsp:txXfrm>
    </dsp:sp>
    <dsp:sp modelId="{562EFCF6-7C14-4052-9CB7-B83B61299862}">
      <dsp:nvSpPr>
        <dsp:cNvPr id="0" name=""/>
        <dsp:cNvSpPr/>
      </dsp:nvSpPr>
      <dsp:spPr>
        <a:xfrm rot="2700000">
          <a:off x="3768644" y="799829"/>
          <a:ext cx="1625171" cy="1625171"/>
        </a:xfrm>
        <a:prstGeom prst="teardrop">
          <a:avLst>
            <a:gd name="adj" fmla="val 100000"/>
          </a:avLst>
        </a:prstGeom>
        <a:gradFill rotWithShape="0">
          <a:gsLst>
            <a:gs pos="0">
              <a:schemeClr val="accent3">
                <a:shade val="80000"/>
                <a:hueOff val="-381171"/>
                <a:satOff val="-11484"/>
                <a:lumOff val="17374"/>
                <a:alphaOff val="0"/>
                <a:tint val="50000"/>
                <a:satMod val="300000"/>
              </a:schemeClr>
            </a:gs>
            <a:gs pos="35000">
              <a:schemeClr val="accent3">
                <a:shade val="80000"/>
                <a:hueOff val="-381171"/>
                <a:satOff val="-11484"/>
                <a:lumOff val="17374"/>
                <a:alphaOff val="0"/>
                <a:tint val="37000"/>
                <a:satMod val="300000"/>
              </a:schemeClr>
            </a:gs>
            <a:gs pos="100000">
              <a:schemeClr val="accent3">
                <a:shade val="80000"/>
                <a:hueOff val="-381171"/>
                <a:satOff val="-11484"/>
                <a:lumOff val="173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9B2C618-9F41-4434-BDEF-1B58386CC384}">
      <dsp:nvSpPr>
        <dsp:cNvPr id="0" name=""/>
        <dsp:cNvSpPr/>
      </dsp:nvSpPr>
      <dsp:spPr>
        <a:xfrm>
          <a:off x="3823046" y="853942"/>
          <a:ext cx="1517232" cy="1517231"/>
        </a:xfrm>
        <a:prstGeom prst="ellipse">
          <a:avLst/>
        </a:prstGeom>
        <a:solidFill>
          <a:schemeClr val="lt1">
            <a:alpha val="90000"/>
            <a:hueOff val="0"/>
            <a:satOff val="0"/>
            <a:lumOff val="0"/>
            <a:alphaOff val="0"/>
          </a:schemeClr>
        </a:solidFill>
        <a:ln w="9525" cap="flat" cmpd="sng" algn="ctr">
          <a:solidFill>
            <a:schemeClr val="accent3">
              <a:shade val="80000"/>
              <a:hueOff val="-381171"/>
              <a:satOff val="-11484"/>
              <a:lumOff val="1737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Problem Solution</a:t>
          </a:r>
        </a:p>
      </dsp:txBody>
      <dsp:txXfrm>
        <a:off x="4039299" y="1070730"/>
        <a:ext cx="1083861" cy="1083655"/>
      </dsp:txXfrm>
    </dsp:sp>
    <dsp:sp modelId="{1F32E810-652C-4ABD-95A5-2AFAE2E19FE0}">
      <dsp:nvSpPr>
        <dsp:cNvPr id="0" name=""/>
        <dsp:cNvSpPr/>
      </dsp:nvSpPr>
      <dsp:spPr>
        <a:xfrm rot="2700000">
          <a:off x="2088789" y="799829"/>
          <a:ext cx="1625171" cy="1625171"/>
        </a:xfrm>
        <a:prstGeom prst="teardrop">
          <a:avLst>
            <a:gd name="adj" fmla="val 100000"/>
          </a:avLst>
        </a:prstGeom>
        <a:gradFill rotWithShape="0">
          <a:gsLst>
            <a:gs pos="0">
              <a:schemeClr val="accent3">
                <a:shade val="80000"/>
                <a:hueOff val="-571756"/>
                <a:satOff val="-17226"/>
                <a:lumOff val="26062"/>
                <a:alphaOff val="0"/>
                <a:tint val="50000"/>
                <a:satMod val="300000"/>
              </a:schemeClr>
            </a:gs>
            <a:gs pos="35000">
              <a:schemeClr val="accent3">
                <a:shade val="80000"/>
                <a:hueOff val="-571756"/>
                <a:satOff val="-17226"/>
                <a:lumOff val="26062"/>
                <a:alphaOff val="0"/>
                <a:tint val="37000"/>
                <a:satMod val="300000"/>
              </a:schemeClr>
            </a:gs>
            <a:gs pos="100000">
              <a:schemeClr val="accent3">
                <a:shade val="80000"/>
                <a:hueOff val="-571756"/>
                <a:satOff val="-17226"/>
                <a:lumOff val="2606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72F5535-0FBC-4412-8AAC-DD40752A4FA0}">
      <dsp:nvSpPr>
        <dsp:cNvPr id="0" name=""/>
        <dsp:cNvSpPr/>
      </dsp:nvSpPr>
      <dsp:spPr>
        <a:xfrm>
          <a:off x="2143191" y="853942"/>
          <a:ext cx="1517232" cy="1517231"/>
        </a:xfrm>
        <a:prstGeom prst="ellipse">
          <a:avLst/>
        </a:prstGeom>
        <a:solidFill>
          <a:schemeClr val="lt1">
            <a:alpha val="90000"/>
            <a:hueOff val="0"/>
            <a:satOff val="0"/>
            <a:lumOff val="0"/>
            <a:alphaOff val="0"/>
          </a:schemeClr>
        </a:solidFill>
        <a:ln w="9525" cap="flat" cmpd="sng" algn="ctr">
          <a:solidFill>
            <a:schemeClr val="accent3">
              <a:shade val="80000"/>
              <a:hueOff val="-571756"/>
              <a:satOff val="-17226"/>
              <a:lumOff val="260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Project Motivations</a:t>
          </a:r>
        </a:p>
      </dsp:txBody>
      <dsp:txXfrm>
        <a:off x="2360309" y="1070730"/>
        <a:ext cx="1083861" cy="1083655"/>
      </dsp:txXfrm>
    </dsp:sp>
    <dsp:sp modelId="{12ED2DF5-2626-4A57-9A84-DA05D0E482C8}">
      <dsp:nvSpPr>
        <dsp:cNvPr id="0" name=""/>
        <dsp:cNvSpPr/>
      </dsp:nvSpPr>
      <dsp:spPr>
        <a:xfrm rot="2700000">
          <a:off x="408934" y="799829"/>
          <a:ext cx="1625171" cy="1625171"/>
        </a:xfrm>
        <a:prstGeom prst="teardrop">
          <a:avLst>
            <a:gd name="adj" fmla="val 100000"/>
          </a:avLst>
        </a:prstGeom>
        <a:gradFill rotWithShape="0">
          <a:gsLst>
            <a:gs pos="0">
              <a:schemeClr val="accent3">
                <a:shade val="80000"/>
                <a:hueOff val="-762342"/>
                <a:satOff val="-22968"/>
                <a:lumOff val="34749"/>
                <a:alphaOff val="0"/>
                <a:tint val="50000"/>
                <a:satMod val="300000"/>
              </a:schemeClr>
            </a:gs>
            <a:gs pos="35000">
              <a:schemeClr val="accent3">
                <a:shade val="80000"/>
                <a:hueOff val="-762342"/>
                <a:satOff val="-22968"/>
                <a:lumOff val="34749"/>
                <a:alphaOff val="0"/>
                <a:tint val="37000"/>
                <a:satMod val="300000"/>
              </a:schemeClr>
            </a:gs>
            <a:gs pos="100000">
              <a:schemeClr val="accent3">
                <a:shade val="80000"/>
                <a:hueOff val="-762342"/>
                <a:satOff val="-22968"/>
                <a:lumOff val="347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39BE84B-F86D-4235-B328-406A5402E813}">
      <dsp:nvSpPr>
        <dsp:cNvPr id="0" name=""/>
        <dsp:cNvSpPr/>
      </dsp:nvSpPr>
      <dsp:spPr>
        <a:xfrm>
          <a:off x="463336" y="853942"/>
          <a:ext cx="1517232" cy="1517231"/>
        </a:xfrm>
        <a:prstGeom prst="ellipse">
          <a:avLst/>
        </a:prstGeom>
        <a:solidFill>
          <a:schemeClr val="lt1">
            <a:alpha val="90000"/>
            <a:hueOff val="0"/>
            <a:satOff val="0"/>
            <a:lumOff val="0"/>
            <a:alphaOff val="0"/>
          </a:schemeClr>
        </a:solidFill>
        <a:ln w="9525" cap="flat" cmpd="sng" algn="ctr">
          <a:solidFill>
            <a:schemeClr val="accent3">
              <a:shade val="80000"/>
              <a:hueOff val="-762342"/>
              <a:satOff val="-22968"/>
              <a:lumOff val="3474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Background</a:t>
          </a:r>
        </a:p>
      </dsp:txBody>
      <dsp:txXfrm>
        <a:off x="680454" y="1070730"/>
        <a:ext cx="1083861" cy="108365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everyone, today I will be talking about Microfluidic valves.  This was one of the research projects I did for the Hui Lab during the 2020-2021 school year at UCI.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999a11b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999a11b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results were shown as a supplemental figure for a droplet pump paper.  We can see here that for the shorter 150µm valve, the liquid volume is constrained after around 6 psi.  The 450µm valve stays linear throughout the entire test.  The limited depth valve design was integrated into a droplet pump and helped improve the droplet size variance.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no limited depth valve, the droplet size has a wider distribution.  At higher pressures, it does get more monodisperse.  However, with the improvement, even at relatively low pressures, the distribution is far better.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wraps up my project on Microfluidic valves and thank you for listening to my presentation</a:t>
            </a:r>
            <a:endParaRPr dirty="0"/>
          </a:p>
        </p:txBody>
      </p:sp>
    </p:spTree>
    <p:extLst>
      <p:ext uri="{BB962C8B-B14F-4D97-AF65-F5344CB8AC3E}">
        <p14:creationId xmlns:p14="http://schemas.microsoft.com/office/powerpoint/2010/main" val="390397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999a11b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999a11b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I’ll be going through some background on Microfluidic valves first, then explaining the motivations for my project and the solution I produced. The testing and experimentation was a critical part of this project.  I concluded this project last spring, so I’ll also share some of the results.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999a11b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999a11b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Microfluidic devices deal with very small fluid volumes.  Using a clever arrangement of valves, the devices, or chips, can achieve interesting behavior like pumping action and logic operations.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here there’s an actual picture of a microfluidic valve.  It’s about 1 mm in diameter.  The bottom cartoons show that it is a 3 layered device with an elastic membrane sandwiched between two etched plastic pieces to form channels.  A vacuum pressure is applied to the channel at the top which deflects the elastic sheet and allows fluid to pass.</a:t>
            </a:r>
          </a:p>
          <a:p>
            <a:pPr marL="0" lvl="0" indent="0" algn="l" rtl="0">
              <a:spcBef>
                <a:spcPts val="0"/>
              </a:spcBef>
              <a:spcAft>
                <a:spcPts val="0"/>
              </a:spcAft>
              <a:buNone/>
            </a:pPr>
            <a:r>
              <a:rPr lang="en-US" dirty="0"/>
              <a:t>	On the left it’s closed and you can see the bottom piece of plastic.  On the right, it’s open and water fills the valve, turning it dark blue.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these valves, we can get pumping action, shown on the right figure.  If we open and close a valve, water will be sucked in and pushed out.  But if on the left there is a closed valve, then when we close the valve, the water has to go rightwards.  If we apply out of phase waveforms to 3 valves, the liquid is “squeezed along” and makes a peristaltic pump.</a:t>
            </a:r>
          </a:p>
        </p:txBody>
      </p:sp>
    </p:spTree>
    <p:extLst>
      <p:ext uri="{BB962C8B-B14F-4D97-AF65-F5344CB8AC3E}">
        <p14:creationId xmlns:p14="http://schemas.microsoft.com/office/powerpoint/2010/main" val="224267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999a11b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999a11b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When there is a different pressure applied to the membrane, a different amount of liquid volume is sucked into the valve.  This is great because we now can have some flexibility with the volume amount.  But what if we want a very specific amount of liquid pumped each time?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7479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999a11b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999a11b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This leads directly into the motivation for my project.  I want to find a way to address the volume variance in the amount of liquid pumped by valves to create more reliable microfluidic devices.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There’s two main ways to do this: either modify the pressure input and make that more stable, or modify the valve geometry.  I decided that stabilizing the pressure input was not the right path since we wanted to implement the microfluidic devices in applications with non-ideal vacuum sources, like with using syringes.  The idea there is that a syringe can be pulled to provide a vacuum and a microfluidic chip can run off of that for point of care testing.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Modifying the valve geometry is the remaining option and should be easily modifiable, but the geometries are limited by shapes achievable by laser cutting.</a:t>
            </a:r>
            <a:endParaRPr dirty="0"/>
          </a:p>
        </p:txBody>
      </p:sp>
    </p:spTree>
    <p:extLst>
      <p:ext uri="{BB962C8B-B14F-4D97-AF65-F5344CB8AC3E}">
        <p14:creationId xmlns:p14="http://schemas.microsoft.com/office/powerpoint/2010/main" val="84379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999a11b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999a11b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sided tolerance, better than the two sided tolerance of pressure management</a:t>
            </a:r>
            <a:endParaRPr dirty="0"/>
          </a:p>
        </p:txBody>
      </p:sp>
    </p:spTree>
    <p:extLst>
      <p:ext uri="{BB962C8B-B14F-4D97-AF65-F5344CB8AC3E}">
        <p14:creationId xmlns:p14="http://schemas.microsoft.com/office/powerpoint/2010/main" val="2415616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999a11b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999a11b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Some of the requirements to test this design were that I had to measure volume changes of &lt;0.01 µL and have a sampling rate on the order of 1s.  This is because  these devices may leak and I wouldn’t be able to detect leaks if I were taking measurements infrequently.  This struck out some of the manual methods like measuring the amount of liquid pumped over a given amount of time….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also wanted my testing setup to be automatically processable so I could run more of them.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came up with using a computer vision system to find the volume change when the valve is opened and closed.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Some of the challenges I faced was that I performed these experiments in my bedroom which had limited space and uncontrolled lighting.  Additionally, the sample should not move during the experiment, otherwise the test would not be accurate.  In general, it was more difficult to work with a delicate system in my apartment.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4594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999a11b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999a11b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a screenshot of what the computer vision system sees during a test.  I turn on and off a solenoid which applies a vacuum pressure to the valve, opening and closing it.  This makes the fluid in the channel move back and forth.  This change can be measured using the integrated scalebar on the chip.  Each division is 1 mm.  </a:t>
            </a:r>
          </a:p>
        </p:txBody>
      </p:sp>
    </p:spTree>
    <p:extLst>
      <p:ext uri="{BB962C8B-B14F-4D97-AF65-F5344CB8AC3E}">
        <p14:creationId xmlns:p14="http://schemas.microsoft.com/office/powerpoint/2010/main" val="1934813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full data flow is shown here.  The microscope and sample setup is controlled using an Arduino and the images are captured using a processing script.  These images and pressure data are sent to a matlab ingest script which summarizes the data into a .mat file and combines all the images into a .avi video for storage.  </a:t>
            </a:r>
          </a:p>
          <a:p>
            <a:pPr marL="158750" indent="0">
              <a:buNone/>
            </a:pPr>
            <a:endParaRPr lang="en-US" dirty="0"/>
          </a:p>
          <a:p>
            <a:pPr marL="158750" indent="0">
              <a:buNone/>
            </a:pPr>
            <a:r>
              <a:rPr lang="en-US" dirty="0"/>
              <a:t>Next, to process the data, the image is cropped to just the channel and the color is thresholded.  Now I can count the number of pixels that are water.  This is a sample of the output.  We can see when there is vacuum pressure, the pixel count goes down, showing that there is less “water” in the frame and that the water is sucked backwards into the valve.  These pixel counts are converted into a volume measurement using the integrated scale bar and the data is sent to post processing.</a:t>
            </a:r>
          </a:p>
        </p:txBody>
      </p:sp>
    </p:spTree>
    <p:extLst>
      <p:ext uri="{BB962C8B-B14F-4D97-AF65-F5344CB8AC3E}">
        <p14:creationId xmlns:p14="http://schemas.microsoft.com/office/powerpoint/2010/main" val="284554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Microfluidic Valves</a:t>
            </a:r>
            <a:endParaRPr dirty="0"/>
          </a:p>
        </p:txBody>
      </p:sp>
      <p:sp>
        <p:nvSpPr>
          <p:cNvPr id="87" name="Google Shape;87;p13"/>
          <p:cNvSpPr txBox="1">
            <a:spLocks noGrp="1"/>
          </p:cNvSpPr>
          <p:nvPr>
            <p:ph type="subTitle" idx="1"/>
          </p:nvPr>
        </p:nvSpPr>
        <p:spPr>
          <a:xfrm>
            <a:off x="729625" y="3172900"/>
            <a:ext cx="7688100" cy="106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Benjamin Lam</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3127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Outcomes</a:t>
            </a:r>
            <a:endParaRPr dirty="0"/>
          </a:p>
        </p:txBody>
      </p:sp>
      <p:pic>
        <p:nvPicPr>
          <p:cNvPr id="3" name="Picture 2">
            <a:extLst>
              <a:ext uri="{FF2B5EF4-FFF2-40B4-BE49-F238E27FC236}">
                <a16:creationId xmlns:a16="http://schemas.microsoft.com/office/drawing/2014/main" id="{2A1F599B-DFA1-4BA8-B9E3-22264B8064FA}"/>
              </a:ext>
            </a:extLst>
          </p:cNvPr>
          <p:cNvPicPr>
            <a:picLocks noChangeAspect="1"/>
          </p:cNvPicPr>
          <p:nvPr/>
        </p:nvPicPr>
        <p:blipFill rotWithShape="1">
          <a:blip r:embed="rId3"/>
          <a:srcRect l="3686" r="5471"/>
          <a:stretch/>
        </p:blipFill>
        <p:spPr>
          <a:xfrm>
            <a:off x="439749" y="1350202"/>
            <a:ext cx="3867004" cy="3294218"/>
          </a:xfrm>
          <a:prstGeom prst="rect">
            <a:avLst/>
          </a:prstGeom>
        </p:spPr>
      </p:pic>
      <p:pic>
        <p:nvPicPr>
          <p:cNvPr id="5" name="Picture 4">
            <a:extLst>
              <a:ext uri="{FF2B5EF4-FFF2-40B4-BE49-F238E27FC236}">
                <a16:creationId xmlns:a16="http://schemas.microsoft.com/office/drawing/2014/main" id="{0AB7B09D-2097-4481-A2D5-685C2FD17781}"/>
              </a:ext>
            </a:extLst>
          </p:cNvPr>
          <p:cNvPicPr>
            <a:picLocks noChangeAspect="1"/>
          </p:cNvPicPr>
          <p:nvPr/>
        </p:nvPicPr>
        <p:blipFill rotWithShape="1">
          <a:blip r:embed="rId4"/>
          <a:srcRect l="2943"/>
          <a:stretch/>
        </p:blipFill>
        <p:spPr>
          <a:xfrm>
            <a:off x="6001794" y="1002082"/>
            <a:ext cx="1591129" cy="3510144"/>
          </a:xfrm>
          <a:prstGeom prst="rect">
            <a:avLst/>
          </a:prstGeom>
        </p:spPr>
      </p:pic>
      <p:sp>
        <p:nvSpPr>
          <p:cNvPr id="6" name="TextBox 5">
            <a:extLst>
              <a:ext uri="{FF2B5EF4-FFF2-40B4-BE49-F238E27FC236}">
                <a16:creationId xmlns:a16="http://schemas.microsoft.com/office/drawing/2014/main" id="{F4754235-897D-4B26-BD84-E1B6559A85E6}"/>
              </a:ext>
            </a:extLst>
          </p:cNvPr>
          <p:cNvSpPr txBox="1"/>
          <p:nvPr/>
        </p:nvSpPr>
        <p:spPr>
          <a:xfrm>
            <a:off x="5953544" y="658173"/>
            <a:ext cx="837619" cy="400110"/>
          </a:xfrm>
          <a:prstGeom prst="rect">
            <a:avLst/>
          </a:prstGeom>
          <a:noFill/>
        </p:spPr>
        <p:txBody>
          <a:bodyPr wrap="square" rtlCol="0">
            <a:spAutoFit/>
          </a:bodyPr>
          <a:lstStyle/>
          <a:p>
            <a:pPr algn="ctr"/>
            <a:r>
              <a:rPr lang="en-US" sz="1000" dirty="0"/>
              <a:t>No Limited Depth</a:t>
            </a:r>
          </a:p>
        </p:txBody>
      </p:sp>
      <p:sp>
        <p:nvSpPr>
          <p:cNvPr id="9" name="TextBox 8">
            <a:extLst>
              <a:ext uri="{FF2B5EF4-FFF2-40B4-BE49-F238E27FC236}">
                <a16:creationId xmlns:a16="http://schemas.microsoft.com/office/drawing/2014/main" id="{52FA0A2E-CA6E-4329-8065-F17D689B1750}"/>
              </a:ext>
            </a:extLst>
          </p:cNvPr>
          <p:cNvSpPr txBox="1"/>
          <p:nvPr/>
        </p:nvSpPr>
        <p:spPr>
          <a:xfrm>
            <a:off x="6791163" y="658173"/>
            <a:ext cx="837619" cy="400110"/>
          </a:xfrm>
          <a:prstGeom prst="rect">
            <a:avLst/>
          </a:prstGeom>
          <a:noFill/>
        </p:spPr>
        <p:txBody>
          <a:bodyPr wrap="square" rtlCol="0">
            <a:spAutoFit/>
          </a:bodyPr>
          <a:lstStyle/>
          <a:p>
            <a:pPr algn="ctr"/>
            <a:r>
              <a:rPr lang="en-US" sz="1000" dirty="0"/>
              <a:t>Limited Depth</a:t>
            </a:r>
          </a:p>
        </p:txBody>
      </p:sp>
      <p:cxnSp>
        <p:nvCxnSpPr>
          <p:cNvPr id="8" name="Straight Arrow Connector 7">
            <a:extLst>
              <a:ext uri="{FF2B5EF4-FFF2-40B4-BE49-F238E27FC236}">
                <a16:creationId xmlns:a16="http://schemas.microsoft.com/office/drawing/2014/main" id="{05BE544B-AF80-438C-A43B-CDFD94C24662}"/>
              </a:ext>
            </a:extLst>
          </p:cNvPr>
          <p:cNvCxnSpPr/>
          <p:nvPr/>
        </p:nvCxnSpPr>
        <p:spPr>
          <a:xfrm>
            <a:off x="7789850" y="1166474"/>
            <a:ext cx="0" cy="3279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5A8F8D-2C3E-45CB-A7C9-7BF972A4C4C0}"/>
              </a:ext>
            </a:extLst>
          </p:cNvPr>
          <p:cNvSpPr txBox="1"/>
          <p:nvPr/>
        </p:nvSpPr>
        <p:spPr>
          <a:xfrm rot="5400000">
            <a:off x="7611158" y="2683305"/>
            <a:ext cx="788757" cy="246221"/>
          </a:xfrm>
          <a:prstGeom prst="rect">
            <a:avLst/>
          </a:prstGeom>
          <a:noFill/>
        </p:spPr>
        <p:txBody>
          <a:bodyPr wrap="square" rtlCol="0">
            <a:spAutoFit/>
          </a:bodyPr>
          <a:lstStyle/>
          <a:p>
            <a:pPr algn="ctr"/>
            <a:r>
              <a:rPr lang="en-US" sz="1000" dirty="0"/>
              <a:t>Pressure</a:t>
            </a:r>
          </a:p>
        </p:txBody>
      </p:sp>
      <p:sp>
        <p:nvSpPr>
          <p:cNvPr id="11" name="TextBox 10">
            <a:extLst>
              <a:ext uri="{FF2B5EF4-FFF2-40B4-BE49-F238E27FC236}">
                <a16:creationId xmlns:a16="http://schemas.microsoft.com/office/drawing/2014/main" id="{61E41EC0-3D26-4B8A-B0FA-089B4E42D67A}"/>
              </a:ext>
            </a:extLst>
          </p:cNvPr>
          <p:cNvSpPr txBox="1"/>
          <p:nvPr/>
        </p:nvSpPr>
        <p:spPr>
          <a:xfrm>
            <a:off x="5588001" y="4578095"/>
            <a:ext cx="2406324" cy="415498"/>
          </a:xfrm>
          <a:prstGeom prst="rect">
            <a:avLst/>
          </a:prstGeom>
          <a:noFill/>
        </p:spPr>
        <p:txBody>
          <a:bodyPr wrap="square" rtlCol="0">
            <a:spAutoFit/>
          </a:bodyPr>
          <a:lstStyle/>
          <a:p>
            <a:r>
              <a:rPr lang="en-US" sz="1050" dirty="0"/>
              <a:t>Fig 10.2 Comparison of droplet pumps with different valve geometry.</a:t>
            </a:r>
          </a:p>
        </p:txBody>
      </p:sp>
      <p:sp>
        <p:nvSpPr>
          <p:cNvPr id="12" name="TextBox 11">
            <a:extLst>
              <a:ext uri="{FF2B5EF4-FFF2-40B4-BE49-F238E27FC236}">
                <a16:creationId xmlns:a16="http://schemas.microsoft.com/office/drawing/2014/main" id="{F181DAE9-B020-4C32-890E-9C87E86F665E}"/>
              </a:ext>
            </a:extLst>
          </p:cNvPr>
          <p:cNvSpPr txBox="1"/>
          <p:nvPr/>
        </p:nvSpPr>
        <p:spPr>
          <a:xfrm>
            <a:off x="1170089" y="4578095"/>
            <a:ext cx="2406324" cy="415498"/>
          </a:xfrm>
          <a:prstGeom prst="rect">
            <a:avLst/>
          </a:prstGeom>
          <a:noFill/>
        </p:spPr>
        <p:txBody>
          <a:bodyPr wrap="square" rtlCol="0">
            <a:spAutoFit/>
          </a:bodyPr>
          <a:lstStyle/>
          <a:p>
            <a:r>
              <a:rPr lang="en-US" sz="1050" dirty="0"/>
              <a:t>Fig 10.1 Supplemental figure for submitted droplet pump paper.</a:t>
            </a:r>
          </a:p>
        </p:txBody>
      </p:sp>
      <p:sp>
        <p:nvSpPr>
          <p:cNvPr id="2" name="Slide Number Placeholder 1">
            <a:extLst>
              <a:ext uri="{FF2B5EF4-FFF2-40B4-BE49-F238E27FC236}">
                <a16:creationId xmlns:a16="http://schemas.microsoft.com/office/drawing/2014/main" id="{F5F811D1-3DAF-43C6-AAA6-A3E8D2B661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20645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8C1D-6B61-49E0-9AE5-9C76C7624E2F}"/>
              </a:ext>
            </a:extLst>
          </p:cNvPr>
          <p:cNvSpPr>
            <a:spLocks noGrp="1"/>
          </p:cNvSpPr>
          <p:nvPr>
            <p:ph type="title"/>
          </p:nvPr>
        </p:nvSpPr>
        <p:spPr/>
        <p:txBody>
          <a:bodyPr/>
          <a:lstStyle/>
          <a:p>
            <a:r>
              <a:rPr lang="en-US" dirty="0"/>
              <a:t>Supplemental Slides</a:t>
            </a:r>
          </a:p>
        </p:txBody>
      </p:sp>
      <p:sp>
        <p:nvSpPr>
          <p:cNvPr id="3" name="Slide Number Placeholder 2">
            <a:extLst>
              <a:ext uri="{FF2B5EF4-FFF2-40B4-BE49-F238E27FC236}">
                <a16:creationId xmlns:a16="http://schemas.microsoft.com/office/drawing/2014/main" id="{433D7FDE-5ED8-4041-8E5D-3F35BEDD57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80849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69261F-07B3-4D01-9983-246F1F0FF8E8}"/>
              </a:ext>
            </a:extLst>
          </p:cNvPr>
          <p:cNvPicPr>
            <a:picLocks noChangeAspect="1"/>
          </p:cNvPicPr>
          <p:nvPr/>
        </p:nvPicPr>
        <p:blipFill>
          <a:blip r:embed="rId2"/>
          <a:stretch>
            <a:fillRect/>
          </a:stretch>
        </p:blipFill>
        <p:spPr>
          <a:xfrm>
            <a:off x="433874" y="272410"/>
            <a:ext cx="2372147" cy="2122447"/>
          </a:xfrm>
          <a:prstGeom prst="rect">
            <a:avLst/>
          </a:prstGeom>
        </p:spPr>
      </p:pic>
      <p:pic>
        <p:nvPicPr>
          <p:cNvPr id="5" name="Picture 4">
            <a:extLst>
              <a:ext uri="{FF2B5EF4-FFF2-40B4-BE49-F238E27FC236}">
                <a16:creationId xmlns:a16="http://schemas.microsoft.com/office/drawing/2014/main" id="{E18B4797-0B9D-4DC7-BE00-739DDFEF6A17}"/>
              </a:ext>
            </a:extLst>
          </p:cNvPr>
          <p:cNvPicPr>
            <a:picLocks noChangeAspect="1"/>
          </p:cNvPicPr>
          <p:nvPr/>
        </p:nvPicPr>
        <p:blipFill>
          <a:blip r:embed="rId3"/>
          <a:stretch>
            <a:fillRect/>
          </a:stretch>
        </p:blipFill>
        <p:spPr>
          <a:xfrm>
            <a:off x="3386478" y="298139"/>
            <a:ext cx="2692211" cy="1988840"/>
          </a:xfrm>
          <a:prstGeom prst="rect">
            <a:avLst/>
          </a:prstGeom>
        </p:spPr>
      </p:pic>
      <p:sp>
        <p:nvSpPr>
          <p:cNvPr id="6" name="TextBox 5">
            <a:extLst>
              <a:ext uri="{FF2B5EF4-FFF2-40B4-BE49-F238E27FC236}">
                <a16:creationId xmlns:a16="http://schemas.microsoft.com/office/drawing/2014/main" id="{C991BB96-3C0E-4B0B-8EB5-61E158BF7C78}"/>
              </a:ext>
            </a:extLst>
          </p:cNvPr>
          <p:cNvSpPr txBox="1"/>
          <p:nvPr/>
        </p:nvSpPr>
        <p:spPr>
          <a:xfrm>
            <a:off x="143645" y="2286979"/>
            <a:ext cx="2952604" cy="461665"/>
          </a:xfrm>
          <a:prstGeom prst="rect">
            <a:avLst/>
          </a:prstGeom>
          <a:noFill/>
        </p:spPr>
        <p:txBody>
          <a:bodyPr wrap="square" rtlCol="0">
            <a:spAutoFit/>
          </a:bodyPr>
          <a:lstStyle/>
          <a:p>
            <a:r>
              <a:rPr lang="en-US" sz="1200" dirty="0"/>
              <a:t>Fig S1. Microfluidic similarity to electric transistors.</a:t>
            </a:r>
          </a:p>
        </p:txBody>
      </p:sp>
      <p:sp>
        <p:nvSpPr>
          <p:cNvPr id="7" name="TextBox 6">
            <a:extLst>
              <a:ext uri="{FF2B5EF4-FFF2-40B4-BE49-F238E27FC236}">
                <a16:creationId xmlns:a16="http://schemas.microsoft.com/office/drawing/2014/main" id="{14FD5D4E-D512-4673-9322-AB8D534BCE16}"/>
              </a:ext>
            </a:extLst>
          </p:cNvPr>
          <p:cNvSpPr txBox="1"/>
          <p:nvPr/>
        </p:nvSpPr>
        <p:spPr>
          <a:xfrm>
            <a:off x="3386478" y="2286977"/>
            <a:ext cx="2661275" cy="461665"/>
          </a:xfrm>
          <a:prstGeom prst="rect">
            <a:avLst/>
          </a:prstGeom>
          <a:noFill/>
        </p:spPr>
        <p:txBody>
          <a:bodyPr wrap="square" rtlCol="0">
            <a:spAutoFit/>
          </a:bodyPr>
          <a:lstStyle/>
          <a:p>
            <a:r>
              <a:rPr lang="en-US" sz="1200" dirty="0"/>
              <a:t>Fig S2. Ring oscillator setup for microfluidic chip.</a:t>
            </a:r>
          </a:p>
        </p:txBody>
      </p:sp>
      <p:pic>
        <p:nvPicPr>
          <p:cNvPr id="9" name="Picture 8">
            <a:extLst>
              <a:ext uri="{FF2B5EF4-FFF2-40B4-BE49-F238E27FC236}">
                <a16:creationId xmlns:a16="http://schemas.microsoft.com/office/drawing/2014/main" id="{141542EE-40E4-4F92-8722-65A854A2A435}"/>
              </a:ext>
            </a:extLst>
          </p:cNvPr>
          <p:cNvPicPr>
            <a:picLocks noChangeAspect="1"/>
          </p:cNvPicPr>
          <p:nvPr/>
        </p:nvPicPr>
        <p:blipFill>
          <a:blip r:embed="rId4"/>
          <a:stretch>
            <a:fillRect/>
          </a:stretch>
        </p:blipFill>
        <p:spPr>
          <a:xfrm>
            <a:off x="6659146" y="339213"/>
            <a:ext cx="2092552" cy="1988840"/>
          </a:xfrm>
          <a:prstGeom prst="rect">
            <a:avLst/>
          </a:prstGeom>
        </p:spPr>
      </p:pic>
      <p:sp>
        <p:nvSpPr>
          <p:cNvPr id="10" name="TextBox 9">
            <a:extLst>
              <a:ext uri="{FF2B5EF4-FFF2-40B4-BE49-F238E27FC236}">
                <a16:creationId xmlns:a16="http://schemas.microsoft.com/office/drawing/2014/main" id="{FA0E6164-67B0-48BC-B068-5D541C95A65E}"/>
              </a:ext>
            </a:extLst>
          </p:cNvPr>
          <p:cNvSpPr txBox="1"/>
          <p:nvPr/>
        </p:nvSpPr>
        <p:spPr>
          <a:xfrm>
            <a:off x="6374784" y="2286978"/>
            <a:ext cx="2661275" cy="276999"/>
          </a:xfrm>
          <a:prstGeom prst="rect">
            <a:avLst/>
          </a:prstGeom>
          <a:noFill/>
        </p:spPr>
        <p:txBody>
          <a:bodyPr wrap="square" rtlCol="0">
            <a:spAutoFit/>
          </a:bodyPr>
          <a:lstStyle/>
          <a:p>
            <a:r>
              <a:rPr lang="en-US" sz="1200" dirty="0"/>
              <a:t>Fig S3. Frequency divider circuit</a:t>
            </a:r>
          </a:p>
        </p:txBody>
      </p:sp>
      <p:pic>
        <p:nvPicPr>
          <p:cNvPr id="12" name="Picture 11">
            <a:extLst>
              <a:ext uri="{FF2B5EF4-FFF2-40B4-BE49-F238E27FC236}">
                <a16:creationId xmlns:a16="http://schemas.microsoft.com/office/drawing/2014/main" id="{6496D713-C002-4C8A-AF61-B9EE1C91FBB4}"/>
              </a:ext>
            </a:extLst>
          </p:cNvPr>
          <p:cNvPicPr>
            <a:picLocks noChangeAspect="1"/>
          </p:cNvPicPr>
          <p:nvPr/>
        </p:nvPicPr>
        <p:blipFill>
          <a:blip r:embed="rId5"/>
          <a:stretch>
            <a:fillRect/>
          </a:stretch>
        </p:blipFill>
        <p:spPr>
          <a:xfrm>
            <a:off x="809172" y="2748642"/>
            <a:ext cx="3195270" cy="2309646"/>
          </a:xfrm>
          <a:prstGeom prst="rect">
            <a:avLst/>
          </a:prstGeom>
        </p:spPr>
      </p:pic>
      <p:sp>
        <p:nvSpPr>
          <p:cNvPr id="13" name="TextBox 12">
            <a:extLst>
              <a:ext uri="{FF2B5EF4-FFF2-40B4-BE49-F238E27FC236}">
                <a16:creationId xmlns:a16="http://schemas.microsoft.com/office/drawing/2014/main" id="{03BD1DE6-3822-44EC-99CC-FB4B090E9E59}"/>
              </a:ext>
            </a:extLst>
          </p:cNvPr>
          <p:cNvSpPr txBox="1"/>
          <p:nvPr/>
        </p:nvSpPr>
        <p:spPr>
          <a:xfrm>
            <a:off x="4004442" y="3764965"/>
            <a:ext cx="2661275" cy="276999"/>
          </a:xfrm>
          <a:prstGeom prst="rect">
            <a:avLst/>
          </a:prstGeom>
          <a:noFill/>
        </p:spPr>
        <p:txBody>
          <a:bodyPr wrap="square" rtlCol="0">
            <a:spAutoFit/>
          </a:bodyPr>
          <a:lstStyle/>
          <a:p>
            <a:r>
              <a:rPr lang="en-US" sz="1200" dirty="0"/>
              <a:t>Fig S4. CAD of a microfluidic pump</a:t>
            </a:r>
          </a:p>
        </p:txBody>
      </p:sp>
      <p:sp>
        <p:nvSpPr>
          <p:cNvPr id="14" name="Slide Number Placeholder 13">
            <a:extLst>
              <a:ext uri="{FF2B5EF4-FFF2-40B4-BE49-F238E27FC236}">
                <a16:creationId xmlns:a16="http://schemas.microsoft.com/office/drawing/2014/main" id="{6E68F29C-5737-4D71-A89D-9171BADD0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42266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3127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Agenda</a:t>
            </a:r>
            <a:endParaRPr dirty="0"/>
          </a:p>
        </p:txBody>
      </p:sp>
      <p:graphicFrame>
        <p:nvGraphicFramePr>
          <p:cNvPr id="2" name="Diagram 1">
            <a:extLst>
              <a:ext uri="{FF2B5EF4-FFF2-40B4-BE49-F238E27FC236}">
                <a16:creationId xmlns:a16="http://schemas.microsoft.com/office/drawing/2014/main" id="{BE1D4359-D10D-4BE5-8028-020D9B2FA128}"/>
              </a:ext>
            </a:extLst>
          </p:cNvPr>
          <p:cNvGraphicFramePr/>
          <p:nvPr>
            <p:extLst>
              <p:ext uri="{D42A27DB-BD31-4B8C-83A1-F6EECF244321}">
                <p14:modId xmlns:p14="http://schemas.microsoft.com/office/powerpoint/2010/main" val="3547697438"/>
              </p:ext>
            </p:extLst>
          </p:nvPr>
        </p:nvGraphicFramePr>
        <p:xfrm>
          <a:off x="159014" y="1166474"/>
          <a:ext cx="8825971" cy="3224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0B26A3FF-C880-4EC2-8FF2-CE115689E2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3127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Microfluidics Background</a:t>
            </a:r>
            <a:endParaRPr dirty="0"/>
          </a:p>
        </p:txBody>
      </p:sp>
      <p:pic>
        <p:nvPicPr>
          <p:cNvPr id="14" name="Picture 13">
            <a:extLst>
              <a:ext uri="{FF2B5EF4-FFF2-40B4-BE49-F238E27FC236}">
                <a16:creationId xmlns:a16="http://schemas.microsoft.com/office/drawing/2014/main" id="{71E97CAF-1CEA-4120-98B6-F516C4B6EF43}"/>
              </a:ext>
            </a:extLst>
          </p:cNvPr>
          <p:cNvPicPr>
            <a:picLocks noChangeAspect="1"/>
          </p:cNvPicPr>
          <p:nvPr/>
        </p:nvPicPr>
        <p:blipFill>
          <a:blip r:embed="rId3"/>
          <a:stretch>
            <a:fillRect/>
          </a:stretch>
        </p:blipFill>
        <p:spPr>
          <a:xfrm>
            <a:off x="5226849" y="1235451"/>
            <a:ext cx="3191301" cy="2854107"/>
          </a:xfrm>
          <a:prstGeom prst="rect">
            <a:avLst/>
          </a:prstGeom>
        </p:spPr>
      </p:pic>
      <p:pic>
        <p:nvPicPr>
          <p:cNvPr id="26" name="Picture 25">
            <a:extLst>
              <a:ext uri="{FF2B5EF4-FFF2-40B4-BE49-F238E27FC236}">
                <a16:creationId xmlns:a16="http://schemas.microsoft.com/office/drawing/2014/main" id="{96149ADF-5DE9-44C6-909F-A5AD0007E4A7}"/>
              </a:ext>
            </a:extLst>
          </p:cNvPr>
          <p:cNvPicPr>
            <a:picLocks noChangeAspect="1"/>
          </p:cNvPicPr>
          <p:nvPr/>
        </p:nvPicPr>
        <p:blipFill rotWithShape="1">
          <a:blip r:embed="rId4"/>
          <a:srcRect l="19320"/>
          <a:stretch/>
        </p:blipFill>
        <p:spPr>
          <a:xfrm>
            <a:off x="2579464" y="1454905"/>
            <a:ext cx="1938958" cy="1828800"/>
          </a:xfrm>
          <a:prstGeom prst="rect">
            <a:avLst/>
          </a:prstGeom>
        </p:spPr>
      </p:pic>
      <p:pic>
        <p:nvPicPr>
          <p:cNvPr id="27" name="Picture 26">
            <a:extLst>
              <a:ext uri="{FF2B5EF4-FFF2-40B4-BE49-F238E27FC236}">
                <a16:creationId xmlns:a16="http://schemas.microsoft.com/office/drawing/2014/main" id="{A91ABAA3-7A81-485D-A60D-715234CB6B60}"/>
              </a:ext>
            </a:extLst>
          </p:cNvPr>
          <p:cNvPicPr>
            <a:picLocks noChangeAspect="1"/>
          </p:cNvPicPr>
          <p:nvPr/>
        </p:nvPicPr>
        <p:blipFill rotWithShape="1">
          <a:blip r:embed="rId5"/>
          <a:srcRect l="13208"/>
          <a:stretch/>
        </p:blipFill>
        <p:spPr>
          <a:xfrm>
            <a:off x="399345" y="1454905"/>
            <a:ext cx="1960380" cy="1828800"/>
          </a:xfrm>
          <a:prstGeom prst="rect">
            <a:avLst/>
          </a:prstGeom>
        </p:spPr>
      </p:pic>
      <p:pic>
        <p:nvPicPr>
          <p:cNvPr id="28" name="Picture 27">
            <a:extLst>
              <a:ext uri="{FF2B5EF4-FFF2-40B4-BE49-F238E27FC236}">
                <a16:creationId xmlns:a16="http://schemas.microsoft.com/office/drawing/2014/main" id="{F9C94861-B55C-4701-81DF-0F7DB0EDBB40}"/>
              </a:ext>
            </a:extLst>
          </p:cNvPr>
          <p:cNvPicPr>
            <a:picLocks noChangeAspect="1"/>
          </p:cNvPicPr>
          <p:nvPr/>
        </p:nvPicPr>
        <p:blipFill>
          <a:blip r:embed="rId6"/>
          <a:srcRect/>
          <a:stretch/>
        </p:blipFill>
        <p:spPr>
          <a:xfrm>
            <a:off x="499171" y="3537545"/>
            <a:ext cx="1760727" cy="1091515"/>
          </a:xfrm>
          <a:prstGeom prst="rect">
            <a:avLst/>
          </a:prstGeom>
        </p:spPr>
      </p:pic>
      <p:pic>
        <p:nvPicPr>
          <p:cNvPr id="29" name="Picture 28">
            <a:extLst>
              <a:ext uri="{FF2B5EF4-FFF2-40B4-BE49-F238E27FC236}">
                <a16:creationId xmlns:a16="http://schemas.microsoft.com/office/drawing/2014/main" id="{CD2E133D-21EA-4B2A-B49C-55D7CEBF3D36}"/>
              </a:ext>
            </a:extLst>
          </p:cNvPr>
          <p:cNvPicPr>
            <a:picLocks noChangeAspect="1"/>
          </p:cNvPicPr>
          <p:nvPr/>
        </p:nvPicPr>
        <p:blipFill>
          <a:blip r:embed="rId7"/>
          <a:srcRect/>
          <a:stretch/>
        </p:blipFill>
        <p:spPr>
          <a:xfrm>
            <a:off x="2663438" y="3528843"/>
            <a:ext cx="1771009" cy="1107383"/>
          </a:xfrm>
          <a:prstGeom prst="rect">
            <a:avLst/>
          </a:prstGeom>
        </p:spPr>
      </p:pic>
      <p:sp>
        <p:nvSpPr>
          <p:cNvPr id="30" name="TextBox 29">
            <a:extLst>
              <a:ext uri="{FF2B5EF4-FFF2-40B4-BE49-F238E27FC236}">
                <a16:creationId xmlns:a16="http://schemas.microsoft.com/office/drawing/2014/main" id="{5A44F139-9311-4EDE-AE7D-CFC461935FCE}"/>
              </a:ext>
            </a:extLst>
          </p:cNvPr>
          <p:cNvSpPr txBox="1"/>
          <p:nvPr/>
        </p:nvSpPr>
        <p:spPr>
          <a:xfrm>
            <a:off x="560201" y="4727857"/>
            <a:ext cx="1638665" cy="307777"/>
          </a:xfrm>
          <a:prstGeom prst="rect">
            <a:avLst/>
          </a:prstGeom>
          <a:noFill/>
        </p:spPr>
        <p:txBody>
          <a:bodyPr wrap="square" rtlCol="0">
            <a:spAutoFit/>
          </a:bodyPr>
          <a:lstStyle/>
          <a:p>
            <a:pPr algn="ctr"/>
            <a:r>
              <a:rPr lang="en-US" dirty="0"/>
              <a:t>Valve Closed</a:t>
            </a:r>
          </a:p>
        </p:txBody>
      </p:sp>
      <p:sp>
        <p:nvSpPr>
          <p:cNvPr id="31" name="TextBox 30">
            <a:extLst>
              <a:ext uri="{FF2B5EF4-FFF2-40B4-BE49-F238E27FC236}">
                <a16:creationId xmlns:a16="http://schemas.microsoft.com/office/drawing/2014/main" id="{0E9E0E7A-F66E-48DD-B02F-450780BF69F7}"/>
              </a:ext>
            </a:extLst>
          </p:cNvPr>
          <p:cNvSpPr txBox="1"/>
          <p:nvPr/>
        </p:nvSpPr>
        <p:spPr>
          <a:xfrm>
            <a:off x="2729609" y="4727857"/>
            <a:ext cx="1638665" cy="307777"/>
          </a:xfrm>
          <a:prstGeom prst="rect">
            <a:avLst/>
          </a:prstGeom>
          <a:noFill/>
        </p:spPr>
        <p:txBody>
          <a:bodyPr wrap="square" rtlCol="0">
            <a:spAutoFit/>
          </a:bodyPr>
          <a:lstStyle/>
          <a:p>
            <a:pPr algn="ctr"/>
            <a:r>
              <a:rPr lang="en-US" dirty="0"/>
              <a:t>Valve Open</a:t>
            </a:r>
          </a:p>
        </p:txBody>
      </p:sp>
      <p:sp>
        <p:nvSpPr>
          <p:cNvPr id="32" name="TextBox 31">
            <a:extLst>
              <a:ext uri="{FF2B5EF4-FFF2-40B4-BE49-F238E27FC236}">
                <a16:creationId xmlns:a16="http://schemas.microsoft.com/office/drawing/2014/main" id="{2C3D659F-CC1C-4E99-9C7D-2D567B589483}"/>
              </a:ext>
            </a:extLst>
          </p:cNvPr>
          <p:cNvSpPr txBox="1"/>
          <p:nvPr/>
        </p:nvSpPr>
        <p:spPr>
          <a:xfrm>
            <a:off x="1984513" y="1035397"/>
            <a:ext cx="984202" cy="400110"/>
          </a:xfrm>
          <a:prstGeom prst="rect">
            <a:avLst/>
          </a:prstGeom>
          <a:noFill/>
        </p:spPr>
        <p:txBody>
          <a:bodyPr wrap="square" rtlCol="0">
            <a:spAutoFit/>
          </a:bodyPr>
          <a:lstStyle/>
          <a:p>
            <a:pPr algn="ctr"/>
            <a:r>
              <a:rPr lang="en-US" sz="1000" dirty="0"/>
              <a:t>Vacuum Pressure</a:t>
            </a:r>
          </a:p>
        </p:txBody>
      </p:sp>
      <p:cxnSp>
        <p:nvCxnSpPr>
          <p:cNvPr id="33" name="Straight Arrow Connector 32">
            <a:extLst>
              <a:ext uri="{FF2B5EF4-FFF2-40B4-BE49-F238E27FC236}">
                <a16:creationId xmlns:a16="http://schemas.microsoft.com/office/drawing/2014/main" id="{162D6C34-BC31-4315-B6DA-1A48BC5FF9D0}"/>
              </a:ext>
            </a:extLst>
          </p:cNvPr>
          <p:cNvCxnSpPr>
            <a:cxnSpLocks/>
            <a:stCxn id="32" idx="1"/>
            <a:endCxn id="27" idx="0"/>
          </p:cNvCxnSpPr>
          <p:nvPr/>
        </p:nvCxnSpPr>
        <p:spPr>
          <a:xfrm flipH="1">
            <a:off x="1379535" y="1235451"/>
            <a:ext cx="604978" cy="18288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34" name="Straight Arrow Connector 33">
            <a:extLst>
              <a:ext uri="{FF2B5EF4-FFF2-40B4-BE49-F238E27FC236}">
                <a16:creationId xmlns:a16="http://schemas.microsoft.com/office/drawing/2014/main" id="{E8264870-D973-4D9B-BE64-D1ED99F20CF8}"/>
              </a:ext>
            </a:extLst>
          </p:cNvPr>
          <p:cNvCxnSpPr>
            <a:cxnSpLocks/>
            <a:stCxn id="32" idx="3"/>
          </p:cNvCxnSpPr>
          <p:nvPr/>
        </p:nvCxnSpPr>
        <p:spPr>
          <a:xfrm>
            <a:off x="2968715" y="1235451"/>
            <a:ext cx="399641" cy="18288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27F0AFFF-B729-405D-93C2-E773BA64143F}"/>
              </a:ext>
            </a:extLst>
          </p:cNvPr>
          <p:cNvSpPr txBox="1"/>
          <p:nvPr/>
        </p:nvSpPr>
        <p:spPr>
          <a:xfrm>
            <a:off x="5226850" y="4165755"/>
            <a:ext cx="3408884" cy="707886"/>
          </a:xfrm>
          <a:prstGeom prst="rect">
            <a:avLst/>
          </a:prstGeom>
          <a:noFill/>
        </p:spPr>
        <p:txBody>
          <a:bodyPr wrap="square" rtlCol="0">
            <a:spAutoFit/>
          </a:bodyPr>
          <a:lstStyle/>
          <a:p>
            <a:r>
              <a:rPr lang="en-US" sz="1200" dirty="0"/>
              <a:t>Fig 3.1 Peristaltic pumping using a ring oscillator and three pumps. </a:t>
            </a:r>
          </a:p>
          <a:p>
            <a:pPr algn="l"/>
            <a:r>
              <a:rPr lang="en-US" sz="800" dirty="0">
                <a:latin typeface="+mn-lt"/>
              </a:rPr>
              <a:t>[Duncan, et al. (2013) </a:t>
            </a:r>
            <a:r>
              <a:rPr lang="en-US" sz="800" b="0" i="1" u="none" strike="noStrike" baseline="0" dirty="0">
                <a:latin typeface="+mn-lt"/>
              </a:rPr>
              <a:t>Pneumatic oscillator circuits for timing and control of integrated microfluidics</a:t>
            </a:r>
            <a:r>
              <a:rPr lang="en-US" sz="800" b="0" u="none" strike="noStrike" baseline="0" dirty="0">
                <a:latin typeface="+mn-lt"/>
              </a:rPr>
              <a:t>]</a:t>
            </a:r>
            <a:endParaRPr lang="en-US" sz="800" dirty="0">
              <a:latin typeface="+mn-lt"/>
            </a:endParaRPr>
          </a:p>
        </p:txBody>
      </p:sp>
      <p:sp>
        <p:nvSpPr>
          <p:cNvPr id="2" name="Slide Number Placeholder 1">
            <a:extLst>
              <a:ext uri="{FF2B5EF4-FFF2-40B4-BE49-F238E27FC236}">
                <a16:creationId xmlns:a16="http://schemas.microsoft.com/office/drawing/2014/main" id="{9CFA19BD-8F2D-4C14-BE73-3F52263E6A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4774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3127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Volume Variance</a:t>
            </a:r>
            <a:endParaRPr dirty="0"/>
          </a:p>
        </p:txBody>
      </p:sp>
      <p:pic>
        <p:nvPicPr>
          <p:cNvPr id="14" name="Picture 13">
            <a:extLst>
              <a:ext uri="{FF2B5EF4-FFF2-40B4-BE49-F238E27FC236}">
                <a16:creationId xmlns:a16="http://schemas.microsoft.com/office/drawing/2014/main" id="{71E97CAF-1CEA-4120-98B6-F516C4B6EF43}"/>
              </a:ext>
            </a:extLst>
          </p:cNvPr>
          <p:cNvPicPr>
            <a:picLocks noChangeAspect="1"/>
          </p:cNvPicPr>
          <p:nvPr/>
        </p:nvPicPr>
        <p:blipFill>
          <a:blip r:embed="rId3"/>
          <a:srcRect/>
          <a:stretch/>
        </p:blipFill>
        <p:spPr>
          <a:xfrm>
            <a:off x="4977382" y="1276101"/>
            <a:ext cx="3670494" cy="2757592"/>
          </a:xfrm>
          <a:prstGeom prst="rect">
            <a:avLst/>
          </a:prstGeom>
        </p:spPr>
      </p:pic>
      <p:sp>
        <p:nvSpPr>
          <p:cNvPr id="35" name="TextBox 34">
            <a:extLst>
              <a:ext uri="{FF2B5EF4-FFF2-40B4-BE49-F238E27FC236}">
                <a16:creationId xmlns:a16="http://schemas.microsoft.com/office/drawing/2014/main" id="{27F0AFFF-B729-405D-93C2-E773BA64143F}"/>
              </a:ext>
            </a:extLst>
          </p:cNvPr>
          <p:cNvSpPr txBox="1"/>
          <p:nvPr/>
        </p:nvSpPr>
        <p:spPr>
          <a:xfrm>
            <a:off x="5108187" y="4179392"/>
            <a:ext cx="3408884" cy="461665"/>
          </a:xfrm>
          <a:prstGeom prst="rect">
            <a:avLst/>
          </a:prstGeom>
          <a:noFill/>
        </p:spPr>
        <p:txBody>
          <a:bodyPr wrap="square" rtlCol="0">
            <a:spAutoFit/>
          </a:bodyPr>
          <a:lstStyle/>
          <a:p>
            <a:r>
              <a:rPr lang="en-US" sz="1200" dirty="0"/>
              <a:t>Fig 4.1 Deflections with varying vacuum pressure.</a:t>
            </a:r>
            <a:endParaRPr lang="en-US" sz="1200" dirty="0">
              <a:latin typeface="+mn-lt"/>
            </a:endParaRPr>
          </a:p>
        </p:txBody>
      </p:sp>
      <p:pic>
        <p:nvPicPr>
          <p:cNvPr id="3" name="Picture 2" descr="Logo&#10;&#10;Description automatically generated">
            <a:extLst>
              <a:ext uri="{FF2B5EF4-FFF2-40B4-BE49-F238E27FC236}">
                <a16:creationId xmlns:a16="http://schemas.microsoft.com/office/drawing/2014/main" id="{0995E487-3A1A-4DA4-90BE-49790AAF5780}"/>
              </a:ext>
            </a:extLst>
          </p:cNvPr>
          <p:cNvPicPr>
            <a:picLocks noChangeAspect="1"/>
          </p:cNvPicPr>
          <p:nvPr/>
        </p:nvPicPr>
        <p:blipFill>
          <a:blip r:embed="rId4"/>
          <a:stretch>
            <a:fillRect/>
          </a:stretch>
        </p:blipFill>
        <p:spPr>
          <a:xfrm>
            <a:off x="1277674" y="1550767"/>
            <a:ext cx="2296164" cy="1453358"/>
          </a:xfrm>
          <a:prstGeom prst="rect">
            <a:avLst/>
          </a:prstGeom>
        </p:spPr>
      </p:pic>
      <p:pic>
        <p:nvPicPr>
          <p:cNvPr id="5" name="Picture 4" descr="Logo&#10;&#10;Description automatically generated with medium confidence">
            <a:extLst>
              <a:ext uri="{FF2B5EF4-FFF2-40B4-BE49-F238E27FC236}">
                <a16:creationId xmlns:a16="http://schemas.microsoft.com/office/drawing/2014/main" id="{D0F8F2A1-A56E-4FB6-BC21-167183331035}"/>
              </a:ext>
            </a:extLst>
          </p:cNvPr>
          <p:cNvPicPr>
            <a:picLocks noChangeAspect="1"/>
          </p:cNvPicPr>
          <p:nvPr/>
        </p:nvPicPr>
        <p:blipFill>
          <a:blip r:embed="rId5"/>
          <a:stretch>
            <a:fillRect/>
          </a:stretch>
        </p:blipFill>
        <p:spPr>
          <a:xfrm>
            <a:off x="1277674" y="3191103"/>
            <a:ext cx="2296164" cy="1453358"/>
          </a:xfrm>
          <a:prstGeom prst="rect">
            <a:avLst/>
          </a:prstGeom>
        </p:spPr>
      </p:pic>
      <p:sp>
        <p:nvSpPr>
          <p:cNvPr id="18" name="TextBox 17">
            <a:extLst>
              <a:ext uri="{FF2B5EF4-FFF2-40B4-BE49-F238E27FC236}">
                <a16:creationId xmlns:a16="http://schemas.microsoft.com/office/drawing/2014/main" id="{5F64EE43-D3F2-42A6-9C34-D75D09CCF76C}"/>
              </a:ext>
            </a:extLst>
          </p:cNvPr>
          <p:cNvSpPr txBox="1"/>
          <p:nvPr/>
        </p:nvSpPr>
        <p:spPr>
          <a:xfrm>
            <a:off x="-36480" y="2012234"/>
            <a:ext cx="1350635" cy="523220"/>
          </a:xfrm>
          <a:prstGeom prst="rect">
            <a:avLst/>
          </a:prstGeom>
          <a:noFill/>
        </p:spPr>
        <p:txBody>
          <a:bodyPr wrap="square" rtlCol="0">
            <a:spAutoFit/>
          </a:bodyPr>
          <a:lstStyle/>
          <a:p>
            <a:pPr algn="ctr"/>
            <a:r>
              <a:rPr lang="en-US" dirty="0"/>
              <a:t>Vacuum Pressure P1</a:t>
            </a:r>
          </a:p>
        </p:txBody>
      </p:sp>
      <p:sp>
        <p:nvSpPr>
          <p:cNvPr id="19" name="TextBox 18">
            <a:extLst>
              <a:ext uri="{FF2B5EF4-FFF2-40B4-BE49-F238E27FC236}">
                <a16:creationId xmlns:a16="http://schemas.microsoft.com/office/drawing/2014/main" id="{A4C83F22-F39F-4049-B150-AC1F824A4E84}"/>
              </a:ext>
            </a:extLst>
          </p:cNvPr>
          <p:cNvSpPr txBox="1"/>
          <p:nvPr/>
        </p:nvSpPr>
        <p:spPr>
          <a:xfrm>
            <a:off x="-36480" y="3656172"/>
            <a:ext cx="1350635" cy="523220"/>
          </a:xfrm>
          <a:prstGeom prst="rect">
            <a:avLst/>
          </a:prstGeom>
          <a:noFill/>
        </p:spPr>
        <p:txBody>
          <a:bodyPr wrap="square" rtlCol="0">
            <a:spAutoFit/>
          </a:bodyPr>
          <a:lstStyle/>
          <a:p>
            <a:pPr algn="ctr"/>
            <a:r>
              <a:rPr lang="en-US" dirty="0"/>
              <a:t>Vacuum Pressure P2</a:t>
            </a:r>
          </a:p>
        </p:txBody>
      </p:sp>
      <p:sp>
        <p:nvSpPr>
          <p:cNvPr id="20" name="TextBox 19">
            <a:extLst>
              <a:ext uri="{FF2B5EF4-FFF2-40B4-BE49-F238E27FC236}">
                <a16:creationId xmlns:a16="http://schemas.microsoft.com/office/drawing/2014/main" id="{6386F96A-0ACA-4E11-BBFC-F92BA94C13B2}"/>
              </a:ext>
            </a:extLst>
          </p:cNvPr>
          <p:cNvSpPr txBox="1"/>
          <p:nvPr/>
        </p:nvSpPr>
        <p:spPr>
          <a:xfrm>
            <a:off x="-67048" y="2941924"/>
            <a:ext cx="1350635" cy="307777"/>
          </a:xfrm>
          <a:prstGeom prst="rect">
            <a:avLst/>
          </a:prstGeom>
          <a:noFill/>
        </p:spPr>
        <p:txBody>
          <a:bodyPr wrap="square" rtlCol="0">
            <a:spAutoFit/>
          </a:bodyPr>
          <a:lstStyle/>
          <a:p>
            <a:pPr algn="ctr"/>
            <a:r>
              <a:rPr lang="en-US" dirty="0"/>
              <a:t>P1 &lt; P2</a:t>
            </a:r>
          </a:p>
        </p:txBody>
      </p:sp>
      <p:sp>
        <p:nvSpPr>
          <p:cNvPr id="2" name="Slide Number Placeholder 1">
            <a:extLst>
              <a:ext uri="{FF2B5EF4-FFF2-40B4-BE49-F238E27FC236}">
                <a16:creationId xmlns:a16="http://schemas.microsoft.com/office/drawing/2014/main" id="{697C322B-204B-4F11-B2C8-1BA02149FC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0902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3127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Motivation</a:t>
            </a:r>
            <a:endParaRPr dirty="0"/>
          </a:p>
        </p:txBody>
      </p:sp>
      <p:sp>
        <p:nvSpPr>
          <p:cNvPr id="2" name="Rectangle: Rounded Corners 1">
            <a:extLst>
              <a:ext uri="{FF2B5EF4-FFF2-40B4-BE49-F238E27FC236}">
                <a16:creationId xmlns:a16="http://schemas.microsoft.com/office/drawing/2014/main" id="{ACCA11E2-95FA-4992-A5E6-D7B9B7954DB2}"/>
              </a:ext>
            </a:extLst>
          </p:cNvPr>
          <p:cNvSpPr/>
          <p:nvPr/>
        </p:nvSpPr>
        <p:spPr>
          <a:xfrm>
            <a:off x="729450" y="1981926"/>
            <a:ext cx="2094046" cy="186370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Address volume variance </a:t>
            </a:r>
            <a:r>
              <a:rPr lang="en-US" dirty="0"/>
              <a:t>in the amount of liquid pumped by valves </a:t>
            </a:r>
            <a:r>
              <a:rPr lang="en-US" b="1" dirty="0">
                <a:solidFill>
                  <a:schemeClr val="accent1"/>
                </a:solidFill>
              </a:rPr>
              <a:t>to create more reliable microfluidic devices</a:t>
            </a:r>
            <a:endParaRPr lang="en-US" b="1" dirty="0"/>
          </a:p>
        </p:txBody>
      </p:sp>
      <p:sp>
        <p:nvSpPr>
          <p:cNvPr id="5" name="Rectangle: Rounded Corners 4">
            <a:extLst>
              <a:ext uri="{FF2B5EF4-FFF2-40B4-BE49-F238E27FC236}">
                <a16:creationId xmlns:a16="http://schemas.microsoft.com/office/drawing/2014/main" id="{74E076A6-5460-42EF-9793-D4239EBE9A67}"/>
              </a:ext>
            </a:extLst>
          </p:cNvPr>
          <p:cNvSpPr/>
          <p:nvPr/>
        </p:nvSpPr>
        <p:spPr>
          <a:xfrm>
            <a:off x="3709975" y="1488301"/>
            <a:ext cx="1870681" cy="9493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Modify Pressure Input</a:t>
            </a:r>
          </a:p>
        </p:txBody>
      </p:sp>
      <p:sp>
        <p:nvSpPr>
          <p:cNvPr id="8" name="Rectangle: Rounded Corners 7">
            <a:extLst>
              <a:ext uri="{FF2B5EF4-FFF2-40B4-BE49-F238E27FC236}">
                <a16:creationId xmlns:a16="http://schemas.microsoft.com/office/drawing/2014/main" id="{0C613713-836E-492C-9DFF-CCE1AB5A3681}"/>
              </a:ext>
            </a:extLst>
          </p:cNvPr>
          <p:cNvSpPr/>
          <p:nvPr/>
        </p:nvSpPr>
        <p:spPr>
          <a:xfrm>
            <a:off x="3709974" y="3389950"/>
            <a:ext cx="1870681" cy="9493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Modify Valve Geometry</a:t>
            </a:r>
          </a:p>
        </p:txBody>
      </p:sp>
      <p:sp>
        <p:nvSpPr>
          <p:cNvPr id="10" name="Rectangle: Rounded Corners 9">
            <a:extLst>
              <a:ext uri="{FF2B5EF4-FFF2-40B4-BE49-F238E27FC236}">
                <a16:creationId xmlns:a16="http://schemas.microsoft.com/office/drawing/2014/main" id="{EC9192B0-C9DD-4063-AC81-D2989450D4E3}"/>
              </a:ext>
            </a:extLst>
          </p:cNvPr>
          <p:cNvSpPr/>
          <p:nvPr/>
        </p:nvSpPr>
        <p:spPr>
          <a:xfrm>
            <a:off x="6467135" y="1488300"/>
            <a:ext cx="1870681" cy="9493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Difficult in non-ideal vacuum sources, like syringes</a:t>
            </a:r>
          </a:p>
        </p:txBody>
      </p:sp>
      <p:sp>
        <p:nvSpPr>
          <p:cNvPr id="12" name="Rectangle: Rounded Corners 11">
            <a:extLst>
              <a:ext uri="{FF2B5EF4-FFF2-40B4-BE49-F238E27FC236}">
                <a16:creationId xmlns:a16="http://schemas.microsoft.com/office/drawing/2014/main" id="{875F1A9B-7220-41FB-84DE-82A07EE33AD9}"/>
              </a:ext>
            </a:extLst>
          </p:cNvPr>
          <p:cNvSpPr/>
          <p:nvPr/>
        </p:nvSpPr>
        <p:spPr>
          <a:xfrm>
            <a:off x="6467135" y="3389950"/>
            <a:ext cx="1870681" cy="94930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accent1"/>
                </a:solidFill>
              </a:rPr>
              <a:t>Easily modifiable, but limited by laser cutting</a:t>
            </a:r>
          </a:p>
        </p:txBody>
      </p:sp>
      <p:cxnSp>
        <p:nvCxnSpPr>
          <p:cNvPr id="14" name="Connector: Elbow 13">
            <a:extLst>
              <a:ext uri="{FF2B5EF4-FFF2-40B4-BE49-F238E27FC236}">
                <a16:creationId xmlns:a16="http://schemas.microsoft.com/office/drawing/2014/main" id="{CF3EAD62-040E-4D06-9178-950244DF161F}"/>
              </a:ext>
            </a:extLst>
          </p:cNvPr>
          <p:cNvCxnSpPr>
            <a:stCxn id="2" idx="3"/>
            <a:endCxn id="5" idx="1"/>
          </p:cNvCxnSpPr>
          <p:nvPr/>
        </p:nvCxnSpPr>
        <p:spPr>
          <a:xfrm flipV="1">
            <a:off x="2823496" y="1962952"/>
            <a:ext cx="886479" cy="9508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4B8637B-EEA5-4319-87A5-1BEF7EE95B5C}"/>
              </a:ext>
            </a:extLst>
          </p:cNvPr>
          <p:cNvCxnSpPr>
            <a:stCxn id="2" idx="3"/>
            <a:endCxn id="8" idx="1"/>
          </p:cNvCxnSpPr>
          <p:nvPr/>
        </p:nvCxnSpPr>
        <p:spPr>
          <a:xfrm>
            <a:off x="2823496" y="2913777"/>
            <a:ext cx="886478" cy="9508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6191E3-4F22-4931-8EC5-40948C59FC4B}"/>
              </a:ext>
            </a:extLst>
          </p:cNvPr>
          <p:cNvCxnSpPr>
            <a:stCxn id="5" idx="3"/>
            <a:endCxn id="10" idx="1"/>
          </p:cNvCxnSpPr>
          <p:nvPr/>
        </p:nvCxnSpPr>
        <p:spPr>
          <a:xfrm flipV="1">
            <a:off x="5580656" y="1962951"/>
            <a:ext cx="886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ECD427-9BA4-4E8C-9601-EA69E6DC3347}"/>
              </a:ext>
            </a:extLst>
          </p:cNvPr>
          <p:cNvCxnSpPr>
            <a:stCxn id="8" idx="3"/>
            <a:endCxn id="12" idx="1"/>
          </p:cNvCxnSpPr>
          <p:nvPr/>
        </p:nvCxnSpPr>
        <p:spPr>
          <a:xfrm>
            <a:off x="5580655" y="3864601"/>
            <a:ext cx="886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F54A627-99C3-4F33-8597-20C456117F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399006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3127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Limited Valve Design</a:t>
            </a:r>
            <a:endParaRPr dirty="0"/>
          </a:p>
        </p:txBody>
      </p:sp>
      <p:sp>
        <p:nvSpPr>
          <p:cNvPr id="93" name="Google Shape;93;p14"/>
          <p:cNvSpPr txBox="1">
            <a:spLocks noGrp="1"/>
          </p:cNvSpPr>
          <p:nvPr>
            <p:ph type="body" idx="1"/>
          </p:nvPr>
        </p:nvSpPr>
        <p:spPr>
          <a:xfrm>
            <a:off x="729451" y="1343222"/>
            <a:ext cx="3926312" cy="2996753"/>
          </a:xfrm>
          <a:prstGeom prst="rect">
            <a:avLst/>
          </a:prstGeom>
        </p:spPr>
        <p:txBody>
          <a:bodyPr spcFirstLastPara="1" wrap="square" lIns="91425" tIns="91425" rIns="91425" bIns="91425" anchor="t" anchorCtr="0">
            <a:normAutofit/>
          </a:bodyPr>
          <a:lstStyle/>
          <a:p>
            <a:pPr marL="285750" indent="-285750">
              <a:spcAft>
                <a:spcPts val="1200"/>
              </a:spcAft>
            </a:pPr>
            <a:r>
              <a:rPr lang="en-US" sz="1400" dirty="0"/>
              <a:t>Valve will have a shortened depth to constrain membrane deflection</a:t>
            </a:r>
          </a:p>
          <a:p>
            <a:pPr marL="285750" indent="-285750">
              <a:spcAft>
                <a:spcPts val="1200"/>
              </a:spcAft>
            </a:pPr>
            <a:r>
              <a:rPr lang="en-US" sz="1400" dirty="0"/>
              <a:t>At high pressures, the amount of additional volume deflected is negligible</a:t>
            </a:r>
          </a:p>
          <a:p>
            <a:pPr marL="285750" indent="-285750">
              <a:spcAft>
                <a:spcPts val="1200"/>
              </a:spcAft>
            </a:pPr>
            <a:r>
              <a:rPr lang="en-US" sz="1400" dirty="0"/>
              <a:t>Main idea: liquid “sucked in” reaches a saturation point as the membrane is constrained</a:t>
            </a:r>
          </a:p>
          <a:p>
            <a:pPr marL="285750" indent="-285750">
              <a:spcAft>
                <a:spcPts val="1200"/>
              </a:spcAft>
            </a:pPr>
            <a:endParaRPr dirty="0"/>
          </a:p>
        </p:txBody>
      </p:sp>
      <p:pic>
        <p:nvPicPr>
          <p:cNvPr id="12" name="Picture 11">
            <a:extLst>
              <a:ext uri="{FF2B5EF4-FFF2-40B4-BE49-F238E27FC236}">
                <a16:creationId xmlns:a16="http://schemas.microsoft.com/office/drawing/2014/main" id="{B0300111-6B9A-4936-AA97-5464BDEB12A8}"/>
              </a:ext>
            </a:extLst>
          </p:cNvPr>
          <p:cNvPicPr>
            <a:picLocks noChangeAspect="1"/>
          </p:cNvPicPr>
          <p:nvPr/>
        </p:nvPicPr>
        <p:blipFill>
          <a:blip r:embed="rId3"/>
          <a:srcRect/>
          <a:stretch/>
        </p:blipFill>
        <p:spPr>
          <a:xfrm>
            <a:off x="5075105" y="1085715"/>
            <a:ext cx="3670493" cy="2757592"/>
          </a:xfrm>
          <a:prstGeom prst="rect">
            <a:avLst/>
          </a:prstGeom>
        </p:spPr>
      </p:pic>
      <p:sp>
        <p:nvSpPr>
          <p:cNvPr id="13" name="TextBox 12">
            <a:extLst>
              <a:ext uri="{FF2B5EF4-FFF2-40B4-BE49-F238E27FC236}">
                <a16:creationId xmlns:a16="http://schemas.microsoft.com/office/drawing/2014/main" id="{0296DC00-59BB-4102-B176-8F9F4473428A}"/>
              </a:ext>
            </a:extLst>
          </p:cNvPr>
          <p:cNvSpPr txBox="1"/>
          <p:nvPr/>
        </p:nvSpPr>
        <p:spPr>
          <a:xfrm>
            <a:off x="5075105" y="3989006"/>
            <a:ext cx="3670494" cy="461665"/>
          </a:xfrm>
          <a:prstGeom prst="rect">
            <a:avLst/>
          </a:prstGeom>
          <a:noFill/>
        </p:spPr>
        <p:txBody>
          <a:bodyPr wrap="square" rtlCol="0">
            <a:spAutoFit/>
          </a:bodyPr>
          <a:lstStyle/>
          <a:p>
            <a:r>
              <a:rPr lang="en-US" sz="1200" dirty="0"/>
              <a:t>Fig 6.1 Deflections with varying vacuum pressure for a valve height-limited to 10 µm.</a:t>
            </a:r>
            <a:endParaRPr lang="en-US" sz="1200" dirty="0">
              <a:latin typeface="+mn-lt"/>
            </a:endParaRPr>
          </a:p>
        </p:txBody>
      </p:sp>
      <p:sp>
        <p:nvSpPr>
          <p:cNvPr id="2" name="Slide Number Placeholder 1">
            <a:extLst>
              <a:ext uri="{FF2B5EF4-FFF2-40B4-BE49-F238E27FC236}">
                <a16:creationId xmlns:a16="http://schemas.microsoft.com/office/drawing/2014/main" id="{C40B42C5-99A6-42E8-A80B-45EE692278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9914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3127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Testing Challenges and Requirements</a:t>
            </a:r>
            <a:endParaRPr dirty="0"/>
          </a:p>
        </p:txBody>
      </p:sp>
      <p:sp>
        <p:nvSpPr>
          <p:cNvPr id="93" name="Google Shape;93;p14"/>
          <p:cNvSpPr txBox="1">
            <a:spLocks noGrp="1"/>
          </p:cNvSpPr>
          <p:nvPr>
            <p:ph type="body" idx="1"/>
          </p:nvPr>
        </p:nvSpPr>
        <p:spPr>
          <a:xfrm>
            <a:off x="729450" y="1343222"/>
            <a:ext cx="7688700" cy="2996753"/>
          </a:xfrm>
          <a:prstGeom prst="rect">
            <a:avLst/>
          </a:prstGeom>
        </p:spPr>
        <p:txBody>
          <a:bodyPr spcFirstLastPara="1" wrap="square" lIns="91425" tIns="91425" rIns="91425" bIns="91425" anchor="t" anchorCtr="0">
            <a:normAutofit/>
          </a:bodyPr>
          <a:lstStyle/>
          <a:p>
            <a:pPr marL="0" indent="0">
              <a:spcAft>
                <a:spcPts val="1200"/>
              </a:spcAft>
              <a:buNone/>
            </a:pPr>
            <a:r>
              <a:rPr lang="en-US" dirty="0"/>
              <a:t>Requirements:</a:t>
            </a:r>
          </a:p>
          <a:p>
            <a:pPr marL="285750" indent="-285750">
              <a:spcAft>
                <a:spcPts val="1200"/>
              </a:spcAft>
            </a:pPr>
            <a:r>
              <a:rPr lang="en-US" dirty="0"/>
              <a:t>Measure volume changes of &lt;0.01 µL</a:t>
            </a:r>
          </a:p>
          <a:p>
            <a:pPr marL="285750" indent="-285750">
              <a:spcAft>
                <a:spcPts val="1200"/>
              </a:spcAft>
            </a:pPr>
            <a:r>
              <a:rPr lang="en-US" dirty="0"/>
              <a:t>Sampling rate of ~1 s</a:t>
            </a:r>
          </a:p>
          <a:p>
            <a:pPr marL="285750" indent="-285750">
              <a:spcAft>
                <a:spcPts val="1200"/>
              </a:spcAft>
            </a:pPr>
            <a:r>
              <a:rPr lang="en-US" dirty="0"/>
              <a:t>Measurements should be automatically processable</a:t>
            </a:r>
          </a:p>
          <a:p>
            <a:pPr marL="0" indent="0">
              <a:spcAft>
                <a:spcPts val="1200"/>
              </a:spcAft>
              <a:buNone/>
            </a:pPr>
            <a:r>
              <a:rPr lang="en-US" dirty="0"/>
              <a:t>Challenges:</a:t>
            </a:r>
          </a:p>
          <a:p>
            <a:pPr marL="342900" indent="-342900">
              <a:spcAft>
                <a:spcPts val="1200"/>
              </a:spcAft>
            </a:pPr>
            <a:r>
              <a:rPr lang="en-US" dirty="0"/>
              <a:t>Tests done in apartment with limited space, uncontrolled lighting</a:t>
            </a:r>
          </a:p>
          <a:p>
            <a:pPr marL="342900" indent="-342900">
              <a:spcAft>
                <a:spcPts val="1200"/>
              </a:spcAft>
            </a:pPr>
            <a:r>
              <a:rPr lang="en-US" dirty="0"/>
              <a:t>Sample should not move during experiment</a:t>
            </a:r>
          </a:p>
        </p:txBody>
      </p:sp>
      <p:sp>
        <p:nvSpPr>
          <p:cNvPr id="2" name="Slide Number Placeholder 1">
            <a:extLst>
              <a:ext uri="{FF2B5EF4-FFF2-40B4-BE49-F238E27FC236}">
                <a16:creationId xmlns:a16="http://schemas.microsoft.com/office/drawing/2014/main" id="{F8D47B6B-7F94-4D0B-A1A8-84FE1B736C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94007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3127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Experimental Setup</a:t>
            </a:r>
            <a:endParaRPr dirty="0"/>
          </a:p>
        </p:txBody>
      </p:sp>
      <p:pic>
        <p:nvPicPr>
          <p:cNvPr id="3" name="Picture 2">
            <a:extLst>
              <a:ext uri="{FF2B5EF4-FFF2-40B4-BE49-F238E27FC236}">
                <a16:creationId xmlns:a16="http://schemas.microsoft.com/office/drawing/2014/main" id="{49F4D9C6-C9D9-4427-9204-076C38752BFE}"/>
              </a:ext>
            </a:extLst>
          </p:cNvPr>
          <p:cNvPicPr>
            <a:picLocks noChangeAspect="1"/>
          </p:cNvPicPr>
          <p:nvPr/>
        </p:nvPicPr>
        <p:blipFill>
          <a:blip r:embed="rId3"/>
          <a:stretch>
            <a:fillRect/>
          </a:stretch>
        </p:blipFill>
        <p:spPr>
          <a:xfrm>
            <a:off x="1670013" y="1968375"/>
            <a:ext cx="5441005" cy="2559299"/>
          </a:xfrm>
          <a:prstGeom prst="rect">
            <a:avLst/>
          </a:prstGeom>
        </p:spPr>
      </p:pic>
      <p:grpSp>
        <p:nvGrpSpPr>
          <p:cNvPr id="12" name="Group 11">
            <a:extLst>
              <a:ext uri="{FF2B5EF4-FFF2-40B4-BE49-F238E27FC236}">
                <a16:creationId xmlns:a16="http://schemas.microsoft.com/office/drawing/2014/main" id="{F73F817A-63BE-4598-B114-7AECE5B0729F}"/>
              </a:ext>
            </a:extLst>
          </p:cNvPr>
          <p:cNvGrpSpPr/>
          <p:nvPr/>
        </p:nvGrpSpPr>
        <p:grpSpPr>
          <a:xfrm>
            <a:off x="3154296" y="1166474"/>
            <a:ext cx="1154331" cy="335047"/>
            <a:chOff x="3524977" y="1301434"/>
            <a:chExt cx="1154331" cy="335047"/>
          </a:xfrm>
        </p:grpSpPr>
        <p:grpSp>
          <p:nvGrpSpPr>
            <p:cNvPr id="11" name="Group 10">
              <a:extLst>
                <a:ext uri="{FF2B5EF4-FFF2-40B4-BE49-F238E27FC236}">
                  <a16:creationId xmlns:a16="http://schemas.microsoft.com/office/drawing/2014/main" id="{C4AD7F14-6AD0-47FD-8F6B-7C13151DAB4E}"/>
                </a:ext>
              </a:extLst>
            </p:cNvPr>
            <p:cNvGrpSpPr/>
            <p:nvPr/>
          </p:nvGrpSpPr>
          <p:grpSpPr>
            <a:xfrm>
              <a:off x="3524977" y="1301434"/>
              <a:ext cx="432770" cy="335047"/>
              <a:chOff x="3078247" y="1319249"/>
              <a:chExt cx="935341" cy="335047"/>
            </a:xfrm>
          </p:grpSpPr>
          <p:cxnSp>
            <p:nvCxnSpPr>
              <p:cNvPr id="7" name="Connector: Elbow 6">
                <a:extLst>
                  <a:ext uri="{FF2B5EF4-FFF2-40B4-BE49-F238E27FC236}">
                    <a16:creationId xmlns:a16="http://schemas.microsoft.com/office/drawing/2014/main" id="{8BBCDFA2-BC9E-4337-BD05-9B9BAE88CB2A}"/>
                  </a:ext>
                </a:extLst>
              </p:cNvPr>
              <p:cNvCxnSpPr/>
              <p:nvPr/>
            </p:nvCxnSpPr>
            <p:spPr>
              <a:xfrm flipV="1">
                <a:off x="3078247" y="1319249"/>
                <a:ext cx="390889" cy="3350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66912F81-9D84-45A1-A847-6B7832477613}"/>
                  </a:ext>
                </a:extLst>
              </p:cNvPr>
              <p:cNvCxnSpPr>
                <a:cxnSpLocks/>
              </p:cNvCxnSpPr>
              <p:nvPr/>
            </p:nvCxnSpPr>
            <p:spPr>
              <a:xfrm>
                <a:off x="3469136" y="1319249"/>
                <a:ext cx="544452" cy="335047"/>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188C391-BFCE-405A-AF93-9CAD3E9FCB74}"/>
                </a:ext>
              </a:extLst>
            </p:cNvPr>
            <p:cNvGrpSpPr/>
            <p:nvPr/>
          </p:nvGrpSpPr>
          <p:grpSpPr>
            <a:xfrm>
              <a:off x="3886695" y="1301434"/>
              <a:ext cx="432770" cy="335047"/>
              <a:chOff x="3078247" y="1319249"/>
              <a:chExt cx="935341" cy="335047"/>
            </a:xfrm>
          </p:grpSpPr>
          <p:cxnSp>
            <p:nvCxnSpPr>
              <p:cNvPr id="15" name="Connector: Elbow 14">
                <a:extLst>
                  <a:ext uri="{FF2B5EF4-FFF2-40B4-BE49-F238E27FC236}">
                    <a16:creationId xmlns:a16="http://schemas.microsoft.com/office/drawing/2014/main" id="{831106C2-0583-47FD-8303-F38B8CB60FEA}"/>
                  </a:ext>
                </a:extLst>
              </p:cNvPr>
              <p:cNvCxnSpPr/>
              <p:nvPr/>
            </p:nvCxnSpPr>
            <p:spPr>
              <a:xfrm flipV="1">
                <a:off x="3078247" y="1319249"/>
                <a:ext cx="390889" cy="3350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04DB1C7-DE7F-4AC5-A6E8-B296605537C1}"/>
                  </a:ext>
                </a:extLst>
              </p:cNvPr>
              <p:cNvCxnSpPr>
                <a:cxnSpLocks/>
              </p:cNvCxnSpPr>
              <p:nvPr/>
            </p:nvCxnSpPr>
            <p:spPr>
              <a:xfrm>
                <a:off x="3469136" y="1319249"/>
                <a:ext cx="544452" cy="335047"/>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A7EBDBC4-EDB0-4D4C-A5F2-C32F2CA1113B}"/>
                </a:ext>
              </a:extLst>
            </p:cNvPr>
            <p:cNvGrpSpPr/>
            <p:nvPr/>
          </p:nvGrpSpPr>
          <p:grpSpPr>
            <a:xfrm>
              <a:off x="4246538" y="1301434"/>
              <a:ext cx="432770" cy="335047"/>
              <a:chOff x="3078247" y="1319249"/>
              <a:chExt cx="935341" cy="335047"/>
            </a:xfrm>
          </p:grpSpPr>
          <p:cxnSp>
            <p:nvCxnSpPr>
              <p:cNvPr id="18" name="Connector: Elbow 17">
                <a:extLst>
                  <a:ext uri="{FF2B5EF4-FFF2-40B4-BE49-F238E27FC236}">
                    <a16:creationId xmlns:a16="http://schemas.microsoft.com/office/drawing/2014/main" id="{015863C0-AD00-427A-AACC-E472402E30F7}"/>
                  </a:ext>
                </a:extLst>
              </p:cNvPr>
              <p:cNvCxnSpPr/>
              <p:nvPr/>
            </p:nvCxnSpPr>
            <p:spPr>
              <a:xfrm flipV="1">
                <a:off x="3078247" y="1319249"/>
                <a:ext cx="390889" cy="3350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2345497-268C-44D8-889A-AECDF6A3EABF}"/>
                  </a:ext>
                </a:extLst>
              </p:cNvPr>
              <p:cNvCxnSpPr>
                <a:cxnSpLocks/>
              </p:cNvCxnSpPr>
              <p:nvPr/>
            </p:nvCxnSpPr>
            <p:spPr>
              <a:xfrm>
                <a:off x="3469136" y="1319249"/>
                <a:ext cx="544452" cy="335047"/>
              </a:xfrm>
              <a:prstGeom prst="bentConnector3">
                <a:avLst/>
              </a:prstGeom>
            </p:spPr>
            <p:style>
              <a:lnRef idx="1">
                <a:schemeClr val="accent1"/>
              </a:lnRef>
              <a:fillRef idx="0">
                <a:schemeClr val="accent1"/>
              </a:fillRef>
              <a:effectRef idx="0">
                <a:schemeClr val="accent1"/>
              </a:effectRef>
              <a:fontRef idx="minor">
                <a:schemeClr val="tx1"/>
              </a:fontRef>
            </p:style>
          </p:cxnSp>
        </p:grpSp>
      </p:grpSp>
      <p:sp>
        <p:nvSpPr>
          <p:cNvPr id="2" name="Arrow: Left-Right 1">
            <a:extLst>
              <a:ext uri="{FF2B5EF4-FFF2-40B4-BE49-F238E27FC236}">
                <a16:creationId xmlns:a16="http://schemas.microsoft.com/office/drawing/2014/main" id="{75A1668C-9DE1-46BA-9E93-9693BDF012FA}"/>
              </a:ext>
            </a:extLst>
          </p:cNvPr>
          <p:cNvSpPr/>
          <p:nvPr/>
        </p:nvSpPr>
        <p:spPr>
          <a:xfrm>
            <a:off x="3059908" y="3297977"/>
            <a:ext cx="1054315" cy="2163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7AD0B2FC-51E0-4F67-9E72-F29EAE771D10}"/>
              </a:ext>
            </a:extLst>
          </p:cNvPr>
          <p:cNvSpPr/>
          <p:nvPr/>
        </p:nvSpPr>
        <p:spPr>
          <a:xfrm>
            <a:off x="4969869" y="1088904"/>
            <a:ext cx="1130784" cy="535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Solenoid</a:t>
            </a:r>
          </a:p>
        </p:txBody>
      </p:sp>
      <p:cxnSp>
        <p:nvCxnSpPr>
          <p:cNvPr id="6" name="Straight Arrow Connector 5">
            <a:extLst>
              <a:ext uri="{FF2B5EF4-FFF2-40B4-BE49-F238E27FC236}">
                <a16:creationId xmlns:a16="http://schemas.microsoft.com/office/drawing/2014/main" id="{602C38DD-B4AE-4866-9B70-D620FDC4776C}"/>
              </a:ext>
            </a:extLst>
          </p:cNvPr>
          <p:cNvCxnSpPr>
            <a:endCxn id="4" idx="1"/>
          </p:cNvCxnSpPr>
          <p:nvPr/>
        </p:nvCxnSpPr>
        <p:spPr>
          <a:xfrm flipV="1">
            <a:off x="4390516" y="1356504"/>
            <a:ext cx="579353" cy="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93897FF7-C830-4D3A-9930-70DDFD8807BF}"/>
              </a:ext>
            </a:extLst>
          </p:cNvPr>
          <p:cNvCxnSpPr>
            <a:cxnSpLocks/>
          </p:cNvCxnSpPr>
          <p:nvPr/>
        </p:nvCxnSpPr>
        <p:spPr>
          <a:xfrm>
            <a:off x="6004914" y="1333997"/>
            <a:ext cx="530492" cy="6343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87D789A8-9179-4E32-9DF4-3CF06B200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69048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35D72296-C58F-4B0C-A82B-90F55DF06E70}"/>
              </a:ext>
            </a:extLst>
          </p:cNvPr>
          <p:cNvSpPr/>
          <p:nvPr/>
        </p:nvSpPr>
        <p:spPr>
          <a:xfrm>
            <a:off x="2528979" y="2302562"/>
            <a:ext cx="6418171" cy="2590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 name="Google Shape;92;p14">
            <a:extLst>
              <a:ext uri="{FF2B5EF4-FFF2-40B4-BE49-F238E27FC236}">
                <a16:creationId xmlns:a16="http://schemas.microsoft.com/office/drawing/2014/main" id="{046FF4BA-0C23-4920-8335-5C868C4B378F}"/>
              </a:ext>
            </a:extLst>
          </p:cNvPr>
          <p:cNvSpPr txBox="1">
            <a:spLocks/>
          </p:cNvSpPr>
          <p:nvPr/>
        </p:nvSpPr>
        <p:spPr>
          <a:xfrm>
            <a:off x="122176" y="73296"/>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L="0" indent="0">
              <a:buClr>
                <a:schemeClr val="dk2"/>
              </a:buClr>
              <a:buSzPts val="2600"/>
              <a:buFont typeface="Raleway"/>
              <a:buNone/>
              <a:defRPr sz="2600" b="1">
                <a:solidFill>
                  <a:schemeClr val="dk2"/>
                </a:solidFill>
                <a:latin typeface="Raleway"/>
                <a:ea typeface="Raleway"/>
                <a:cs typeface="Raleway"/>
                <a:sym typeface="Raleway"/>
              </a:defRPr>
            </a:lvl1pPr>
            <a:lvl2pPr>
              <a:buClr>
                <a:schemeClr val="dk2"/>
              </a:buClr>
              <a:buSzPts val="2600"/>
              <a:buFont typeface="Raleway"/>
              <a:buNone/>
              <a:defRPr sz="2600" b="1">
                <a:solidFill>
                  <a:schemeClr val="dk2"/>
                </a:solidFill>
                <a:latin typeface="Raleway"/>
                <a:ea typeface="Raleway"/>
                <a:cs typeface="Raleway"/>
                <a:sym typeface="Raleway"/>
              </a:defRPr>
            </a:lvl2pPr>
            <a:lvl3pPr>
              <a:buClr>
                <a:schemeClr val="dk2"/>
              </a:buClr>
              <a:buSzPts val="2600"/>
              <a:buFont typeface="Raleway"/>
              <a:buNone/>
              <a:defRPr sz="2600" b="1">
                <a:solidFill>
                  <a:schemeClr val="dk2"/>
                </a:solidFill>
                <a:latin typeface="Raleway"/>
                <a:ea typeface="Raleway"/>
                <a:cs typeface="Raleway"/>
                <a:sym typeface="Raleway"/>
              </a:defRPr>
            </a:lvl3pPr>
            <a:lvl4pPr>
              <a:buClr>
                <a:schemeClr val="dk2"/>
              </a:buClr>
              <a:buSzPts val="2600"/>
              <a:buFont typeface="Raleway"/>
              <a:buNone/>
              <a:defRPr sz="2600" b="1">
                <a:solidFill>
                  <a:schemeClr val="dk2"/>
                </a:solidFill>
                <a:latin typeface="Raleway"/>
                <a:ea typeface="Raleway"/>
                <a:cs typeface="Raleway"/>
                <a:sym typeface="Raleway"/>
              </a:defRPr>
            </a:lvl4pPr>
            <a:lvl5pPr>
              <a:buClr>
                <a:schemeClr val="dk2"/>
              </a:buClr>
              <a:buSzPts val="2600"/>
              <a:buFont typeface="Raleway"/>
              <a:buNone/>
              <a:defRPr sz="2600" b="1">
                <a:solidFill>
                  <a:schemeClr val="dk2"/>
                </a:solidFill>
                <a:latin typeface="Raleway"/>
                <a:ea typeface="Raleway"/>
                <a:cs typeface="Raleway"/>
                <a:sym typeface="Raleway"/>
              </a:defRPr>
            </a:lvl5pPr>
            <a:lvl6pPr>
              <a:buClr>
                <a:schemeClr val="dk2"/>
              </a:buClr>
              <a:buSzPts val="2600"/>
              <a:buFont typeface="Raleway"/>
              <a:buNone/>
              <a:defRPr sz="2600" b="1">
                <a:solidFill>
                  <a:schemeClr val="dk2"/>
                </a:solidFill>
                <a:latin typeface="Raleway"/>
                <a:ea typeface="Raleway"/>
                <a:cs typeface="Raleway"/>
                <a:sym typeface="Raleway"/>
              </a:defRPr>
            </a:lvl6pPr>
            <a:lvl7pPr>
              <a:buClr>
                <a:schemeClr val="dk2"/>
              </a:buClr>
              <a:buSzPts val="2600"/>
              <a:buFont typeface="Raleway"/>
              <a:buNone/>
              <a:defRPr sz="2600" b="1">
                <a:solidFill>
                  <a:schemeClr val="dk2"/>
                </a:solidFill>
                <a:latin typeface="Raleway"/>
                <a:ea typeface="Raleway"/>
                <a:cs typeface="Raleway"/>
                <a:sym typeface="Raleway"/>
              </a:defRPr>
            </a:lvl7pPr>
            <a:lvl8pPr>
              <a:buClr>
                <a:schemeClr val="dk2"/>
              </a:buClr>
              <a:buSzPts val="2600"/>
              <a:buFont typeface="Raleway"/>
              <a:buNone/>
              <a:defRPr sz="2600" b="1">
                <a:solidFill>
                  <a:schemeClr val="dk2"/>
                </a:solidFill>
                <a:latin typeface="Raleway"/>
                <a:ea typeface="Raleway"/>
                <a:cs typeface="Raleway"/>
                <a:sym typeface="Raleway"/>
              </a:defRPr>
            </a:lvl8pPr>
            <a:lvl9pPr>
              <a:buClr>
                <a:schemeClr val="dk2"/>
              </a:buClr>
              <a:buSzPts val="2600"/>
              <a:buFont typeface="Raleway"/>
              <a:buNone/>
              <a:defRPr sz="2600" b="1">
                <a:solidFill>
                  <a:schemeClr val="dk2"/>
                </a:solidFill>
                <a:latin typeface="Raleway"/>
                <a:ea typeface="Raleway"/>
                <a:cs typeface="Raleway"/>
                <a:sym typeface="Raleway"/>
              </a:defRPr>
            </a:lvl9pPr>
          </a:lstStyle>
          <a:p>
            <a:r>
              <a:rPr lang="en" dirty="0"/>
              <a:t>Data Flow</a:t>
            </a:r>
            <a:endParaRPr lang="en-US" dirty="0"/>
          </a:p>
        </p:txBody>
      </p:sp>
      <p:grpSp>
        <p:nvGrpSpPr>
          <p:cNvPr id="4" name="Group 3">
            <a:extLst>
              <a:ext uri="{FF2B5EF4-FFF2-40B4-BE49-F238E27FC236}">
                <a16:creationId xmlns:a16="http://schemas.microsoft.com/office/drawing/2014/main" id="{53ED6C89-9814-4959-9040-716AFA53F862}"/>
              </a:ext>
            </a:extLst>
          </p:cNvPr>
          <p:cNvGrpSpPr/>
          <p:nvPr/>
        </p:nvGrpSpPr>
        <p:grpSpPr>
          <a:xfrm>
            <a:off x="376460" y="1169097"/>
            <a:ext cx="670092" cy="984200"/>
            <a:chOff x="998164" y="1898602"/>
            <a:chExt cx="670092" cy="984200"/>
          </a:xfrm>
        </p:grpSpPr>
        <p:sp>
          <p:nvSpPr>
            <p:cNvPr id="6" name="Rectangle: Rounded Corners 5">
              <a:extLst>
                <a:ext uri="{FF2B5EF4-FFF2-40B4-BE49-F238E27FC236}">
                  <a16:creationId xmlns:a16="http://schemas.microsoft.com/office/drawing/2014/main" id="{F38E0BD9-5142-4A5A-A12A-47EF2F6682C4}"/>
                </a:ext>
              </a:extLst>
            </p:cNvPr>
            <p:cNvSpPr/>
            <p:nvPr/>
          </p:nvSpPr>
          <p:spPr>
            <a:xfrm>
              <a:off x="998164" y="1898602"/>
              <a:ext cx="670092" cy="984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E7965597-1FCC-4263-BC97-7FEDFE5BE5DA}"/>
                </a:ext>
              </a:extLst>
            </p:cNvPr>
            <p:cNvSpPr/>
            <p:nvPr/>
          </p:nvSpPr>
          <p:spPr>
            <a:xfrm>
              <a:off x="1151726" y="2080085"/>
              <a:ext cx="362968" cy="4606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B01B8A1-BBA3-43DF-A987-E5BB576CB072}"/>
                </a:ext>
              </a:extLst>
            </p:cNvPr>
            <p:cNvSpPr/>
            <p:nvPr/>
          </p:nvSpPr>
          <p:spPr>
            <a:xfrm>
              <a:off x="1132511" y="2669029"/>
              <a:ext cx="401398" cy="67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9F8A1E2B-F1BA-4E81-8373-7289A74AD127}"/>
              </a:ext>
            </a:extLst>
          </p:cNvPr>
          <p:cNvSpPr txBox="1"/>
          <p:nvPr/>
        </p:nvSpPr>
        <p:spPr>
          <a:xfrm>
            <a:off x="149604" y="2163614"/>
            <a:ext cx="1123804" cy="307777"/>
          </a:xfrm>
          <a:prstGeom prst="rect">
            <a:avLst/>
          </a:prstGeom>
          <a:noFill/>
        </p:spPr>
        <p:txBody>
          <a:bodyPr wrap="square" rtlCol="0">
            <a:spAutoFit/>
          </a:bodyPr>
          <a:lstStyle/>
          <a:p>
            <a:r>
              <a:rPr lang="en-US" dirty="0"/>
              <a:t>Microscope</a:t>
            </a:r>
          </a:p>
        </p:txBody>
      </p:sp>
      <p:sp>
        <p:nvSpPr>
          <p:cNvPr id="9" name="Rectangle: Rounded Corners 8">
            <a:extLst>
              <a:ext uri="{FF2B5EF4-FFF2-40B4-BE49-F238E27FC236}">
                <a16:creationId xmlns:a16="http://schemas.microsoft.com/office/drawing/2014/main" id="{3F8647EB-4BD1-4334-A67B-F6E2556C7C51}"/>
              </a:ext>
            </a:extLst>
          </p:cNvPr>
          <p:cNvSpPr/>
          <p:nvPr/>
        </p:nvSpPr>
        <p:spPr>
          <a:xfrm>
            <a:off x="1407348" y="1169097"/>
            <a:ext cx="1123804" cy="984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Camera Script</a:t>
            </a:r>
          </a:p>
          <a:p>
            <a:pPr algn="ctr"/>
            <a:r>
              <a:rPr lang="en-US" sz="1100" dirty="0"/>
              <a:t>(Processing, Arduino)</a:t>
            </a:r>
          </a:p>
        </p:txBody>
      </p:sp>
      <p:pic>
        <p:nvPicPr>
          <p:cNvPr id="10" name="Picture 9">
            <a:extLst>
              <a:ext uri="{FF2B5EF4-FFF2-40B4-BE49-F238E27FC236}">
                <a16:creationId xmlns:a16="http://schemas.microsoft.com/office/drawing/2014/main" id="{646E90E0-BE1D-4A03-96BB-1D7455931FF1}"/>
              </a:ext>
            </a:extLst>
          </p:cNvPr>
          <p:cNvPicPr>
            <a:picLocks noChangeAspect="1"/>
          </p:cNvPicPr>
          <p:nvPr/>
        </p:nvPicPr>
        <p:blipFill>
          <a:blip r:embed="rId3"/>
          <a:stretch>
            <a:fillRect/>
          </a:stretch>
        </p:blipFill>
        <p:spPr>
          <a:xfrm>
            <a:off x="2634286" y="340896"/>
            <a:ext cx="2059188" cy="968586"/>
          </a:xfrm>
          <a:prstGeom prst="rect">
            <a:avLst/>
          </a:prstGeom>
        </p:spPr>
      </p:pic>
      <p:sp>
        <p:nvSpPr>
          <p:cNvPr id="11" name="Rectangle: Rounded Corners 10">
            <a:extLst>
              <a:ext uri="{FF2B5EF4-FFF2-40B4-BE49-F238E27FC236}">
                <a16:creationId xmlns:a16="http://schemas.microsoft.com/office/drawing/2014/main" id="{5785114D-EA0B-4E97-9071-9EE79F98FA32}"/>
              </a:ext>
            </a:extLst>
          </p:cNvPr>
          <p:cNvSpPr/>
          <p:nvPr/>
        </p:nvSpPr>
        <p:spPr>
          <a:xfrm>
            <a:off x="4796609" y="1348505"/>
            <a:ext cx="1123804" cy="6253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Ingest Script</a:t>
            </a:r>
          </a:p>
          <a:p>
            <a:pPr algn="ctr"/>
            <a:r>
              <a:rPr lang="en-US" sz="1100" dirty="0"/>
              <a:t>(MATLAB)</a:t>
            </a:r>
          </a:p>
        </p:txBody>
      </p:sp>
      <p:grpSp>
        <p:nvGrpSpPr>
          <p:cNvPr id="23" name="Group 22">
            <a:extLst>
              <a:ext uri="{FF2B5EF4-FFF2-40B4-BE49-F238E27FC236}">
                <a16:creationId xmlns:a16="http://schemas.microsoft.com/office/drawing/2014/main" id="{3F3A9F41-6591-4E50-9CE9-673C087F726D}"/>
              </a:ext>
            </a:extLst>
          </p:cNvPr>
          <p:cNvGrpSpPr/>
          <p:nvPr/>
        </p:nvGrpSpPr>
        <p:grpSpPr>
          <a:xfrm>
            <a:off x="7172904" y="3021065"/>
            <a:ext cx="1640336" cy="1333805"/>
            <a:chOff x="6993539" y="3043346"/>
            <a:chExt cx="1640336" cy="1333805"/>
          </a:xfrm>
        </p:grpSpPr>
        <p:pic>
          <p:nvPicPr>
            <p:cNvPr id="12" name="Picture 11" descr="Text&#10;&#10;Description automatically generated with low confidence">
              <a:extLst>
                <a:ext uri="{FF2B5EF4-FFF2-40B4-BE49-F238E27FC236}">
                  <a16:creationId xmlns:a16="http://schemas.microsoft.com/office/drawing/2014/main" id="{64AD7D4A-896B-466B-BFC2-FFE9A7FD4CB6}"/>
                </a:ext>
              </a:extLst>
            </p:cNvPr>
            <p:cNvPicPr>
              <a:picLocks noChangeAspect="1"/>
            </p:cNvPicPr>
            <p:nvPr/>
          </p:nvPicPr>
          <p:blipFill rotWithShape="1">
            <a:blip r:embed="rId4"/>
            <a:srcRect l="10425" t="10697" r="6373" b="12282"/>
            <a:stretch/>
          </p:blipFill>
          <p:spPr>
            <a:xfrm>
              <a:off x="6993539" y="3043346"/>
              <a:ext cx="1640336" cy="1140813"/>
            </a:xfrm>
            <a:prstGeom prst="rect">
              <a:avLst/>
            </a:prstGeom>
          </p:spPr>
        </p:pic>
        <p:sp>
          <p:nvSpPr>
            <p:cNvPr id="13" name="TextBox 12">
              <a:extLst>
                <a:ext uri="{FF2B5EF4-FFF2-40B4-BE49-F238E27FC236}">
                  <a16:creationId xmlns:a16="http://schemas.microsoft.com/office/drawing/2014/main" id="{7C7537E5-F64A-4CAB-9050-35C105F121B3}"/>
                </a:ext>
              </a:extLst>
            </p:cNvPr>
            <p:cNvSpPr txBox="1"/>
            <p:nvPr/>
          </p:nvSpPr>
          <p:spPr>
            <a:xfrm>
              <a:off x="7122672" y="4130930"/>
              <a:ext cx="1382070" cy="246221"/>
            </a:xfrm>
            <a:prstGeom prst="rect">
              <a:avLst/>
            </a:prstGeom>
            <a:noFill/>
          </p:spPr>
          <p:txBody>
            <a:bodyPr wrap="square" rtlCol="0">
              <a:spAutoFit/>
            </a:bodyPr>
            <a:lstStyle/>
            <a:p>
              <a:pPr algn="ctr"/>
              <a:r>
                <a:rPr lang="en-US" sz="1000" dirty="0">
                  <a:solidFill>
                    <a:schemeClr val="bg1"/>
                  </a:solidFill>
                </a:rPr>
                <a:t>Color Thresholding</a:t>
              </a:r>
            </a:p>
          </p:txBody>
        </p:sp>
      </p:grpSp>
      <p:sp>
        <p:nvSpPr>
          <p:cNvPr id="15" name="TextBox 14">
            <a:extLst>
              <a:ext uri="{FF2B5EF4-FFF2-40B4-BE49-F238E27FC236}">
                <a16:creationId xmlns:a16="http://schemas.microsoft.com/office/drawing/2014/main" id="{7A28B776-981A-4DD6-8728-30DD1228F708}"/>
              </a:ext>
            </a:extLst>
          </p:cNvPr>
          <p:cNvSpPr txBox="1"/>
          <p:nvPr/>
        </p:nvSpPr>
        <p:spPr>
          <a:xfrm>
            <a:off x="4607300" y="4478740"/>
            <a:ext cx="1850681" cy="400110"/>
          </a:xfrm>
          <a:prstGeom prst="rect">
            <a:avLst/>
          </a:prstGeom>
          <a:noFill/>
        </p:spPr>
        <p:txBody>
          <a:bodyPr wrap="square" rtlCol="0">
            <a:spAutoFit/>
          </a:bodyPr>
          <a:lstStyle/>
          <a:p>
            <a:pPr algn="ctr"/>
            <a:r>
              <a:rPr lang="en-US" sz="1000" dirty="0">
                <a:solidFill>
                  <a:schemeClr val="bg1"/>
                </a:solidFill>
              </a:rPr>
              <a:t>Pixel Counting</a:t>
            </a:r>
          </a:p>
          <a:p>
            <a:pPr algn="ctr"/>
            <a:r>
              <a:rPr lang="en-US" sz="1000" dirty="0">
                <a:solidFill>
                  <a:schemeClr val="bg1"/>
                </a:solidFill>
              </a:rPr>
              <a:t>(Convert to volume units)</a:t>
            </a:r>
          </a:p>
        </p:txBody>
      </p:sp>
      <p:sp>
        <p:nvSpPr>
          <p:cNvPr id="25" name="Rectangle: Rounded Corners 24">
            <a:extLst>
              <a:ext uri="{FF2B5EF4-FFF2-40B4-BE49-F238E27FC236}">
                <a16:creationId xmlns:a16="http://schemas.microsoft.com/office/drawing/2014/main" id="{A5B3644C-913E-4C1D-9475-93EC8F2031B5}"/>
              </a:ext>
            </a:extLst>
          </p:cNvPr>
          <p:cNvSpPr/>
          <p:nvPr/>
        </p:nvSpPr>
        <p:spPr>
          <a:xfrm>
            <a:off x="2712145" y="3374417"/>
            <a:ext cx="1094579" cy="43088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t>Volume Conversion</a:t>
            </a:r>
          </a:p>
        </p:txBody>
      </p:sp>
      <p:sp>
        <p:nvSpPr>
          <p:cNvPr id="26" name="TextBox 25">
            <a:extLst>
              <a:ext uri="{FF2B5EF4-FFF2-40B4-BE49-F238E27FC236}">
                <a16:creationId xmlns:a16="http://schemas.microsoft.com/office/drawing/2014/main" id="{91C7A462-9238-4DFD-A8BA-9AB0F873E4D5}"/>
              </a:ext>
            </a:extLst>
          </p:cNvPr>
          <p:cNvSpPr txBox="1"/>
          <p:nvPr/>
        </p:nvSpPr>
        <p:spPr>
          <a:xfrm>
            <a:off x="2712145" y="2323284"/>
            <a:ext cx="1895539" cy="43088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marR="0" lvl="0" algn="l" rtl="0">
              <a:lnSpc>
                <a:spcPct val="100000"/>
              </a:lnSpc>
              <a:spcBef>
                <a:spcPts val="0"/>
              </a:spcBef>
              <a:spcAft>
                <a:spcPts val="0"/>
              </a:spcAft>
            </a:defPPr>
            <a:lvl1pPr algn="ctr">
              <a:defRPr sz="11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Data Processing (MATLAB)</a:t>
            </a:r>
          </a:p>
        </p:txBody>
      </p:sp>
      <p:cxnSp>
        <p:nvCxnSpPr>
          <p:cNvPr id="29" name="Straight Arrow Connector 28">
            <a:extLst>
              <a:ext uri="{FF2B5EF4-FFF2-40B4-BE49-F238E27FC236}">
                <a16:creationId xmlns:a16="http://schemas.microsoft.com/office/drawing/2014/main" id="{3C36C819-C984-4B53-8CE3-9EFA524E8D7B}"/>
              </a:ext>
            </a:extLst>
          </p:cNvPr>
          <p:cNvCxnSpPr/>
          <p:nvPr/>
        </p:nvCxnSpPr>
        <p:spPr>
          <a:xfrm flipH="1" flipV="1">
            <a:off x="3802386" y="3596820"/>
            <a:ext cx="400491" cy="766"/>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30" name="Straight Arrow Connector 29">
            <a:extLst>
              <a:ext uri="{FF2B5EF4-FFF2-40B4-BE49-F238E27FC236}">
                <a16:creationId xmlns:a16="http://schemas.microsoft.com/office/drawing/2014/main" id="{152D3E2A-2F8A-4E3D-B0CB-D79931EC8135}"/>
              </a:ext>
            </a:extLst>
          </p:cNvPr>
          <p:cNvCxnSpPr/>
          <p:nvPr/>
        </p:nvCxnSpPr>
        <p:spPr>
          <a:xfrm flipH="1" flipV="1">
            <a:off x="6772413" y="3589860"/>
            <a:ext cx="400491" cy="766"/>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36" name="Straight Arrow Connector 35">
            <a:extLst>
              <a:ext uri="{FF2B5EF4-FFF2-40B4-BE49-F238E27FC236}">
                <a16:creationId xmlns:a16="http://schemas.microsoft.com/office/drawing/2014/main" id="{7DB3D3E9-B66F-475D-8592-1171E508AAF9}"/>
              </a:ext>
            </a:extLst>
          </p:cNvPr>
          <p:cNvCxnSpPr>
            <a:stCxn id="9" idx="3"/>
            <a:endCxn id="11" idx="1"/>
          </p:cNvCxnSpPr>
          <p:nvPr/>
        </p:nvCxnSpPr>
        <p:spPr>
          <a:xfrm>
            <a:off x="2531152" y="1661197"/>
            <a:ext cx="22654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06E9D9E-2378-43BD-9311-49F2DEA26B68}"/>
              </a:ext>
            </a:extLst>
          </p:cNvPr>
          <p:cNvCxnSpPr>
            <a:stCxn id="6" idx="3"/>
            <a:endCxn id="9" idx="1"/>
          </p:cNvCxnSpPr>
          <p:nvPr/>
        </p:nvCxnSpPr>
        <p:spPr>
          <a:xfrm>
            <a:off x="1046552" y="1661197"/>
            <a:ext cx="3607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BFFDCF1-DC80-4DC5-BDEA-7DE8BE4F0B62}"/>
              </a:ext>
            </a:extLst>
          </p:cNvPr>
          <p:cNvSpPr txBox="1"/>
          <p:nvPr/>
        </p:nvSpPr>
        <p:spPr>
          <a:xfrm>
            <a:off x="3117656" y="1633179"/>
            <a:ext cx="1356542" cy="461665"/>
          </a:xfrm>
          <a:prstGeom prst="rect">
            <a:avLst/>
          </a:prstGeom>
          <a:noFill/>
        </p:spPr>
        <p:txBody>
          <a:bodyPr wrap="square" rtlCol="0">
            <a:spAutoFit/>
          </a:bodyPr>
          <a:lstStyle/>
          <a:p>
            <a:r>
              <a:rPr lang="en-US" sz="1200" dirty="0"/>
              <a:t>.bmp images</a:t>
            </a:r>
          </a:p>
          <a:p>
            <a:r>
              <a:rPr lang="en-US" sz="1200" dirty="0"/>
              <a:t>Pressure Data</a:t>
            </a:r>
          </a:p>
        </p:txBody>
      </p:sp>
      <p:sp>
        <p:nvSpPr>
          <p:cNvPr id="44" name="Rectangle: Rounded Corners 43">
            <a:extLst>
              <a:ext uri="{FF2B5EF4-FFF2-40B4-BE49-F238E27FC236}">
                <a16:creationId xmlns:a16="http://schemas.microsoft.com/office/drawing/2014/main" id="{A38C1B56-94A6-4DCB-877B-CF2BA039B777}"/>
              </a:ext>
            </a:extLst>
          </p:cNvPr>
          <p:cNvSpPr/>
          <p:nvPr/>
        </p:nvSpPr>
        <p:spPr>
          <a:xfrm>
            <a:off x="376460" y="3097760"/>
            <a:ext cx="1123804" cy="984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Post Processing</a:t>
            </a:r>
          </a:p>
        </p:txBody>
      </p:sp>
      <p:cxnSp>
        <p:nvCxnSpPr>
          <p:cNvPr id="48" name="Straight Arrow Connector 47">
            <a:extLst>
              <a:ext uri="{FF2B5EF4-FFF2-40B4-BE49-F238E27FC236}">
                <a16:creationId xmlns:a16="http://schemas.microsoft.com/office/drawing/2014/main" id="{3860535E-CA38-41B2-9114-1B7EE21051E8}"/>
              </a:ext>
            </a:extLst>
          </p:cNvPr>
          <p:cNvCxnSpPr>
            <a:stCxn id="24" idx="1"/>
            <a:endCxn id="44" idx="3"/>
          </p:cNvCxnSpPr>
          <p:nvPr/>
        </p:nvCxnSpPr>
        <p:spPr>
          <a:xfrm flipH="1" flipV="1">
            <a:off x="1500264" y="3589860"/>
            <a:ext cx="1028715" cy="7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8279697-98D3-44F6-8150-D578CDA8D7DB}"/>
              </a:ext>
            </a:extLst>
          </p:cNvPr>
          <p:cNvCxnSpPr>
            <a:cxnSpLocks/>
            <a:stCxn id="11" idx="3"/>
          </p:cNvCxnSpPr>
          <p:nvPr/>
        </p:nvCxnSpPr>
        <p:spPr>
          <a:xfrm>
            <a:off x="5920413" y="1661197"/>
            <a:ext cx="2072659" cy="611136"/>
          </a:xfrm>
          <a:prstGeom prst="bentConnector3">
            <a:avLst>
              <a:gd name="adj1" fmla="val 99938"/>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D5B9AFB-38A3-4005-A614-51A665BB52F0}"/>
              </a:ext>
            </a:extLst>
          </p:cNvPr>
          <p:cNvSpPr txBox="1"/>
          <p:nvPr/>
        </p:nvSpPr>
        <p:spPr>
          <a:xfrm>
            <a:off x="6242824" y="1177272"/>
            <a:ext cx="1356542" cy="461665"/>
          </a:xfrm>
          <a:prstGeom prst="rect">
            <a:avLst/>
          </a:prstGeom>
          <a:noFill/>
        </p:spPr>
        <p:txBody>
          <a:bodyPr wrap="square" rtlCol="0">
            <a:spAutoFit/>
          </a:bodyPr>
          <a:lstStyle/>
          <a:p>
            <a:r>
              <a:rPr lang="en-US" sz="1200" dirty="0"/>
              <a:t>.avi Video</a:t>
            </a:r>
          </a:p>
          <a:p>
            <a:r>
              <a:rPr lang="en-US" sz="1200" dirty="0"/>
              <a:t>.mat Datafile</a:t>
            </a:r>
          </a:p>
        </p:txBody>
      </p:sp>
      <p:sp>
        <p:nvSpPr>
          <p:cNvPr id="56" name="Oval 55">
            <a:extLst>
              <a:ext uri="{FF2B5EF4-FFF2-40B4-BE49-F238E27FC236}">
                <a16:creationId xmlns:a16="http://schemas.microsoft.com/office/drawing/2014/main" id="{11A307C6-086E-40CC-9DF9-CD66F98527FF}"/>
              </a:ext>
            </a:extLst>
          </p:cNvPr>
          <p:cNvSpPr/>
          <p:nvPr/>
        </p:nvSpPr>
        <p:spPr>
          <a:xfrm>
            <a:off x="7237470" y="250890"/>
            <a:ext cx="1511203" cy="611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cxnSp>
        <p:nvCxnSpPr>
          <p:cNvPr id="61" name="Connector: Elbow 60">
            <a:extLst>
              <a:ext uri="{FF2B5EF4-FFF2-40B4-BE49-F238E27FC236}">
                <a16:creationId xmlns:a16="http://schemas.microsoft.com/office/drawing/2014/main" id="{1272F7AA-8060-4AE7-B1CC-D6EC2B1A4D7F}"/>
              </a:ext>
            </a:extLst>
          </p:cNvPr>
          <p:cNvCxnSpPr>
            <a:stCxn id="11" idx="3"/>
            <a:endCxn id="56" idx="4"/>
          </p:cNvCxnSpPr>
          <p:nvPr/>
        </p:nvCxnSpPr>
        <p:spPr>
          <a:xfrm flipV="1">
            <a:off x="5920413" y="862026"/>
            <a:ext cx="2072659" cy="79917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FF08DE9-D196-4F96-A6AA-B0B3B46F21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7" name="Picture 16" descr="A graph of a graph&#10;&#10;Description automatically generated with medium confidence">
            <a:extLst>
              <a:ext uri="{FF2B5EF4-FFF2-40B4-BE49-F238E27FC236}">
                <a16:creationId xmlns:a16="http://schemas.microsoft.com/office/drawing/2014/main" id="{F063E701-EE74-8028-4B84-580E089E46DC}"/>
              </a:ext>
            </a:extLst>
          </p:cNvPr>
          <p:cNvPicPr>
            <a:picLocks noChangeAspect="1"/>
          </p:cNvPicPr>
          <p:nvPr/>
        </p:nvPicPr>
        <p:blipFill>
          <a:blip r:embed="rId5"/>
          <a:stretch>
            <a:fillRect/>
          </a:stretch>
        </p:blipFill>
        <p:spPr>
          <a:xfrm>
            <a:off x="4050983" y="2655124"/>
            <a:ext cx="2726434" cy="1883392"/>
          </a:xfrm>
          <a:prstGeom prst="rect">
            <a:avLst/>
          </a:prstGeom>
        </p:spPr>
      </p:pic>
    </p:spTree>
    <p:extLst>
      <p:ext uri="{BB962C8B-B14F-4D97-AF65-F5344CB8AC3E}">
        <p14:creationId xmlns:p14="http://schemas.microsoft.com/office/powerpoint/2010/main" val="61356322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1374</Words>
  <Application>Microsoft Macintosh PowerPoint</Application>
  <PresentationFormat>On-screen Show (16:9)</PresentationFormat>
  <Paragraphs>109</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Raleway</vt:lpstr>
      <vt:lpstr>Arial</vt:lpstr>
      <vt:lpstr>Lato</vt:lpstr>
      <vt:lpstr>Streamline</vt:lpstr>
      <vt:lpstr>Microfluidic Valves</vt:lpstr>
      <vt:lpstr>Agenda</vt:lpstr>
      <vt:lpstr>Microfluidics Background</vt:lpstr>
      <vt:lpstr>Volume Variance</vt:lpstr>
      <vt:lpstr>Project Motivation</vt:lpstr>
      <vt:lpstr>Limited Valve Design</vt:lpstr>
      <vt:lpstr>Testing Challenges and Requirements</vt:lpstr>
      <vt:lpstr>Experimental Setup</vt:lpstr>
      <vt:lpstr>PowerPoint Presentation</vt:lpstr>
      <vt:lpstr>Outcomes</vt:lpstr>
      <vt:lpstr>Supplemental Slides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Microfluidic Valve Testing</dc:title>
  <cp:lastModifiedBy>Benjamin Lam</cp:lastModifiedBy>
  <cp:revision>14</cp:revision>
  <dcterms:modified xsi:type="dcterms:W3CDTF">2024-09-10T07:53:50Z</dcterms:modified>
</cp:coreProperties>
</file>