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86" r:id="rId4"/>
    <p:sldId id="258" r:id="rId5"/>
    <p:sldId id="274" r:id="rId6"/>
    <p:sldId id="259" r:id="rId7"/>
    <p:sldId id="285" r:id="rId8"/>
    <p:sldId id="260" r:id="rId9"/>
    <p:sldId id="284" r:id="rId10"/>
    <p:sldId id="287" r:id="rId11"/>
    <p:sldId id="288" r:id="rId12"/>
    <p:sldId id="261" r:id="rId13"/>
    <p:sldId id="262" r:id="rId14"/>
    <p:sldId id="281" r:id="rId15"/>
    <p:sldId id="282" r:id="rId16"/>
    <p:sldId id="283" r:id="rId17"/>
    <p:sldId id="275" r:id="rId18"/>
    <p:sldId id="276" r:id="rId19"/>
    <p:sldId id="289" r:id="rId20"/>
    <p:sldId id="290" r:id="rId21"/>
    <p:sldId id="291" r:id="rId22"/>
    <p:sldId id="305" r:id="rId23"/>
    <p:sldId id="306" r:id="rId24"/>
    <p:sldId id="277" r:id="rId25"/>
    <p:sldId id="278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279" r:id="rId4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94" autoAdjust="0"/>
  </p:normalViewPr>
  <p:slideViewPr>
    <p:cSldViewPr>
      <p:cViewPr>
        <p:scale>
          <a:sx n="100" d="100"/>
          <a:sy n="100" d="100"/>
        </p:scale>
        <p:origin x="-660" y="4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44" d="100"/>
          <a:sy n="44" d="100"/>
        </p:scale>
        <p:origin x="-143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EFF73-77A1-4E3A-83D5-ABFA124B48EC}" type="datetimeFigureOut">
              <a:rPr lang="ko-KR" altLang="en-US" smtClean="0"/>
              <a:t>2018-06-24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97F77-A945-42C3-8A18-2F7ACD5AFD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220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5D17-05F0-4B7B-8776-A3E1037599F2}" type="datetimeFigureOut">
              <a:rPr lang="ko-KR" altLang="en-US" smtClean="0"/>
              <a:t>2018-06-24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130FD-B1D9-4D8C-954A-526ADE82E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978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5D17-05F0-4B7B-8776-A3E1037599F2}" type="datetimeFigureOut">
              <a:rPr lang="ko-KR" altLang="en-US" smtClean="0"/>
              <a:t>2018-06-24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130FD-B1D9-4D8C-954A-526ADE82E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020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5D17-05F0-4B7B-8776-A3E1037599F2}" type="datetimeFigureOut">
              <a:rPr lang="ko-KR" altLang="en-US" smtClean="0"/>
              <a:t>2018-06-24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130FD-B1D9-4D8C-954A-526ADE82E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806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5D17-05F0-4B7B-8776-A3E1037599F2}" type="datetimeFigureOut">
              <a:rPr lang="ko-KR" altLang="en-US" smtClean="0"/>
              <a:t>2018-06-24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130FD-B1D9-4D8C-954A-526ADE82E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593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5D17-05F0-4B7B-8776-A3E1037599F2}" type="datetimeFigureOut">
              <a:rPr lang="ko-KR" altLang="en-US" smtClean="0"/>
              <a:t>2018-06-24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130FD-B1D9-4D8C-954A-526ADE82E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641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5D17-05F0-4B7B-8776-A3E1037599F2}" type="datetimeFigureOut">
              <a:rPr lang="ko-KR" altLang="en-US" smtClean="0"/>
              <a:t>2018-06-24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130FD-B1D9-4D8C-954A-526ADE82E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24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5D17-05F0-4B7B-8776-A3E1037599F2}" type="datetimeFigureOut">
              <a:rPr lang="ko-KR" altLang="en-US" smtClean="0"/>
              <a:t>2018-06-24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130FD-B1D9-4D8C-954A-526ADE82E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75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5D17-05F0-4B7B-8776-A3E1037599F2}" type="datetimeFigureOut">
              <a:rPr lang="ko-KR" altLang="en-US" smtClean="0"/>
              <a:t>2018-06-24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130FD-B1D9-4D8C-954A-526ADE82E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597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5D17-05F0-4B7B-8776-A3E1037599F2}" type="datetimeFigureOut">
              <a:rPr lang="ko-KR" altLang="en-US" smtClean="0"/>
              <a:t>2018-06-24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130FD-B1D9-4D8C-954A-526ADE82E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657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5D17-05F0-4B7B-8776-A3E1037599F2}" type="datetimeFigureOut">
              <a:rPr lang="ko-KR" altLang="en-US" smtClean="0"/>
              <a:t>2018-06-24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130FD-B1D9-4D8C-954A-526ADE82E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034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5D17-05F0-4B7B-8776-A3E1037599F2}" type="datetimeFigureOut">
              <a:rPr lang="ko-KR" altLang="en-US" smtClean="0"/>
              <a:t>2018-06-24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130FD-B1D9-4D8C-954A-526ADE82E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918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95D17-05F0-4B7B-8776-A3E1037599F2}" type="datetimeFigureOut">
              <a:rPr lang="ko-KR" altLang="en-US" smtClean="0"/>
              <a:t>2018-06-24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130FD-B1D9-4D8C-954A-526ADE82E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561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eny033/portfolio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-5528" y="0"/>
            <a:ext cx="9149528" cy="206210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2800" b="1" dirty="0" smtClean="0">
                <a:solidFill>
                  <a:schemeClr val="bg1"/>
                </a:solidFill>
              </a:rPr>
              <a:t>포트폴리오</a:t>
            </a:r>
            <a:endParaRPr lang="en-US" altLang="ko-KR" sz="28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2800" b="1" dirty="0" smtClean="0">
                <a:solidFill>
                  <a:schemeClr val="bg1"/>
                </a:solidFill>
              </a:rPr>
              <a:t>개인 프로젝트</a:t>
            </a:r>
            <a:endParaRPr lang="en-US" altLang="ko-KR" sz="2800" b="1" dirty="0" smtClean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95736" y="2852936"/>
            <a:ext cx="47525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sz="2000" dirty="0"/>
          </a:p>
          <a:p>
            <a:pPr algn="ctr"/>
            <a:r>
              <a:rPr lang="ko-KR" altLang="en-US" dirty="0" smtClean="0"/>
              <a:t>프로젝트 기간 </a:t>
            </a:r>
            <a:r>
              <a:rPr lang="en-US" altLang="ko-KR" dirty="0" smtClean="0"/>
              <a:t>: 18-05-26 ~ 18-06-09</a:t>
            </a:r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최종 작성일 </a:t>
            </a:r>
            <a:r>
              <a:rPr lang="en-US" altLang="ko-KR" dirty="0" smtClean="0"/>
              <a:t>: 2018-06-14</a:t>
            </a: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smtClean="0"/>
              <a:t>신입 </a:t>
            </a:r>
            <a:r>
              <a:rPr lang="ko-KR" altLang="en-US" dirty="0" smtClean="0"/>
              <a:t>개발자 </a:t>
            </a:r>
            <a:r>
              <a:rPr lang="en-US" altLang="ko-KR" dirty="0" smtClean="0"/>
              <a:t> </a:t>
            </a:r>
            <a:r>
              <a:rPr lang="ko-KR" altLang="en-US" sz="2800" b="1" dirty="0" smtClean="0"/>
              <a:t>오 봉 기 </a:t>
            </a:r>
            <a:endParaRPr lang="en-US" altLang="ko-KR" b="1" dirty="0"/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436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데이터베이스 설계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(3/4)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endParaRPr lang="ko-KR" altLang="en-US" sz="36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164283"/>
              </p:ext>
            </p:extLst>
          </p:nvPr>
        </p:nvGraphicFramePr>
        <p:xfrm>
          <a:off x="743755" y="2780928"/>
          <a:ext cx="8053112" cy="3074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627"/>
                <a:gridCol w="1283622"/>
                <a:gridCol w="1507172"/>
                <a:gridCol w="1363995"/>
                <a:gridCol w="1992630"/>
                <a:gridCol w="1280066"/>
              </a:tblGrid>
              <a:tr h="39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Column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Data 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NOT 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Default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Comment</a:t>
                      </a:r>
                      <a:endParaRPr lang="ko-KR" altLang="en-US" dirty="0"/>
                    </a:p>
                  </a:txBody>
                  <a:tcPr/>
                </a:tc>
              </a:tr>
              <a:tr h="33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SEQ (</a:t>
                      </a:r>
                      <a:r>
                        <a:rPr lang="en-US" altLang="ko-KR" sz="1600" dirty="0" smtClean="0">
                          <a:solidFill>
                            <a:srgbClr val="FFFF00"/>
                          </a:solidFill>
                        </a:rPr>
                        <a:t>PK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TINYINT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AUTO_INCREMENT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고유번호</a:t>
                      </a:r>
                      <a:endParaRPr lang="ko-KR" altLang="en-US" sz="1600" dirty="0"/>
                    </a:p>
                  </a:txBody>
                  <a:tcPr/>
                </a:tc>
              </a:tr>
              <a:tr h="33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WRITER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VARCHAR(12)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작성자</a:t>
                      </a:r>
                      <a:endParaRPr lang="ko-KR" altLang="en-US" sz="1600" dirty="0"/>
                    </a:p>
                  </a:txBody>
                  <a:tcPr/>
                </a:tc>
              </a:tr>
              <a:tr h="33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PASSWORD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VARCHAR(4)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비밀번호</a:t>
                      </a:r>
                      <a:endParaRPr lang="ko-KR" altLang="en-US" sz="1600" dirty="0"/>
                    </a:p>
                  </a:txBody>
                  <a:tcPr/>
                </a:tc>
              </a:tr>
              <a:tr h="33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SUBJECT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VARCHAR(20)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제목</a:t>
                      </a:r>
                      <a:endParaRPr lang="ko-KR" altLang="en-US" sz="1600" dirty="0"/>
                    </a:p>
                  </a:txBody>
                  <a:tcPr/>
                </a:tc>
              </a:tr>
              <a:tr h="33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CONTENT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VARCHAR(50)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내용</a:t>
                      </a:r>
                      <a:endParaRPr lang="ko-KR" altLang="en-US" sz="1600" dirty="0"/>
                    </a:p>
                  </a:txBody>
                  <a:tcPr/>
                </a:tc>
              </a:tr>
              <a:tr h="33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CRE_DATE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DATE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작성일</a:t>
                      </a:r>
                      <a:endParaRPr lang="ko-KR" altLang="en-US" sz="1600" dirty="0"/>
                    </a:p>
                  </a:txBody>
                  <a:tcPr/>
                </a:tc>
              </a:tr>
              <a:tr h="33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MOD_DATE</a:t>
                      </a:r>
                      <a:endParaRPr lang="ko-KR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DATE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수정일</a:t>
                      </a:r>
                      <a:endParaRPr lang="ko-KR" altLang="en-US" sz="1600" b="0" dirty="0"/>
                    </a:p>
                  </a:txBody>
                  <a:tcPr/>
                </a:tc>
              </a:tr>
              <a:tr h="33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COUNT</a:t>
                      </a:r>
                      <a:endParaRPr lang="ko-KR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INT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조회수</a:t>
                      </a:r>
                      <a:endParaRPr lang="ko-KR" altLang="en-US" sz="16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27730" y="2348880"/>
            <a:ext cx="2964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FREE_BOARD TABLE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94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데이터베이스 설계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(4/4)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endParaRPr lang="ko-KR" altLang="en-US" sz="36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392657"/>
              </p:ext>
            </p:extLst>
          </p:nvPr>
        </p:nvGraphicFramePr>
        <p:xfrm>
          <a:off x="743755" y="2924944"/>
          <a:ext cx="8053112" cy="1397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627"/>
                <a:gridCol w="1283622"/>
                <a:gridCol w="1507172"/>
                <a:gridCol w="1363995"/>
                <a:gridCol w="1992630"/>
                <a:gridCol w="1280066"/>
              </a:tblGrid>
              <a:tr h="39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Column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Data 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NOT 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Default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Comment</a:t>
                      </a:r>
                      <a:endParaRPr lang="ko-KR" altLang="en-US" dirty="0"/>
                    </a:p>
                  </a:txBody>
                  <a:tcPr/>
                </a:tc>
              </a:tr>
              <a:tr h="33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ID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VARCHAR(12)</a:t>
                      </a:r>
                      <a:endParaRPr lang="ko-KR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AUTO_INCREMENT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아이디</a:t>
                      </a:r>
                      <a:endParaRPr lang="ko-KR" altLang="en-US" sz="1600" dirty="0"/>
                    </a:p>
                  </a:txBody>
                  <a:tcPr/>
                </a:tc>
              </a:tr>
              <a:tr h="33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CONTENT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VARCHAR(50)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내용</a:t>
                      </a:r>
                      <a:endParaRPr lang="ko-KR" altLang="en-US" sz="1600" dirty="0"/>
                    </a:p>
                  </a:txBody>
                  <a:tcPr/>
                </a:tc>
              </a:tr>
              <a:tr h="33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CRE_TIME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TIME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작성시간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27730" y="2492896"/>
            <a:ext cx="2964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SUGGEST TABLE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615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스프링 아키텍처</a:t>
            </a: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779153"/>
            <a:ext cx="672825" cy="729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3048581" y="3955019"/>
            <a:ext cx="1656184" cy="5539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Dispatcher</a:t>
            </a:r>
          </a:p>
          <a:p>
            <a:pPr algn="ctr"/>
            <a:r>
              <a:rPr lang="en-US" altLang="ko-KR" dirty="0" smtClean="0"/>
              <a:t>Servlet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708321" y="2146111"/>
            <a:ext cx="1656184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Handler</a:t>
            </a:r>
          </a:p>
          <a:p>
            <a:pPr algn="ctr"/>
            <a:r>
              <a:rPr lang="en-US" altLang="ko-KR" dirty="0" smtClean="0"/>
              <a:t>Mapping</a:t>
            </a:r>
            <a:endParaRPr lang="ko-KR" altLang="en-US" dirty="0"/>
          </a:p>
        </p:txBody>
      </p:sp>
      <p:sp>
        <p:nvSpPr>
          <p:cNvPr id="9" name="위쪽 화살표 8"/>
          <p:cNvSpPr/>
          <p:nvPr/>
        </p:nvSpPr>
        <p:spPr>
          <a:xfrm rot="18900000">
            <a:off x="2454776" y="2719689"/>
            <a:ext cx="161747" cy="1390875"/>
          </a:xfrm>
          <a:prstGeom prst="up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936744" y="3165745"/>
            <a:ext cx="1548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2. </a:t>
            </a:r>
            <a:r>
              <a:rPr lang="ko-KR" altLang="en-US" sz="1200" dirty="0" smtClean="0"/>
              <a:t>컨트롤러 요청</a:t>
            </a:r>
            <a:endParaRPr lang="ko-KR" altLang="en-US" sz="1200" dirty="0"/>
          </a:p>
        </p:txBody>
      </p:sp>
      <p:sp>
        <p:nvSpPr>
          <p:cNvPr id="44" name="위쪽 화살표 43"/>
          <p:cNvSpPr/>
          <p:nvPr/>
        </p:nvSpPr>
        <p:spPr>
          <a:xfrm rot="19800000">
            <a:off x="7419708" y="2528677"/>
            <a:ext cx="150733" cy="1251092"/>
          </a:xfrm>
          <a:prstGeom prst="up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위쪽 화살표 45"/>
          <p:cNvSpPr/>
          <p:nvPr/>
        </p:nvSpPr>
        <p:spPr>
          <a:xfrm rot="2700000">
            <a:off x="4695860" y="2457528"/>
            <a:ext cx="150327" cy="1490835"/>
          </a:xfrm>
          <a:prstGeom prst="up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위쪽 화살표 47"/>
          <p:cNvSpPr/>
          <p:nvPr/>
        </p:nvSpPr>
        <p:spPr>
          <a:xfrm rot="5400000">
            <a:off x="2072792" y="3457502"/>
            <a:ext cx="144016" cy="1548679"/>
          </a:xfrm>
          <a:prstGeom prst="up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위쪽 화살표 48"/>
          <p:cNvSpPr/>
          <p:nvPr/>
        </p:nvSpPr>
        <p:spPr>
          <a:xfrm rot="8100000">
            <a:off x="2647620" y="2577883"/>
            <a:ext cx="178452" cy="1416109"/>
          </a:xfrm>
          <a:prstGeom prst="up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341408" y="2578159"/>
            <a:ext cx="1404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3. </a:t>
            </a:r>
            <a:r>
              <a:rPr lang="ko-KR" altLang="en-US" sz="1200" dirty="0" smtClean="0"/>
              <a:t>요청</a:t>
            </a:r>
            <a:r>
              <a:rPr lang="en-US" altLang="ko-KR" sz="1200" dirty="0" smtClean="0"/>
              <a:t>URL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Controller</a:t>
            </a:r>
            <a:r>
              <a:rPr lang="ko-KR" altLang="en-US" sz="1200" dirty="0" smtClean="0"/>
              <a:t>리턴</a:t>
            </a:r>
            <a:endParaRPr lang="ko-KR" altLang="en-US" sz="1200" dirty="0"/>
          </a:p>
        </p:txBody>
      </p:sp>
      <p:sp>
        <p:nvSpPr>
          <p:cNvPr id="14" name="타원 13"/>
          <p:cNvSpPr/>
          <p:nvPr/>
        </p:nvSpPr>
        <p:spPr>
          <a:xfrm>
            <a:off x="5244825" y="2132856"/>
            <a:ext cx="1800200" cy="6965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Controller</a:t>
            </a:r>
            <a:endParaRPr lang="ko-KR" altLang="en-US" dirty="0"/>
          </a:p>
        </p:txBody>
      </p:sp>
      <p:sp>
        <p:nvSpPr>
          <p:cNvPr id="51" name="위쪽 화살표 50"/>
          <p:cNvSpPr/>
          <p:nvPr/>
        </p:nvSpPr>
        <p:spPr>
          <a:xfrm rot="13500000">
            <a:off x="4843192" y="2592853"/>
            <a:ext cx="162120" cy="1518522"/>
          </a:xfrm>
          <a:prstGeom prst="up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750529" y="3010207"/>
            <a:ext cx="1134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4. </a:t>
            </a:r>
            <a:r>
              <a:rPr lang="ko-KR" altLang="en-US" sz="1200" dirty="0" smtClean="0"/>
              <a:t>처리 요청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4956793" y="3226231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7</a:t>
            </a:r>
            <a:r>
              <a:rPr lang="en-US" altLang="ko-KR" sz="1200" dirty="0" smtClean="0"/>
              <a:t>. </a:t>
            </a:r>
            <a:r>
              <a:rPr lang="en-US" altLang="ko-KR" sz="1200" dirty="0" err="1" smtClean="0"/>
              <a:t>ModelAndView</a:t>
            </a:r>
            <a:endParaRPr lang="en-US" altLang="ko-KR" sz="1200" dirty="0" smtClean="0"/>
          </a:p>
          <a:p>
            <a:r>
              <a:rPr lang="ko-KR" altLang="en-US" sz="1200" dirty="0" smtClean="0"/>
              <a:t>   리턴</a:t>
            </a:r>
            <a:endParaRPr lang="ko-KR" altLang="en-US" sz="1200" dirty="0"/>
          </a:p>
        </p:txBody>
      </p:sp>
      <p:sp>
        <p:nvSpPr>
          <p:cNvPr id="23" name="원통 22"/>
          <p:cNvSpPr/>
          <p:nvPr/>
        </p:nvSpPr>
        <p:spPr>
          <a:xfrm>
            <a:off x="7405065" y="3802295"/>
            <a:ext cx="1271391" cy="89502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Database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540969" y="3154223"/>
            <a:ext cx="1260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5. DB</a:t>
            </a:r>
            <a:r>
              <a:rPr lang="ko-KR" altLang="en-US" sz="1200" dirty="0" smtClean="0"/>
              <a:t>질의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 요청</a:t>
            </a:r>
            <a:endParaRPr lang="ko-KR" alt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7477073" y="2908582"/>
            <a:ext cx="1125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6. </a:t>
            </a:r>
            <a:r>
              <a:rPr lang="ko-KR" altLang="en-US" sz="1200" dirty="0" smtClean="0"/>
              <a:t>질의 결과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 리턴</a:t>
            </a:r>
            <a:endParaRPr lang="ko-KR" altLang="en-US" sz="1200" dirty="0"/>
          </a:p>
        </p:txBody>
      </p:sp>
      <p:sp>
        <p:nvSpPr>
          <p:cNvPr id="59" name="위쪽 화살표 58"/>
          <p:cNvSpPr/>
          <p:nvPr/>
        </p:nvSpPr>
        <p:spPr>
          <a:xfrm rot="9000000">
            <a:off x="7239688" y="2604043"/>
            <a:ext cx="150733" cy="1251092"/>
          </a:xfrm>
          <a:prstGeom prst="up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5460849" y="5579876"/>
            <a:ext cx="1656184" cy="870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View</a:t>
            </a:r>
          </a:p>
          <a:p>
            <a:pPr algn="ctr"/>
            <a:r>
              <a:rPr lang="en-US" altLang="ko-KR" dirty="0" smtClean="0"/>
              <a:t>Resolver</a:t>
            </a:r>
            <a:endParaRPr lang="ko-KR" altLang="en-US" dirty="0"/>
          </a:p>
        </p:txBody>
      </p:sp>
      <p:sp>
        <p:nvSpPr>
          <p:cNvPr id="61" name="위쪽 화살표 60"/>
          <p:cNvSpPr/>
          <p:nvPr/>
        </p:nvSpPr>
        <p:spPr>
          <a:xfrm rot="8100000">
            <a:off x="5071290" y="4397308"/>
            <a:ext cx="178452" cy="1416109"/>
          </a:xfrm>
          <a:prstGeom prst="up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위쪽 화살표 61"/>
          <p:cNvSpPr/>
          <p:nvPr/>
        </p:nvSpPr>
        <p:spPr>
          <a:xfrm rot="18900000">
            <a:off x="5215306" y="4258670"/>
            <a:ext cx="178452" cy="1416109"/>
          </a:xfrm>
          <a:prstGeom prst="up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4354170" y="5170447"/>
            <a:ext cx="1178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8. View</a:t>
            </a:r>
            <a:r>
              <a:rPr lang="ko-KR" altLang="en-US" sz="1200" dirty="0" smtClean="0"/>
              <a:t>객체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요청</a:t>
            </a:r>
            <a:endParaRPr lang="ko-KR" alt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5280830" y="4636774"/>
            <a:ext cx="1116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9. View</a:t>
            </a:r>
            <a:r>
              <a:rPr lang="ko-KR" altLang="en-US" sz="1200" dirty="0" smtClean="0"/>
              <a:t>객체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ko-KR" altLang="en-US" sz="1200" dirty="0" smtClean="0"/>
              <a:t>리턴</a:t>
            </a:r>
            <a:endParaRPr lang="ko-KR" altLang="en-US" sz="1200" dirty="0"/>
          </a:p>
        </p:txBody>
      </p:sp>
      <p:sp>
        <p:nvSpPr>
          <p:cNvPr id="1024" name="타원 1023"/>
          <p:cNvSpPr/>
          <p:nvPr/>
        </p:nvSpPr>
        <p:spPr>
          <a:xfrm>
            <a:off x="1572417" y="5818519"/>
            <a:ext cx="1193988" cy="613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View</a:t>
            </a:r>
            <a:endParaRPr lang="ko-KR" altLang="en-US" dirty="0"/>
          </a:p>
        </p:txBody>
      </p:sp>
      <p:sp>
        <p:nvSpPr>
          <p:cNvPr id="66" name="위쪽 화살표 65"/>
          <p:cNvSpPr/>
          <p:nvPr/>
        </p:nvSpPr>
        <p:spPr>
          <a:xfrm rot="12600000">
            <a:off x="2615758" y="4469641"/>
            <a:ext cx="161747" cy="1390875"/>
          </a:xfrm>
          <a:prstGeom prst="up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7" name="TextBox 1026"/>
          <p:cNvSpPr txBox="1"/>
          <p:nvPr/>
        </p:nvSpPr>
        <p:spPr>
          <a:xfrm>
            <a:off x="2678559" y="4996814"/>
            <a:ext cx="1342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10. </a:t>
            </a:r>
            <a:r>
              <a:rPr lang="ko-KR" altLang="en-US" sz="1200" dirty="0" smtClean="0"/>
              <a:t>응답 생성</a:t>
            </a:r>
            <a:endParaRPr lang="en-US" altLang="ko-KR" sz="1200" dirty="0" smtClean="0"/>
          </a:p>
          <a:p>
            <a:r>
              <a:rPr lang="ko-KR" altLang="en-US" sz="1200" dirty="0" smtClean="0"/>
              <a:t>     요청</a:t>
            </a:r>
            <a:endParaRPr lang="ko-KR" altLang="en-US" sz="1200" dirty="0"/>
          </a:p>
        </p:txBody>
      </p:sp>
      <p:sp>
        <p:nvSpPr>
          <p:cNvPr id="69" name="위쪽 화살표 68"/>
          <p:cNvSpPr/>
          <p:nvPr/>
        </p:nvSpPr>
        <p:spPr>
          <a:xfrm rot="19800000">
            <a:off x="1405245" y="4469641"/>
            <a:ext cx="161747" cy="1390875"/>
          </a:xfrm>
          <a:prstGeom prst="up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8" name="TextBox 1027"/>
          <p:cNvSpPr txBox="1"/>
          <p:nvPr/>
        </p:nvSpPr>
        <p:spPr>
          <a:xfrm>
            <a:off x="428220" y="5132885"/>
            <a:ext cx="1475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11. JSP </a:t>
            </a:r>
            <a:r>
              <a:rPr lang="ko-KR" altLang="en-US" sz="1200" dirty="0" smtClean="0"/>
              <a:t>생성</a:t>
            </a:r>
            <a:endParaRPr lang="ko-KR" altLang="en-US" sz="1200" dirty="0"/>
          </a:p>
        </p:txBody>
      </p:sp>
      <p:sp>
        <p:nvSpPr>
          <p:cNvPr id="1029" name="TextBox 1028"/>
          <p:cNvSpPr txBox="1"/>
          <p:nvPr/>
        </p:nvSpPr>
        <p:spPr>
          <a:xfrm>
            <a:off x="1299379" y="3855233"/>
            <a:ext cx="1918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1. </a:t>
            </a:r>
            <a:r>
              <a:rPr lang="ko-KR" altLang="en-US" sz="1200" dirty="0" smtClean="0"/>
              <a:t>웹 브라우저 요청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1414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세부사항 요약 및 설명 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84948" y="3611925"/>
            <a:ext cx="36724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기본 메인 구조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Header </a:t>
            </a:r>
            <a:r>
              <a:rPr lang="ko-KR" altLang="en-US" sz="1200" dirty="0" smtClean="0"/>
              <a:t>와 </a:t>
            </a:r>
            <a:r>
              <a:rPr lang="en-US" altLang="ko-KR" sz="1200" dirty="0" smtClean="0"/>
              <a:t>Footer </a:t>
            </a:r>
            <a:r>
              <a:rPr lang="ko-KR" altLang="en-US" sz="1200" dirty="0" smtClean="0"/>
              <a:t>는 모든 페이지에 </a:t>
            </a:r>
            <a:r>
              <a:rPr lang="en-US" altLang="ko-KR" sz="1200" dirty="0" smtClean="0"/>
              <a:t>Include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사용자가 로그인 하지 않은 상태에는 빨간 박스와</a:t>
            </a:r>
            <a:endParaRPr lang="en-US" altLang="ko-KR" sz="1200" dirty="0" smtClean="0"/>
          </a:p>
          <a:p>
            <a:r>
              <a:rPr lang="ko-KR" altLang="en-US" sz="1200" dirty="0" smtClean="0"/>
              <a:t>같이 표시된다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7" y="2348880"/>
            <a:ext cx="4572000" cy="409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414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세부사항 요약 및 설명 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2276872"/>
            <a:ext cx="8858250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51720" y="5013176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로그인 하지 않은 상태에서 프로젝트 또는 건의사항 메뉴를 선택하면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위와 같은 메시지가 출력된다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8241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세부사항 요약 및 설명 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222872"/>
            <a:ext cx="1944216" cy="4226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132856"/>
            <a:ext cx="2808312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5176269"/>
            <a:ext cx="3168352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493605"/>
            <a:ext cx="3528392" cy="1509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796136" y="3371013"/>
            <a:ext cx="30963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회원가입 화면에서 입력한 비밀번호가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일치하지 않으면 </a:t>
            </a:r>
            <a:r>
              <a:rPr lang="en-US" altLang="ko-KR" sz="1200" dirty="0" smtClean="0"/>
              <a:t>“</a:t>
            </a:r>
            <a:r>
              <a:rPr lang="ko-KR" altLang="en-US" sz="1200" dirty="0" smtClean="0"/>
              <a:t>비밀번호를 확인하세요</a:t>
            </a:r>
            <a:r>
              <a:rPr lang="en-US" altLang="ko-KR" sz="1200" dirty="0" smtClean="0"/>
              <a:t>.”,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입력한 아이디가 이미 가입된 아이디라면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“</a:t>
            </a:r>
            <a:r>
              <a:rPr lang="ko-KR" altLang="en-US" sz="1200" dirty="0" smtClean="0"/>
              <a:t>이미 존재하는 아이디 입니다</a:t>
            </a:r>
            <a:r>
              <a:rPr lang="en-US" altLang="ko-KR" sz="1200" dirty="0" smtClean="0"/>
              <a:t>.”</a:t>
            </a:r>
            <a:r>
              <a:rPr lang="ko-KR" altLang="en-US" sz="1200" dirty="0" smtClean="0"/>
              <a:t>  라는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메시지가 출력된다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-----------------------------------------------</a:t>
            </a:r>
          </a:p>
          <a:p>
            <a:r>
              <a:rPr lang="ko-KR" altLang="en-US" sz="1200" dirty="0" err="1" smtClean="0"/>
              <a:t>이메일을</a:t>
            </a:r>
            <a:r>
              <a:rPr lang="ko-KR" altLang="en-US" sz="1200" dirty="0" smtClean="0"/>
              <a:t> 제외한 모든 입력란은 필수 입력사항이다</a:t>
            </a:r>
            <a:r>
              <a:rPr lang="en-US" altLang="ko-KR" sz="1200" dirty="0" smtClean="0"/>
              <a:t>. ( HTML5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required </a:t>
            </a:r>
            <a:r>
              <a:rPr lang="ko-KR" altLang="en-US" sz="1200" dirty="0" smtClean="0"/>
              <a:t>속성 사용 </a:t>
            </a:r>
            <a:r>
              <a:rPr lang="en-US" altLang="ko-KR" sz="1200" dirty="0" smtClean="0"/>
              <a:t>)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8241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세부사항 요약 및 설명 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204864"/>
            <a:ext cx="3528392" cy="1133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82577"/>
            <a:ext cx="2664296" cy="4094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453383"/>
            <a:ext cx="4752528" cy="1564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635896" y="5449788"/>
            <a:ext cx="525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정상적으로 입력이 되면 </a:t>
            </a:r>
            <a:r>
              <a:rPr lang="en-US" altLang="ko-KR" sz="1200" dirty="0" smtClean="0"/>
              <a:t>“</a:t>
            </a:r>
            <a:r>
              <a:rPr lang="ko-KR" altLang="en-US" sz="1200" dirty="0" smtClean="0"/>
              <a:t>회원가입 되었습니다</a:t>
            </a:r>
            <a:r>
              <a:rPr lang="en-US" altLang="ko-KR" sz="1200" dirty="0" smtClean="0"/>
              <a:t>”</a:t>
            </a:r>
            <a:r>
              <a:rPr lang="ko-KR" altLang="en-US" sz="1200" dirty="0" smtClean="0"/>
              <a:t>라는 메시지가 출력되고</a:t>
            </a:r>
            <a:r>
              <a:rPr lang="en-US" altLang="ko-KR" sz="1200" dirty="0" smtClean="0"/>
              <a:t>, 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테이블에도 정상적으로 입력된 것을 확인할 수 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8241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세부사항 요약 및 설명 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722587"/>
            <a:ext cx="2981325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722587"/>
            <a:ext cx="3744416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671900" y="4725144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로그인 입력에 아이디 또는 비밀번호를 잘못 입력하면 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“</a:t>
            </a:r>
            <a:r>
              <a:rPr lang="ko-KR" altLang="en-US" sz="1200" dirty="0" smtClean="0"/>
              <a:t>아이디 또는 비밀번호를 확인하세요</a:t>
            </a:r>
            <a:r>
              <a:rPr lang="en-US" altLang="ko-KR" sz="1200" dirty="0" smtClean="0"/>
              <a:t>” </a:t>
            </a:r>
            <a:r>
              <a:rPr lang="ko-KR" altLang="en-US" sz="1200" dirty="0" smtClean="0"/>
              <a:t>라는 메시지가 출력된다</a:t>
            </a:r>
            <a:r>
              <a:rPr lang="en-US" altLang="ko-KR" sz="1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241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세부사항 요약 및 설명 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64088" y="3573016"/>
            <a:ext cx="36724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성공적으로 로그인 하게 되면 로그인 전과 다르게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 smtClean="0"/>
              <a:t>빨간 박스와 같이 표시되고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로그인 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정보를 선택하면 개인의 정보를 확인하고</a:t>
            </a:r>
            <a:r>
              <a:rPr lang="en-US" altLang="ko-KR" sz="1200" dirty="0" smtClean="0"/>
              <a:t>, 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수정이 가능하다</a:t>
            </a:r>
            <a:r>
              <a:rPr lang="en-US" altLang="ko-KR" sz="1200" dirty="0" smtClean="0"/>
              <a:t>. (</a:t>
            </a:r>
            <a:r>
              <a:rPr lang="ko-KR" altLang="en-US" sz="1200" dirty="0" smtClean="0">
                <a:solidFill>
                  <a:srgbClr val="FF0000"/>
                </a:solidFill>
              </a:rPr>
              <a:t>로그인 정보는 세션에 저장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pic>
        <p:nvPicPr>
          <p:cNvPr id="6158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9" y="2060848"/>
            <a:ext cx="5220208" cy="4493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241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세부사항 요약 및 설명 </a:t>
            </a:r>
            <a:endParaRPr lang="en-US" altLang="ko-KR" sz="2400" b="1" dirty="0" smtClean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348880"/>
            <a:ext cx="6264696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474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-27384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>
              <a:solidFill>
                <a:schemeClr val="bg1"/>
              </a:solidFill>
            </a:endParaRPr>
          </a:p>
          <a:p>
            <a:r>
              <a:rPr lang="ko-KR" altLang="en-US" sz="36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목차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584" y="2266994"/>
            <a:ext cx="41044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프로젝트 소개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개발도구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개발환경 및 사용 언어</a:t>
            </a:r>
            <a:r>
              <a:rPr lang="en-US" altLang="ko-KR" dirty="0" smtClean="0"/>
              <a:t>,</a:t>
            </a:r>
            <a:r>
              <a:rPr lang="ko-KR" altLang="en-US" dirty="0" smtClean="0"/>
              <a:t> 라이브러리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프로젝트 개발일정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데이터베이스 설계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스프링 아키텍처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세부사항 요약</a:t>
            </a:r>
            <a:r>
              <a:rPr lang="en-US" altLang="ko-KR" dirty="0"/>
              <a:t> </a:t>
            </a:r>
            <a:r>
              <a:rPr lang="ko-KR" altLang="en-US" dirty="0" smtClean="0"/>
              <a:t>및 설명</a:t>
            </a:r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086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세부사항 요약 및 설명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161418"/>
            <a:ext cx="4287534" cy="4219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161418"/>
            <a:ext cx="4561681" cy="4219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259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세부사항 요약 및 설명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276872"/>
            <a:ext cx="5040560" cy="18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581128"/>
            <a:ext cx="5040560" cy="184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64088" y="3673574"/>
            <a:ext cx="36724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수정 폼에서 비밀번호를 입력하지 않고</a:t>
            </a:r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수정버튼을 선택하면 기존의 비밀번호 그대로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저장되기 때문에 필수 입력란으로 설정하지 않았고</a:t>
            </a:r>
            <a:r>
              <a:rPr lang="en-US" altLang="ko-KR" sz="1200" dirty="0" smtClean="0"/>
              <a:t>,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비밀번호를 입력하면 입력한 비밀번호로 수정된다</a:t>
            </a:r>
            <a:r>
              <a:rPr lang="en-US" altLang="ko-KR" sz="1200" dirty="0" smtClean="0"/>
              <a:t>.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5466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세부사항 요약 및 설명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32856"/>
            <a:ext cx="269557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283968" y="2204864"/>
            <a:ext cx="3600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만약 아이디가 </a:t>
            </a:r>
            <a:r>
              <a:rPr lang="en-US" altLang="ko-KR" sz="1200" dirty="0" smtClean="0"/>
              <a:t>admin</a:t>
            </a:r>
            <a:r>
              <a:rPr lang="ko-KR" altLang="en-US" sz="1200" dirty="0" smtClean="0"/>
              <a:t>으로 로그인 하게 되면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우측 상단 메뉴는 빨간 박스와 같이 표시된다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회원목록을 선택하면 좌측 아래와 같이 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회원 리스트가 전체 출력되고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내림차순 정렬을 선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택하면 정렬 방식이 바뀐다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pic>
        <p:nvPicPr>
          <p:cNvPr id="1536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634" y="4215990"/>
            <a:ext cx="4791075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70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215990"/>
            <a:ext cx="4294634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613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세부사항 요약 및 설명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1" y="2132856"/>
            <a:ext cx="5057725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916" y="2757723"/>
            <a:ext cx="3312368" cy="1090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256931"/>
            <a:ext cx="5040560" cy="218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06915" y="4616971"/>
            <a:ext cx="33123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삭제를 선택하면 </a:t>
            </a:r>
            <a:r>
              <a:rPr lang="en-US" altLang="ko-KR" sz="1200" dirty="0" smtClean="0"/>
              <a:t>“</a:t>
            </a:r>
            <a:r>
              <a:rPr lang="ko-KR" altLang="en-US" sz="1200" dirty="0" smtClean="0"/>
              <a:t>삭제하시겠습니까</a:t>
            </a:r>
            <a:r>
              <a:rPr lang="en-US" altLang="ko-KR" sz="1200" dirty="0" smtClean="0"/>
              <a:t>?”</a:t>
            </a:r>
            <a:r>
              <a:rPr lang="ko-KR" altLang="en-US" sz="1200" dirty="0" smtClean="0"/>
              <a:t>라는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알림 메시지가 출력되고 선택에 따라 취소를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선택하면 삭제되지 않고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확인을 선택하면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선택한 정보가 삭제되는 것을 확인할 수 있다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2178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세부사항 요약 및 설명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04864"/>
            <a:ext cx="5105400" cy="427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64088" y="3835394"/>
            <a:ext cx="360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이제 회원가입을 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로그인 상태이기 때문에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프로젝트 또는 건의사항 메뉴가 접근이 가능하다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8241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세부사항 요약 및 설명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5" y="2132856"/>
            <a:ext cx="5012901" cy="435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076056" y="3431101"/>
            <a:ext cx="37444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 글쓰기 폼에서 작성자 입력란은 자동으로 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입력되고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readonly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 참여멤버 입력란을 제외한 모든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입력란은 필수 입력란이다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HTML5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의 </a:t>
            </a:r>
            <a:r>
              <a:rPr lang="en-US" altLang="ko-KR" sz="1200" dirty="0"/>
              <a:t>required </a:t>
            </a:r>
            <a:r>
              <a:rPr lang="ko-KR" altLang="en-US" sz="1200" dirty="0"/>
              <a:t>속성 </a:t>
            </a:r>
            <a:r>
              <a:rPr lang="ko-KR" altLang="en-US" sz="1200" dirty="0" smtClean="0"/>
              <a:t>사용</a:t>
            </a:r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98241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세부사항 요약 및 설명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2466062"/>
            <a:ext cx="8172450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411760" y="5086925"/>
            <a:ext cx="432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읽고 싶은 글을 선택하면 내부적으로 조회수가 </a:t>
            </a:r>
            <a:r>
              <a:rPr lang="en-US" altLang="ko-KR" sz="1200" dirty="0" smtClean="0"/>
              <a:t>1 </a:t>
            </a:r>
            <a:r>
              <a:rPr lang="ko-KR" altLang="en-US" sz="1200" dirty="0" smtClean="0"/>
              <a:t>추가되고</a:t>
            </a:r>
            <a:r>
              <a:rPr lang="en-US" altLang="ko-KR" sz="1200" dirty="0" smtClean="0"/>
              <a:t>,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해당 글의 상세 내용을 출력한다</a:t>
            </a:r>
            <a:r>
              <a:rPr lang="en-US" altLang="ko-KR" sz="1200" dirty="0" smtClean="0"/>
              <a:t>.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3265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세부사항 요약 및 설명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76872"/>
            <a:ext cx="4562475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813995" y="3785264"/>
            <a:ext cx="41764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선택한 글의 상세내용을 보여준다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그림에서 수정과 삭제버튼은 해당 글을 작성한 사람에게만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보여지고 다른 사용자에게는 보여지지 않는다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3265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세부사항 요약 및 설명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132856"/>
            <a:ext cx="6569968" cy="4379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265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세부사항 요약 및 설명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59" y="2420888"/>
            <a:ext cx="7820025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265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>
              <a:solidFill>
                <a:schemeClr val="bg1"/>
              </a:solidFill>
            </a:endParaRPr>
          </a:p>
          <a:p>
            <a:r>
              <a:rPr lang="ko-KR" altLang="en-US" sz="36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프로젝트 소개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9592" y="2082909"/>
            <a:ext cx="7344816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sz="1400" dirty="0" smtClean="0"/>
              <a:t>Spring Framework</a:t>
            </a:r>
            <a:r>
              <a:rPr lang="ko-KR" altLang="en-US" sz="1400" dirty="0" smtClean="0"/>
              <a:t>를 이용한 프로젝트 관리 게시판 프로젝트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</a:p>
          <a:p>
            <a:r>
              <a:rPr lang="en-US" altLang="ko-KR" sz="1400" dirty="0" smtClean="0"/>
              <a:t>    </a:t>
            </a:r>
            <a:r>
              <a:rPr lang="ko-KR" altLang="en-US" sz="1200" dirty="0" smtClean="0"/>
              <a:t>간편한 회원가입과 글 작성으로 프로젝트를 쉽게 관리할 수 있는 프로그램</a:t>
            </a:r>
            <a:endParaRPr lang="en-US" altLang="ko-KR" sz="1200" dirty="0" smtClean="0"/>
          </a:p>
          <a:p>
            <a:endParaRPr lang="en-US" altLang="ko-KR" sz="1400" dirty="0" smtClean="0"/>
          </a:p>
          <a:p>
            <a:pPr marL="285750" indent="-285750">
              <a:buFont typeface="Arial" charset="0"/>
              <a:buChar char="•"/>
            </a:pPr>
            <a:r>
              <a:rPr lang="ko-KR" altLang="en-US" sz="1400" dirty="0" smtClean="0"/>
              <a:t>기능 및 소개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200" dirty="0" smtClean="0"/>
              <a:t>1) </a:t>
            </a:r>
            <a:r>
              <a:rPr lang="ko-KR" altLang="en-US" sz="1200" dirty="0" smtClean="0"/>
              <a:t>프로젝트 외 건의사항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자유게시판 추가</a:t>
            </a:r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2) </a:t>
            </a:r>
            <a:r>
              <a:rPr lang="ko-KR" altLang="en-US" sz="1200" dirty="0" smtClean="0"/>
              <a:t>프로젝트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건의사항 페이지는 로그인 해야만 접근 가능 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3) </a:t>
            </a:r>
            <a:r>
              <a:rPr lang="ko-KR" altLang="en-US" sz="1200" dirty="0" smtClean="0"/>
              <a:t>일반 사용자 로그인 </a:t>
            </a:r>
            <a:r>
              <a:rPr lang="en-US" altLang="ko-KR" sz="1200" dirty="0" smtClean="0"/>
              <a:t>-</a:t>
            </a:r>
            <a:r>
              <a:rPr lang="ko-KR" altLang="en-US" sz="1200" dirty="0" smtClean="0"/>
              <a:t> 개인의 정보만을 접근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 관리자</a:t>
            </a:r>
            <a:r>
              <a:rPr lang="en-US" altLang="ko-KR" sz="1200" dirty="0" smtClean="0"/>
              <a:t>(admin) </a:t>
            </a:r>
            <a:r>
              <a:rPr lang="ko-KR" altLang="en-US" sz="1200" dirty="0" smtClean="0"/>
              <a:t>로그인 </a:t>
            </a:r>
            <a:r>
              <a:rPr lang="en-US" altLang="ko-KR" sz="1200" dirty="0" smtClean="0"/>
              <a:t>-</a:t>
            </a:r>
            <a:r>
              <a:rPr lang="ko-KR" altLang="en-US" sz="1200" dirty="0" smtClean="0"/>
              <a:t> 회원 전체를 관리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4) </a:t>
            </a:r>
            <a:r>
              <a:rPr lang="ko-KR" altLang="en-US" sz="1200" dirty="0" smtClean="0"/>
              <a:t>관리자</a:t>
            </a:r>
            <a:r>
              <a:rPr lang="en-US" altLang="ko-KR" sz="1200" dirty="0" smtClean="0"/>
              <a:t>(admin) </a:t>
            </a:r>
            <a:r>
              <a:rPr lang="ko-KR" altLang="en-US" sz="1200" dirty="0" smtClean="0"/>
              <a:t>로그인 </a:t>
            </a:r>
            <a:r>
              <a:rPr lang="en-US" altLang="ko-KR" sz="1200" dirty="0" smtClean="0"/>
              <a:t>– </a:t>
            </a:r>
            <a:r>
              <a:rPr lang="ko-KR" altLang="en-US" sz="1200" dirty="0" smtClean="0"/>
              <a:t>회원 리스트 화면에서 </a:t>
            </a:r>
            <a:r>
              <a:rPr lang="en-US" altLang="ko-KR" sz="1200" dirty="0" smtClean="0"/>
              <a:t>SEQ(</a:t>
            </a:r>
            <a:r>
              <a:rPr lang="ko-KR" altLang="en-US" sz="1200" dirty="0" smtClean="0"/>
              <a:t>고유번호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에 따른 정렬 방식</a:t>
            </a:r>
            <a:r>
              <a:rPr lang="en-US" altLang="ko-KR" sz="1200" dirty="0" smtClean="0"/>
              <a:t>( ASC, DESC )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5) </a:t>
            </a:r>
            <a:r>
              <a:rPr lang="ko-KR" altLang="en-US" sz="1200" dirty="0" smtClean="0"/>
              <a:t>자유게시판 </a:t>
            </a:r>
            <a:r>
              <a:rPr lang="en-US" altLang="ko-KR" sz="1200" dirty="0" smtClean="0"/>
              <a:t>– </a:t>
            </a:r>
            <a:r>
              <a:rPr lang="ko-KR" altLang="en-US" sz="1200" dirty="0" smtClean="0"/>
              <a:t>작성자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제목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내용에 따른 검색 기능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6) </a:t>
            </a:r>
            <a:r>
              <a:rPr lang="ko-KR" altLang="en-US" sz="1200" dirty="0" smtClean="0"/>
              <a:t>세션을 사용한 자동 로그아웃</a:t>
            </a:r>
            <a:r>
              <a:rPr lang="en-US" altLang="ko-KR" sz="1200" dirty="0" smtClean="0"/>
              <a:t>(5</a:t>
            </a:r>
            <a:r>
              <a:rPr lang="ko-KR" altLang="en-US" sz="1200" dirty="0" smtClean="0"/>
              <a:t>분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으로 설정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------------------------------------------------------------------------------------------------------------</a:t>
            </a:r>
          </a:p>
          <a:p>
            <a:r>
              <a:rPr lang="ko-KR" altLang="en-US" sz="1200" dirty="0"/>
              <a:t>이 프로젝트는 </a:t>
            </a:r>
            <a:r>
              <a:rPr lang="en-US" altLang="ko-KR" sz="1200" dirty="0" err="1"/>
              <a:t>git</a:t>
            </a:r>
            <a:r>
              <a:rPr lang="en-US" altLang="ko-KR" sz="1200" dirty="0"/>
              <a:t> (</a:t>
            </a:r>
            <a:r>
              <a:rPr lang="en-US" altLang="ko-KR" sz="1200" dirty="0">
                <a:hlinkClick r:id="rId2"/>
              </a:rPr>
              <a:t>https://github.com/beny033/portfolio</a:t>
            </a:r>
            <a:r>
              <a:rPr lang="en-US" altLang="ko-KR" sz="1200" dirty="0"/>
              <a:t>) 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최종 완성 후에 올렸습니다</a:t>
            </a:r>
            <a:r>
              <a:rPr lang="en-US" altLang="ko-KR" sz="1200" dirty="0" smtClean="0"/>
              <a:t>. </a:t>
            </a:r>
            <a:endParaRPr lang="en-US" altLang="ko-KR" sz="1200" dirty="0"/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0877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세부사항 요약 및 설명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8840"/>
            <a:ext cx="9144000" cy="4549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265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세부사항 요약 및 설명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9" y="2060848"/>
            <a:ext cx="5448225" cy="442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800675" y="3952244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작성한 내용이 </a:t>
            </a:r>
            <a:r>
              <a:rPr lang="ko-KR" altLang="en-US" sz="1200" dirty="0" err="1" smtClean="0"/>
              <a:t>로그인을</a:t>
            </a:r>
            <a:r>
              <a:rPr lang="ko-KR" altLang="en-US" sz="1200" dirty="0" smtClean="0"/>
              <a:t> 한 </a:t>
            </a:r>
            <a:r>
              <a:rPr lang="ko-KR" altLang="en-US" sz="1200" dirty="0" err="1" smtClean="0"/>
              <a:t>아이디명으로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작성되고 작성한 시간이 표시된다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3265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세부사항 요약 및 설명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2132856"/>
            <a:ext cx="8928992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265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세부사항 요약 및 설명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736" y="2348880"/>
            <a:ext cx="3339083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0848"/>
            <a:ext cx="5119115" cy="4549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111552" y="4437112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자유 게시판 글 작성시 비밀번호를 입력하게 되어있고</a:t>
            </a:r>
            <a:r>
              <a:rPr lang="en-US" altLang="ko-KR" sz="1200" dirty="0" smtClean="0"/>
              <a:t>,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4</a:t>
            </a:r>
            <a:r>
              <a:rPr lang="ko-KR" altLang="en-US" sz="1200" dirty="0" smtClean="0"/>
              <a:t>자리를 입력하지 않으면 위와 같은 메시지가 출력된다</a:t>
            </a:r>
            <a:r>
              <a:rPr lang="en-US" altLang="ko-KR" sz="1200" dirty="0" smtClean="0"/>
              <a:t>.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3265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세부사항 요약 및 설명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4" y="2132856"/>
            <a:ext cx="8979346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123728" y="5301208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비밀번호를 </a:t>
            </a:r>
            <a:r>
              <a:rPr lang="en-US" altLang="ko-KR" sz="1200" dirty="0" smtClean="0"/>
              <a:t>4</a:t>
            </a:r>
            <a:r>
              <a:rPr lang="ko-KR" altLang="en-US" sz="1200" dirty="0" smtClean="0"/>
              <a:t>자리를 입력하면 정상적으로 글이 작성된다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검색은 작성자의 경우 </a:t>
            </a:r>
            <a:r>
              <a:rPr lang="ko-KR" altLang="en-US" sz="1200" dirty="0" err="1" smtClean="0"/>
              <a:t>검색어와</a:t>
            </a:r>
            <a:r>
              <a:rPr lang="ko-KR" altLang="en-US" sz="1200" dirty="0" smtClean="0"/>
              <a:t> 정확히 일치해야 검색 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3265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세부사항 요약 및 설명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1916833"/>
            <a:ext cx="8856984" cy="1800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3888854"/>
            <a:ext cx="3044738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4437112"/>
            <a:ext cx="8856984" cy="187220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160440" y="3938358"/>
            <a:ext cx="2419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검색어가 정확히 일치하지 않기 때문에 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r>
              <a:rPr lang="ko-KR" altLang="en-US" sz="1000" dirty="0" smtClean="0">
                <a:solidFill>
                  <a:srgbClr val="FF0000"/>
                </a:solidFill>
              </a:rPr>
              <a:t>검색 결과가 출력되지 않는다</a:t>
            </a:r>
            <a:r>
              <a:rPr lang="en-US" altLang="ko-KR" sz="1000" dirty="0" smtClean="0">
                <a:solidFill>
                  <a:srgbClr val="FF0000"/>
                </a:solidFill>
              </a:rPr>
              <a:t>.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65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세부사항 요약 및 설명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1" y="2204864"/>
            <a:ext cx="9001000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08287" y="5517232"/>
            <a:ext cx="5112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제목으로 검색을 할 때 검색어가 제목에 포함되면 검색결과가 출력된다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3265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세부사항 요약 및 설명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1" y="2636912"/>
            <a:ext cx="9005639" cy="334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265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세부사항 요약 및 설명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60848"/>
            <a:ext cx="8784975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58925" y="5661248"/>
            <a:ext cx="5226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내용으로 검색은 검색어가 내용에 포함되어 있으면 검색결과가 출력된다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3265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세부사항 요약 및 설명 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132856"/>
            <a:ext cx="8856984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365104"/>
            <a:ext cx="8712968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241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ko-KR" altLang="en-US" sz="3600" b="1" dirty="0">
                <a:solidFill>
                  <a:schemeClr val="bg1"/>
                </a:solidFill>
              </a:rPr>
              <a:t> </a:t>
            </a:r>
            <a:r>
              <a:rPr lang="ko-KR" altLang="en-US" sz="3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개발 도구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4888" y="2845433"/>
            <a:ext cx="32630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Java SE JDK 1.8.0_172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Eclipse Neon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WAS) Apache-Tomcat8.0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Database) MySQL</a:t>
            </a:r>
            <a:endParaRPr lang="en-US" altLang="ko-KR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628" y="2564904"/>
            <a:ext cx="1590675" cy="3423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86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ko-KR" altLang="en-US" sz="3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개발환경 및 사용언어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라이브러리</a:t>
            </a:r>
            <a:endParaRPr lang="en-US" altLang="ko-KR" sz="2400" b="1" dirty="0" smtClean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884057"/>
              </p:ext>
            </p:extLst>
          </p:nvPr>
        </p:nvGraphicFramePr>
        <p:xfrm>
          <a:off x="2087724" y="2708920"/>
          <a:ext cx="4968552" cy="3177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8552"/>
              </a:tblGrid>
              <a:tr h="4147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개발환경</a:t>
                      </a:r>
                      <a:endParaRPr lang="en-US" altLang="ko-KR" dirty="0" smtClean="0"/>
                    </a:p>
                  </a:txBody>
                  <a:tcPr/>
                </a:tc>
              </a:tr>
              <a:tr h="54739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운영체제 </a:t>
                      </a:r>
                      <a:r>
                        <a:rPr lang="en-US" altLang="ko-KR" sz="1400" dirty="0" smtClean="0"/>
                        <a:t>(OS</a:t>
                      </a:r>
                      <a:r>
                        <a:rPr lang="en-US" altLang="ko-KR" sz="1400" baseline="0" dirty="0" smtClean="0"/>
                        <a:t>) : </a:t>
                      </a:r>
                      <a:r>
                        <a:rPr lang="en-US" altLang="ko-KR" sz="1400" dirty="0" smtClean="0"/>
                        <a:t>Window</a:t>
                      </a:r>
                      <a:r>
                        <a:rPr lang="en-US" altLang="ko-KR" sz="1400" baseline="0" dirty="0" smtClean="0"/>
                        <a:t> 7</a:t>
                      </a:r>
                    </a:p>
                    <a:p>
                      <a:pPr algn="l" latinLnBrk="1"/>
                      <a:r>
                        <a:rPr lang="ko-KR" altLang="en-US" sz="1400" baseline="0" dirty="0" smtClean="0"/>
                        <a:t>웹 브라우저 </a:t>
                      </a:r>
                      <a:r>
                        <a:rPr lang="en-US" altLang="ko-KR" sz="1400" baseline="0" dirty="0" smtClean="0"/>
                        <a:t>: Chrome</a:t>
                      </a:r>
                    </a:p>
                  </a:txBody>
                  <a:tcPr/>
                </a:tc>
              </a:tr>
              <a:tr h="127007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사용 언어 </a:t>
                      </a:r>
                      <a:r>
                        <a:rPr lang="en-US" altLang="ko-KR" sz="1400" dirty="0" smtClean="0"/>
                        <a:t>:   - Java</a:t>
                      </a:r>
                    </a:p>
                    <a:p>
                      <a:pPr algn="l" latinLnBrk="1"/>
                      <a:r>
                        <a:rPr lang="en-US" altLang="ko-KR" sz="1400" dirty="0" smtClean="0"/>
                        <a:t>                 - JSP</a:t>
                      </a:r>
                    </a:p>
                    <a:p>
                      <a:pPr algn="l" latinLnBrk="1"/>
                      <a:r>
                        <a:rPr lang="en-US" altLang="ko-KR" sz="1400" dirty="0" smtClean="0"/>
                        <a:t>                 - Servlet</a:t>
                      </a:r>
                    </a:p>
                    <a:p>
                      <a:pPr algn="l" latinLnBrk="1"/>
                      <a:r>
                        <a:rPr lang="en-US" altLang="ko-KR" sz="1400" dirty="0" smtClean="0"/>
                        <a:t>                 - JavaScript</a:t>
                      </a:r>
                    </a:p>
                    <a:p>
                      <a:pPr algn="l" latinLnBrk="1"/>
                      <a:r>
                        <a:rPr lang="en-US" altLang="ko-KR" sz="1400" dirty="0" smtClean="0"/>
                        <a:t>                 - HTML,CSS</a:t>
                      </a:r>
                      <a:endParaRPr lang="ko-KR" altLang="en-US" sz="1400" dirty="0"/>
                    </a:p>
                  </a:txBody>
                  <a:tcPr/>
                </a:tc>
              </a:tr>
              <a:tr h="75990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라이브러리 </a:t>
                      </a:r>
                      <a:r>
                        <a:rPr lang="en-US" altLang="ko-KR" sz="1400" dirty="0" smtClean="0"/>
                        <a:t>: - JDBC Driver Connector</a:t>
                      </a:r>
                    </a:p>
                    <a:p>
                      <a:pPr algn="l" latinLnBrk="1"/>
                      <a:r>
                        <a:rPr lang="en-US" altLang="ko-KR" sz="1400" dirty="0" smtClean="0"/>
                        <a:t>                 - </a:t>
                      </a:r>
                      <a:r>
                        <a:rPr lang="en-US" altLang="ko-KR" sz="1400" baseline="0" dirty="0" smtClean="0"/>
                        <a:t>Spring</a:t>
                      </a:r>
                    </a:p>
                    <a:p>
                      <a:pPr algn="l" latinLnBrk="1"/>
                      <a:r>
                        <a:rPr lang="en-US" altLang="ko-KR" sz="1400" baseline="0" dirty="0" smtClean="0"/>
                        <a:t>                 - JSTL</a:t>
                      </a:r>
                    </a:p>
                    <a:p>
                      <a:pPr algn="l" latinLnBrk="1"/>
                      <a:r>
                        <a:rPr lang="en-US" altLang="ko-KR" sz="1400" baseline="0" dirty="0" smtClean="0"/>
                        <a:t>                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414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프로젝트 개발일정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(1/2)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526171"/>
              </p:ext>
            </p:extLst>
          </p:nvPr>
        </p:nvGraphicFramePr>
        <p:xfrm>
          <a:off x="523993" y="3068960"/>
          <a:ext cx="8180422" cy="2356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7643"/>
                <a:gridCol w="2030730"/>
                <a:gridCol w="2603817"/>
                <a:gridCol w="2088232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진행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상세내용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기간</a:t>
                      </a:r>
                      <a:endParaRPr lang="ko-KR" altLang="en-US" dirty="0"/>
                    </a:p>
                  </a:txBody>
                  <a:tcPr/>
                </a:tc>
              </a:tr>
              <a:tr h="282312">
                <a:tc rowSpan="6"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1. </a:t>
                      </a:r>
                      <a:r>
                        <a:rPr lang="ko-KR" altLang="en-US" sz="1400" dirty="0" smtClean="0"/>
                        <a:t>분석 및 설계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요구사항 분석</a:t>
                      </a:r>
                      <a:endParaRPr lang="en-US" altLang="ko-K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개발환경</a:t>
                      </a:r>
                      <a:r>
                        <a:rPr lang="ko-KR" altLang="en-US" sz="1400" baseline="0" dirty="0" smtClean="0"/>
                        <a:t> 구축</a:t>
                      </a:r>
                      <a:endParaRPr lang="en-US" altLang="ko-KR" sz="1400" baseline="0" dirty="0" smtClean="0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18-05-26~18-05-27</a:t>
                      </a:r>
                      <a:endParaRPr lang="ko-KR" altLang="en-US" sz="1400" dirty="0"/>
                    </a:p>
                  </a:txBody>
                  <a:tcPr/>
                </a:tc>
              </a:tr>
              <a:tr h="3375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기획</a:t>
                      </a:r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dirty="0" smtClean="0"/>
                        <a:t>메인 구조</a:t>
                      </a:r>
                      <a:r>
                        <a:rPr lang="en-US" altLang="ko-KR" sz="1400" baseline="0" dirty="0" smtClean="0"/>
                        <a:t>(</a:t>
                      </a:r>
                      <a:r>
                        <a:rPr lang="ko-KR" altLang="en-US" sz="1400" baseline="0" dirty="0" smtClean="0"/>
                        <a:t>레이아웃</a:t>
                      </a:r>
                      <a:r>
                        <a:rPr lang="en-US" altLang="ko-KR" sz="1400" baseline="0" dirty="0" smtClean="0"/>
                        <a:t>) </a:t>
                      </a:r>
                      <a:r>
                        <a:rPr lang="ko-KR" altLang="en-US" sz="1400" baseline="0" dirty="0" smtClean="0"/>
                        <a:t>설계</a:t>
                      </a:r>
                      <a:endParaRPr lang="en-US" altLang="ko-KR" sz="1400" baseline="0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830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dirty="0" smtClean="0"/>
                        <a:t>로그인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회원가입 페이지 설계</a:t>
                      </a:r>
                      <a:endParaRPr lang="en-US" altLang="ko-KR" sz="1400" baseline="0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55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dirty="0" smtClean="0"/>
                        <a:t>관리자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사용자 페이지 설계</a:t>
                      </a:r>
                      <a:endParaRPr lang="en-US" altLang="ko-KR" sz="1400" baseline="0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2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dirty="0" err="1" smtClean="0"/>
                        <a:t>메뉴별</a:t>
                      </a:r>
                      <a:r>
                        <a:rPr lang="ko-KR" altLang="en-US" sz="1400" baseline="0" dirty="0" smtClean="0"/>
                        <a:t> 페이지 설계</a:t>
                      </a:r>
                      <a:endParaRPr lang="ko-KR" altLang="en-US" sz="1400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2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데이터베이스 설계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414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프로젝트 개발일정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(2/2)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endParaRPr lang="ko-KR" altLang="en-US" sz="36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420900"/>
              </p:ext>
            </p:extLst>
          </p:nvPr>
        </p:nvGraphicFramePr>
        <p:xfrm>
          <a:off x="481789" y="2276872"/>
          <a:ext cx="8180422" cy="4115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7643"/>
                <a:gridCol w="2030730"/>
                <a:gridCol w="2762078"/>
                <a:gridCol w="1929971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진행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상세내용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기간</a:t>
                      </a:r>
                      <a:endParaRPr lang="ko-KR" altLang="en-US" dirty="0"/>
                    </a:p>
                  </a:txBody>
                  <a:tcPr/>
                </a:tc>
              </a:tr>
              <a:tr h="287422">
                <a:tc rowSpan="5"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2. </a:t>
                      </a:r>
                      <a:r>
                        <a:rPr lang="ko-KR" altLang="en-US" sz="1400" dirty="0" smtClean="0"/>
                        <a:t>구현</a:t>
                      </a:r>
                      <a:endParaRPr lang="ko-KR" altLang="en-US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로그인 및 회원가입</a:t>
                      </a:r>
                      <a:endParaRPr lang="en-US" altLang="ko-K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중복아이디 체크</a:t>
                      </a:r>
                      <a:endParaRPr lang="en-US" altLang="ko-KR" sz="1400" dirty="0" smtClean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18-05-28 ~ 18-06-06</a:t>
                      </a:r>
                      <a:endParaRPr lang="ko-KR" altLang="en-US" sz="1400" dirty="0"/>
                    </a:p>
                  </a:txBody>
                  <a:tcPr/>
                </a:tc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자동로그아웃 기능</a:t>
                      </a:r>
                      <a:endParaRPr lang="en-US" altLang="ko-KR" sz="1400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804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프로젝트 게시판</a:t>
                      </a:r>
                      <a:endParaRPr lang="en-US" altLang="ko-K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smtClean="0"/>
                        <a:t>로그인 상태에서 접근 가능</a:t>
                      </a:r>
                      <a:endParaRPr lang="en-US" altLang="ko-KR" sz="14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smtClean="0"/>
                        <a:t>작성자만 수정 및 삭제 가능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760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건의사항</a:t>
                      </a:r>
                      <a:endParaRPr lang="en-US" altLang="ko-K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smtClean="0"/>
                        <a:t>로그인 상태에서 접근 가능</a:t>
                      </a:r>
                      <a:endParaRPr lang="en-US" altLang="ko-KR" sz="1400" dirty="0" smtClean="0"/>
                    </a:p>
                    <a:p>
                      <a:pPr algn="l" latinLnBrk="1"/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err="1" smtClean="0"/>
                        <a:t>댓글</a:t>
                      </a:r>
                      <a:r>
                        <a:rPr lang="ko-KR" altLang="en-US" sz="1400" dirty="0" smtClean="0"/>
                        <a:t> 작성처럼 간단하게 출력</a:t>
                      </a:r>
                      <a:endParaRPr lang="en-US" altLang="ko-KR" sz="1400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920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자유 게시판</a:t>
                      </a:r>
                      <a:endParaRPr lang="en-US" altLang="ko-K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smtClean="0"/>
                        <a:t>로그인 없이 접근 가능</a:t>
                      </a:r>
                      <a:endParaRPr lang="en-US" altLang="ko-KR" sz="14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smtClean="0"/>
                        <a:t>작성자만 수정 및 삭제 가능</a:t>
                      </a:r>
                      <a:endParaRPr lang="en-US" altLang="ko-KR" sz="14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smtClean="0"/>
                        <a:t>작성자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제목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내용에 따른 검색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956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3. </a:t>
                      </a:r>
                      <a:r>
                        <a:rPr lang="ko-KR" altLang="en-US" sz="1400" dirty="0" smtClean="0"/>
                        <a:t>테스트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전체 테스트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18-06-07</a:t>
                      </a:r>
                      <a:r>
                        <a:rPr lang="en-US" altLang="ko-KR" sz="1400" baseline="0" dirty="0" smtClean="0"/>
                        <a:t> ~ 18-06-08</a:t>
                      </a:r>
                      <a:endParaRPr lang="ko-KR" altLang="en-US" sz="1400" dirty="0"/>
                    </a:p>
                  </a:txBody>
                  <a:tcPr/>
                </a:tc>
              </a:tr>
              <a:tr h="3956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4. </a:t>
                      </a:r>
                      <a:r>
                        <a:rPr lang="ko-KR" altLang="en-US" sz="1400" dirty="0" smtClean="0"/>
                        <a:t>개발 완료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개발완료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18-06-09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128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데이터베이스 설계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(1/4)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endParaRPr lang="ko-KR" altLang="en-US" sz="36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126537"/>
              </p:ext>
            </p:extLst>
          </p:nvPr>
        </p:nvGraphicFramePr>
        <p:xfrm>
          <a:off x="743755" y="2711835"/>
          <a:ext cx="8001034" cy="3409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627"/>
                <a:gridCol w="1283622"/>
                <a:gridCol w="1455094"/>
                <a:gridCol w="1363995"/>
                <a:gridCol w="1992630"/>
                <a:gridCol w="1280066"/>
              </a:tblGrid>
              <a:tr h="3907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Column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Data 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NOT 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Default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Comment</a:t>
                      </a:r>
                      <a:endParaRPr lang="ko-KR" altLang="en-US" dirty="0"/>
                    </a:p>
                  </a:txBody>
                  <a:tcPr/>
                </a:tc>
              </a:tr>
              <a:tr h="33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SEQ (</a:t>
                      </a:r>
                      <a:r>
                        <a:rPr lang="en-US" altLang="ko-KR" sz="1600" dirty="0" smtClean="0">
                          <a:solidFill>
                            <a:srgbClr val="FFFF00"/>
                          </a:solidFill>
                        </a:rPr>
                        <a:t>PK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TINYINT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AUTO_INCREMENT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고유번호</a:t>
                      </a:r>
                      <a:endParaRPr lang="ko-KR" altLang="en-US" sz="1600" dirty="0"/>
                    </a:p>
                  </a:txBody>
                  <a:tcPr/>
                </a:tc>
              </a:tr>
              <a:tr h="33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ID  (</a:t>
                      </a:r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</a:rPr>
                        <a:t>Unique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VARCHAR(12)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O</a:t>
                      </a:r>
                      <a:endParaRPr lang="ko-KR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아이디</a:t>
                      </a:r>
                      <a:endParaRPr lang="ko-KR" altLang="en-US" sz="1600" dirty="0"/>
                    </a:p>
                  </a:txBody>
                  <a:tcPr/>
                </a:tc>
              </a:tr>
              <a:tr h="33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NAME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VARCHAR(6)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이름</a:t>
                      </a:r>
                      <a:endParaRPr lang="ko-KR" altLang="en-US" sz="1600" dirty="0"/>
                    </a:p>
                  </a:txBody>
                  <a:tcPr/>
                </a:tc>
              </a:tr>
              <a:tr h="33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PASSWORD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VARCHAR(16)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비밀번호</a:t>
                      </a:r>
                      <a:endParaRPr lang="ko-KR" altLang="en-US" sz="1600" dirty="0"/>
                    </a:p>
                  </a:txBody>
                  <a:tcPr/>
                </a:tc>
              </a:tr>
              <a:tr h="33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GENDER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VARCHAR(6)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성별</a:t>
                      </a:r>
                      <a:endParaRPr lang="ko-KR" altLang="en-US" sz="1600" dirty="0"/>
                    </a:p>
                  </a:txBody>
                  <a:tcPr/>
                </a:tc>
              </a:tr>
              <a:tr h="33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ADDRESS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VARCHAR(20)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O</a:t>
                      </a:r>
                      <a:endParaRPr lang="ko-KR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주소</a:t>
                      </a:r>
                      <a:endParaRPr lang="ko-KR" altLang="en-US" sz="1600" dirty="0"/>
                    </a:p>
                  </a:txBody>
                  <a:tcPr/>
                </a:tc>
              </a:tr>
              <a:tr h="33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EMAIL</a:t>
                      </a:r>
                      <a:endParaRPr lang="ko-KR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VARCHAR(30)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NULL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이메일</a:t>
                      </a:r>
                      <a:endParaRPr lang="ko-KR" altLang="en-US" sz="1600" dirty="0"/>
                    </a:p>
                  </a:txBody>
                  <a:tcPr/>
                </a:tc>
              </a:tr>
              <a:tr h="33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CRE_DATE</a:t>
                      </a:r>
                      <a:endParaRPr lang="ko-KR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DATE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가입일</a:t>
                      </a:r>
                      <a:endParaRPr lang="ko-KR" altLang="en-US" sz="1600" dirty="0"/>
                    </a:p>
                  </a:txBody>
                  <a:tcPr/>
                </a:tc>
              </a:tr>
              <a:tr h="33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MOD_DATE</a:t>
                      </a:r>
                      <a:endParaRPr lang="ko-KR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DATE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수정일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27730" y="2276872"/>
            <a:ext cx="2172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MEMBERS TABLE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414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r>
              <a:rPr lang="en-US" altLang="ko-KR" sz="3600" b="1" dirty="0" smtClean="0">
                <a:solidFill>
                  <a:schemeClr val="bg1"/>
                </a:solidFill>
              </a:rPr>
              <a:t> 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데이터베이스 설계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(2/4)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endParaRPr lang="ko-KR" altLang="en-US" sz="36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421431"/>
              </p:ext>
            </p:extLst>
          </p:nvPr>
        </p:nvGraphicFramePr>
        <p:xfrm>
          <a:off x="743755" y="2780928"/>
          <a:ext cx="8053112" cy="3409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627"/>
                <a:gridCol w="1283622"/>
                <a:gridCol w="1507172"/>
                <a:gridCol w="1363995"/>
                <a:gridCol w="1992630"/>
                <a:gridCol w="1280066"/>
              </a:tblGrid>
              <a:tr h="390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Column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Data 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NOT 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Default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Comment</a:t>
                      </a:r>
                      <a:endParaRPr lang="ko-KR" altLang="en-US" dirty="0"/>
                    </a:p>
                  </a:txBody>
                  <a:tcPr/>
                </a:tc>
              </a:tr>
              <a:tr h="33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SEQ (</a:t>
                      </a:r>
                      <a:r>
                        <a:rPr lang="en-US" altLang="ko-KR" sz="1600" dirty="0" smtClean="0">
                          <a:solidFill>
                            <a:srgbClr val="FFFF00"/>
                          </a:solidFill>
                        </a:rPr>
                        <a:t>PK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TINYINT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AUTO_INCREMENT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고유번호</a:t>
                      </a:r>
                      <a:endParaRPr lang="ko-KR" altLang="en-US" sz="1600" dirty="0"/>
                    </a:p>
                  </a:txBody>
                  <a:tcPr/>
                </a:tc>
              </a:tr>
              <a:tr h="33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WRITER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VARCHAR(12)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작성자</a:t>
                      </a:r>
                      <a:endParaRPr lang="ko-KR" altLang="en-US" sz="1600" dirty="0"/>
                    </a:p>
                  </a:txBody>
                  <a:tcPr/>
                </a:tc>
              </a:tr>
              <a:tr h="33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SUBJECT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VARCHAR(20)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제목</a:t>
                      </a:r>
                      <a:endParaRPr lang="ko-KR" altLang="en-US" sz="1600" dirty="0"/>
                    </a:p>
                  </a:txBody>
                  <a:tcPr/>
                </a:tc>
              </a:tr>
              <a:tr h="33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MEMBERS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VARCHAR(36)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NULL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참여멤버</a:t>
                      </a:r>
                      <a:endParaRPr lang="ko-KR" altLang="en-US" sz="1600" dirty="0"/>
                    </a:p>
                  </a:txBody>
                  <a:tcPr/>
                </a:tc>
              </a:tr>
              <a:tr h="33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CONTENT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VARCHAR(50)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내용</a:t>
                      </a:r>
                      <a:endParaRPr lang="ko-KR" altLang="en-US" sz="1600" dirty="0"/>
                    </a:p>
                  </a:txBody>
                  <a:tcPr/>
                </a:tc>
              </a:tr>
              <a:tr h="33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STATUS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VARCHAR(4)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진행상태</a:t>
                      </a:r>
                      <a:endParaRPr lang="ko-KR" altLang="en-US" sz="1600" dirty="0"/>
                    </a:p>
                  </a:txBody>
                  <a:tcPr/>
                </a:tc>
              </a:tr>
              <a:tr h="33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CRE_DATE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DATE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작성일</a:t>
                      </a:r>
                      <a:endParaRPr lang="ko-KR" altLang="en-US" sz="1600" dirty="0"/>
                    </a:p>
                  </a:txBody>
                  <a:tcPr/>
                </a:tc>
              </a:tr>
              <a:tr h="33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MOD_DATE</a:t>
                      </a:r>
                      <a:endParaRPr lang="ko-KR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DATE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수정일</a:t>
                      </a:r>
                      <a:endParaRPr lang="ko-KR" altLang="en-US" sz="1600" b="0" dirty="0"/>
                    </a:p>
                  </a:txBody>
                  <a:tcPr/>
                </a:tc>
              </a:tr>
              <a:tr h="33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COUNT</a:t>
                      </a:r>
                      <a:endParaRPr lang="ko-KR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INT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조회수</a:t>
                      </a:r>
                      <a:endParaRPr lang="ko-KR" altLang="en-US" sz="16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27730" y="2348880"/>
            <a:ext cx="2964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PROJECT_BOARD TABLE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464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763</TotalTime>
  <Words>1157</Words>
  <Application>Microsoft Office PowerPoint</Application>
  <PresentationFormat>화면 슬라이드 쇼(4:3)</PresentationFormat>
  <Paragraphs>504</Paragraphs>
  <Slides>39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오봉기</dc:creator>
  <cp:lastModifiedBy>u</cp:lastModifiedBy>
  <cp:revision>221</cp:revision>
  <dcterms:created xsi:type="dcterms:W3CDTF">2018-05-18T13:52:46Z</dcterms:created>
  <dcterms:modified xsi:type="dcterms:W3CDTF">2018-06-24T01:05:46Z</dcterms:modified>
</cp:coreProperties>
</file>