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5" autoAdjust="0"/>
    <p:restoredTop sz="94660"/>
  </p:normalViewPr>
  <p:slideViewPr>
    <p:cSldViewPr snapToGrid="0">
      <p:cViewPr varScale="1">
        <p:scale>
          <a:sx n="66" d="100"/>
          <a:sy n="66" d="100"/>
        </p:scale>
        <p:origin x="66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939C0B8-A278-4B41-9D22-46429AF28773}"/>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E0A6B1F3-5C5C-4394-A34E-F8632C2CF8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1F46BF3D-1CCE-4409-8663-04732A037DD3}"/>
              </a:ext>
            </a:extLst>
          </p:cNvPr>
          <p:cNvSpPr>
            <a:spLocks noGrp="1"/>
          </p:cNvSpPr>
          <p:nvPr>
            <p:ph type="dt" sz="half" idx="10"/>
          </p:nvPr>
        </p:nvSpPr>
        <p:spPr/>
        <p:txBody>
          <a:bodyPr/>
          <a:lstStyle/>
          <a:p>
            <a:fld id="{E7F66D08-A57E-40CB-88ED-D27CE462D96E}" type="datetimeFigureOut">
              <a:rPr lang="he-IL" smtClean="0"/>
              <a:t>י"ג/כסלו/תש"פ</a:t>
            </a:fld>
            <a:endParaRPr lang="he-IL"/>
          </a:p>
        </p:txBody>
      </p:sp>
      <p:sp>
        <p:nvSpPr>
          <p:cNvPr id="5" name="מציין מיקום של כותרת תחתונה 4">
            <a:extLst>
              <a:ext uri="{FF2B5EF4-FFF2-40B4-BE49-F238E27FC236}">
                <a16:creationId xmlns:a16="http://schemas.microsoft.com/office/drawing/2014/main" id="{91D8D1AC-2169-40BD-8624-C6B86A18CBFD}"/>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FD2FDF0B-AB8C-4810-AA04-CD3A34509A3B}"/>
              </a:ext>
            </a:extLst>
          </p:cNvPr>
          <p:cNvSpPr>
            <a:spLocks noGrp="1"/>
          </p:cNvSpPr>
          <p:nvPr>
            <p:ph type="sldNum" sz="quarter" idx="12"/>
          </p:nvPr>
        </p:nvSpPr>
        <p:spPr/>
        <p:txBody>
          <a:bodyPr/>
          <a:lstStyle/>
          <a:p>
            <a:fld id="{13E49E7F-DEA1-437B-97EA-70E08D139C73}" type="slidenum">
              <a:rPr lang="he-IL" smtClean="0"/>
              <a:t>‹#›</a:t>
            </a:fld>
            <a:endParaRPr lang="he-IL"/>
          </a:p>
        </p:txBody>
      </p:sp>
    </p:spTree>
    <p:extLst>
      <p:ext uri="{BB962C8B-B14F-4D97-AF65-F5344CB8AC3E}">
        <p14:creationId xmlns:p14="http://schemas.microsoft.com/office/powerpoint/2010/main" val="2083087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23CF76D-8143-431C-B5A6-683A413F1254}"/>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0D7931F1-8B77-4B72-B4D7-AC276AFE1F79}"/>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D5B1F68D-2C5C-41E6-A991-DE3CF3A0F93B}"/>
              </a:ext>
            </a:extLst>
          </p:cNvPr>
          <p:cNvSpPr>
            <a:spLocks noGrp="1"/>
          </p:cNvSpPr>
          <p:nvPr>
            <p:ph type="dt" sz="half" idx="10"/>
          </p:nvPr>
        </p:nvSpPr>
        <p:spPr/>
        <p:txBody>
          <a:bodyPr/>
          <a:lstStyle/>
          <a:p>
            <a:fld id="{E7F66D08-A57E-40CB-88ED-D27CE462D96E}" type="datetimeFigureOut">
              <a:rPr lang="he-IL" smtClean="0"/>
              <a:t>י"ג/כסלו/תש"פ</a:t>
            </a:fld>
            <a:endParaRPr lang="he-IL"/>
          </a:p>
        </p:txBody>
      </p:sp>
      <p:sp>
        <p:nvSpPr>
          <p:cNvPr id="5" name="מציין מיקום של כותרת תחתונה 4">
            <a:extLst>
              <a:ext uri="{FF2B5EF4-FFF2-40B4-BE49-F238E27FC236}">
                <a16:creationId xmlns:a16="http://schemas.microsoft.com/office/drawing/2014/main" id="{5FF25E29-4146-448D-8BF7-EFCF441E0003}"/>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4F3FCB33-2BD2-44EC-9FDA-F615FF170DBB}"/>
              </a:ext>
            </a:extLst>
          </p:cNvPr>
          <p:cNvSpPr>
            <a:spLocks noGrp="1"/>
          </p:cNvSpPr>
          <p:nvPr>
            <p:ph type="sldNum" sz="quarter" idx="12"/>
          </p:nvPr>
        </p:nvSpPr>
        <p:spPr/>
        <p:txBody>
          <a:bodyPr/>
          <a:lstStyle/>
          <a:p>
            <a:fld id="{13E49E7F-DEA1-437B-97EA-70E08D139C73}" type="slidenum">
              <a:rPr lang="he-IL" smtClean="0"/>
              <a:t>‹#›</a:t>
            </a:fld>
            <a:endParaRPr lang="he-IL"/>
          </a:p>
        </p:txBody>
      </p:sp>
    </p:spTree>
    <p:extLst>
      <p:ext uri="{BB962C8B-B14F-4D97-AF65-F5344CB8AC3E}">
        <p14:creationId xmlns:p14="http://schemas.microsoft.com/office/powerpoint/2010/main" val="1729133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A5353350-A346-4B7C-90BA-F89BD103C840}"/>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7BE06C95-BD5A-4042-A85D-5C1C7008FB44}"/>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C37E0FE8-4537-4F8B-9A26-85BFA32178B4}"/>
              </a:ext>
            </a:extLst>
          </p:cNvPr>
          <p:cNvSpPr>
            <a:spLocks noGrp="1"/>
          </p:cNvSpPr>
          <p:nvPr>
            <p:ph type="dt" sz="half" idx="10"/>
          </p:nvPr>
        </p:nvSpPr>
        <p:spPr/>
        <p:txBody>
          <a:bodyPr/>
          <a:lstStyle/>
          <a:p>
            <a:fld id="{E7F66D08-A57E-40CB-88ED-D27CE462D96E}" type="datetimeFigureOut">
              <a:rPr lang="he-IL" smtClean="0"/>
              <a:t>י"ג/כסלו/תש"פ</a:t>
            </a:fld>
            <a:endParaRPr lang="he-IL"/>
          </a:p>
        </p:txBody>
      </p:sp>
      <p:sp>
        <p:nvSpPr>
          <p:cNvPr id="5" name="מציין מיקום של כותרת תחתונה 4">
            <a:extLst>
              <a:ext uri="{FF2B5EF4-FFF2-40B4-BE49-F238E27FC236}">
                <a16:creationId xmlns:a16="http://schemas.microsoft.com/office/drawing/2014/main" id="{3FD73FAD-2DB1-4A49-A43C-189A1A800898}"/>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87DC9B6B-6BE6-4620-8BFC-CE3FFFBF8C6B}"/>
              </a:ext>
            </a:extLst>
          </p:cNvPr>
          <p:cNvSpPr>
            <a:spLocks noGrp="1"/>
          </p:cNvSpPr>
          <p:nvPr>
            <p:ph type="sldNum" sz="quarter" idx="12"/>
          </p:nvPr>
        </p:nvSpPr>
        <p:spPr/>
        <p:txBody>
          <a:bodyPr/>
          <a:lstStyle/>
          <a:p>
            <a:fld id="{13E49E7F-DEA1-437B-97EA-70E08D139C73}" type="slidenum">
              <a:rPr lang="he-IL" smtClean="0"/>
              <a:t>‹#›</a:t>
            </a:fld>
            <a:endParaRPr lang="he-IL"/>
          </a:p>
        </p:txBody>
      </p:sp>
    </p:spTree>
    <p:extLst>
      <p:ext uri="{BB962C8B-B14F-4D97-AF65-F5344CB8AC3E}">
        <p14:creationId xmlns:p14="http://schemas.microsoft.com/office/powerpoint/2010/main" val="2682994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8B1A05C-2EE1-405D-9740-7831833B9F11}"/>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F74FA684-5397-4E39-ACEA-58BF0CD25F31}"/>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AAA17262-F577-4422-8326-2B53AC8817AA}"/>
              </a:ext>
            </a:extLst>
          </p:cNvPr>
          <p:cNvSpPr>
            <a:spLocks noGrp="1"/>
          </p:cNvSpPr>
          <p:nvPr>
            <p:ph type="dt" sz="half" idx="10"/>
          </p:nvPr>
        </p:nvSpPr>
        <p:spPr/>
        <p:txBody>
          <a:bodyPr/>
          <a:lstStyle/>
          <a:p>
            <a:fld id="{E7F66D08-A57E-40CB-88ED-D27CE462D96E}" type="datetimeFigureOut">
              <a:rPr lang="he-IL" smtClean="0"/>
              <a:t>י"ג/כסלו/תש"פ</a:t>
            </a:fld>
            <a:endParaRPr lang="he-IL"/>
          </a:p>
        </p:txBody>
      </p:sp>
      <p:sp>
        <p:nvSpPr>
          <p:cNvPr id="5" name="מציין מיקום של כותרת תחתונה 4">
            <a:extLst>
              <a:ext uri="{FF2B5EF4-FFF2-40B4-BE49-F238E27FC236}">
                <a16:creationId xmlns:a16="http://schemas.microsoft.com/office/drawing/2014/main" id="{09357871-F7B1-4AEB-B3BD-A17322FB6A0C}"/>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DA49354B-B9D9-4A81-A0C0-01B553E83A7A}"/>
              </a:ext>
            </a:extLst>
          </p:cNvPr>
          <p:cNvSpPr>
            <a:spLocks noGrp="1"/>
          </p:cNvSpPr>
          <p:nvPr>
            <p:ph type="sldNum" sz="quarter" idx="12"/>
          </p:nvPr>
        </p:nvSpPr>
        <p:spPr/>
        <p:txBody>
          <a:bodyPr/>
          <a:lstStyle/>
          <a:p>
            <a:fld id="{13E49E7F-DEA1-437B-97EA-70E08D139C73}" type="slidenum">
              <a:rPr lang="he-IL" smtClean="0"/>
              <a:t>‹#›</a:t>
            </a:fld>
            <a:endParaRPr lang="he-IL"/>
          </a:p>
        </p:txBody>
      </p:sp>
    </p:spTree>
    <p:extLst>
      <p:ext uri="{BB962C8B-B14F-4D97-AF65-F5344CB8AC3E}">
        <p14:creationId xmlns:p14="http://schemas.microsoft.com/office/powerpoint/2010/main" val="1710812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589F40-13EC-4F96-AD26-2E8CC527F37D}"/>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DAF25C98-8BC7-4D86-9BFE-D6E6FD001A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17304918-F543-4503-9DFF-AA5CA6AD8281}"/>
              </a:ext>
            </a:extLst>
          </p:cNvPr>
          <p:cNvSpPr>
            <a:spLocks noGrp="1"/>
          </p:cNvSpPr>
          <p:nvPr>
            <p:ph type="dt" sz="half" idx="10"/>
          </p:nvPr>
        </p:nvSpPr>
        <p:spPr/>
        <p:txBody>
          <a:bodyPr/>
          <a:lstStyle/>
          <a:p>
            <a:fld id="{E7F66D08-A57E-40CB-88ED-D27CE462D96E}" type="datetimeFigureOut">
              <a:rPr lang="he-IL" smtClean="0"/>
              <a:t>י"ג/כסלו/תש"פ</a:t>
            </a:fld>
            <a:endParaRPr lang="he-IL"/>
          </a:p>
        </p:txBody>
      </p:sp>
      <p:sp>
        <p:nvSpPr>
          <p:cNvPr id="5" name="מציין מיקום של כותרת תחתונה 4">
            <a:extLst>
              <a:ext uri="{FF2B5EF4-FFF2-40B4-BE49-F238E27FC236}">
                <a16:creationId xmlns:a16="http://schemas.microsoft.com/office/drawing/2014/main" id="{1695211D-CED0-452D-8B03-DD09369544A5}"/>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C3B2D068-BFAC-47C6-BE34-FEA15EA55260}"/>
              </a:ext>
            </a:extLst>
          </p:cNvPr>
          <p:cNvSpPr>
            <a:spLocks noGrp="1"/>
          </p:cNvSpPr>
          <p:nvPr>
            <p:ph type="sldNum" sz="quarter" idx="12"/>
          </p:nvPr>
        </p:nvSpPr>
        <p:spPr/>
        <p:txBody>
          <a:bodyPr/>
          <a:lstStyle/>
          <a:p>
            <a:fld id="{13E49E7F-DEA1-437B-97EA-70E08D139C73}" type="slidenum">
              <a:rPr lang="he-IL" smtClean="0"/>
              <a:t>‹#›</a:t>
            </a:fld>
            <a:endParaRPr lang="he-IL"/>
          </a:p>
        </p:txBody>
      </p:sp>
    </p:spTree>
    <p:extLst>
      <p:ext uri="{BB962C8B-B14F-4D97-AF65-F5344CB8AC3E}">
        <p14:creationId xmlns:p14="http://schemas.microsoft.com/office/powerpoint/2010/main" val="116659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1217275-1826-4DCA-87D3-AEE2A98E57A2}"/>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821864C3-A86B-416C-A87D-E444BDD399EA}"/>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CD2C2C61-CD9C-4B48-9F04-A73E196B71D4}"/>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7DCFC975-3729-4D22-ADA0-DC8F158E7CC2}"/>
              </a:ext>
            </a:extLst>
          </p:cNvPr>
          <p:cNvSpPr>
            <a:spLocks noGrp="1"/>
          </p:cNvSpPr>
          <p:nvPr>
            <p:ph type="dt" sz="half" idx="10"/>
          </p:nvPr>
        </p:nvSpPr>
        <p:spPr/>
        <p:txBody>
          <a:bodyPr/>
          <a:lstStyle/>
          <a:p>
            <a:fld id="{E7F66D08-A57E-40CB-88ED-D27CE462D96E}" type="datetimeFigureOut">
              <a:rPr lang="he-IL" smtClean="0"/>
              <a:t>י"ג/כסלו/תש"פ</a:t>
            </a:fld>
            <a:endParaRPr lang="he-IL"/>
          </a:p>
        </p:txBody>
      </p:sp>
      <p:sp>
        <p:nvSpPr>
          <p:cNvPr id="6" name="מציין מיקום של כותרת תחתונה 5">
            <a:extLst>
              <a:ext uri="{FF2B5EF4-FFF2-40B4-BE49-F238E27FC236}">
                <a16:creationId xmlns:a16="http://schemas.microsoft.com/office/drawing/2014/main" id="{025DF468-90CE-4A80-BEA0-898A5576622D}"/>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D2762C2F-F934-471A-93A1-56A01FEEF215}"/>
              </a:ext>
            </a:extLst>
          </p:cNvPr>
          <p:cNvSpPr>
            <a:spLocks noGrp="1"/>
          </p:cNvSpPr>
          <p:nvPr>
            <p:ph type="sldNum" sz="quarter" idx="12"/>
          </p:nvPr>
        </p:nvSpPr>
        <p:spPr/>
        <p:txBody>
          <a:bodyPr/>
          <a:lstStyle/>
          <a:p>
            <a:fld id="{13E49E7F-DEA1-437B-97EA-70E08D139C73}" type="slidenum">
              <a:rPr lang="he-IL" smtClean="0"/>
              <a:t>‹#›</a:t>
            </a:fld>
            <a:endParaRPr lang="he-IL"/>
          </a:p>
        </p:txBody>
      </p:sp>
    </p:spTree>
    <p:extLst>
      <p:ext uri="{BB962C8B-B14F-4D97-AF65-F5344CB8AC3E}">
        <p14:creationId xmlns:p14="http://schemas.microsoft.com/office/powerpoint/2010/main" val="966470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0773773-6A8E-4A4A-87EC-3477A72875AD}"/>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75F89F50-B59E-4ABF-A30E-1134DDDA30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23A756A3-FB08-47BB-AACD-2394042E594D}"/>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AD836FF0-B8D9-4E08-B640-55379BCC50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525C548F-72FE-4A13-910B-8292165E1DBC}"/>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E9A5BCC6-64F7-4819-9CB4-DB74EA1CC2DE}"/>
              </a:ext>
            </a:extLst>
          </p:cNvPr>
          <p:cNvSpPr>
            <a:spLocks noGrp="1"/>
          </p:cNvSpPr>
          <p:nvPr>
            <p:ph type="dt" sz="half" idx="10"/>
          </p:nvPr>
        </p:nvSpPr>
        <p:spPr/>
        <p:txBody>
          <a:bodyPr/>
          <a:lstStyle/>
          <a:p>
            <a:fld id="{E7F66D08-A57E-40CB-88ED-D27CE462D96E}" type="datetimeFigureOut">
              <a:rPr lang="he-IL" smtClean="0"/>
              <a:t>י"ג/כסלו/תש"פ</a:t>
            </a:fld>
            <a:endParaRPr lang="he-IL"/>
          </a:p>
        </p:txBody>
      </p:sp>
      <p:sp>
        <p:nvSpPr>
          <p:cNvPr id="8" name="מציין מיקום של כותרת תחתונה 7">
            <a:extLst>
              <a:ext uri="{FF2B5EF4-FFF2-40B4-BE49-F238E27FC236}">
                <a16:creationId xmlns:a16="http://schemas.microsoft.com/office/drawing/2014/main" id="{4DB86846-DB15-42C9-A5B1-391EB2AA74D1}"/>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557E607E-11C5-44DA-A90C-72D09029482A}"/>
              </a:ext>
            </a:extLst>
          </p:cNvPr>
          <p:cNvSpPr>
            <a:spLocks noGrp="1"/>
          </p:cNvSpPr>
          <p:nvPr>
            <p:ph type="sldNum" sz="quarter" idx="12"/>
          </p:nvPr>
        </p:nvSpPr>
        <p:spPr/>
        <p:txBody>
          <a:bodyPr/>
          <a:lstStyle/>
          <a:p>
            <a:fld id="{13E49E7F-DEA1-437B-97EA-70E08D139C73}" type="slidenum">
              <a:rPr lang="he-IL" smtClean="0"/>
              <a:t>‹#›</a:t>
            </a:fld>
            <a:endParaRPr lang="he-IL"/>
          </a:p>
        </p:txBody>
      </p:sp>
    </p:spTree>
    <p:extLst>
      <p:ext uri="{BB962C8B-B14F-4D97-AF65-F5344CB8AC3E}">
        <p14:creationId xmlns:p14="http://schemas.microsoft.com/office/powerpoint/2010/main" val="4213068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31E321D-F2C8-444E-969A-71295325E9EC}"/>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DC5D09C5-911F-4389-BF91-7411EBD77F6C}"/>
              </a:ext>
            </a:extLst>
          </p:cNvPr>
          <p:cNvSpPr>
            <a:spLocks noGrp="1"/>
          </p:cNvSpPr>
          <p:nvPr>
            <p:ph type="dt" sz="half" idx="10"/>
          </p:nvPr>
        </p:nvSpPr>
        <p:spPr/>
        <p:txBody>
          <a:bodyPr/>
          <a:lstStyle/>
          <a:p>
            <a:fld id="{E7F66D08-A57E-40CB-88ED-D27CE462D96E}" type="datetimeFigureOut">
              <a:rPr lang="he-IL" smtClean="0"/>
              <a:t>י"ג/כסלו/תש"פ</a:t>
            </a:fld>
            <a:endParaRPr lang="he-IL"/>
          </a:p>
        </p:txBody>
      </p:sp>
      <p:sp>
        <p:nvSpPr>
          <p:cNvPr id="4" name="מציין מיקום של כותרת תחתונה 3">
            <a:extLst>
              <a:ext uri="{FF2B5EF4-FFF2-40B4-BE49-F238E27FC236}">
                <a16:creationId xmlns:a16="http://schemas.microsoft.com/office/drawing/2014/main" id="{EC8D071D-7CDE-4731-B844-83A012849E9F}"/>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8DACF203-F2CC-4E7F-B54F-F0ECF29DD02C}"/>
              </a:ext>
            </a:extLst>
          </p:cNvPr>
          <p:cNvSpPr>
            <a:spLocks noGrp="1"/>
          </p:cNvSpPr>
          <p:nvPr>
            <p:ph type="sldNum" sz="quarter" idx="12"/>
          </p:nvPr>
        </p:nvSpPr>
        <p:spPr/>
        <p:txBody>
          <a:bodyPr/>
          <a:lstStyle/>
          <a:p>
            <a:fld id="{13E49E7F-DEA1-437B-97EA-70E08D139C73}" type="slidenum">
              <a:rPr lang="he-IL" smtClean="0"/>
              <a:t>‹#›</a:t>
            </a:fld>
            <a:endParaRPr lang="he-IL"/>
          </a:p>
        </p:txBody>
      </p:sp>
    </p:spTree>
    <p:extLst>
      <p:ext uri="{BB962C8B-B14F-4D97-AF65-F5344CB8AC3E}">
        <p14:creationId xmlns:p14="http://schemas.microsoft.com/office/powerpoint/2010/main" val="3768473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EDB4C642-907D-4130-B593-A8A78AEBE66E}"/>
              </a:ext>
            </a:extLst>
          </p:cNvPr>
          <p:cNvSpPr>
            <a:spLocks noGrp="1"/>
          </p:cNvSpPr>
          <p:nvPr>
            <p:ph type="dt" sz="half" idx="10"/>
          </p:nvPr>
        </p:nvSpPr>
        <p:spPr/>
        <p:txBody>
          <a:bodyPr/>
          <a:lstStyle/>
          <a:p>
            <a:fld id="{E7F66D08-A57E-40CB-88ED-D27CE462D96E}" type="datetimeFigureOut">
              <a:rPr lang="he-IL" smtClean="0"/>
              <a:t>י"ג/כסלו/תש"פ</a:t>
            </a:fld>
            <a:endParaRPr lang="he-IL"/>
          </a:p>
        </p:txBody>
      </p:sp>
      <p:sp>
        <p:nvSpPr>
          <p:cNvPr id="3" name="מציין מיקום של כותרת תחתונה 2">
            <a:extLst>
              <a:ext uri="{FF2B5EF4-FFF2-40B4-BE49-F238E27FC236}">
                <a16:creationId xmlns:a16="http://schemas.microsoft.com/office/drawing/2014/main" id="{4D8E41AA-25A1-44D5-A0A6-263E4B991EC4}"/>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33AD9FD2-85C2-4623-B21E-ADFF940A03BC}"/>
              </a:ext>
            </a:extLst>
          </p:cNvPr>
          <p:cNvSpPr>
            <a:spLocks noGrp="1"/>
          </p:cNvSpPr>
          <p:nvPr>
            <p:ph type="sldNum" sz="quarter" idx="12"/>
          </p:nvPr>
        </p:nvSpPr>
        <p:spPr/>
        <p:txBody>
          <a:bodyPr/>
          <a:lstStyle/>
          <a:p>
            <a:fld id="{13E49E7F-DEA1-437B-97EA-70E08D139C73}" type="slidenum">
              <a:rPr lang="he-IL" smtClean="0"/>
              <a:t>‹#›</a:t>
            </a:fld>
            <a:endParaRPr lang="he-IL"/>
          </a:p>
        </p:txBody>
      </p:sp>
    </p:spTree>
    <p:extLst>
      <p:ext uri="{BB962C8B-B14F-4D97-AF65-F5344CB8AC3E}">
        <p14:creationId xmlns:p14="http://schemas.microsoft.com/office/powerpoint/2010/main" val="3968517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0349148-2A0B-485F-B7C2-E73617EA4AB0}"/>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E5C35CB7-3E89-43B1-B35B-EBD14A96B3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E8902CE5-588F-4EFC-95C1-64680DA578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0F69C86C-D505-4488-BF50-4DEC320737DE}"/>
              </a:ext>
            </a:extLst>
          </p:cNvPr>
          <p:cNvSpPr>
            <a:spLocks noGrp="1"/>
          </p:cNvSpPr>
          <p:nvPr>
            <p:ph type="dt" sz="half" idx="10"/>
          </p:nvPr>
        </p:nvSpPr>
        <p:spPr/>
        <p:txBody>
          <a:bodyPr/>
          <a:lstStyle/>
          <a:p>
            <a:fld id="{E7F66D08-A57E-40CB-88ED-D27CE462D96E}" type="datetimeFigureOut">
              <a:rPr lang="he-IL" smtClean="0"/>
              <a:t>י"ג/כסלו/תש"פ</a:t>
            </a:fld>
            <a:endParaRPr lang="he-IL"/>
          </a:p>
        </p:txBody>
      </p:sp>
      <p:sp>
        <p:nvSpPr>
          <p:cNvPr id="6" name="מציין מיקום של כותרת תחתונה 5">
            <a:extLst>
              <a:ext uri="{FF2B5EF4-FFF2-40B4-BE49-F238E27FC236}">
                <a16:creationId xmlns:a16="http://schemas.microsoft.com/office/drawing/2014/main" id="{47B525BF-8476-4F4B-9F2B-935E5D73480E}"/>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1B2890D8-49CA-4EDF-B9FC-10B8F57DE8E5}"/>
              </a:ext>
            </a:extLst>
          </p:cNvPr>
          <p:cNvSpPr>
            <a:spLocks noGrp="1"/>
          </p:cNvSpPr>
          <p:nvPr>
            <p:ph type="sldNum" sz="quarter" idx="12"/>
          </p:nvPr>
        </p:nvSpPr>
        <p:spPr/>
        <p:txBody>
          <a:bodyPr/>
          <a:lstStyle/>
          <a:p>
            <a:fld id="{13E49E7F-DEA1-437B-97EA-70E08D139C73}" type="slidenum">
              <a:rPr lang="he-IL" smtClean="0"/>
              <a:t>‹#›</a:t>
            </a:fld>
            <a:endParaRPr lang="he-IL"/>
          </a:p>
        </p:txBody>
      </p:sp>
    </p:spTree>
    <p:extLst>
      <p:ext uri="{BB962C8B-B14F-4D97-AF65-F5344CB8AC3E}">
        <p14:creationId xmlns:p14="http://schemas.microsoft.com/office/powerpoint/2010/main" val="800202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98851-7D99-4E3F-9F4E-12BCFC9A91F1}"/>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AFFD493D-7CBF-4C09-9D96-9BD772C6F7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0C8EF828-B78B-4744-BBF6-7831F5DF3A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1032DF8E-8129-4C78-B367-30A0798750F0}"/>
              </a:ext>
            </a:extLst>
          </p:cNvPr>
          <p:cNvSpPr>
            <a:spLocks noGrp="1"/>
          </p:cNvSpPr>
          <p:nvPr>
            <p:ph type="dt" sz="half" idx="10"/>
          </p:nvPr>
        </p:nvSpPr>
        <p:spPr/>
        <p:txBody>
          <a:bodyPr/>
          <a:lstStyle/>
          <a:p>
            <a:fld id="{E7F66D08-A57E-40CB-88ED-D27CE462D96E}" type="datetimeFigureOut">
              <a:rPr lang="he-IL" smtClean="0"/>
              <a:t>י"ג/כסלו/תש"פ</a:t>
            </a:fld>
            <a:endParaRPr lang="he-IL"/>
          </a:p>
        </p:txBody>
      </p:sp>
      <p:sp>
        <p:nvSpPr>
          <p:cNvPr id="6" name="מציין מיקום של כותרת תחתונה 5">
            <a:extLst>
              <a:ext uri="{FF2B5EF4-FFF2-40B4-BE49-F238E27FC236}">
                <a16:creationId xmlns:a16="http://schemas.microsoft.com/office/drawing/2014/main" id="{9039ED47-53A7-409A-A768-2BE436645DE8}"/>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C27E4353-B03D-4060-89C0-931B8DFFC1FD}"/>
              </a:ext>
            </a:extLst>
          </p:cNvPr>
          <p:cNvSpPr>
            <a:spLocks noGrp="1"/>
          </p:cNvSpPr>
          <p:nvPr>
            <p:ph type="sldNum" sz="quarter" idx="12"/>
          </p:nvPr>
        </p:nvSpPr>
        <p:spPr/>
        <p:txBody>
          <a:bodyPr/>
          <a:lstStyle/>
          <a:p>
            <a:fld id="{13E49E7F-DEA1-437B-97EA-70E08D139C73}" type="slidenum">
              <a:rPr lang="he-IL" smtClean="0"/>
              <a:t>‹#›</a:t>
            </a:fld>
            <a:endParaRPr lang="he-IL"/>
          </a:p>
        </p:txBody>
      </p:sp>
    </p:spTree>
    <p:extLst>
      <p:ext uri="{BB962C8B-B14F-4D97-AF65-F5344CB8AC3E}">
        <p14:creationId xmlns:p14="http://schemas.microsoft.com/office/powerpoint/2010/main" val="1032784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6F4606FB-625F-4D1B-BC39-D201A14E0338}"/>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56F74D7C-8027-4CE3-9A3E-A51165788FA8}"/>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932F58B2-E1C8-4633-95B2-C1931B360FC4}"/>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E7F66D08-A57E-40CB-88ED-D27CE462D96E}" type="datetimeFigureOut">
              <a:rPr lang="he-IL" smtClean="0"/>
              <a:t>י"ג/כסלו/תש"פ</a:t>
            </a:fld>
            <a:endParaRPr lang="he-IL"/>
          </a:p>
        </p:txBody>
      </p:sp>
      <p:sp>
        <p:nvSpPr>
          <p:cNvPr id="5" name="מציין מיקום של כותרת תחתונה 4">
            <a:extLst>
              <a:ext uri="{FF2B5EF4-FFF2-40B4-BE49-F238E27FC236}">
                <a16:creationId xmlns:a16="http://schemas.microsoft.com/office/drawing/2014/main" id="{CD059199-6762-469F-BEAC-520AD5C452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A346B56D-0284-458A-855D-DF5F3548C6DD}"/>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13E49E7F-DEA1-437B-97EA-70E08D139C73}" type="slidenum">
              <a:rPr lang="he-IL" smtClean="0"/>
              <a:t>‹#›</a:t>
            </a:fld>
            <a:endParaRPr lang="he-IL"/>
          </a:p>
        </p:txBody>
      </p:sp>
    </p:spTree>
    <p:extLst>
      <p:ext uri="{BB962C8B-B14F-4D97-AF65-F5344CB8AC3E}">
        <p14:creationId xmlns:p14="http://schemas.microsoft.com/office/powerpoint/2010/main" val="22775797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AD2559A-D803-4136-89B3-B76391DD8BC9}"/>
              </a:ext>
            </a:extLst>
          </p:cNvPr>
          <p:cNvSpPr>
            <a:spLocks noGrp="1"/>
          </p:cNvSpPr>
          <p:nvPr>
            <p:ph type="ctrTitle"/>
          </p:nvPr>
        </p:nvSpPr>
        <p:spPr/>
        <p:txBody>
          <a:bodyPr/>
          <a:lstStyle/>
          <a:p>
            <a:r>
              <a:rPr lang="en-US" dirty="0"/>
              <a:t>Image processing:</a:t>
            </a:r>
            <a:br>
              <a:rPr lang="en-US" dirty="0"/>
            </a:br>
            <a:r>
              <a:rPr lang="en-US" dirty="0"/>
              <a:t>Edge Detection</a:t>
            </a:r>
            <a:endParaRPr lang="he-IL" dirty="0"/>
          </a:p>
        </p:txBody>
      </p:sp>
      <p:sp>
        <p:nvSpPr>
          <p:cNvPr id="3" name="כותרת משנה 2">
            <a:extLst>
              <a:ext uri="{FF2B5EF4-FFF2-40B4-BE49-F238E27FC236}">
                <a16:creationId xmlns:a16="http://schemas.microsoft.com/office/drawing/2014/main" id="{A9DFD049-B07B-4021-B516-D0D0E6D63E5B}"/>
              </a:ext>
            </a:extLst>
          </p:cNvPr>
          <p:cNvSpPr>
            <a:spLocks noGrp="1"/>
          </p:cNvSpPr>
          <p:nvPr>
            <p:ph type="subTitle" idx="1"/>
          </p:nvPr>
        </p:nvSpPr>
        <p:spPr/>
        <p:txBody>
          <a:bodyPr/>
          <a:lstStyle/>
          <a:p>
            <a:r>
              <a:rPr lang="en-US" dirty="0"/>
              <a:t>Benyamin Darmoni</a:t>
            </a:r>
          </a:p>
          <a:p>
            <a:r>
              <a:rPr lang="en-US" dirty="0"/>
              <a:t>Denis Shapira</a:t>
            </a:r>
            <a:endParaRPr lang="he-IL" dirty="0"/>
          </a:p>
        </p:txBody>
      </p:sp>
    </p:spTree>
    <p:extLst>
      <p:ext uri="{BB962C8B-B14F-4D97-AF65-F5344CB8AC3E}">
        <p14:creationId xmlns:p14="http://schemas.microsoft.com/office/powerpoint/2010/main" val="14306575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תיבת טקסט 1">
            <a:extLst>
              <a:ext uri="{FF2B5EF4-FFF2-40B4-BE49-F238E27FC236}">
                <a16:creationId xmlns:a16="http://schemas.microsoft.com/office/drawing/2014/main" id="{A1274DCD-0EBF-4390-8485-6CF8921CD572}"/>
              </a:ext>
            </a:extLst>
          </p:cNvPr>
          <p:cNvSpPr txBox="1"/>
          <p:nvPr/>
        </p:nvSpPr>
        <p:spPr>
          <a:xfrm>
            <a:off x="250257" y="211756"/>
            <a:ext cx="11781322" cy="6740307"/>
          </a:xfrm>
          <a:prstGeom prst="rect">
            <a:avLst/>
          </a:prstGeom>
          <a:noFill/>
        </p:spPr>
        <p:txBody>
          <a:bodyPr wrap="square" rtlCol="1">
            <a:spAutoFit/>
          </a:bodyPr>
          <a:lstStyle/>
          <a:p>
            <a:r>
              <a:rPr lang="he-IL" sz="3600" dirty="0"/>
              <a:t>רקע:</a:t>
            </a:r>
          </a:p>
          <a:p>
            <a:r>
              <a:rPr lang="he-IL" sz="3600" dirty="0"/>
              <a:t>- תמונה היא מטריצה של פיקסלים אשר כל ערך בתא </a:t>
            </a:r>
            <a:r>
              <a:rPr lang="he-IL" sz="3600" dirty="0" err="1"/>
              <a:t>מסויים</a:t>
            </a:r>
            <a:r>
              <a:rPr lang="he-IL" sz="3600" dirty="0"/>
              <a:t> מייצג חוזק של אור , כאשר 0 זה שחור ו255 זה לבן.*</a:t>
            </a:r>
          </a:p>
          <a:p>
            <a:r>
              <a:rPr lang="he-IL" sz="3600" dirty="0"/>
              <a:t>כל </a:t>
            </a:r>
            <a:r>
              <a:rPr lang="he-IL" sz="3600" dirty="0" err="1"/>
              <a:t>פיסקל</a:t>
            </a:r>
            <a:r>
              <a:rPr lang="he-IL" sz="3600" dirty="0"/>
              <a:t> מיוצג ע"י 8 ביטים</a:t>
            </a:r>
          </a:p>
          <a:p>
            <a:pPr marL="285750" indent="-285750">
              <a:buFontTx/>
              <a:buChar char="-"/>
            </a:pPr>
            <a:r>
              <a:rPr lang="he-IL" sz="3600" dirty="0"/>
              <a:t>לעיבוד התמונה אנחנו נשתמש בספרייה של </a:t>
            </a:r>
            <a:r>
              <a:rPr lang="he-IL" sz="3600" dirty="0" err="1"/>
              <a:t>פייתון</a:t>
            </a:r>
            <a:r>
              <a:rPr lang="he-IL" sz="3600" dirty="0"/>
              <a:t> בשם </a:t>
            </a:r>
            <a:r>
              <a:rPr lang="en-US" sz="3600" dirty="0" err="1"/>
              <a:t>numpy</a:t>
            </a:r>
            <a:r>
              <a:rPr lang="he-IL" sz="3600" dirty="0"/>
              <a:t> *יותר יעיל לבדוק</a:t>
            </a:r>
          </a:p>
          <a:p>
            <a:pPr marL="285750" indent="-285750">
              <a:buFontTx/>
              <a:buChar char="-"/>
            </a:pPr>
            <a:r>
              <a:rPr lang="he-IL" sz="3600" dirty="0"/>
              <a:t>מה זה </a:t>
            </a:r>
            <a:r>
              <a:rPr lang="en-US" sz="3600" dirty="0"/>
              <a:t>EDGE DETECTION?</a:t>
            </a:r>
          </a:p>
          <a:p>
            <a:pPr marL="285750" indent="-285750">
              <a:buFontTx/>
              <a:buChar char="-"/>
            </a:pPr>
            <a:r>
              <a:rPr lang="he-IL" sz="3600" dirty="0" err="1"/>
              <a:t>מטיבציה</a:t>
            </a:r>
            <a:endParaRPr lang="he-IL" sz="3600" dirty="0"/>
          </a:p>
          <a:p>
            <a:pPr marL="285750" indent="-285750">
              <a:buFontTx/>
              <a:buChar char="-"/>
            </a:pPr>
            <a:r>
              <a:rPr lang="he-IL" sz="3600" dirty="0" err="1"/>
              <a:t>קונבולוציה</a:t>
            </a:r>
            <a:endParaRPr lang="he-IL" sz="3600" dirty="0"/>
          </a:p>
          <a:p>
            <a:endParaRPr lang="he-IL" sz="3600" dirty="0"/>
          </a:p>
          <a:p>
            <a:pPr marL="285750" indent="-285750">
              <a:buFontTx/>
              <a:buChar char="-"/>
            </a:pPr>
            <a:endParaRPr lang="en-US" sz="3600" dirty="0"/>
          </a:p>
          <a:p>
            <a:pPr marL="285750" indent="-285750">
              <a:buFontTx/>
              <a:buChar char="-"/>
            </a:pPr>
            <a:endParaRPr lang="he-IL" sz="3600" dirty="0"/>
          </a:p>
        </p:txBody>
      </p:sp>
    </p:spTree>
    <p:extLst>
      <p:ext uri="{BB962C8B-B14F-4D97-AF65-F5344CB8AC3E}">
        <p14:creationId xmlns:p14="http://schemas.microsoft.com/office/powerpoint/2010/main" val="3797871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FBB03095-796E-430F-AFAB-AE927CE0C157}"/>
              </a:ext>
            </a:extLst>
          </p:cNvPr>
          <p:cNvSpPr>
            <a:spLocks noGrp="1"/>
          </p:cNvSpPr>
          <p:nvPr>
            <p:ph idx="1"/>
          </p:nvPr>
        </p:nvSpPr>
        <p:spPr>
          <a:xfrm>
            <a:off x="838200" y="506965"/>
            <a:ext cx="10515600" cy="1389212"/>
          </a:xfrm>
        </p:spPr>
        <p:txBody>
          <a:bodyPr/>
          <a:lstStyle/>
          <a:p>
            <a:pPr marL="0" indent="0">
              <a:buNone/>
            </a:pPr>
            <a:r>
              <a:rPr lang="he-IL" dirty="0"/>
              <a:t>מה זה </a:t>
            </a:r>
            <a:r>
              <a:rPr lang="he-IL" dirty="0" err="1"/>
              <a:t>קונבולוציה</a:t>
            </a:r>
            <a:r>
              <a:rPr lang="he-IL" dirty="0"/>
              <a:t>?</a:t>
            </a:r>
          </a:p>
          <a:p>
            <a:pPr marL="0" indent="0">
              <a:buNone/>
            </a:pPr>
            <a:r>
              <a:rPr lang="he-IL" dirty="0" err="1"/>
              <a:t>קונבולוציה</a:t>
            </a:r>
            <a:r>
              <a:rPr lang="he-IL" dirty="0"/>
              <a:t> זו פעולה בינארית על 2 פונקציות או סדרות איברים, במקרה שלנו נבצע </a:t>
            </a:r>
            <a:r>
              <a:rPr lang="he-IL" dirty="0" err="1"/>
              <a:t>קונבולוציות</a:t>
            </a:r>
            <a:r>
              <a:rPr lang="he-IL" dirty="0"/>
              <a:t> על מטריצות ונסמן ב *</a:t>
            </a:r>
          </a:p>
        </p:txBody>
      </p:sp>
      <p:pic>
        <p:nvPicPr>
          <p:cNvPr id="4" name="תמונה 3">
            <a:extLst>
              <a:ext uri="{FF2B5EF4-FFF2-40B4-BE49-F238E27FC236}">
                <a16:creationId xmlns:a16="http://schemas.microsoft.com/office/drawing/2014/main" id="{4B588D92-BE4B-4521-A446-13AFB4FEAD80}"/>
              </a:ext>
            </a:extLst>
          </p:cNvPr>
          <p:cNvPicPr>
            <a:picLocks noChangeAspect="1"/>
          </p:cNvPicPr>
          <p:nvPr/>
        </p:nvPicPr>
        <p:blipFill>
          <a:blip r:embed="rId2"/>
          <a:stretch>
            <a:fillRect/>
          </a:stretch>
        </p:blipFill>
        <p:spPr>
          <a:xfrm>
            <a:off x="0" y="2039787"/>
            <a:ext cx="12192000" cy="5023379"/>
          </a:xfrm>
          <a:prstGeom prst="rect">
            <a:avLst/>
          </a:prstGeom>
        </p:spPr>
      </p:pic>
    </p:spTree>
    <p:extLst>
      <p:ext uri="{BB962C8B-B14F-4D97-AF65-F5344CB8AC3E}">
        <p14:creationId xmlns:p14="http://schemas.microsoft.com/office/powerpoint/2010/main" val="9604075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9F862E28-9A4F-4EF9-91CD-786F30C357C6}"/>
              </a:ext>
            </a:extLst>
          </p:cNvPr>
          <p:cNvSpPr>
            <a:spLocks noGrp="1"/>
          </p:cNvSpPr>
          <p:nvPr>
            <p:ph idx="1"/>
          </p:nvPr>
        </p:nvSpPr>
        <p:spPr/>
        <p:txBody>
          <a:bodyPr/>
          <a:lstStyle/>
          <a:p>
            <a:r>
              <a:rPr lang="he-IL" dirty="0" err="1"/>
              <a:t>דוגמאת</a:t>
            </a:r>
            <a:r>
              <a:rPr lang="he-IL" dirty="0"/>
              <a:t> קוד של </a:t>
            </a:r>
            <a:r>
              <a:rPr lang="he-IL" dirty="0" err="1"/>
              <a:t>קונבולוציה</a:t>
            </a:r>
            <a:endParaRPr lang="he-IL" dirty="0"/>
          </a:p>
        </p:txBody>
      </p:sp>
    </p:spTree>
    <p:extLst>
      <p:ext uri="{BB962C8B-B14F-4D97-AF65-F5344CB8AC3E}">
        <p14:creationId xmlns:p14="http://schemas.microsoft.com/office/powerpoint/2010/main" val="26281760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91C6C29-0442-4CE3-A06A-2B70633D36A5}"/>
              </a:ext>
            </a:extLst>
          </p:cNvPr>
          <p:cNvSpPr>
            <a:spLocks noGrp="1"/>
          </p:cNvSpPr>
          <p:nvPr>
            <p:ph type="title"/>
          </p:nvPr>
        </p:nvSpPr>
        <p:spPr/>
        <p:txBody>
          <a:bodyPr/>
          <a:lstStyle/>
          <a:p>
            <a:r>
              <a:rPr lang="he-IL" dirty="0"/>
              <a:t>אלגוריתם ראשון- נגזרת</a:t>
            </a:r>
          </a:p>
        </p:txBody>
      </p:sp>
      <p:sp>
        <p:nvSpPr>
          <p:cNvPr id="3" name="מציין מיקום תוכן 2">
            <a:extLst>
              <a:ext uri="{FF2B5EF4-FFF2-40B4-BE49-F238E27FC236}">
                <a16:creationId xmlns:a16="http://schemas.microsoft.com/office/drawing/2014/main" id="{E3B2D257-062C-4272-BF46-0FA48EB4BF74}"/>
              </a:ext>
            </a:extLst>
          </p:cNvPr>
          <p:cNvSpPr>
            <a:spLocks noGrp="1"/>
          </p:cNvSpPr>
          <p:nvPr>
            <p:ph idx="1"/>
          </p:nvPr>
        </p:nvSpPr>
        <p:spPr/>
        <p:txBody>
          <a:bodyPr/>
          <a:lstStyle/>
          <a:p>
            <a:r>
              <a:rPr lang="he-IL" dirty="0"/>
              <a:t>הסבר </a:t>
            </a:r>
          </a:p>
        </p:txBody>
      </p:sp>
    </p:spTree>
    <p:extLst>
      <p:ext uri="{BB962C8B-B14F-4D97-AF65-F5344CB8AC3E}">
        <p14:creationId xmlns:p14="http://schemas.microsoft.com/office/powerpoint/2010/main" val="1620492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3B9FC8A-ACA1-41EA-89E9-09E3867BC957}"/>
              </a:ext>
            </a:extLst>
          </p:cNvPr>
          <p:cNvSpPr>
            <a:spLocks noGrp="1"/>
          </p:cNvSpPr>
          <p:nvPr>
            <p:ph type="title"/>
          </p:nvPr>
        </p:nvSpPr>
        <p:spPr/>
        <p:txBody>
          <a:bodyPr/>
          <a:lstStyle/>
          <a:p>
            <a:r>
              <a:rPr lang="he-IL" dirty="0"/>
              <a:t>קטע קוד על נגזרת</a:t>
            </a:r>
          </a:p>
        </p:txBody>
      </p:sp>
      <p:sp>
        <p:nvSpPr>
          <p:cNvPr id="3" name="מציין מיקום תוכן 2">
            <a:extLst>
              <a:ext uri="{FF2B5EF4-FFF2-40B4-BE49-F238E27FC236}">
                <a16:creationId xmlns:a16="http://schemas.microsoft.com/office/drawing/2014/main" id="{2C1AA7D3-B38D-4EF9-8264-AA5C79DB7791}"/>
              </a:ext>
            </a:extLst>
          </p:cNvPr>
          <p:cNvSpPr>
            <a:spLocks noGrp="1"/>
          </p:cNvSpPr>
          <p:nvPr>
            <p:ph idx="1"/>
          </p:nvPr>
        </p:nvSpPr>
        <p:spPr/>
        <p:txBody>
          <a:bodyPr/>
          <a:lstStyle/>
          <a:p>
            <a:endParaRPr lang="he-IL"/>
          </a:p>
        </p:txBody>
      </p:sp>
    </p:spTree>
    <p:extLst>
      <p:ext uri="{BB962C8B-B14F-4D97-AF65-F5344CB8AC3E}">
        <p14:creationId xmlns:p14="http://schemas.microsoft.com/office/powerpoint/2010/main" val="34590838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CAC7E95-1E9C-4A28-9BA3-59FF3098BC44}"/>
              </a:ext>
            </a:extLst>
          </p:cNvPr>
          <p:cNvSpPr>
            <a:spLocks noGrp="1"/>
          </p:cNvSpPr>
          <p:nvPr>
            <p:ph type="title"/>
          </p:nvPr>
        </p:nvSpPr>
        <p:spPr/>
        <p:txBody>
          <a:bodyPr/>
          <a:lstStyle/>
          <a:p>
            <a:r>
              <a:rPr lang="he-IL" dirty="0"/>
              <a:t>בעיות של שיטת נגזרת</a:t>
            </a:r>
          </a:p>
        </p:txBody>
      </p:sp>
      <p:sp>
        <p:nvSpPr>
          <p:cNvPr id="3" name="מציין מיקום תוכן 2">
            <a:extLst>
              <a:ext uri="{FF2B5EF4-FFF2-40B4-BE49-F238E27FC236}">
                <a16:creationId xmlns:a16="http://schemas.microsoft.com/office/drawing/2014/main" id="{E9D05C5A-FCDE-42B8-B155-4D865DE50D97}"/>
              </a:ext>
            </a:extLst>
          </p:cNvPr>
          <p:cNvSpPr>
            <a:spLocks noGrp="1"/>
          </p:cNvSpPr>
          <p:nvPr>
            <p:ph idx="1"/>
          </p:nvPr>
        </p:nvSpPr>
        <p:spPr/>
        <p:txBody>
          <a:bodyPr/>
          <a:lstStyle/>
          <a:p>
            <a:endParaRPr lang="he-IL"/>
          </a:p>
        </p:txBody>
      </p:sp>
    </p:spTree>
    <p:extLst>
      <p:ext uri="{BB962C8B-B14F-4D97-AF65-F5344CB8AC3E}">
        <p14:creationId xmlns:p14="http://schemas.microsoft.com/office/powerpoint/2010/main" val="3357363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C522977-4D64-41C3-AB8D-7EA3333B784B}"/>
              </a:ext>
            </a:extLst>
          </p:cNvPr>
          <p:cNvSpPr>
            <a:spLocks noGrp="1"/>
          </p:cNvSpPr>
          <p:nvPr>
            <p:ph type="title"/>
          </p:nvPr>
        </p:nvSpPr>
        <p:spPr/>
        <p:txBody>
          <a:bodyPr/>
          <a:lstStyle/>
          <a:p>
            <a:r>
              <a:rPr lang="he-IL" dirty="0"/>
              <a:t>אלגוריתם שני</a:t>
            </a:r>
          </a:p>
        </p:txBody>
      </p:sp>
      <p:sp>
        <p:nvSpPr>
          <p:cNvPr id="3" name="מציין מיקום תוכן 2">
            <a:extLst>
              <a:ext uri="{FF2B5EF4-FFF2-40B4-BE49-F238E27FC236}">
                <a16:creationId xmlns:a16="http://schemas.microsoft.com/office/drawing/2014/main" id="{3A88EFF4-9C69-4DE6-9887-413ACE78257A}"/>
              </a:ext>
            </a:extLst>
          </p:cNvPr>
          <p:cNvSpPr>
            <a:spLocks noGrp="1"/>
          </p:cNvSpPr>
          <p:nvPr>
            <p:ph idx="1"/>
          </p:nvPr>
        </p:nvSpPr>
        <p:spPr/>
        <p:txBody>
          <a:bodyPr/>
          <a:lstStyle/>
          <a:p>
            <a:r>
              <a:rPr lang="he-IL" dirty="0"/>
              <a:t>הסבר</a:t>
            </a:r>
          </a:p>
        </p:txBody>
      </p:sp>
    </p:spTree>
    <p:extLst>
      <p:ext uri="{BB962C8B-B14F-4D97-AF65-F5344CB8AC3E}">
        <p14:creationId xmlns:p14="http://schemas.microsoft.com/office/powerpoint/2010/main" val="7503924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E0AC292-CCDB-4EA5-B14B-5014B8A0D0EC}"/>
              </a:ext>
            </a:extLst>
          </p:cNvPr>
          <p:cNvSpPr>
            <a:spLocks noGrp="1"/>
          </p:cNvSpPr>
          <p:nvPr>
            <p:ph type="title"/>
          </p:nvPr>
        </p:nvSpPr>
        <p:spPr/>
        <p:txBody>
          <a:bodyPr/>
          <a:lstStyle/>
          <a:p>
            <a:r>
              <a:rPr lang="he-IL" dirty="0"/>
              <a:t>קטע קוד </a:t>
            </a:r>
            <a:r>
              <a:rPr lang="he-IL" dirty="0" err="1"/>
              <a:t>אלג</a:t>
            </a:r>
            <a:r>
              <a:rPr lang="he-IL" dirty="0"/>
              <a:t> 2</a:t>
            </a:r>
          </a:p>
        </p:txBody>
      </p:sp>
      <p:sp>
        <p:nvSpPr>
          <p:cNvPr id="3" name="מציין מיקום תוכן 2">
            <a:extLst>
              <a:ext uri="{FF2B5EF4-FFF2-40B4-BE49-F238E27FC236}">
                <a16:creationId xmlns:a16="http://schemas.microsoft.com/office/drawing/2014/main" id="{7E7677FA-A4A0-44AF-A693-DE93A11C1815}"/>
              </a:ext>
            </a:extLst>
          </p:cNvPr>
          <p:cNvSpPr>
            <a:spLocks noGrp="1"/>
          </p:cNvSpPr>
          <p:nvPr>
            <p:ph idx="1"/>
          </p:nvPr>
        </p:nvSpPr>
        <p:spPr/>
        <p:txBody>
          <a:bodyPr/>
          <a:lstStyle/>
          <a:p>
            <a:endParaRPr lang="he-IL"/>
          </a:p>
        </p:txBody>
      </p:sp>
    </p:spTree>
    <p:extLst>
      <p:ext uri="{BB962C8B-B14F-4D97-AF65-F5344CB8AC3E}">
        <p14:creationId xmlns:p14="http://schemas.microsoft.com/office/powerpoint/2010/main" val="6974058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D2927FB-6632-48AF-A644-B2731A80353D}"/>
              </a:ext>
            </a:extLst>
          </p:cNvPr>
          <p:cNvSpPr>
            <a:spLocks noGrp="1"/>
          </p:cNvSpPr>
          <p:nvPr>
            <p:ph type="title"/>
          </p:nvPr>
        </p:nvSpPr>
        <p:spPr/>
        <p:txBody>
          <a:bodyPr/>
          <a:lstStyle/>
          <a:p>
            <a:r>
              <a:rPr lang="he-IL" dirty="0"/>
              <a:t>בעיות</a:t>
            </a:r>
          </a:p>
        </p:txBody>
      </p:sp>
      <p:sp>
        <p:nvSpPr>
          <p:cNvPr id="3" name="מציין מיקום תוכן 2">
            <a:extLst>
              <a:ext uri="{FF2B5EF4-FFF2-40B4-BE49-F238E27FC236}">
                <a16:creationId xmlns:a16="http://schemas.microsoft.com/office/drawing/2014/main" id="{A9FA44D7-CA31-4C0C-9CEF-1C2BEECB7CFC}"/>
              </a:ext>
            </a:extLst>
          </p:cNvPr>
          <p:cNvSpPr>
            <a:spLocks noGrp="1"/>
          </p:cNvSpPr>
          <p:nvPr>
            <p:ph idx="1"/>
          </p:nvPr>
        </p:nvSpPr>
        <p:spPr/>
        <p:txBody>
          <a:bodyPr/>
          <a:lstStyle/>
          <a:p>
            <a:endParaRPr lang="he-IL"/>
          </a:p>
        </p:txBody>
      </p:sp>
    </p:spTree>
    <p:extLst>
      <p:ext uri="{BB962C8B-B14F-4D97-AF65-F5344CB8AC3E}">
        <p14:creationId xmlns:p14="http://schemas.microsoft.com/office/powerpoint/2010/main" val="36264836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48D60FE-C9C9-4D5B-87CB-2DBCB98BFD7D}"/>
              </a:ext>
            </a:extLst>
          </p:cNvPr>
          <p:cNvSpPr>
            <a:spLocks noGrp="1"/>
          </p:cNvSpPr>
          <p:nvPr>
            <p:ph type="title"/>
          </p:nvPr>
        </p:nvSpPr>
        <p:spPr/>
        <p:txBody>
          <a:bodyPr/>
          <a:lstStyle/>
          <a:p>
            <a:r>
              <a:rPr lang="he-IL" dirty="0" err="1"/>
              <a:t>אלג</a:t>
            </a:r>
            <a:r>
              <a:rPr lang="he-IL" dirty="0"/>
              <a:t> שלישי</a:t>
            </a:r>
          </a:p>
        </p:txBody>
      </p:sp>
      <p:sp>
        <p:nvSpPr>
          <p:cNvPr id="3" name="מציין מיקום תוכן 2">
            <a:extLst>
              <a:ext uri="{FF2B5EF4-FFF2-40B4-BE49-F238E27FC236}">
                <a16:creationId xmlns:a16="http://schemas.microsoft.com/office/drawing/2014/main" id="{92216F72-A5F2-4344-B83B-8840A11F5ACF}"/>
              </a:ext>
            </a:extLst>
          </p:cNvPr>
          <p:cNvSpPr>
            <a:spLocks noGrp="1"/>
          </p:cNvSpPr>
          <p:nvPr>
            <p:ph idx="1"/>
          </p:nvPr>
        </p:nvSpPr>
        <p:spPr/>
        <p:txBody>
          <a:bodyPr/>
          <a:lstStyle/>
          <a:p>
            <a:endParaRPr lang="he-IL"/>
          </a:p>
        </p:txBody>
      </p:sp>
    </p:spTree>
    <p:extLst>
      <p:ext uri="{BB962C8B-B14F-4D97-AF65-F5344CB8AC3E}">
        <p14:creationId xmlns:p14="http://schemas.microsoft.com/office/powerpoint/2010/main" val="4246743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תיבת טקסט 1">
            <a:extLst>
              <a:ext uri="{FF2B5EF4-FFF2-40B4-BE49-F238E27FC236}">
                <a16:creationId xmlns:a16="http://schemas.microsoft.com/office/drawing/2014/main" id="{A1274DCD-0EBF-4390-8485-6CF8921CD572}"/>
              </a:ext>
            </a:extLst>
          </p:cNvPr>
          <p:cNvSpPr txBox="1"/>
          <p:nvPr/>
        </p:nvSpPr>
        <p:spPr>
          <a:xfrm>
            <a:off x="250257" y="211756"/>
            <a:ext cx="11781322" cy="6740307"/>
          </a:xfrm>
          <a:prstGeom prst="rect">
            <a:avLst/>
          </a:prstGeom>
          <a:noFill/>
        </p:spPr>
        <p:txBody>
          <a:bodyPr wrap="square" rtlCol="1">
            <a:spAutoFit/>
          </a:bodyPr>
          <a:lstStyle/>
          <a:p>
            <a:r>
              <a:rPr lang="he-IL" sz="3600" dirty="0"/>
              <a:t>רקע:</a:t>
            </a:r>
          </a:p>
          <a:p>
            <a:r>
              <a:rPr lang="he-IL" sz="3600" dirty="0"/>
              <a:t>- תמונה היא מטריצה של פיקסלים אשר כל ערך בתא </a:t>
            </a:r>
            <a:r>
              <a:rPr lang="he-IL" sz="3600" dirty="0" err="1"/>
              <a:t>מסויים</a:t>
            </a:r>
            <a:r>
              <a:rPr lang="he-IL" sz="3600" dirty="0"/>
              <a:t> מייצג חוזק של אור , כאשר 0 זה שחור ו255 זה לבן.*</a:t>
            </a:r>
          </a:p>
          <a:p>
            <a:r>
              <a:rPr lang="he-IL" sz="3600" dirty="0"/>
              <a:t>כל </a:t>
            </a:r>
            <a:r>
              <a:rPr lang="he-IL" sz="3600" dirty="0" err="1"/>
              <a:t>פיסקל</a:t>
            </a:r>
            <a:r>
              <a:rPr lang="he-IL" sz="3600" dirty="0"/>
              <a:t> מיוצג ע"י 8 ביטים</a:t>
            </a:r>
          </a:p>
          <a:p>
            <a:pPr marL="285750" indent="-285750">
              <a:buFontTx/>
              <a:buChar char="-"/>
            </a:pPr>
            <a:r>
              <a:rPr lang="he-IL" sz="3600" dirty="0"/>
              <a:t>לעיבוד התמונה אנחנו נשתמש בספרייה של </a:t>
            </a:r>
            <a:r>
              <a:rPr lang="he-IL" sz="3600" dirty="0" err="1"/>
              <a:t>פייתון</a:t>
            </a:r>
            <a:r>
              <a:rPr lang="he-IL" sz="3600" dirty="0"/>
              <a:t> בשם </a:t>
            </a:r>
            <a:r>
              <a:rPr lang="en-US" sz="3600" dirty="0" err="1"/>
              <a:t>numpy</a:t>
            </a:r>
            <a:r>
              <a:rPr lang="he-IL" sz="3600" dirty="0"/>
              <a:t> *יותר יעיל לבדוק</a:t>
            </a:r>
          </a:p>
          <a:p>
            <a:pPr marL="285750" indent="-285750">
              <a:buFontTx/>
              <a:buChar char="-"/>
            </a:pPr>
            <a:r>
              <a:rPr lang="he-IL" sz="3600" dirty="0"/>
              <a:t>מה זה </a:t>
            </a:r>
            <a:r>
              <a:rPr lang="en-US" sz="3600" dirty="0"/>
              <a:t>EDGE DETECTION?</a:t>
            </a:r>
          </a:p>
          <a:p>
            <a:pPr marL="285750" indent="-285750">
              <a:buFontTx/>
              <a:buChar char="-"/>
            </a:pPr>
            <a:r>
              <a:rPr lang="he-IL" sz="3600" dirty="0" err="1"/>
              <a:t>מטיבציה</a:t>
            </a:r>
            <a:endParaRPr lang="he-IL" sz="3600" dirty="0"/>
          </a:p>
          <a:p>
            <a:pPr marL="285750" indent="-285750">
              <a:buFontTx/>
              <a:buChar char="-"/>
            </a:pPr>
            <a:r>
              <a:rPr lang="he-IL" sz="3600" dirty="0" err="1"/>
              <a:t>קונבולוציה</a:t>
            </a:r>
            <a:endParaRPr lang="he-IL" sz="3600" dirty="0"/>
          </a:p>
          <a:p>
            <a:endParaRPr lang="he-IL" sz="3600" dirty="0"/>
          </a:p>
          <a:p>
            <a:pPr marL="285750" indent="-285750">
              <a:buFontTx/>
              <a:buChar char="-"/>
            </a:pPr>
            <a:endParaRPr lang="en-US" sz="3600" dirty="0"/>
          </a:p>
          <a:p>
            <a:pPr marL="285750" indent="-285750">
              <a:buFontTx/>
              <a:buChar char="-"/>
            </a:pPr>
            <a:endParaRPr lang="he-IL" sz="3600" dirty="0"/>
          </a:p>
        </p:txBody>
      </p:sp>
    </p:spTree>
    <p:extLst>
      <p:ext uri="{BB962C8B-B14F-4D97-AF65-F5344CB8AC3E}">
        <p14:creationId xmlns:p14="http://schemas.microsoft.com/office/powerpoint/2010/main" val="21782201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60E4BA2-440D-4CEC-985B-896779EABAE4}"/>
              </a:ext>
            </a:extLst>
          </p:cNvPr>
          <p:cNvSpPr>
            <a:spLocks noGrp="1"/>
          </p:cNvSpPr>
          <p:nvPr>
            <p:ph type="title"/>
          </p:nvPr>
        </p:nvSpPr>
        <p:spPr/>
        <p:txBody>
          <a:bodyPr/>
          <a:lstStyle/>
          <a:p>
            <a:r>
              <a:rPr lang="he-IL" dirty="0"/>
              <a:t>קוד</a:t>
            </a:r>
          </a:p>
        </p:txBody>
      </p:sp>
      <p:sp>
        <p:nvSpPr>
          <p:cNvPr id="3" name="מציין מיקום תוכן 2">
            <a:extLst>
              <a:ext uri="{FF2B5EF4-FFF2-40B4-BE49-F238E27FC236}">
                <a16:creationId xmlns:a16="http://schemas.microsoft.com/office/drawing/2014/main" id="{C6250252-BFFD-42D3-B176-EA73E020DB02}"/>
              </a:ext>
            </a:extLst>
          </p:cNvPr>
          <p:cNvSpPr>
            <a:spLocks noGrp="1"/>
          </p:cNvSpPr>
          <p:nvPr>
            <p:ph idx="1"/>
          </p:nvPr>
        </p:nvSpPr>
        <p:spPr/>
        <p:txBody>
          <a:bodyPr/>
          <a:lstStyle/>
          <a:p>
            <a:endParaRPr lang="he-IL"/>
          </a:p>
        </p:txBody>
      </p:sp>
    </p:spTree>
    <p:extLst>
      <p:ext uri="{BB962C8B-B14F-4D97-AF65-F5344CB8AC3E}">
        <p14:creationId xmlns:p14="http://schemas.microsoft.com/office/powerpoint/2010/main" val="34687938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4158B05-7BEE-4351-9857-4DD932F62F63}"/>
              </a:ext>
            </a:extLst>
          </p:cNvPr>
          <p:cNvSpPr>
            <a:spLocks noGrp="1"/>
          </p:cNvSpPr>
          <p:nvPr>
            <p:ph type="title"/>
          </p:nvPr>
        </p:nvSpPr>
        <p:spPr/>
        <p:txBody>
          <a:bodyPr/>
          <a:lstStyle/>
          <a:p>
            <a:r>
              <a:rPr lang="he-IL" dirty="0"/>
              <a:t>בעיות</a:t>
            </a:r>
          </a:p>
        </p:txBody>
      </p:sp>
      <p:sp>
        <p:nvSpPr>
          <p:cNvPr id="3" name="מציין מיקום תוכן 2">
            <a:extLst>
              <a:ext uri="{FF2B5EF4-FFF2-40B4-BE49-F238E27FC236}">
                <a16:creationId xmlns:a16="http://schemas.microsoft.com/office/drawing/2014/main" id="{F10AD5B5-1E19-4E8B-8C20-40D638AD2AEF}"/>
              </a:ext>
            </a:extLst>
          </p:cNvPr>
          <p:cNvSpPr>
            <a:spLocks noGrp="1"/>
          </p:cNvSpPr>
          <p:nvPr>
            <p:ph idx="1"/>
          </p:nvPr>
        </p:nvSpPr>
        <p:spPr/>
        <p:txBody>
          <a:bodyPr/>
          <a:lstStyle/>
          <a:p>
            <a:endParaRPr lang="he-IL"/>
          </a:p>
        </p:txBody>
      </p:sp>
    </p:spTree>
    <p:extLst>
      <p:ext uri="{BB962C8B-B14F-4D97-AF65-F5344CB8AC3E}">
        <p14:creationId xmlns:p14="http://schemas.microsoft.com/office/powerpoint/2010/main" val="29844124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B508316-045E-466F-870A-A55A4BBAF197}"/>
              </a:ext>
            </a:extLst>
          </p:cNvPr>
          <p:cNvSpPr>
            <a:spLocks noGrp="1"/>
          </p:cNvSpPr>
          <p:nvPr>
            <p:ph type="title"/>
          </p:nvPr>
        </p:nvSpPr>
        <p:spPr/>
        <p:txBody>
          <a:bodyPr/>
          <a:lstStyle/>
          <a:p>
            <a:r>
              <a:rPr lang="he-IL" dirty="0" err="1"/>
              <a:t>אלג</a:t>
            </a:r>
            <a:r>
              <a:rPr lang="he-IL" dirty="0"/>
              <a:t> 4</a:t>
            </a:r>
          </a:p>
        </p:txBody>
      </p:sp>
      <p:sp>
        <p:nvSpPr>
          <p:cNvPr id="3" name="מציין מיקום תוכן 2">
            <a:extLst>
              <a:ext uri="{FF2B5EF4-FFF2-40B4-BE49-F238E27FC236}">
                <a16:creationId xmlns:a16="http://schemas.microsoft.com/office/drawing/2014/main" id="{FA41328B-BFEB-42F0-84B0-48D4969D5CEE}"/>
              </a:ext>
            </a:extLst>
          </p:cNvPr>
          <p:cNvSpPr>
            <a:spLocks noGrp="1"/>
          </p:cNvSpPr>
          <p:nvPr>
            <p:ph idx="1"/>
          </p:nvPr>
        </p:nvSpPr>
        <p:spPr/>
        <p:txBody>
          <a:bodyPr/>
          <a:lstStyle/>
          <a:p>
            <a:endParaRPr lang="he-IL"/>
          </a:p>
        </p:txBody>
      </p:sp>
    </p:spTree>
    <p:extLst>
      <p:ext uri="{BB962C8B-B14F-4D97-AF65-F5344CB8AC3E}">
        <p14:creationId xmlns:p14="http://schemas.microsoft.com/office/powerpoint/2010/main" val="12259936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788D30E-0C72-4470-9318-1699DE5E1557}"/>
              </a:ext>
            </a:extLst>
          </p:cNvPr>
          <p:cNvSpPr>
            <a:spLocks noGrp="1"/>
          </p:cNvSpPr>
          <p:nvPr>
            <p:ph type="title"/>
          </p:nvPr>
        </p:nvSpPr>
        <p:spPr/>
        <p:txBody>
          <a:bodyPr/>
          <a:lstStyle/>
          <a:p>
            <a:r>
              <a:rPr lang="he-IL" dirty="0"/>
              <a:t>קוד</a:t>
            </a:r>
          </a:p>
        </p:txBody>
      </p:sp>
      <p:sp>
        <p:nvSpPr>
          <p:cNvPr id="3" name="מציין מיקום תוכן 2">
            <a:extLst>
              <a:ext uri="{FF2B5EF4-FFF2-40B4-BE49-F238E27FC236}">
                <a16:creationId xmlns:a16="http://schemas.microsoft.com/office/drawing/2014/main" id="{BF9C3255-F55E-4EFB-AB8B-B257307AF053}"/>
              </a:ext>
            </a:extLst>
          </p:cNvPr>
          <p:cNvSpPr>
            <a:spLocks noGrp="1"/>
          </p:cNvSpPr>
          <p:nvPr>
            <p:ph idx="1"/>
          </p:nvPr>
        </p:nvSpPr>
        <p:spPr/>
        <p:txBody>
          <a:bodyPr/>
          <a:lstStyle/>
          <a:p>
            <a:endParaRPr lang="he-IL"/>
          </a:p>
        </p:txBody>
      </p:sp>
    </p:spTree>
    <p:extLst>
      <p:ext uri="{BB962C8B-B14F-4D97-AF65-F5344CB8AC3E}">
        <p14:creationId xmlns:p14="http://schemas.microsoft.com/office/powerpoint/2010/main" val="6812212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A6A3A7D-59DB-442B-B9C2-FAE3845F95E6}"/>
              </a:ext>
            </a:extLst>
          </p:cNvPr>
          <p:cNvSpPr>
            <a:spLocks noGrp="1"/>
          </p:cNvSpPr>
          <p:nvPr>
            <p:ph type="title"/>
          </p:nvPr>
        </p:nvSpPr>
        <p:spPr/>
        <p:txBody>
          <a:bodyPr/>
          <a:lstStyle/>
          <a:p>
            <a:r>
              <a:rPr lang="he-IL" dirty="0"/>
              <a:t>בעיות</a:t>
            </a:r>
          </a:p>
        </p:txBody>
      </p:sp>
      <p:sp>
        <p:nvSpPr>
          <p:cNvPr id="3" name="מציין מיקום תוכן 2">
            <a:extLst>
              <a:ext uri="{FF2B5EF4-FFF2-40B4-BE49-F238E27FC236}">
                <a16:creationId xmlns:a16="http://schemas.microsoft.com/office/drawing/2014/main" id="{EAA0EC42-4E98-4044-951E-52753A86071A}"/>
              </a:ext>
            </a:extLst>
          </p:cNvPr>
          <p:cNvSpPr>
            <a:spLocks noGrp="1"/>
          </p:cNvSpPr>
          <p:nvPr>
            <p:ph idx="1"/>
          </p:nvPr>
        </p:nvSpPr>
        <p:spPr/>
        <p:txBody>
          <a:bodyPr/>
          <a:lstStyle/>
          <a:p>
            <a:endParaRPr lang="he-IL"/>
          </a:p>
        </p:txBody>
      </p:sp>
    </p:spTree>
    <p:extLst>
      <p:ext uri="{BB962C8B-B14F-4D97-AF65-F5344CB8AC3E}">
        <p14:creationId xmlns:p14="http://schemas.microsoft.com/office/powerpoint/2010/main" val="1678010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תיבת טקסט 1">
            <a:extLst>
              <a:ext uri="{FF2B5EF4-FFF2-40B4-BE49-F238E27FC236}">
                <a16:creationId xmlns:a16="http://schemas.microsoft.com/office/drawing/2014/main" id="{36FA8A9D-FCB0-46CF-9C51-AE4E3E1DF3B8}"/>
              </a:ext>
            </a:extLst>
          </p:cNvPr>
          <p:cNvSpPr txBox="1"/>
          <p:nvPr/>
        </p:nvSpPr>
        <p:spPr>
          <a:xfrm>
            <a:off x="856648" y="269507"/>
            <a:ext cx="10876548" cy="369332"/>
          </a:xfrm>
          <a:prstGeom prst="rect">
            <a:avLst/>
          </a:prstGeom>
          <a:noFill/>
        </p:spPr>
        <p:txBody>
          <a:bodyPr wrap="square" rtlCol="1">
            <a:spAutoFit/>
          </a:bodyPr>
          <a:lstStyle/>
          <a:p>
            <a:r>
              <a:rPr lang="he-IL" dirty="0"/>
              <a:t>תמונה של תמונה </a:t>
            </a:r>
            <a:r>
              <a:rPr lang="he-IL" dirty="0" err="1"/>
              <a:t>בפייתון</a:t>
            </a:r>
            <a:endParaRPr lang="he-IL" dirty="0"/>
          </a:p>
        </p:txBody>
      </p:sp>
    </p:spTree>
    <p:extLst>
      <p:ext uri="{BB962C8B-B14F-4D97-AF65-F5344CB8AC3E}">
        <p14:creationId xmlns:p14="http://schemas.microsoft.com/office/powerpoint/2010/main" val="3993807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תיבת טקסט 1">
            <a:extLst>
              <a:ext uri="{FF2B5EF4-FFF2-40B4-BE49-F238E27FC236}">
                <a16:creationId xmlns:a16="http://schemas.microsoft.com/office/drawing/2014/main" id="{A1274DCD-0EBF-4390-8485-6CF8921CD572}"/>
              </a:ext>
            </a:extLst>
          </p:cNvPr>
          <p:cNvSpPr txBox="1"/>
          <p:nvPr/>
        </p:nvSpPr>
        <p:spPr>
          <a:xfrm>
            <a:off x="250257" y="211756"/>
            <a:ext cx="11781322" cy="6740307"/>
          </a:xfrm>
          <a:prstGeom prst="rect">
            <a:avLst/>
          </a:prstGeom>
          <a:noFill/>
        </p:spPr>
        <p:txBody>
          <a:bodyPr wrap="square" rtlCol="1">
            <a:spAutoFit/>
          </a:bodyPr>
          <a:lstStyle/>
          <a:p>
            <a:r>
              <a:rPr lang="he-IL" sz="3600" dirty="0"/>
              <a:t>רקע:</a:t>
            </a:r>
          </a:p>
          <a:p>
            <a:r>
              <a:rPr lang="he-IL" sz="3600" dirty="0"/>
              <a:t>- תמונה היא מטריצה של פיקסלים אשר כל ערך בתא </a:t>
            </a:r>
            <a:r>
              <a:rPr lang="he-IL" sz="3600" dirty="0" err="1"/>
              <a:t>מסויים</a:t>
            </a:r>
            <a:r>
              <a:rPr lang="he-IL" sz="3600" dirty="0"/>
              <a:t> מייצג חוזק של אור , כאשר 0 זה שחור ו255 זה לבן.*</a:t>
            </a:r>
          </a:p>
          <a:p>
            <a:r>
              <a:rPr lang="he-IL" sz="3600" dirty="0"/>
              <a:t>כל </a:t>
            </a:r>
            <a:r>
              <a:rPr lang="he-IL" sz="3600" dirty="0" err="1"/>
              <a:t>פיסקל</a:t>
            </a:r>
            <a:r>
              <a:rPr lang="he-IL" sz="3600" dirty="0"/>
              <a:t> מיוצג ע"י 8 ביטים</a:t>
            </a:r>
          </a:p>
          <a:p>
            <a:pPr marL="285750" indent="-285750">
              <a:buFontTx/>
              <a:buChar char="-"/>
            </a:pPr>
            <a:r>
              <a:rPr lang="he-IL" sz="3600" dirty="0"/>
              <a:t>לעיבוד התמונה אנחנו נשתמש בספרייה של </a:t>
            </a:r>
            <a:r>
              <a:rPr lang="he-IL" sz="3600" dirty="0" err="1"/>
              <a:t>פייתון</a:t>
            </a:r>
            <a:r>
              <a:rPr lang="he-IL" sz="3600" dirty="0"/>
              <a:t> בשם </a:t>
            </a:r>
            <a:r>
              <a:rPr lang="en-US" sz="3600" dirty="0" err="1"/>
              <a:t>numpy</a:t>
            </a:r>
            <a:r>
              <a:rPr lang="he-IL" sz="3600" dirty="0"/>
              <a:t> *יותר יעיל לבדוק</a:t>
            </a:r>
          </a:p>
          <a:p>
            <a:pPr marL="285750" indent="-285750">
              <a:buFontTx/>
              <a:buChar char="-"/>
            </a:pPr>
            <a:r>
              <a:rPr lang="he-IL" sz="3600" dirty="0"/>
              <a:t>מה זה </a:t>
            </a:r>
            <a:r>
              <a:rPr lang="en-US" sz="3600" dirty="0"/>
              <a:t>EDGE DETECTION?</a:t>
            </a:r>
          </a:p>
          <a:p>
            <a:pPr marL="285750" indent="-285750">
              <a:buFontTx/>
              <a:buChar char="-"/>
            </a:pPr>
            <a:r>
              <a:rPr lang="he-IL" sz="3600" dirty="0" err="1"/>
              <a:t>מטיבציה</a:t>
            </a:r>
            <a:endParaRPr lang="he-IL" sz="3600" dirty="0"/>
          </a:p>
          <a:p>
            <a:pPr marL="285750" indent="-285750">
              <a:buFontTx/>
              <a:buChar char="-"/>
            </a:pPr>
            <a:r>
              <a:rPr lang="he-IL" sz="3600" dirty="0" err="1"/>
              <a:t>קונבולוציה</a:t>
            </a:r>
            <a:endParaRPr lang="he-IL" sz="3600" dirty="0"/>
          </a:p>
          <a:p>
            <a:endParaRPr lang="he-IL" sz="3600" dirty="0"/>
          </a:p>
          <a:p>
            <a:pPr marL="285750" indent="-285750">
              <a:buFontTx/>
              <a:buChar char="-"/>
            </a:pPr>
            <a:endParaRPr lang="en-US" sz="3600" dirty="0"/>
          </a:p>
          <a:p>
            <a:pPr marL="285750" indent="-285750">
              <a:buFontTx/>
              <a:buChar char="-"/>
            </a:pPr>
            <a:endParaRPr lang="he-IL" sz="3600" dirty="0"/>
          </a:p>
        </p:txBody>
      </p:sp>
    </p:spTree>
    <p:extLst>
      <p:ext uri="{BB962C8B-B14F-4D97-AF65-F5344CB8AC3E}">
        <p14:creationId xmlns:p14="http://schemas.microsoft.com/office/powerpoint/2010/main" val="3402978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תיבת טקסט 1">
            <a:extLst>
              <a:ext uri="{FF2B5EF4-FFF2-40B4-BE49-F238E27FC236}">
                <a16:creationId xmlns:a16="http://schemas.microsoft.com/office/drawing/2014/main" id="{36C76C2A-50F5-4D3C-BDBB-DFA33B5E441F}"/>
              </a:ext>
            </a:extLst>
          </p:cNvPr>
          <p:cNvSpPr txBox="1"/>
          <p:nvPr/>
        </p:nvSpPr>
        <p:spPr>
          <a:xfrm>
            <a:off x="895149" y="375385"/>
            <a:ext cx="10693668" cy="1569660"/>
          </a:xfrm>
          <a:prstGeom prst="rect">
            <a:avLst/>
          </a:prstGeom>
          <a:noFill/>
        </p:spPr>
        <p:txBody>
          <a:bodyPr wrap="square" rtlCol="1">
            <a:spAutoFit/>
          </a:bodyPr>
          <a:lstStyle/>
          <a:p>
            <a:r>
              <a:rPr lang="he-IL" sz="2400" dirty="0"/>
              <a:t>מה זה </a:t>
            </a:r>
            <a:r>
              <a:rPr lang="en-US" sz="2400" dirty="0" err="1"/>
              <a:t>numpy</a:t>
            </a:r>
            <a:r>
              <a:rPr lang="en-US" sz="2400" dirty="0"/>
              <a:t>  </a:t>
            </a:r>
            <a:r>
              <a:rPr lang="he-IL" sz="2400" dirty="0"/>
              <a:t> ולמה להשתמש בה?</a:t>
            </a:r>
          </a:p>
          <a:p>
            <a:r>
              <a:rPr lang="he-IL" sz="2400" dirty="0"/>
              <a:t>היא ספרייה </a:t>
            </a:r>
            <a:r>
              <a:rPr lang="he-IL" sz="2400" dirty="0" err="1"/>
              <a:t>בפייתון</a:t>
            </a:r>
            <a:r>
              <a:rPr lang="he-IL" sz="2400" dirty="0"/>
              <a:t> שבאה לשפר ביצוע של חישובים </a:t>
            </a:r>
            <a:r>
              <a:rPr lang="he-IL" sz="2400" dirty="0" err="1"/>
              <a:t>מתמטים</a:t>
            </a:r>
            <a:r>
              <a:rPr lang="he-IL" sz="2400" dirty="0"/>
              <a:t> </a:t>
            </a:r>
            <a:r>
              <a:rPr lang="he-IL" sz="2400" dirty="0" err="1"/>
              <a:t>בפייתון</a:t>
            </a:r>
            <a:r>
              <a:rPr lang="he-IL" sz="2400" dirty="0"/>
              <a:t>.</a:t>
            </a:r>
          </a:p>
          <a:p>
            <a:r>
              <a:rPr lang="he-IL" sz="2400" dirty="0" err="1"/>
              <a:t>פייתון</a:t>
            </a:r>
            <a:r>
              <a:rPr lang="he-IL" sz="2400" dirty="0"/>
              <a:t> משתמש ברשימה בשביל לייצג מטריצה ו</a:t>
            </a:r>
            <a:r>
              <a:rPr lang="en-US" sz="2400" dirty="0" err="1"/>
              <a:t>numpy</a:t>
            </a:r>
            <a:r>
              <a:rPr lang="en-US" sz="2400" dirty="0"/>
              <a:t> </a:t>
            </a:r>
            <a:r>
              <a:rPr lang="he-IL" sz="2400" dirty="0"/>
              <a:t> משתמש ב </a:t>
            </a:r>
            <a:r>
              <a:rPr lang="en-US" sz="2400" dirty="0"/>
              <a:t>NDARRAY </a:t>
            </a:r>
            <a:r>
              <a:rPr lang="he-IL" sz="2400" dirty="0"/>
              <a:t> *</a:t>
            </a:r>
          </a:p>
          <a:p>
            <a:r>
              <a:rPr lang="he-IL" sz="2400" dirty="0"/>
              <a:t>יעילות? </a:t>
            </a:r>
          </a:p>
        </p:txBody>
      </p:sp>
    </p:spTree>
    <p:extLst>
      <p:ext uri="{BB962C8B-B14F-4D97-AF65-F5344CB8AC3E}">
        <p14:creationId xmlns:p14="http://schemas.microsoft.com/office/powerpoint/2010/main" val="1945308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תיבת טקסט 1">
            <a:extLst>
              <a:ext uri="{FF2B5EF4-FFF2-40B4-BE49-F238E27FC236}">
                <a16:creationId xmlns:a16="http://schemas.microsoft.com/office/drawing/2014/main" id="{A1274DCD-0EBF-4390-8485-6CF8921CD572}"/>
              </a:ext>
            </a:extLst>
          </p:cNvPr>
          <p:cNvSpPr txBox="1"/>
          <p:nvPr/>
        </p:nvSpPr>
        <p:spPr>
          <a:xfrm>
            <a:off x="250257" y="211756"/>
            <a:ext cx="11781322" cy="6740307"/>
          </a:xfrm>
          <a:prstGeom prst="rect">
            <a:avLst/>
          </a:prstGeom>
          <a:noFill/>
        </p:spPr>
        <p:txBody>
          <a:bodyPr wrap="square" rtlCol="1">
            <a:spAutoFit/>
          </a:bodyPr>
          <a:lstStyle/>
          <a:p>
            <a:r>
              <a:rPr lang="he-IL" sz="3600" dirty="0"/>
              <a:t>רקע:</a:t>
            </a:r>
          </a:p>
          <a:p>
            <a:r>
              <a:rPr lang="he-IL" sz="3600" dirty="0"/>
              <a:t>- תמונה היא מטריצה של פיקסלים אשר כל ערך בתא </a:t>
            </a:r>
            <a:r>
              <a:rPr lang="he-IL" sz="3600" dirty="0" err="1"/>
              <a:t>מסויים</a:t>
            </a:r>
            <a:r>
              <a:rPr lang="he-IL" sz="3600" dirty="0"/>
              <a:t> מייצג חוזק של אור , כאשר 0 זה שחור ו255 זה לבן.*</a:t>
            </a:r>
          </a:p>
          <a:p>
            <a:r>
              <a:rPr lang="he-IL" sz="3600" dirty="0"/>
              <a:t>כל </a:t>
            </a:r>
            <a:r>
              <a:rPr lang="he-IL" sz="3600" dirty="0" err="1"/>
              <a:t>פיסקל</a:t>
            </a:r>
            <a:r>
              <a:rPr lang="he-IL" sz="3600" dirty="0"/>
              <a:t> מיוצג ע"י 8 ביטים</a:t>
            </a:r>
          </a:p>
          <a:p>
            <a:pPr marL="285750" indent="-285750">
              <a:buFontTx/>
              <a:buChar char="-"/>
            </a:pPr>
            <a:r>
              <a:rPr lang="he-IL" sz="3600" dirty="0"/>
              <a:t>לעיבוד התמונה אנחנו נשתמש בספרייה של </a:t>
            </a:r>
            <a:r>
              <a:rPr lang="he-IL" sz="3600" dirty="0" err="1"/>
              <a:t>פייתון</a:t>
            </a:r>
            <a:r>
              <a:rPr lang="he-IL" sz="3600" dirty="0"/>
              <a:t> בשם </a:t>
            </a:r>
            <a:r>
              <a:rPr lang="en-US" sz="3600" dirty="0" err="1"/>
              <a:t>numpy</a:t>
            </a:r>
            <a:r>
              <a:rPr lang="he-IL" sz="3600" dirty="0"/>
              <a:t> *יותר יעיל לבדוק</a:t>
            </a:r>
          </a:p>
          <a:p>
            <a:pPr marL="285750" indent="-285750">
              <a:buFontTx/>
              <a:buChar char="-"/>
            </a:pPr>
            <a:r>
              <a:rPr lang="he-IL" sz="3600" dirty="0"/>
              <a:t>מה זה </a:t>
            </a:r>
            <a:r>
              <a:rPr lang="en-US" sz="3600" dirty="0"/>
              <a:t>EDGE DETECTION?</a:t>
            </a:r>
          </a:p>
          <a:p>
            <a:pPr marL="285750" indent="-285750">
              <a:buFontTx/>
              <a:buChar char="-"/>
            </a:pPr>
            <a:r>
              <a:rPr lang="he-IL" sz="3600" dirty="0" err="1"/>
              <a:t>מטיבציה</a:t>
            </a:r>
            <a:endParaRPr lang="he-IL" sz="3600" dirty="0"/>
          </a:p>
          <a:p>
            <a:pPr marL="285750" indent="-285750">
              <a:buFontTx/>
              <a:buChar char="-"/>
            </a:pPr>
            <a:r>
              <a:rPr lang="he-IL" sz="3600" dirty="0" err="1"/>
              <a:t>קונבולוציה</a:t>
            </a:r>
            <a:endParaRPr lang="he-IL" sz="3600" dirty="0"/>
          </a:p>
          <a:p>
            <a:endParaRPr lang="he-IL" sz="3600" dirty="0"/>
          </a:p>
          <a:p>
            <a:pPr marL="285750" indent="-285750">
              <a:buFontTx/>
              <a:buChar char="-"/>
            </a:pPr>
            <a:endParaRPr lang="en-US" sz="3600" dirty="0"/>
          </a:p>
          <a:p>
            <a:pPr marL="285750" indent="-285750">
              <a:buFontTx/>
              <a:buChar char="-"/>
            </a:pPr>
            <a:endParaRPr lang="he-IL" sz="3600" dirty="0"/>
          </a:p>
        </p:txBody>
      </p:sp>
    </p:spTree>
    <p:extLst>
      <p:ext uri="{BB962C8B-B14F-4D97-AF65-F5344CB8AC3E}">
        <p14:creationId xmlns:p14="http://schemas.microsoft.com/office/powerpoint/2010/main" val="700187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תיבת טקסט 1">
            <a:extLst>
              <a:ext uri="{FF2B5EF4-FFF2-40B4-BE49-F238E27FC236}">
                <a16:creationId xmlns:a16="http://schemas.microsoft.com/office/drawing/2014/main" id="{FBA34040-95D0-42AE-A47C-AB12E9DD87F5}"/>
              </a:ext>
            </a:extLst>
          </p:cNvPr>
          <p:cNvSpPr txBox="1"/>
          <p:nvPr/>
        </p:nvSpPr>
        <p:spPr>
          <a:xfrm>
            <a:off x="2349448" y="566040"/>
            <a:ext cx="9249878" cy="2616101"/>
          </a:xfrm>
          <a:prstGeom prst="rect">
            <a:avLst/>
          </a:prstGeom>
          <a:noFill/>
        </p:spPr>
        <p:txBody>
          <a:bodyPr wrap="square" rtlCol="1">
            <a:spAutoFit/>
          </a:bodyPr>
          <a:lstStyle/>
          <a:p>
            <a:r>
              <a:rPr lang="he-IL" sz="2400" u="sng" dirty="0"/>
              <a:t>אז מה זה </a:t>
            </a:r>
            <a:r>
              <a:rPr lang="en-US" sz="2400" u="sng" dirty="0"/>
              <a:t>EDGE DETECTION</a:t>
            </a:r>
            <a:r>
              <a:rPr lang="he-IL" sz="2400" u="sng" dirty="0"/>
              <a:t>? או בעברית זיהוי קצוות?</a:t>
            </a:r>
          </a:p>
          <a:p>
            <a:r>
              <a:rPr lang="he-IL" sz="2000" b="1" dirty="0"/>
              <a:t>זיהוי קצוות</a:t>
            </a:r>
            <a:r>
              <a:rPr lang="he-IL" sz="2000" dirty="0"/>
              <a:t> היא פעולה מתמטית מרחבית שמטרתה למצוא את </a:t>
            </a:r>
            <a:r>
              <a:rPr lang="he-IL" sz="2000" dirty="0" err="1"/>
              <a:t>קוי</a:t>
            </a:r>
            <a:r>
              <a:rPr lang="he-IL" sz="2000" dirty="0"/>
              <a:t> הקצה בתמונה דיגיטלית. </a:t>
            </a:r>
            <a:r>
              <a:rPr lang="he-IL" sz="2000" dirty="0" err="1"/>
              <a:t>קוי</a:t>
            </a:r>
            <a:r>
              <a:rPr lang="he-IL" sz="2000" dirty="0"/>
              <a:t> קצה (שפות) מוגדרים כגבול בין רמות בהירות שונות. בדרך כלל, השוני בין רמות בהירות שבינן עוברת שפה הוא חד. זיהוי קצוות הוא כלי בסיסי בעיבוד תמונה וראייה ממוחשבת, המשמש בסיס לאלגוריתמים רבים לזיהוי עצמים וצורות בתמונות.</a:t>
            </a:r>
          </a:p>
          <a:p>
            <a:r>
              <a:rPr lang="he-IL" sz="2000" dirty="0"/>
              <a:t>כדאי לשים לב שקצוות לא בהכרח מסמלים</a:t>
            </a:r>
          </a:p>
          <a:p>
            <a:r>
              <a:rPr lang="he-IL" sz="2000" dirty="0"/>
              <a:t> אובייקטים בתמונה.</a:t>
            </a:r>
            <a:endParaRPr lang="en-US" sz="2000" dirty="0"/>
          </a:p>
          <a:p>
            <a:endParaRPr lang="he-IL" sz="2000" dirty="0"/>
          </a:p>
        </p:txBody>
      </p:sp>
      <p:pic>
        <p:nvPicPr>
          <p:cNvPr id="3" name="תמונה 2">
            <a:extLst>
              <a:ext uri="{FF2B5EF4-FFF2-40B4-BE49-F238E27FC236}">
                <a16:creationId xmlns:a16="http://schemas.microsoft.com/office/drawing/2014/main" id="{C79D6249-AFCE-4204-BDC9-8201971245F9}"/>
              </a:ext>
            </a:extLst>
          </p:cNvPr>
          <p:cNvPicPr>
            <a:picLocks noChangeAspect="1"/>
          </p:cNvPicPr>
          <p:nvPr/>
        </p:nvPicPr>
        <p:blipFill>
          <a:blip r:embed="rId2"/>
          <a:stretch>
            <a:fillRect/>
          </a:stretch>
        </p:blipFill>
        <p:spPr>
          <a:xfrm>
            <a:off x="804430" y="2365259"/>
            <a:ext cx="5442366" cy="3926701"/>
          </a:xfrm>
          <a:prstGeom prst="rect">
            <a:avLst/>
          </a:prstGeom>
        </p:spPr>
      </p:pic>
    </p:spTree>
    <p:extLst>
      <p:ext uri="{BB962C8B-B14F-4D97-AF65-F5344CB8AC3E}">
        <p14:creationId xmlns:p14="http://schemas.microsoft.com/office/powerpoint/2010/main" val="1789158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תיבת טקסט 1">
            <a:extLst>
              <a:ext uri="{FF2B5EF4-FFF2-40B4-BE49-F238E27FC236}">
                <a16:creationId xmlns:a16="http://schemas.microsoft.com/office/drawing/2014/main" id="{A1274DCD-0EBF-4390-8485-6CF8921CD572}"/>
              </a:ext>
            </a:extLst>
          </p:cNvPr>
          <p:cNvSpPr txBox="1"/>
          <p:nvPr/>
        </p:nvSpPr>
        <p:spPr>
          <a:xfrm>
            <a:off x="250257" y="211756"/>
            <a:ext cx="11781322" cy="6740307"/>
          </a:xfrm>
          <a:prstGeom prst="rect">
            <a:avLst/>
          </a:prstGeom>
          <a:noFill/>
        </p:spPr>
        <p:txBody>
          <a:bodyPr wrap="square" rtlCol="1">
            <a:spAutoFit/>
          </a:bodyPr>
          <a:lstStyle/>
          <a:p>
            <a:r>
              <a:rPr lang="he-IL" sz="3600" dirty="0"/>
              <a:t>רקע:</a:t>
            </a:r>
          </a:p>
          <a:p>
            <a:r>
              <a:rPr lang="he-IL" sz="3600" dirty="0"/>
              <a:t>- תמונה היא מטריצה של פיקסלים אשר כל ערך בתא </a:t>
            </a:r>
            <a:r>
              <a:rPr lang="he-IL" sz="3600" dirty="0" err="1"/>
              <a:t>מסויים</a:t>
            </a:r>
            <a:r>
              <a:rPr lang="he-IL" sz="3600" dirty="0"/>
              <a:t> מייצג חוזק של אור , כאשר 0 זה שחור ו255 זה לבן.*</a:t>
            </a:r>
          </a:p>
          <a:p>
            <a:r>
              <a:rPr lang="he-IL" sz="3600" dirty="0"/>
              <a:t>כל </a:t>
            </a:r>
            <a:r>
              <a:rPr lang="he-IL" sz="3600" dirty="0" err="1"/>
              <a:t>פיסקל</a:t>
            </a:r>
            <a:r>
              <a:rPr lang="he-IL" sz="3600" dirty="0"/>
              <a:t> מיוצג ע"י 8 ביטים</a:t>
            </a:r>
          </a:p>
          <a:p>
            <a:pPr marL="285750" indent="-285750">
              <a:buFontTx/>
              <a:buChar char="-"/>
            </a:pPr>
            <a:r>
              <a:rPr lang="he-IL" sz="3600" dirty="0"/>
              <a:t>לעיבוד התמונה אנחנו נשתמש בספרייה של </a:t>
            </a:r>
            <a:r>
              <a:rPr lang="he-IL" sz="3600" dirty="0" err="1"/>
              <a:t>פייתון</a:t>
            </a:r>
            <a:r>
              <a:rPr lang="he-IL" sz="3600" dirty="0"/>
              <a:t> בשם </a:t>
            </a:r>
            <a:r>
              <a:rPr lang="en-US" sz="3600" dirty="0" err="1"/>
              <a:t>numpy</a:t>
            </a:r>
            <a:r>
              <a:rPr lang="he-IL" sz="3600" dirty="0"/>
              <a:t> *יותר יעיל לבדוק</a:t>
            </a:r>
          </a:p>
          <a:p>
            <a:pPr marL="285750" indent="-285750">
              <a:buFontTx/>
              <a:buChar char="-"/>
            </a:pPr>
            <a:r>
              <a:rPr lang="he-IL" sz="3600" dirty="0"/>
              <a:t>מה זה </a:t>
            </a:r>
            <a:r>
              <a:rPr lang="en-US" sz="3600" dirty="0"/>
              <a:t>EDGE DETECTION?</a:t>
            </a:r>
          </a:p>
          <a:p>
            <a:pPr marL="285750" indent="-285750">
              <a:buFontTx/>
              <a:buChar char="-"/>
            </a:pPr>
            <a:r>
              <a:rPr lang="he-IL" sz="3600" dirty="0" err="1"/>
              <a:t>מטיבציה</a:t>
            </a:r>
            <a:endParaRPr lang="he-IL" sz="3600" dirty="0"/>
          </a:p>
          <a:p>
            <a:pPr marL="285750" indent="-285750">
              <a:buFontTx/>
              <a:buChar char="-"/>
            </a:pPr>
            <a:r>
              <a:rPr lang="he-IL" sz="3600" dirty="0" err="1"/>
              <a:t>קונבולוציה</a:t>
            </a:r>
            <a:endParaRPr lang="he-IL" sz="3600" dirty="0"/>
          </a:p>
          <a:p>
            <a:endParaRPr lang="he-IL" sz="3600" dirty="0"/>
          </a:p>
          <a:p>
            <a:pPr marL="285750" indent="-285750">
              <a:buFontTx/>
              <a:buChar char="-"/>
            </a:pPr>
            <a:endParaRPr lang="en-US" sz="3600" dirty="0"/>
          </a:p>
          <a:p>
            <a:pPr marL="285750" indent="-285750">
              <a:buFontTx/>
              <a:buChar char="-"/>
            </a:pPr>
            <a:endParaRPr lang="he-IL" sz="3600" dirty="0"/>
          </a:p>
        </p:txBody>
      </p:sp>
    </p:spTree>
    <p:extLst>
      <p:ext uri="{BB962C8B-B14F-4D97-AF65-F5344CB8AC3E}">
        <p14:creationId xmlns:p14="http://schemas.microsoft.com/office/powerpoint/2010/main" val="1885217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כותרת משנה 2">
            <a:extLst>
              <a:ext uri="{FF2B5EF4-FFF2-40B4-BE49-F238E27FC236}">
                <a16:creationId xmlns:a16="http://schemas.microsoft.com/office/drawing/2014/main" id="{DDC27981-40DB-4A57-AA14-374CC1FF80FE}"/>
              </a:ext>
            </a:extLst>
          </p:cNvPr>
          <p:cNvSpPr>
            <a:spLocks noGrp="1"/>
          </p:cNvSpPr>
          <p:nvPr>
            <p:ph type="subTitle" idx="1"/>
          </p:nvPr>
        </p:nvSpPr>
        <p:spPr>
          <a:xfrm>
            <a:off x="2342147" y="955091"/>
            <a:ext cx="9144000" cy="1655762"/>
          </a:xfrm>
        </p:spPr>
        <p:txBody>
          <a:bodyPr>
            <a:normAutofit fontScale="92500" lnSpcReduction="10000"/>
          </a:bodyPr>
          <a:lstStyle/>
          <a:p>
            <a:pPr algn="r"/>
            <a:r>
              <a:rPr lang="he-IL" dirty="0"/>
              <a:t>למה צריך בכלל למצוא שפות?</a:t>
            </a:r>
          </a:p>
          <a:p>
            <a:pPr algn="r"/>
            <a:r>
              <a:rPr lang="he-IL" dirty="0"/>
              <a:t>ישנם מספר אלגוריתמים שמשתמשים בשפות:</a:t>
            </a:r>
          </a:p>
          <a:p>
            <a:pPr algn="r"/>
            <a:r>
              <a:rPr lang="he-IL" dirty="0"/>
              <a:t> - חידוד תמונה</a:t>
            </a:r>
          </a:p>
          <a:p>
            <a:pPr algn="r"/>
            <a:r>
              <a:rPr lang="he-IL" dirty="0"/>
              <a:t>- מציאת עצמים בתמונה (שפה זה לא עצם!)</a:t>
            </a:r>
          </a:p>
          <a:p>
            <a:pPr algn="r"/>
            <a:endParaRPr lang="en-US" dirty="0"/>
          </a:p>
          <a:p>
            <a:pPr algn="r"/>
            <a:endParaRPr lang="he-IL" dirty="0"/>
          </a:p>
        </p:txBody>
      </p:sp>
      <p:pic>
        <p:nvPicPr>
          <p:cNvPr id="4" name="תמונה 3">
            <a:extLst>
              <a:ext uri="{FF2B5EF4-FFF2-40B4-BE49-F238E27FC236}">
                <a16:creationId xmlns:a16="http://schemas.microsoft.com/office/drawing/2014/main" id="{D41D063D-6BA5-4683-99A9-27E917F21F2D}"/>
              </a:ext>
            </a:extLst>
          </p:cNvPr>
          <p:cNvPicPr>
            <a:picLocks noChangeAspect="1"/>
          </p:cNvPicPr>
          <p:nvPr/>
        </p:nvPicPr>
        <p:blipFill>
          <a:blip r:embed="rId2"/>
          <a:stretch>
            <a:fillRect/>
          </a:stretch>
        </p:blipFill>
        <p:spPr>
          <a:xfrm>
            <a:off x="0" y="2513791"/>
            <a:ext cx="7844589" cy="4105843"/>
          </a:xfrm>
          <a:prstGeom prst="rect">
            <a:avLst/>
          </a:prstGeom>
        </p:spPr>
      </p:pic>
    </p:spTree>
    <p:extLst>
      <p:ext uri="{BB962C8B-B14F-4D97-AF65-F5344CB8AC3E}">
        <p14:creationId xmlns:p14="http://schemas.microsoft.com/office/powerpoint/2010/main" val="640230321"/>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TotalTime>
  <Words>468</Words>
  <Application>Microsoft Office PowerPoint</Application>
  <PresentationFormat>מסך רחב</PresentationFormat>
  <Paragraphs>73</Paragraphs>
  <Slides>24</Slides>
  <Notes>0</Notes>
  <HiddenSlides>0</HiddenSlides>
  <MMClips>0</MMClips>
  <ScaleCrop>false</ScaleCrop>
  <HeadingPairs>
    <vt:vector size="6" baseType="variant">
      <vt:variant>
        <vt:lpstr>גופנים בשימוש</vt:lpstr>
      </vt:variant>
      <vt:variant>
        <vt:i4>3</vt:i4>
      </vt:variant>
      <vt:variant>
        <vt:lpstr>ערכת נושא</vt:lpstr>
      </vt:variant>
      <vt:variant>
        <vt:i4>1</vt:i4>
      </vt:variant>
      <vt:variant>
        <vt:lpstr>כותרות שקופיות</vt:lpstr>
      </vt:variant>
      <vt:variant>
        <vt:i4>24</vt:i4>
      </vt:variant>
    </vt:vector>
  </HeadingPairs>
  <TitlesOfParts>
    <vt:vector size="28" baseType="lpstr">
      <vt:lpstr>Arial</vt:lpstr>
      <vt:lpstr>Calibri</vt:lpstr>
      <vt:lpstr>Calibri Light</vt:lpstr>
      <vt:lpstr>ערכת נושא Office</vt:lpstr>
      <vt:lpstr>Image processing: Edge Detection</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אלגוריתם ראשון- נגזרת</vt:lpstr>
      <vt:lpstr>קטע קוד על נגזרת</vt:lpstr>
      <vt:lpstr>בעיות של שיטת נגזרת</vt:lpstr>
      <vt:lpstr>אלגוריתם שני</vt:lpstr>
      <vt:lpstr>קטע קוד אלג 2</vt:lpstr>
      <vt:lpstr>בעיות</vt:lpstr>
      <vt:lpstr>אלג שלישי</vt:lpstr>
      <vt:lpstr>קוד</vt:lpstr>
      <vt:lpstr>בעיות</vt:lpstr>
      <vt:lpstr>אלג 4</vt:lpstr>
      <vt:lpstr>קוד</vt:lpstr>
      <vt:lpstr>בעיות</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processing: Edge Detection</dc:title>
  <dc:creator>בנימין דרמוני</dc:creator>
  <cp:lastModifiedBy>בנימין דרמוני</cp:lastModifiedBy>
  <cp:revision>9</cp:revision>
  <dcterms:created xsi:type="dcterms:W3CDTF">2019-12-11T11:04:34Z</dcterms:created>
  <dcterms:modified xsi:type="dcterms:W3CDTF">2019-12-11T12:33:46Z</dcterms:modified>
</cp:coreProperties>
</file>