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2" r:id="rId3"/>
    <p:sldId id="258" r:id="rId4"/>
    <p:sldId id="288" r:id="rId5"/>
    <p:sldId id="309" r:id="rId6"/>
    <p:sldId id="306" r:id="rId7"/>
    <p:sldId id="308" r:id="rId8"/>
    <p:sldId id="262" r:id="rId9"/>
    <p:sldId id="310" r:id="rId10"/>
    <p:sldId id="264" r:id="rId11"/>
    <p:sldId id="311" r:id="rId12"/>
    <p:sldId id="266" r:id="rId13"/>
    <p:sldId id="280" r:id="rId14"/>
    <p:sldId id="267" r:id="rId15"/>
    <p:sldId id="284" r:id="rId16"/>
    <p:sldId id="281" r:id="rId17"/>
    <p:sldId id="283" r:id="rId18"/>
    <p:sldId id="268" r:id="rId19"/>
    <p:sldId id="285" r:id="rId20"/>
    <p:sldId id="269" r:id="rId21"/>
    <p:sldId id="270" r:id="rId22"/>
    <p:sldId id="271" r:id="rId23"/>
    <p:sldId id="286" r:id="rId24"/>
    <p:sldId id="287" r:id="rId25"/>
    <p:sldId id="272" r:id="rId26"/>
    <p:sldId id="273" r:id="rId27"/>
    <p:sldId id="274" r:id="rId28"/>
    <p:sldId id="275" r:id="rId29"/>
    <p:sldId id="276" r:id="rId30"/>
    <p:sldId id="277" r:id="rId31"/>
    <p:sldId id="290" r:id="rId32"/>
    <p:sldId id="291" r:id="rId33"/>
    <p:sldId id="305" r:id="rId34"/>
    <p:sldId id="278" r:id="rId35"/>
    <p:sldId id="302" r:id="rId36"/>
    <p:sldId id="299" r:id="rId37"/>
    <p:sldId id="303" r:id="rId38"/>
    <p:sldId id="300" r:id="rId39"/>
    <p:sldId id="304" r:id="rId40"/>
    <p:sldId id="289" r:id="rId4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39C0B8-A278-4B41-9D22-46429AF28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0A6B1F3-5C5C-4394-A34E-F8632C2CF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F46BF3D-1CCE-4409-8663-04732A03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D8D1AC-2169-40BD-8624-C6B86A18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2FDF0B-AB8C-4810-AA04-CD3A3450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08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3CF76D-8143-431C-B5A6-683A413F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D7931F1-8B77-4B72-B4D7-AC276AFE1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B1F68D-2C5C-41E6-A991-DE3CF3A0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F25E29-4146-448D-8BF7-EFCF441E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3FCB33-2BD2-44EC-9FDA-F615FF17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1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5353350-A346-4B7C-90BA-F89BD103C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BE06C95-BD5A-4042-A85D-5C1C7008F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7E0FE8-4537-4F8B-9A26-85BFA321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D73FAD-2DB1-4A49-A43C-189A1A80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DC9B6B-6BE6-4620-8BFC-CE3FFFBF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99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B1A05C-2EE1-405D-9740-7831833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4FA684-5397-4E39-ACEA-58BF0CD2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A17262-F577-4422-8326-2B53AC88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357871-F7B1-4AEB-B3BD-A17322FB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49354B-B9D9-4A81-A0C0-01B553E8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081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589F40-13EC-4F96-AD26-2E8CC527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F25C98-8BC7-4D86-9BFE-D6E6FD001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304918-F543-4503-9DFF-AA5CA6AD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695211D-CED0-452D-8B03-DD09369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B2D068-BFAC-47C6-BE34-FEA15EA5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659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217275-1826-4DCA-87D3-AEE2A98E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1864C3-A86B-416C-A87D-E444BDD39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D2C2C61-CD9C-4B48-9F04-A73E196B7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DCFC975-3729-4D22-ADA0-DC8F158E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25DF468-90CE-4A80-BEA0-898A5576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2762C2F-F934-471A-93A1-56A01FEE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64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773773-6A8E-4A4A-87EC-3477A728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F89F50-B59E-4ABF-A30E-1134DDDA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3A756A3-FB08-47BB-AACD-2394042E5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D836FF0-B8D9-4E08-B640-55379BCC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25C548F-72FE-4A13-910B-8292165E1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9A5BCC6-64F7-4819-9CB4-DB74EA1C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DB86846-DB15-42C9-A5B1-391EB2AA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57E607E-11C5-44DA-A90C-72D09029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06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1E321D-F2C8-444E-969A-71295325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C5D09C5-911F-4389-BF91-7411EBD7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C8D071D-7CDE-4731-B844-83A01284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DACF203-F2CC-4E7F-B54F-F0ECF29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847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DB4C642-907D-4130-B593-A8A78AEB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D8E41AA-25A1-44D5-A0A6-263E4B99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3AD9FD2-85C2-4623-B21E-ADFF940A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851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49148-2A0B-485F-B7C2-E73617EA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C35CB7-3E89-43B1-B35B-EBD14A96B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8902CE5-588F-4EFC-95C1-64680DA57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69C86C-D505-4488-BF50-4DEC3207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B525BF-8476-4F4B-9F2B-935E5D73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B2890D8-49CA-4EDF-B9FC-10B8F57D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020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98851-7D99-4E3F-9F4E-12BCFC9A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FFD493D-7CBF-4C09-9D96-9BD772C6F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C8EF828-B78B-4744-BBF6-7831F5DF3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032DF8E-8129-4C78-B367-30A07987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39ED47-53A7-409A-A768-2BE43664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27E4353-B03D-4060-89C0-931B8DFF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278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F4606FB-625F-4D1B-BC39-D201A14E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6F74D7C-8027-4CE3-9A3E-A5116578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2F58B2-E1C8-4633-95B2-C1931B360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6D08-A57E-40CB-88ED-D27CE462D96E}" type="datetimeFigureOut">
              <a:rPr lang="he-IL" smtClean="0"/>
              <a:t>י'/טבת/תש"פ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059199-6762-469F-BEAC-520AD5C45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46B56D-0284-458A-855D-DF5F3548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757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AD2559A-D803-4136-89B3-B76391DD8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Image processing:</a:t>
            </a:r>
            <a:br>
              <a:rPr lang="en-US" sz="8000">
                <a:solidFill>
                  <a:srgbClr val="FFFFFF"/>
                </a:solidFill>
              </a:rPr>
            </a:br>
            <a:r>
              <a:rPr lang="en-US" sz="8000">
                <a:solidFill>
                  <a:srgbClr val="FFFFFF"/>
                </a:solidFill>
              </a:rPr>
              <a:t>Edge Detection</a:t>
            </a:r>
            <a:endParaRPr lang="he-IL" sz="800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9DFD049-B07B-4021-B516-D0D0E6D63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US" sz="3200"/>
              <a:t>Benyamin Darmoni</a:t>
            </a:r>
          </a:p>
          <a:p>
            <a:r>
              <a:rPr lang="en-US" sz="3200"/>
              <a:t>Denis Shapira</a:t>
            </a:r>
            <a:endParaRPr lang="he-IL" sz="3200"/>
          </a:p>
        </p:txBody>
      </p:sp>
    </p:spTree>
    <p:extLst>
      <p:ext uri="{BB962C8B-B14F-4D97-AF65-F5344CB8AC3E}">
        <p14:creationId xmlns:p14="http://schemas.microsoft.com/office/powerpoint/2010/main" val="143065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DC27981-40DB-4A57-AA14-374CC1FF8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147" y="95509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he-IL" dirty="0"/>
              <a:t>למה צריך בכלל למצוא שפות?</a:t>
            </a:r>
          </a:p>
          <a:p>
            <a:pPr algn="r"/>
            <a:r>
              <a:rPr lang="he-IL" dirty="0"/>
              <a:t>ישנם מספר אלגוריתמים שמשתמשים בשפות:</a:t>
            </a:r>
          </a:p>
          <a:p>
            <a:pPr algn="r"/>
            <a:r>
              <a:rPr lang="he-IL" dirty="0"/>
              <a:t> - חידוד תמונה</a:t>
            </a:r>
          </a:p>
          <a:p>
            <a:pPr algn="r"/>
            <a:r>
              <a:rPr lang="he-IL" dirty="0"/>
              <a:t>- מציאת עצמים בתמונה (שפה זה לא עצם!)</a:t>
            </a:r>
          </a:p>
          <a:p>
            <a:pPr algn="r"/>
            <a:endParaRPr lang="en-US" dirty="0"/>
          </a:p>
          <a:p>
            <a:pPr algn="r"/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41D063D-6BA5-4683-99A9-27E917F2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3791"/>
            <a:ext cx="7844589" cy="41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>
                <a:solidFill>
                  <a:schemeClr val="accent1"/>
                </a:solidFill>
              </a:rPr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5279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B03095-796E-430F-AFAB-AE927CE0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965"/>
            <a:ext cx="10515600" cy="1389212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מה זה קונבולוציה?</a:t>
            </a:r>
          </a:p>
          <a:p>
            <a:pPr marL="0" indent="0">
              <a:buNone/>
            </a:pPr>
            <a:r>
              <a:rPr lang="he-IL" dirty="0"/>
              <a:t>קונבולוציה זו פעולה בינארית על 2 פונקציות או סדרות איברים, במקרה שלנו נבצע </a:t>
            </a:r>
            <a:r>
              <a:rPr lang="he-IL" dirty="0" err="1"/>
              <a:t>קונבולוציות</a:t>
            </a:r>
            <a:r>
              <a:rPr lang="he-IL" dirty="0"/>
              <a:t> על מטריצות ונסמן ב *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6E4E9AC3-7097-4D16-90E1-9EA34F14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3924"/>
            <a:ext cx="12192000" cy="1942312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6319401-5A4E-4669-AFD6-4F554F916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43" y="3212277"/>
            <a:ext cx="332557" cy="21672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D24218D-3049-4BE4-9993-2E573F92F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48" y="3212277"/>
            <a:ext cx="277171" cy="180628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AD4AEF1-A90D-4DB3-9BB9-E020E9DA991B}"/>
              </a:ext>
            </a:extLst>
          </p:cNvPr>
          <p:cNvSpPr txBox="1"/>
          <p:nvPr/>
        </p:nvSpPr>
        <p:spPr>
          <a:xfrm>
            <a:off x="5763443" y="3117925"/>
            <a:ext cx="3325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+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C45344B-261F-4201-B60E-CA45D5FDCF30}"/>
              </a:ext>
            </a:extLst>
          </p:cNvPr>
          <p:cNvSpPr txBox="1"/>
          <p:nvPr/>
        </p:nvSpPr>
        <p:spPr>
          <a:xfrm>
            <a:off x="6622354" y="3095608"/>
            <a:ext cx="3325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+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040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3EC562-B828-45AA-8F5D-EC0240C2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/>
              <a:t>בעיה של קונבולוציה היא קצוות המטריצה.</a:t>
            </a:r>
          </a:p>
          <a:p>
            <a:pPr marL="0" indent="0">
              <a:buNone/>
            </a:pPr>
            <a:r>
              <a:rPr lang="he-IL"/>
              <a:t>כאשר הקונבולוציה  מגיעה לקצוות יש בעיה של חריגה מגבולות המטריצה.</a:t>
            </a:r>
          </a:p>
          <a:p>
            <a:pPr marL="0" indent="0">
              <a:buNone/>
            </a:pPr>
            <a:r>
              <a:rPr lang="he-IL"/>
              <a:t>ישנם מספר דרכים לטיפול בבעיה, אנו נשתמש באמצעות ריפוד או באנגלית- </a:t>
            </a:r>
            <a:r>
              <a:rPr lang="en-US"/>
              <a:t>padding</a:t>
            </a:r>
            <a:endParaRPr lang="he-IL"/>
          </a:p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26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862E28-9A4F-4EF9-91CD-786F30C35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7" y="349752"/>
            <a:ext cx="11614485" cy="6339806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 algn="l">
              <a:buNone/>
            </a:pPr>
            <a:r>
              <a:rPr lang="en-US" dirty="0"/>
              <a:t>def conv2D(</a:t>
            </a:r>
            <a:r>
              <a:rPr lang="en-US" dirty="0" err="1"/>
              <a:t>Image,kernel</a:t>
            </a:r>
            <a:r>
              <a:rPr lang="en-US" dirty="0"/>
              <a:t>):</a:t>
            </a:r>
          </a:p>
          <a:p>
            <a:pPr marL="0" indent="0" algn="l">
              <a:buNone/>
            </a:pPr>
            <a:r>
              <a:rPr lang="en-US" dirty="0"/>
              <a:t>    range1=</a:t>
            </a:r>
            <a:r>
              <a:rPr lang="en-US" dirty="0" err="1"/>
              <a:t>kernel.shape</a:t>
            </a:r>
            <a:r>
              <a:rPr lang="en-US" dirty="0"/>
              <a:t>//2</a:t>
            </a:r>
          </a:p>
          <a:p>
            <a:pPr marL="0" indent="0" algn="l">
              <a:buNone/>
            </a:pPr>
            <a:r>
              <a:rPr lang="en-US" dirty="0"/>
              <a:t>    range2=</a:t>
            </a:r>
            <a:r>
              <a:rPr lang="en-US" dirty="0" err="1"/>
              <a:t>Image.shape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    out=</a:t>
            </a:r>
            <a:r>
              <a:rPr lang="en-US" dirty="0" err="1"/>
              <a:t>np.zeros</a:t>
            </a:r>
            <a:r>
              <a:rPr lang="en-US" dirty="0"/>
              <a:t>((range2[0],range2[1]))</a:t>
            </a:r>
          </a:p>
          <a:p>
            <a:pPr marL="0" indent="0" algn="l">
              <a:buNone/>
            </a:pPr>
            <a:r>
              <a:rPr lang="en-US" dirty="0"/>
              <a:t>    </a:t>
            </a:r>
            <a:r>
              <a:rPr lang="en-US" dirty="0" err="1"/>
              <a:t>img</a:t>
            </a:r>
            <a:r>
              <a:rPr lang="en-US" dirty="0"/>
              <a:t>=</a:t>
            </a:r>
            <a:r>
              <a:rPr lang="en-US" dirty="0" err="1"/>
              <a:t>np.pad</a:t>
            </a:r>
            <a:r>
              <a:rPr lang="en-US" dirty="0"/>
              <a:t>(Image, ((range1[0],range1[0]),                                  (range1[1],range1[1])) , 'constant’, </a:t>
            </a:r>
            <a:r>
              <a:rPr lang="en-US" dirty="0" err="1"/>
              <a:t>constant_values</a:t>
            </a:r>
            <a:r>
              <a:rPr lang="en-US" dirty="0"/>
              <a:t>=0)</a:t>
            </a:r>
          </a:p>
          <a:p>
            <a:pPr marL="0" indent="0" algn="l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range(range1[0],range2[0]+range1[0]):   #out size</a:t>
            </a:r>
          </a:p>
          <a:p>
            <a:pPr marL="0" indent="0" algn="l">
              <a:buNone/>
            </a:pPr>
            <a:r>
              <a:rPr lang="en-US" dirty="0"/>
              <a:t>        for j in range(range1[1],range2[1]+range1[1]):</a:t>
            </a:r>
          </a:p>
          <a:p>
            <a:pPr marL="0" indent="0" algn="l">
              <a:buNone/>
            </a:pPr>
            <a:r>
              <a:rPr lang="en-US" dirty="0"/>
              <a:t>            </a:t>
            </a:r>
            <a:r>
              <a:rPr lang="en-US" dirty="0" err="1"/>
              <a:t>ans</a:t>
            </a:r>
            <a:r>
              <a:rPr lang="en-US" dirty="0"/>
              <a:t>=</a:t>
            </a:r>
            <a:r>
              <a:rPr lang="en-US" dirty="0" err="1"/>
              <a:t>img</a:t>
            </a:r>
            <a:r>
              <a:rPr lang="en-US" dirty="0"/>
              <a:t>[i-range1[0]:i+range1[0],j- range1[1]: </a:t>
            </a:r>
          </a:p>
          <a:p>
            <a:pPr marL="0" indent="0" algn="l">
              <a:buNone/>
            </a:pPr>
            <a:r>
              <a:rPr lang="en-US" dirty="0"/>
              <a:t>               j+range1[1]]*kernel     </a:t>
            </a:r>
          </a:p>
          <a:p>
            <a:pPr marL="0" indent="0" algn="l">
              <a:buNone/>
            </a:pPr>
            <a:r>
              <a:rPr lang="en-US" dirty="0"/>
              <a:t>            out[i-range1[0],j-range1[1]]=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ans</a:t>
            </a:r>
            <a:r>
              <a:rPr lang="en-US" dirty="0"/>
              <a:t>)</a:t>
            </a:r>
          </a:p>
          <a:p>
            <a:pPr marL="0" indent="0" algn="l">
              <a:buNone/>
            </a:pPr>
            <a:r>
              <a:rPr lang="en-US" dirty="0"/>
              <a:t>    return out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817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84B80F-FB35-4E21-BD8E-413FA1AC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קונבולוציה על שורה במקום מטריצה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AD79C5-5958-40ED-B348-B5313999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dirty="0"/>
              <a:t>#convolution function on signal with kernel(1xsize)</a:t>
            </a:r>
          </a:p>
          <a:p>
            <a:pPr marL="0" indent="0" algn="l" rtl="0">
              <a:buNone/>
            </a:pPr>
            <a:r>
              <a:rPr lang="en-US" dirty="0"/>
              <a:t>def conv1D(</a:t>
            </a:r>
            <a:r>
              <a:rPr lang="en-US" dirty="0" err="1"/>
              <a:t>inSignal,kernel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range1=</a:t>
            </a:r>
            <a:r>
              <a:rPr lang="en-US" dirty="0" err="1"/>
              <a:t>kernel.shape</a:t>
            </a:r>
            <a:r>
              <a:rPr lang="en-US" dirty="0"/>
              <a:t>[0]//2</a:t>
            </a:r>
          </a:p>
          <a:p>
            <a:pPr marL="0" indent="0" algn="l" rtl="0">
              <a:buNone/>
            </a:pPr>
            <a:r>
              <a:rPr lang="en-US" dirty="0"/>
              <a:t>    range2=</a:t>
            </a:r>
            <a:r>
              <a:rPr lang="en-US" dirty="0" err="1"/>
              <a:t>inSignal.shape</a:t>
            </a:r>
            <a:r>
              <a:rPr lang="en-US" dirty="0"/>
              <a:t>[0]</a:t>
            </a:r>
          </a:p>
          <a:p>
            <a:pPr marL="0" indent="0" algn="l" rtl="0">
              <a:buNone/>
            </a:pPr>
            <a:r>
              <a:rPr lang="en-US" dirty="0"/>
              <a:t>    out=</a:t>
            </a:r>
            <a:r>
              <a:rPr lang="en-US" dirty="0" err="1"/>
              <a:t>np.zeros</a:t>
            </a:r>
            <a:r>
              <a:rPr lang="en-US" dirty="0"/>
              <a:t>(range2)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imN</a:t>
            </a:r>
            <a:r>
              <a:rPr lang="en-US" dirty="0"/>
              <a:t>=</a:t>
            </a:r>
            <a:r>
              <a:rPr lang="en-US" dirty="0" err="1"/>
              <a:t>np.pad</a:t>
            </a:r>
            <a:r>
              <a:rPr lang="en-US" dirty="0"/>
              <a:t>(</a:t>
            </a:r>
            <a:r>
              <a:rPr lang="en-US" dirty="0" err="1"/>
              <a:t>inSignal</a:t>
            </a:r>
            <a:r>
              <a:rPr lang="en-US" dirty="0"/>
              <a:t>, range1, 'constant', </a:t>
            </a:r>
            <a:r>
              <a:rPr lang="en-US" dirty="0" err="1"/>
              <a:t>constant_values</a:t>
            </a:r>
            <a:r>
              <a:rPr lang="en-US" dirty="0"/>
              <a:t>=0)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range(range1,range2+range1):</a:t>
            </a:r>
          </a:p>
          <a:p>
            <a:pPr marL="0" indent="0" algn="l" rtl="0">
              <a:buNone/>
            </a:pPr>
            <a:r>
              <a:rPr lang="en-US" dirty="0"/>
              <a:t>        </a:t>
            </a:r>
            <a:r>
              <a:rPr lang="en-US" dirty="0" err="1"/>
              <a:t>ans</a:t>
            </a:r>
            <a:r>
              <a:rPr lang="en-US" dirty="0"/>
              <a:t>=</a:t>
            </a:r>
            <a:r>
              <a:rPr lang="en-US" dirty="0" err="1"/>
              <a:t>imN</a:t>
            </a:r>
            <a:r>
              <a:rPr lang="en-US" dirty="0"/>
              <a:t>[i-range1:i+range1:1]*kernel</a:t>
            </a:r>
          </a:p>
          <a:p>
            <a:pPr marL="0" indent="0" algn="l" rtl="0">
              <a:buNone/>
            </a:pPr>
            <a:r>
              <a:rPr lang="en-US" dirty="0"/>
              <a:t>        out[i-range1]=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ans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748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73F8F8ED-D555-4F44-94E3-133B3B6D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011" y="2572067"/>
            <a:ext cx="3581400" cy="295275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0542A35-A8BB-4766-818B-95FFBE38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דוגמא: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B404A71-9010-4151-A49B-6145FC146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8" y="2060341"/>
            <a:ext cx="3027195" cy="3689575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718126A-6F6B-4A8A-AE6B-C5AB0308ACCB}"/>
              </a:ext>
            </a:extLst>
          </p:cNvPr>
          <p:cNvSpPr txBox="1"/>
          <p:nvPr/>
        </p:nvSpPr>
        <p:spPr>
          <a:xfrm>
            <a:off x="2355358" y="3111212"/>
            <a:ext cx="150368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600" dirty="0"/>
              <a:t>*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7C3C8A1-19BA-45F9-A3D7-087D9EE88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739" y="1996614"/>
            <a:ext cx="3451860" cy="4103656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60B39B8-1FD2-48A0-ACEE-240D083AD514}"/>
              </a:ext>
            </a:extLst>
          </p:cNvPr>
          <p:cNvSpPr txBox="1"/>
          <p:nvPr/>
        </p:nvSpPr>
        <p:spPr>
          <a:xfrm>
            <a:off x="6986013" y="2804417"/>
            <a:ext cx="118872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2925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C0297A6-EEEB-487B-84B9-2F12176C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325" y="958852"/>
            <a:ext cx="9531350" cy="2514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אלגוריתמים למציאת שפות</a:t>
            </a:r>
          </a:p>
        </p:txBody>
      </p:sp>
    </p:spTree>
    <p:extLst>
      <p:ext uri="{BB962C8B-B14F-4D97-AF65-F5344CB8AC3E}">
        <p14:creationId xmlns:p14="http://schemas.microsoft.com/office/powerpoint/2010/main" val="256983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D5D79757-F7D0-4AEF-B003-78DCA866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1" y="3730509"/>
            <a:ext cx="7549900" cy="302474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91C6C29-0442-4CE3-A06A-2B70633D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אלגוריתם ראשון- נגזרת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B2D257-062C-4272-BF46-0FA48EB4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נזכיר ששפה בתמונה היא הפרשים בין רמות בהירות.</a:t>
            </a:r>
          </a:p>
          <a:p>
            <a:pPr marL="0" indent="0">
              <a:buNone/>
            </a:pPr>
            <a:r>
              <a:rPr lang="he-IL" dirty="0"/>
              <a:t>נזכיר שאפשר לתרגם תמונה למודל תלת </a:t>
            </a:r>
            <a:r>
              <a:rPr lang="he-IL" dirty="0" err="1"/>
              <a:t>מימדי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אם ניקח חתך מהמודל נקבל פונקציה המתארת הפרשי </a:t>
            </a:r>
            <a:r>
              <a:rPr lang="he-IL" dirty="0" err="1"/>
              <a:t>בהירויות</a:t>
            </a:r>
            <a:r>
              <a:rPr lang="he-IL" dirty="0"/>
              <a:t>, ואם נעשה נגזרת לפונקציה נוכל למצוא את הפרשי </a:t>
            </a:r>
            <a:r>
              <a:rPr lang="he-IL" dirty="0" err="1"/>
              <a:t>הבהירויות</a:t>
            </a:r>
            <a:r>
              <a:rPr lang="he-IL" dirty="0"/>
              <a:t> בו. אם ההפרש גדול אז נמצאה שפה.   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049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127EF8-4CA5-4ED3-AA0A-4E77D870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870"/>
            <a:ext cx="10905162" cy="1284269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לאחר שנקבל את הנגזרת של התמונה על שני הצירים (</a:t>
            </a:r>
            <a:r>
              <a:rPr lang="en-US" dirty="0"/>
              <a:t>Gradient</a:t>
            </a:r>
            <a:r>
              <a:rPr lang="he-IL" dirty="0"/>
              <a:t>) נרצה לאחד אותם לתמונה אחת. על מנת לבצע זאת ניקח את ה- </a:t>
            </a:r>
            <a:r>
              <a:rPr lang="en-US" dirty="0"/>
              <a:t>Magnitude</a:t>
            </a:r>
            <a:r>
              <a:rPr lang="he-IL" dirty="0"/>
              <a:t> של ה- </a:t>
            </a:r>
            <a:r>
              <a:rPr lang="en-US" dirty="0"/>
              <a:t>Gradient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8092B11-BE4D-471A-B178-469B8CE0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81" y="1432830"/>
            <a:ext cx="8055837" cy="49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0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9013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B9FC8A-ACA1-41EA-89E9-09E3867B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קטע קוד על נגזרת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2A932DC-191A-4C76-9CF8-322606C4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848"/>
            <a:ext cx="10689404" cy="5229547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/>
              <a:t>#derivative function on the X axis of the array</a:t>
            </a:r>
          </a:p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inImage</a:t>
            </a:r>
            <a:r>
              <a:rPr lang="en-US" dirty="0"/>
              <a:t>) 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ker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([1,0,-1])</a:t>
            </a:r>
          </a:p>
          <a:p>
            <a:pPr marL="0" indent="0" algn="l" rtl="0">
              <a:buNone/>
            </a:pPr>
            <a:r>
              <a:rPr lang="en-US" dirty="0"/>
              <a:t>    size = </a:t>
            </a:r>
            <a:r>
              <a:rPr lang="en-US" dirty="0" err="1"/>
              <a:t>inImage.shape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x = </a:t>
            </a:r>
            <a:r>
              <a:rPr lang="en-US" dirty="0" err="1"/>
              <a:t>np.zeros</a:t>
            </a:r>
            <a:r>
              <a:rPr lang="en-US" dirty="0"/>
              <a:t>((size[0],size[1]))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range(size[0]):</a:t>
            </a:r>
          </a:p>
          <a:p>
            <a:pPr marL="0" indent="0" algn="l" rtl="0">
              <a:buNone/>
            </a:pPr>
            <a:r>
              <a:rPr lang="en-US" dirty="0"/>
              <a:t>   x[</a:t>
            </a:r>
            <a:r>
              <a:rPr lang="en-US" dirty="0" err="1"/>
              <a:t>i</a:t>
            </a:r>
            <a:r>
              <a:rPr lang="en-US" dirty="0"/>
              <a:t>] = conv1D(</a:t>
            </a:r>
            <a:r>
              <a:rPr lang="en-US" dirty="0" err="1"/>
              <a:t>inImage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ker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x</a:t>
            </a:r>
          </a:p>
          <a:p>
            <a:pPr marL="0" indent="0" algn="l" rtl="0">
              <a:buNone/>
            </a:pPr>
            <a:r>
              <a:rPr lang="en-US" dirty="0"/>
              <a:t>#derivative function on the array</a:t>
            </a:r>
          </a:p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convDerivative</a:t>
            </a:r>
            <a:r>
              <a:rPr lang="en-US" dirty="0"/>
              <a:t>(</a:t>
            </a:r>
            <a:r>
              <a:rPr lang="en-US" dirty="0" err="1"/>
              <a:t>inImage</a:t>
            </a:r>
            <a:r>
              <a:rPr lang="en-US" dirty="0"/>
              <a:t>) :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inImage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inImage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out=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return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9083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A9528FD-9606-4F59-840A-A65E8A91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634" y="2791790"/>
            <a:ext cx="5815174" cy="3701085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CAC7E95-1E9C-4A28-9BA3-59FF3098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בעיות של שיטת נגזרת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735270C-3BF0-46F6-8C11-DF404DBA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1831"/>
          </a:xfrm>
        </p:spPr>
        <p:txBody>
          <a:bodyPr/>
          <a:lstStyle/>
          <a:p>
            <a:r>
              <a:rPr lang="he-IL" dirty="0"/>
              <a:t>הבעיה היא שכאשר יש רעש בתמונה האלגוריתם אינו נותן את התוצאות הנכונות בגלל שנמצאים בתמונה הפרעות שמתפרשות על ידי האלגוריתם כשפות.</a:t>
            </a:r>
          </a:p>
        </p:txBody>
      </p:sp>
    </p:spTree>
    <p:extLst>
      <p:ext uri="{BB962C8B-B14F-4D97-AF65-F5344CB8AC3E}">
        <p14:creationId xmlns:p14="http://schemas.microsoft.com/office/powerpoint/2010/main" val="335736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37B49671-CFFE-4926-974E-C2E970F2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61" y="3744440"/>
            <a:ext cx="3175622" cy="222620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C522977-4D64-41C3-AB8D-7EA3333B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88EFF4-9C69-4DE6-9887-413ACE782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26" y="15687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על מנת לפתור את הבעיה, לפני שנבצע נגזרת נטשטש את התמונה ע"י קונבולוציה עם </a:t>
            </a:r>
            <a:r>
              <a:rPr lang="he-IL" dirty="0" err="1"/>
              <a:t>קרנל</a:t>
            </a:r>
            <a:r>
              <a:rPr lang="he-IL" dirty="0"/>
              <a:t> </a:t>
            </a:r>
            <a:r>
              <a:rPr lang="he-IL" dirty="0" err="1"/>
              <a:t>גאסואני,ורק</a:t>
            </a:r>
            <a:r>
              <a:rPr lang="he-IL" dirty="0"/>
              <a:t> לאחר מכן נבצע נגזרת על שני הצירים.</a:t>
            </a:r>
          </a:p>
          <a:p>
            <a:pPr marL="0" indent="0">
              <a:buNone/>
            </a:pPr>
            <a:r>
              <a:rPr lang="he-IL" b="1" u="sng" dirty="0"/>
              <a:t>בעיה</a:t>
            </a:r>
            <a:r>
              <a:rPr lang="he-IL" dirty="0"/>
              <a:t>: ביצוע הטשטוש יכול להעלים גם שפות אמיתיות ביחד עם הרעש של התמונה!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5039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BE9F8A-E2E7-4E8A-844F-AB349999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dirty="0"/>
              <a:t>פתרון: האלגוריתם של </a:t>
            </a:r>
            <a:r>
              <a:rPr lang="en-US" dirty="0"/>
              <a:t>Sobel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802428-4531-40DE-A958-9D00DDB5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Sobel</a:t>
            </a:r>
            <a:r>
              <a:rPr lang="he-IL" dirty="0"/>
              <a:t> מציע לעשות טשטוש מכוון.</a:t>
            </a:r>
          </a:p>
          <a:p>
            <a:pPr marL="0" indent="0">
              <a:buNone/>
            </a:pPr>
            <a:r>
              <a:rPr lang="he-IL" dirty="0"/>
              <a:t>כלומר, נבצע טשטוש על ציר אחד ונגזור לפי הציר האורתוגונלי.</a:t>
            </a:r>
          </a:p>
          <a:p>
            <a:pPr marL="0" indent="0">
              <a:buNone/>
            </a:pPr>
            <a:r>
              <a:rPr lang="he-IL" dirty="0"/>
              <a:t>כאשר מבצעים טשטוש על ציר אחד הוא מעלים את הרעש ואת השפות בכיוון שלו אך לא את השפות בציר האורתוגונלי.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C6CBD37-98BD-4A80-B3AF-249C4551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12" y="3919420"/>
            <a:ext cx="6270929" cy="24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62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CD77839B-6E3D-41B3-B636-94596DDC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90500"/>
            <a:ext cx="11858625" cy="6477000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50923152-3989-4E1F-800E-E11AE4A2E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3" y="3505751"/>
            <a:ext cx="4733925" cy="2695575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9346F48-C3B7-46B0-BB68-C18E82209DE0}"/>
              </a:ext>
            </a:extLst>
          </p:cNvPr>
          <p:cNvSpPr txBox="1"/>
          <p:nvPr/>
        </p:nvSpPr>
        <p:spPr>
          <a:xfrm>
            <a:off x="3012708" y="3599849"/>
            <a:ext cx="53901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dirty="0"/>
              <a:t>.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2299200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0AC292-CCDB-4EA5-B14B-5014B8A0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קטע קוד </a:t>
            </a:r>
            <a:r>
              <a:rPr lang="en-US" dirty="0"/>
              <a:t>Sobel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7677FA-A4A0-44AF-A693-DE93A11C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edgeDetectionSobel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sobel</a:t>
            </a:r>
            <a:r>
              <a:rPr lang="en-US" dirty="0"/>
              <a:t>=</a:t>
            </a:r>
            <a:r>
              <a:rPr lang="en-US" dirty="0" err="1"/>
              <a:t>np.array</a:t>
            </a:r>
            <a:r>
              <a:rPr lang="en-US" dirty="0"/>
              <a:t>([[-1,0,1],[-2,0,2],[-1,0,1]])</a:t>
            </a:r>
          </a:p>
          <a:p>
            <a:pPr marL="0" indent="0" algn="l" rtl="0">
              <a:buNone/>
            </a:pPr>
            <a:r>
              <a:rPr lang="en-US" dirty="0"/>
              <a:t>    x=conv2D(</a:t>
            </a:r>
            <a:r>
              <a:rPr lang="en-US" dirty="0" err="1"/>
              <a:t>Img,sobel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y=conv2D(</a:t>
            </a:r>
            <a:r>
              <a:rPr lang="en-US" dirty="0" err="1"/>
              <a:t>Img,np.transpose</a:t>
            </a:r>
            <a:r>
              <a:rPr lang="en-US" dirty="0"/>
              <a:t>(</a:t>
            </a:r>
            <a:r>
              <a:rPr lang="en-US" dirty="0" err="1"/>
              <a:t>sobel</a:t>
            </a:r>
            <a:r>
              <a:rPr lang="en-US" dirty="0"/>
              <a:t>))</a:t>
            </a:r>
          </a:p>
          <a:p>
            <a:pPr marL="0" indent="0" algn="l" rtl="0">
              <a:buNone/>
            </a:pPr>
            <a:r>
              <a:rPr lang="en-US" dirty="0"/>
              <a:t>    out=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return out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7405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2927FB-6632-48AF-A644-B2731A80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FA44D7-CA31-4C0C-9CEF-1C2BEECB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האלגוריתם של </a:t>
            </a:r>
            <a:r>
              <a:rPr lang="en-US" dirty="0"/>
              <a:t>SOBEL</a:t>
            </a:r>
            <a:r>
              <a:rPr lang="he-IL" dirty="0"/>
              <a:t> לא מצליח לזהות שפות שאינן ברורות.</a:t>
            </a:r>
          </a:p>
          <a:p>
            <a:pPr marL="0" indent="0">
              <a:buNone/>
            </a:pPr>
            <a:r>
              <a:rPr lang="he-IL" dirty="0"/>
              <a:t>שפות שאינן ברורות הן מצב בו השינוי בקצב הבהירות הוא הדרגתי ולא חד.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1F2A70B-1817-4A13-B5B2-CAE7275C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64" y="2906017"/>
            <a:ext cx="6492786" cy="30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3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8D60FE-C9C9-4D5B-87CB-2DBCB98B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/>
              <a:t>LOG – LAPLACIAN OF GAUSSIAN (Marr-Hildreth Edge Detector)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216F72-A5F2-4344-B83B-8840A11F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נפעיל טשטוש </a:t>
            </a:r>
            <a:r>
              <a:rPr lang="he-IL" dirty="0" err="1"/>
              <a:t>גאוסיאני</a:t>
            </a:r>
            <a:r>
              <a:rPr lang="he-IL" dirty="0"/>
              <a:t> על התמונה ,ולאחר מכן נפעיל פעולה </a:t>
            </a:r>
            <a:r>
              <a:rPr lang="he-IL" dirty="0" err="1"/>
              <a:t>לפלסיאנית</a:t>
            </a:r>
            <a:r>
              <a:rPr lang="he-IL" dirty="0"/>
              <a:t> על התמונה (נגזרת שניה) על מנת להדגיש את שינויי </a:t>
            </a:r>
            <a:r>
              <a:rPr lang="he-IL" dirty="0" err="1"/>
              <a:t>הבהירויות</a:t>
            </a:r>
            <a:r>
              <a:rPr lang="he-IL" dirty="0"/>
              <a:t> החדות.</a:t>
            </a:r>
          </a:p>
          <a:p>
            <a:pPr marL="0" indent="0">
              <a:buNone/>
            </a:pPr>
            <a:r>
              <a:rPr lang="he-IL" dirty="0"/>
              <a:t>לאחר מכן נפעיל </a:t>
            </a:r>
            <a:r>
              <a:rPr lang="en-US" dirty="0"/>
              <a:t>zero crossing </a:t>
            </a:r>
            <a:r>
              <a:rPr lang="he-IL" dirty="0"/>
              <a:t> כדי למצוא את השפה.</a:t>
            </a:r>
          </a:p>
          <a:p>
            <a:pPr marL="0" indent="0">
              <a:buNone/>
            </a:pPr>
            <a:r>
              <a:rPr lang="he-IL" dirty="0"/>
              <a:t>בגלל שהפעולות שאנו מבצעים הן אסוציאטיביות נעשה </a:t>
            </a:r>
            <a:r>
              <a:rPr lang="he-IL" dirty="0" err="1"/>
              <a:t>לפלסיאן</a:t>
            </a:r>
            <a:r>
              <a:rPr lang="he-IL" dirty="0"/>
              <a:t> על </a:t>
            </a:r>
            <a:r>
              <a:rPr lang="he-IL" dirty="0" err="1"/>
              <a:t>הקרנל</a:t>
            </a:r>
            <a:r>
              <a:rPr lang="he-IL" dirty="0"/>
              <a:t> </a:t>
            </a:r>
            <a:r>
              <a:rPr lang="he-IL" dirty="0" err="1"/>
              <a:t>הגאוסיאני</a:t>
            </a:r>
            <a:r>
              <a:rPr lang="he-IL" dirty="0"/>
              <a:t>. 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1DACA2A-EC13-4526-BEFA-6B2B88D6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1428"/>
            <a:ext cx="5953018" cy="26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43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0E4BA2-440D-4CEC-985B-896779EA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קוד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250252-BFFD-42D3-B176-EA73E020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dirty="0"/>
              <a:t>#edge detection using LOG</a:t>
            </a:r>
          </a:p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edgeDetectionZeroCrossingLOG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size= </a:t>
            </a:r>
            <a:r>
              <a:rPr lang="en-US" dirty="0" err="1"/>
              <a:t>Img.shape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L=conv2D(</a:t>
            </a:r>
            <a:r>
              <a:rPr lang="en-US" dirty="0" err="1"/>
              <a:t>G,np.array</a:t>
            </a:r>
            <a:r>
              <a:rPr lang="en-US" dirty="0"/>
              <a:t>([[0,1,0],[1,-4,1],[0,1,0]]))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LoGI</a:t>
            </a:r>
            <a:r>
              <a:rPr lang="en-US" dirty="0"/>
              <a:t>=conv2D(</a:t>
            </a:r>
            <a:r>
              <a:rPr lang="en-US" dirty="0" err="1"/>
              <a:t>Img,L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out=</a:t>
            </a:r>
            <a:r>
              <a:rPr lang="en-US" dirty="0" err="1"/>
              <a:t>np.zeros</a:t>
            </a:r>
            <a:r>
              <a:rPr lang="en-US" dirty="0"/>
              <a:t>(size)</a:t>
            </a:r>
          </a:p>
          <a:p>
            <a:pPr marL="0" indent="0" algn="l" rtl="0">
              <a:buNone/>
            </a:pPr>
            <a:r>
              <a:rPr lang="en-US" dirty="0"/>
              <a:t>    thresh=</a:t>
            </a:r>
            <a:r>
              <a:rPr lang="en-US" dirty="0" err="1"/>
              <a:t>np.abs</a:t>
            </a:r>
            <a:r>
              <a:rPr lang="en-US" dirty="0"/>
              <a:t>(out).min()*0.75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range(1,size[0]-1):</a:t>
            </a:r>
          </a:p>
          <a:p>
            <a:pPr marL="0" indent="0" algn="l" rtl="0">
              <a:buNone/>
            </a:pPr>
            <a:r>
              <a:rPr lang="en-US" dirty="0"/>
              <a:t>        for j in range(1,size[1]-1):</a:t>
            </a:r>
          </a:p>
          <a:p>
            <a:pPr marL="0" indent="0" algn="l" rtl="0">
              <a:buNone/>
            </a:pPr>
            <a:r>
              <a:rPr lang="en-US" dirty="0"/>
              <a:t>            patch=</a:t>
            </a:r>
            <a:r>
              <a:rPr lang="en-US" dirty="0" err="1"/>
              <a:t>LoGI</a:t>
            </a:r>
            <a:r>
              <a:rPr lang="en-US" dirty="0"/>
              <a:t>[i-1:i+1,j-1:j+1]</a:t>
            </a:r>
          </a:p>
          <a:p>
            <a:pPr marL="0" indent="0" algn="l" rtl="0">
              <a:buNone/>
            </a:pPr>
            <a:r>
              <a:rPr lang="en-US" dirty="0"/>
              <a:t>            </a:t>
            </a:r>
            <a:r>
              <a:rPr lang="en-US" dirty="0" err="1"/>
              <a:t>minP</a:t>
            </a:r>
            <a:r>
              <a:rPr lang="en-US" dirty="0"/>
              <a:t>=</a:t>
            </a:r>
            <a:r>
              <a:rPr lang="en-US" dirty="0" err="1"/>
              <a:t>patch.min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            </a:t>
            </a:r>
            <a:r>
              <a:rPr lang="en-US" dirty="0" err="1"/>
              <a:t>maxP</a:t>
            </a:r>
            <a:r>
              <a:rPr lang="en-US" dirty="0"/>
              <a:t>=</a:t>
            </a:r>
            <a:r>
              <a:rPr lang="en-US" dirty="0" err="1"/>
              <a:t>patch.max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            if(</a:t>
            </a:r>
            <a:r>
              <a:rPr lang="en-US" dirty="0" err="1"/>
              <a:t>LoGI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]&gt;0):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zeroCross</a:t>
            </a:r>
            <a:r>
              <a:rPr lang="en-US" dirty="0"/>
              <a:t>=True if </a:t>
            </a:r>
            <a:r>
              <a:rPr lang="en-US" dirty="0" err="1"/>
              <a:t>minP</a:t>
            </a:r>
            <a:r>
              <a:rPr lang="en-US" dirty="0"/>
              <a:t>&lt;0 else False</a:t>
            </a:r>
          </a:p>
          <a:p>
            <a:pPr marL="0" indent="0" algn="l" rtl="0">
              <a:buNone/>
            </a:pPr>
            <a:r>
              <a:rPr lang="en-US" dirty="0"/>
              <a:t>            else: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zeroCross</a:t>
            </a:r>
            <a:r>
              <a:rPr lang="en-US" dirty="0"/>
              <a:t>=True if </a:t>
            </a:r>
            <a:r>
              <a:rPr lang="en-US" dirty="0" err="1"/>
              <a:t>maxP</a:t>
            </a:r>
            <a:r>
              <a:rPr lang="en-US" dirty="0"/>
              <a:t>&gt;0 else False</a:t>
            </a:r>
          </a:p>
          <a:p>
            <a:pPr marL="0" indent="0" algn="l" rtl="0">
              <a:buNone/>
            </a:pPr>
            <a:r>
              <a:rPr lang="en-US" dirty="0"/>
              <a:t>            if((</a:t>
            </a:r>
            <a:r>
              <a:rPr lang="en-US" dirty="0" err="1"/>
              <a:t>maxP-minP</a:t>
            </a:r>
            <a:r>
              <a:rPr lang="en-US" dirty="0"/>
              <a:t>)&gt;thresh)and </a:t>
            </a:r>
            <a:r>
              <a:rPr lang="en-US" dirty="0" err="1"/>
              <a:t>zeroCross</a:t>
            </a:r>
            <a:r>
              <a:rPr lang="en-US" dirty="0"/>
              <a:t>:</a:t>
            </a:r>
          </a:p>
          <a:p>
            <a:pPr marL="0" indent="0" algn="l" rtl="0">
              <a:buNone/>
            </a:pPr>
            <a:r>
              <a:rPr lang="en-US" dirty="0"/>
              <a:t>                out[</a:t>
            </a:r>
            <a:r>
              <a:rPr lang="en-US" dirty="0" err="1"/>
              <a:t>i,j</a:t>
            </a:r>
            <a:r>
              <a:rPr lang="en-US" dirty="0"/>
              <a:t>]=1</a:t>
            </a:r>
          </a:p>
          <a:p>
            <a:pPr marL="0" indent="0" algn="l" rtl="0">
              <a:buNone/>
            </a:pPr>
            <a:r>
              <a:rPr lang="en-US" dirty="0"/>
              <a:t>    return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8793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158B05-7BEE-4351-9857-4DD932F6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0AD5B5-1E19-4E8B-8C20-40D638AD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האלגוריתם אינו עובד טוב בזיהוי השפות שנמצאות בקצוות: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ED67C0C-BA9F-424E-AEFC-31A93721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88" y="2836456"/>
            <a:ext cx="8146148" cy="33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1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6FA8A9D-FCB0-46CF-9C51-AE4E3E1DF3B8}"/>
              </a:ext>
            </a:extLst>
          </p:cNvPr>
          <p:cNvSpPr txBox="1"/>
          <p:nvPr/>
        </p:nvSpPr>
        <p:spPr>
          <a:xfrm>
            <a:off x="885524" y="269507"/>
            <a:ext cx="1087654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תמונה היא מטריצה של פיקסלים אשר כל ערך בתא </a:t>
            </a:r>
            <a:r>
              <a:rPr lang="he-IL" sz="2800" dirty="0" err="1"/>
              <a:t>מסויים</a:t>
            </a:r>
            <a:r>
              <a:rPr lang="he-IL" sz="2800" dirty="0"/>
              <a:t> מייצג חוזק של אור , כאשר 0 זה שחור ו255 זה לבן.</a:t>
            </a:r>
          </a:p>
          <a:p>
            <a:r>
              <a:rPr lang="he-IL" sz="2800" dirty="0"/>
              <a:t>כל </a:t>
            </a:r>
            <a:r>
              <a:rPr lang="he-IL" sz="2800" dirty="0" err="1"/>
              <a:t>פיסקל</a:t>
            </a:r>
            <a:r>
              <a:rPr lang="he-IL" sz="2800" dirty="0"/>
              <a:t> מיוצג ע"י 8 ביטים.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A44BF56-8C86-44EE-A125-572D3A4E9955}"/>
              </a:ext>
            </a:extLst>
          </p:cNvPr>
          <p:cNvSpPr txBox="1"/>
          <p:nvPr/>
        </p:nvSpPr>
        <p:spPr>
          <a:xfrm>
            <a:off x="4687503" y="2540896"/>
            <a:ext cx="229402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dirty="0"/>
              <a:t>-&gt;</a:t>
            </a:r>
            <a:endParaRPr lang="he-IL" sz="96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821DC59-D2EC-4FF2-BC20-564C7F4D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29" y="1913730"/>
            <a:ext cx="2896402" cy="282399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37B9769-252B-4B90-91B4-4979BC37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494" y="2464067"/>
            <a:ext cx="4100254" cy="19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07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508316-045E-466F-870A-A55A4BBA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Canny Edge Detection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41328B-BFEB-42F0-84B0-48D4969D5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הנחות: </a:t>
            </a:r>
          </a:p>
          <a:p>
            <a:pPr marL="0" indent="0">
              <a:buNone/>
            </a:pPr>
            <a:r>
              <a:rPr lang="he-IL" dirty="0"/>
              <a:t>- הפילטר לינארי</a:t>
            </a:r>
          </a:p>
          <a:p>
            <a:pPr>
              <a:buFontTx/>
              <a:buChar char="-"/>
            </a:pPr>
            <a:r>
              <a:rPr lang="he-IL" dirty="0"/>
              <a:t>הרעש הוא מוסף בלבד</a:t>
            </a:r>
          </a:p>
          <a:p>
            <a:pPr>
              <a:buFontTx/>
              <a:buChar char="-"/>
            </a:pPr>
            <a:r>
              <a:rPr lang="he-IL" dirty="0"/>
              <a:t>השפות מתמשכות ומוארכות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5993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3C82C4-88CC-4BA9-A851-32A9BCFD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072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he-IL" dirty="0"/>
            </a:br>
            <a:br>
              <a:rPr lang="he-IL" dirty="0"/>
            </a:br>
            <a:br>
              <a:rPr lang="he-IL" dirty="0"/>
            </a:br>
            <a:r>
              <a:rPr lang="he-IL" dirty="0"/>
              <a:t>שלבי האלגוריתם: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0AF813-8651-49FC-A486-9EF9D1CB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1" y="1599413"/>
            <a:ext cx="10515600" cy="6201862"/>
          </a:xfrm>
        </p:spPr>
        <p:txBody>
          <a:bodyPr>
            <a:normAutofit/>
          </a:bodyPr>
          <a:lstStyle/>
          <a:p>
            <a:r>
              <a:rPr lang="he-IL" dirty="0"/>
              <a:t>טשטוש </a:t>
            </a:r>
            <a:r>
              <a:rPr lang="he-IL" dirty="0" err="1"/>
              <a:t>גאוסיאני</a:t>
            </a:r>
            <a:r>
              <a:rPr lang="he-IL" dirty="0"/>
              <a:t> על התמונה</a:t>
            </a:r>
          </a:p>
          <a:p>
            <a:r>
              <a:rPr lang="he-IL" dirty="0"/>
              <a:t>חישוב </a:t>
            </a:r>
            <a:r>
              <a:rPr lang="he-IL" dirty="0" err="1"/>
              <a:t>הגרדיאנט</a:t>
            </a:r>
            <a:r>
              <a:rPr lang="he-IL" dirty="0"/>
              <a:t> של התמונה</a:t>
            </a:r>
          </a:p>
          <a:p>
            <a:r>
              <a:rPr lang="he-IL" dirty="0"/>
              <a:t>חישוב </a:t>
            </a:r>
            <a:r>
              <a:rPr lang="he-IL" dirty="0" err="1"/>
              <a:t>המגנטיוד</a:t>
            </a:r>
            <a:r>
              <a:rPr lang="he-IL" dirty="0"/>
              <a:t> </a:t>
            </a:r>
            <a:r>
              <a:rPr lang="he-IL" dirty="0" err="1"/>
              <a:t>והזוית</a:t>
            </a:r>
            <a:r>
              <a:rPr lang="he-IL" dirty="0"/>
              <a:t> של כל פיקסל</a:t>
            </a:r>
          </a:p>
          <a:p>
            <a:r>
              <a:rPr lang="he-IL" dirty="0"/>
              <a:t>כימות הזוויות </a:t>
            </a:r>
          </a:p>
          <a:p>
            <a:r>
              <a:rPr lang="he-IL" dirty="0"/>
              <a:t>ביצוע </a:t>
            </a:r>
            <a:r>
              <a:rPr lang="en-US" dirty="0"/>
              <a:t>non-maximum suppression </a:t>
            </a:r>
            <a:r>
              <a:rPr lang="he-IL" dirty="0"/>
              <a:t> :</a:t>
            </a:r>
          </a:p>
          <a:p>
            <a:pPr marL="0" indent="0">
              <a:buNone/>
            </a:pPr>
            <a:r>
              <a:rPr lang="he-IL" dirty="0"/>
              <a:t>            -נשווה לכל פיקסל את הפיקסלים בעלי אותה זווית</a:t>
            </a:r>
          </a:p>
          <a:p>
            <a:pPr marL="0" indent="0">
              <a:buNone/>
            </a:pPr>
            <a:r>
              <a:rPr lang="he-IL" dirty="0"/>
              <a:t>            -אם הגודל של הפיקסל לא מקסימלי באזור(</a:t>
            </a:r>
            <a:r>
              <a:rPr lang="en-US" dirty="0"/>
              <a:t>LOCAL MAXIMUM</a:t>
            </a:r>
            <a:r>
              <a:rPr lang="he-IL" dirty="0"/>
              <a:t>)</a:t>
            </a:r>
          </a:p>
          <a:p>
            <a:pPr marL="0" indent="0">
              <a:buNone/>
            </a:pPr>
            <a:r>
              <a:rPr lang="he-IL" dirty="0"/>
              <a:t>             אז נאפס אותו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E9BDAF4-9AB6-49B8-B290-5CABD9831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77" y="1923247"/>
            <a:ext cx="38004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65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BC0CA0-14E8-417B-B1F5-CA9E1038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494131"/>
            <a:ext cx="11578389" cy="5762290"/>
          </a:xfrm>
        </p:spPr>
        <p:txBody>
          <a:bodyPr/>
          <a:lstStyle/>
          <a:p>
            <a:r>
              <a:rPr lang="he-IL" dirty="0" err="1"/>
              <a:t>היסטרזיס</a:t>
            </a:r>
            <a:r>
              <a:rPr lang="he-IL" dirty="0"/>
              <a:t>:</a:t>
            </a:r>
          </a:p>
          <a:p>
            <a:pPr marL="0" indent="0">
              <a:buNone/>
            </a:pPr>
            <a:r>
              <a:rPr lang="he-IL" dirty="0"/>
              <a:t>  -יוצר שני ספים </a:t>
            </a:r>
          </a:p>
          <a:p>
            <a:pPr marL="0" indent="0">
              <a:buNone/>
            </a:pPr>
            <a:r>
              <a:rPr lang="he-IL" dirty="0"/>
              <a:t>  -לכל פיקסל הגדול מהסף העליון נחשב כשפה אמיתית.</a:t>
            </a:r>
          </a:p>
          <a:p>
            <a:pPr marL="0" indent="0">
              <a:buNone/>
            </a:pPr>
            <a:r>
              <a:rPr lang="he-IL" dirty="0"/>
              <a:t>  אם הוא בין שני הספים נסמן אותו כשפה פוטנציאלית, אחרת נמחק אותו.</a:t>
            </a:r>
          </a:p>
          <a:p>
            <a:pPr marL="0" indent="0">
              <a:buNone/>
            </a:pPr>
            <a:r>
              <a:rPr lang="he-IL" dirty="0"/>
              <a:t>  - כל פיקסל שהוא שפה פוטנציאלית ו"מחובר" לשפה אמיתית נחשב לשפה אמיתית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A92BC4D-C576-458E-8E2F-1DB9298F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91" y="4232953"/>
            <a:ext cx="4851535" cy="162844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EBA8326-5F80-4C73-83EA-88A68B864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52" y="3292966"/>
            <a:ext cx="4116042" cy="30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96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E54DFBDD-97B9-4FAF-B602-8650DFAD2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80" y="162050"/>
            <a:ext cx="9506017" cy="65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14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9C3255-F55E-4EFB-AB8B-B257307A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542475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canny(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kg=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Img2=conv2D(</a:t>
            </a:r>
            <a:r>
              <a:rPr lang="en-US" dirty="0" err="1"/>
              <a:t>Img,kg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mgnt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angel=np.arctan2(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q=</a:t>
            </a:r>
            <a:r>
              <a:rPr lang="en-US" dirty="0">
                <a:highlight>
                  <a:srgbClr val="FFFF00"/>
                </a:highlight>
              </a:rPr>
              <a:t>quantize</a:t>
            </a:r>
            <a:r>
              <a:rPr lang="en-US" dirty="0"/>
              <a:t>(</a:t>
            </a:r>
            <a:r>
              <a:rPr lang="en-US" dirty="0" err="1"/>
              <a:t>mgnt,angel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nm=</a:t>
            </a:r>
            <a:r>
              <a:rPr lang="en-US" dirty="0" err="1"/>
              <a:t>nonMax</a:t>
            </a:r>
            <a:r>
              <a:rPr lang="en-US" dirty="0"/>
              <a:t>(</a:t>
            </a:r>
            <a:r>
              <a:rPr lang="en-US" dirty="0" err="1"/>
              <a:t>mgnt,q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hysteresis(nm)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1221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744E16-6631-437A-8EA5-DD97CB13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03" y="0"/>
            <a:ext cx="10515600" cy="6857999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def quantize(</a:t>
            </a:r>
            <a:r>
              <a:rPr lang="en-US" dirty="0" err="1"/>
              <a:t>mag,ang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quant = </a:t>
            </a:r>
            <a:r>
              <a:rPr lang="en-US" dirty="0" err="1"/>
              <a:t>np.zeros</a:t>
            </a:r>
            <a:r>
              <a:rPr lang="en-US" dirty="0"/>
              <a:t>((</a:t>
            </a:r>
            <a:r>
              <a:rPr lang="en-US" dirty="0" err="1"/>
              <a:t>ang.shape</a:t>
            </a:r>
            <a:r>
              <a:rPr lang="en-US" dirty="0"/>
              <a:t>[0],</a:t>
            </a:r>
            <a:r>
              <a:rPr lang="en-US" dirty="0" err="1"/>
              <a:t>ang.shape</a:t>
            </a:r>
            <a:r>
              <a:rPr lang="en-US" dirty="0"/>
              <a:t>[1],3))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pPr marL="0" indent="0" algn="l" rtl="0">
              <a:buNone/>
            </a:pPr>
            <a:r>
              <a:rPr lang="en-US" dirty="0"/>
              <a:t>        quant[:,:,</a:t>
            </a:r>
            <a:r>
              <a:rPr lang="en-US" dirty="0" err="1"/>
              <a:t>i</a:t>
            </a:r>
            <a:r>
              <a:rPr lang="en-US" dirty="0"/>
              <a:t>] = ang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ang.shape</a:t>
            </a:r>
            <a:r>
              <a:rPr lang="en-US" dirty="0"/>
              <a:t>[0]):</a:t>
            </a:r>
          </a:p>
          <a:p>
            <a:pPr marL="0" indent="0" algn="l" rtl="0">
              <a:buNone/>
            </a:pPr>
            <a:r>
              <a:rPr lang="en-US" dirty="0"/>
              <a:t>        for j in range(</a:t>
            </a:r>
            <a:r>
              <a:rPr lang="en-US" dirty="0" err="1"/>
              <a:t>ang.shape</a:t>
            </a:r>
            <a:r>
              <a:rPr lang="en-US" dirty="0"/>
              <a:t>[1]):</a:t>
            </a:r>
          </a:p>
          <a:p>
            <a:pPr marL="0" indent="0" algn="l" rtl="0">
              <a:buNone/>
            </a:pPr>
            <a:r>
              <a:rPr lang="en-US" dirty="0"/>
              <a:t>            if(mag[</a:t>
            </a:r>
            <a:r>
              <a:rPr lang="en-US" dirty="0" err="1"/>
              <a:t>i,j</a:t>
            </a:r>
            <a:r>
              <a:rPr lang="en-US" dirty="0"/>
              <a:t>]!=0):</a:t>
            </a:r>
          </a:p>
          <a:p>
            <a:pPr marL="0" indent="0" algn="l" rtl="0">
              <a:buNone/>
            </a:pPr>
            <a:r>
              <a:rPr lang="en-US" dirty="0"/>
              <a:t>                # Horizontal gradient</a:t>
            </a:r>
          </a:p>
          <a:p>
            <a:pPr marL="0" indent="0" algn="l" rtl="0">
              <a:buNone/>
            </a:pPr>
            <a:r>
              <a:rPr lang="en-US" dirty="0"/>
              <a:t>                if  (-</a:t>
            </a:r>
            <a:r>
              <a:rPr lang="en-US" dirty="0" err="1"/>
              <a:t>np.pi</a:t>
            </a:r>
            <a:r>
              <a:rPr lang="en-US" dirty="0"/>
              <a:t> &lt;= ang[</a:t>
            </a:r>
            <a:r>
              <a:rPr lang="en-US" dirty="0" err="1"/>
              <a:t>i,j</a:t>
            </a:r>
            <a:r>
              <a:rPr lang="en-US" dirty="0"/>
              <a:t>] &lt; -7*</a:t>
            </a:r>
            <a:r>
              <a:rPr lang="en-US" dirty="0" err="1"/>
              <a:t>np.pi</a:t>
            </a:r>
            <a:r>
              <a:rPr lang="en-US" dirty="0"/>
              <a:t>/8) or (-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</a:t>
            </a:r>
            <a:r>
              <a:rPr lang="en-US" dirty="0" err="1"/>
              <a:t>np.pi</a:t>
            </a:r>
            <a:r>
              <a:rPr lang="en-US" dirty="0"/>
              <a:t>/8) or (7*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&lt;= </a:t>
            </a:r>
            <a:r>
              <a:rPr lang="en-US" dirty="0" err="1"/>
              <a:t>np.pi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([1,0,0])</a:t>
            </a:r>
          </a:p>
          <a:p>
            <a:pPr marL="0" indent="0" algn="l" rtl="0">
              <a:buNone/>
            </a:pPr>
            <a:r>
              <a:rPr lang="en-US" dirty="0"/>
              <a:t>                # Main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 (-7*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-5*</a:t>
            </a:r>
            <a:r>
              <a:rPr lang="en-US" dirty="0" err="1"/>
              <a:t>np.pi</a:t>
            </a:r>
            <a:r>
              <a:rPr lang="en-US" dirty="0"/>
              <a:t>/8) or (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3*</a:t>
            </a:r>
            <a:r>
              <a:rPr lang="en-US" dirty="0" err="1"/>
              <a:t>np.pi</a:t>
            </a:r>
            <a:r>
              <a:rPr lang="en-US" dirty="0"/>
              <a:t>/8):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([0,1,0])</a:t>
            </a:r>
          </a:p>
          <a:p>
            <a:pPr marL="0" indent="0" algn="l" rtl="0">
              <a:buNone/>
            </a:pPr>
            <a:r>
              <a:rPr lang="en-US" dirty="0"/>
              <a:t>                # Vertical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 (-5*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-3*</a:t>
            </a:r>
            <a:r>
              <a:rPr lang="en-US" dirty="0" err="1"/>
              <a:t>np.pi</a:t>
            </a:r>
            <a:r>
              <a:rPr lang="en-US" dirty="0"/>
              <a:t>/8) or (3*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5*</a:t>
            </a:r>
            <a:r>
              <a:rPr lang="en-US" dirty="0" err="1"/>
              <a:t>np.pi</a:t>
            </a:r>
            <a:r>
              <a:rPr lang="en-US" dirty="0"/>
              <a:t>/8):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([0,0,1])</a:t>
            </a:r>
          </a:p>
          <a:p>
            <a:pPr marL="0" indent="0" algn="l" rtl="0">
              <a:buNone/>
            </a:pPr>
            <a:r>
              <a:rPr lang="en-US" dirty="0"/>
              <a:t>                # Secondary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 (-3*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-</a:t>
            </a:r>
            <a:r>
              <a:rPr lang="en-US" dirty="0" err="1"/>
              <a:t>np.pi</a:t>
            </a:r>
            <a:r>
              <a:rPr lang="en-US" dirty="0"/>
              <a:t>/8) or (5*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7*</a:t>
            </a:r>
            <a:r>
              <a:rPr lang="en-US" dirty="0" err="1"/>
              <a:t>np.pi</a:t>
            </a:r>
            <a:r>
              <a:rPr lang="en-US" dirty="0"/>
              <a:t>/8):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([1,1,0])</a:t>
            </a:r>
          </a:p>
          <a:p>
            <a:pPr marL="0" indent="0" algn="l" rtl="0">
              <a:buNone/>
            </a:pPr>
            <a:r>
              <a:rPr lang="en-US" dirty="0"/>
              <a:t>            else:</a:t>
            </a:r>
          </a:p>
          <a:p>
            <a:pPr marL="0" indent="0" algn="l" rtl="0">
              <a:buNone/>
            </a:pPr>
            <a:r>
              <a:rPr lang="en-US" dirty="0"/>
              <a:t>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([0,0,0])</a:t>
            </a:r>
          </a:p>
          <a:p>
            <a:pPr marL="0" indent="0" algn="l" rtl="0">
              <a:buNone/>
            </a:pPr>
            <a:r>
              <a:rPr lang="en-US" dirty="0"/>
              <a:t>    return quant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3445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9C3255-F55E-4EFB-AB8B-B257307A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542475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canny(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kg=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Img2=conv2D(</a:t>
            </a:r>
            <a:r>
              <a:rPr lang="en-US" dirty="0" err="1"/>
              <a:t>Img,kg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mgnt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angel=np.arctan2(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q=quantize(</a:t>
            </a:r>
            <a:r>
              <a:rPr lang="en-US" dirty="0" err="1"/>
              <a:t>mgnt,angel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nm=</a:t>
            </a:r>
            <a:r>
              <a:rPr lang="en-US" dirty="0" err="1">
                <a:highlight>
                  <a:srgbClr val="FFFF00"/>
                </a:highlight>
              </a:rPr>
              <a:t>nonMax</a:t>
            </a:r>
            <a:r>
              <a:rPr lang="en-US" dirty="0"/>
              <a:t>(</a:t>
            </a:r>
            <a:r>
              <a:rPr lang="en-US" dirty="0" err="1"/>
              <a:t>mgnt,q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hysteresis(nm)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8360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E44D66-6036-4B13-BB65-0F5040DD3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nonMax</a:t>
            </a:r>
            <a:r>
              <a:rPr lang="en-US" dirty="0"/>
              <a:t>(</a:t>
            </a:r>
            <a:r>
              <a:rPr lang="en-US" dirty="0" err="1"/>
              <a:t>mag,quant_ang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h,w</a:t>
            </a:r>
            <a:r>
              <a:rPr lang="en-US" dirty="0"/>
              <a:t> = </a:t>
            </a:r>
            <a:r>
              <a:rPr lang="en-US" dirty="0" err="1"/>
              <a:t>mag.shape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res =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mag.shape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range(1,h-1):</a:t>
            </a:r>
          </a:p>
          <a:p>
            <a:pPr marL="0" indent="0" algn="l" rtl="0">
              <a:buNone/>
            </a:pPr>
            <a:r>
              <a:rPr lang="en-US" dirty="0"/>
              <a:t>        for j in range(1,w-1):</a:t>
            </a:r>
          </a:p>
          <a:p>
            <a:pPr marL="0" indent="0" algn="l" rtl="0">
              <a:buNone/>
            </a:pPr>
            <a:r>
              <a:rPr lang="en-US" dirty="0"/>
              <a:t>            if mag[</a:t>
            </a:r>
            <a:r>
              <a:rPr lang="en-US" dirty="0" err="1"/>
              <a:t>i,j</a:t>
            </a:r>
            <a:r>
              <a:rPr lang="en-US" dirty="0"/>
              <a:t>] != 0:</a:t>
            </a:r>
          </a:p>
          <a:p>
            <a:pPr marL="0" indent="0" algn="l" rtl="0">
              <a:buNone/>
            </a:pPr>
            <a:r>
              <a:rPr lang="en-US" dirty="0"/>
              <a:t>                # Horizontal gradient</a:t>
            </a:r>
          </a:p>
          <a:p>
            <a:pPr marL="0" indent="0" algn="l" rtl="0">
              <a:buNone/>
            </a:pPr>
            <a:r>
              <a:rPr lang="en-US" dirty="0"/>
              <a:t>                if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([1,0,0])):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mag[i,j-1] and mag[</a:t>
            </a:r>
            <a:r>
              <a:rPr lang="en-US" dirty="0" err="1"/>
              <a:t>i,j</a:t>
            </a:r>
            <a:r>
              <a:rPr lang="en-US" dirty="0"/>
              <a:t>] &gt; mag[i,j+1]: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            # Main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([0,1,0])):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mag[i-1,j-1] and mag[</a:t>
            </a:r>
            <a:r>
              <a:rPr lang="en-US" dirty="0" err="1"/>
              <a:t>i,j</a:t>
            </a:r>
            <a:r>
              <a:rPr lang="en-US" dirty="0"/>
              <a:t>] &gt; mag[i+1,j+1]: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            # Vertical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([0,0,1])):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mag[i-1,j] and mag[</a:t>
            </a:r>
            <a:r>
              <a:rPr lang="en-US" dirty="0" err="1"/>
              <a:t>i,j</a:t>
            </a:r>
            <a:r>
              <a:rPr lang="en-US" dirty="0"/>
              <a:t>] &gt; mag[i+1,j]: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            # Secondary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([1,1,0])):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mag[i+1,j-1] and mag[</a:t>
            </a:r>
            <a:r>
              <a:rPr lang="en-US" dirty="0" err="1"/>
              <a:t>i,j</a:t>
            </a:r>
            <a:r>
              <a:rPr lang="en-US" dirty="0"/>
              <a:t>] &gt; mag[i-1,j+1]: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return 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02454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9C3255-F55E-4EFB-AB8B-B257307A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542475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canny(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kg=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Img2=conv2D(</a:t>
            </a:r>
            <a:r>
              <a:rPr lang="en-US" dirty="0" err="1"/>
              <a:t>Img,kg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mgnt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angel=np.arctan2(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q=quantize(</a:t>
            </a:r>
            <a:r>
              <a:rPr lang="en-US" dirty="0" err="1"/>
              <a:t>mgnt,angel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nm=</a:t>
            </a:r>
            <a:r>
              <a:rPr lang="en-US" dirty="0" err="1"/>
              <a:t>nonMax</a:t>
            </a:r>
            <a:r>
              <a:rPr lang="en-US" dirty="0"/>
              <a:t>(</a:t>
            </a:r>
            <a:r>
              <a:rPr lang="en-US" dirty="0" err="1"/>
              <a:t>mgnt,q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</a:t>
            </a:r>
            <a:r>
              <a:rPr lang="en-US" dirty="0">
                <a:highlight>
                  <a:srgbClr val="FFFF00"/>
                </a:highlight>
              </a:rPr>
              <a:t>hysteresis</a:t>
            </a:r>
            <a:r>
              <a:rPr lang="en-US" dirty="0"/>
              <a:t>(nm)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9855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313C09-97E7-4BE4-A83F-49B80C8A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hysteresis(edges):</a:t>
            </a:r>
          </a:p>
          <a:p>
            <a:pPr marL="0" indent="0" algn="l" rtl="0">
              <a:buNone/>
            </a:pPr>
            <a:r>
              <a:rPr lang="en-US" dirty="0"/>
              <a:t>    t1=</a:t>
            </a:r>
            <a:r>
              <a:rPr lang="en-US" dirty="0" err="1"/>
              <a:t>edges.max</a:t>
            </a:r>
            <a:r>
              <a:rPr lang="en-US" dirty="0"/>
              <a:t>()*0.3</a:t>
            </a:r>
          </a:p>
          <a:p>
            <a:pPr marL="0" indent="0" algn="l" rtl="0">
              <a:buNone/>
            </a:pPr>
            <a:r>
              <a:rPr lang="en-US" dirty="0"/>
              <a:t>    t2=</a:t>
            </a:r>
            <a:r>
              <a:rPr lang="en-US" dirty="0" err="1"/>
              <a:t>edges.max</a:t>
            </a:r>
            <a:r>
              <a:rPr lang="en-US" dirty="0"/>
              <a:t>()*0.05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hyst</a:t>
            </a:r>
            <a:r>
              <a:rPr lang="en-US" dirty="0"/>
              <a:t> =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edges.shape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edges.shape</a:t>
            </a:r>
            <a:r>
              <a:rPr lang="en-US" dirty="0"/>
              <a:t>[0]):</a:t>
            </a:r>
          </a:p>
          <a:p>
            <a:pPr marL="0" indent="0" algn="l" rtl="0">
              <a:buNone/>
            </a:pPr>
            <a:r>
              <a:rPr lang="en-US" dirty="0"/>
              <a:t>        for j in range(</a:t>
            </a:r>
            <a:r>
              <a:rPr lang="en-US" dirty="0" err="1"/>
              <a:t>edges.shape</a:t>
            </a:r>
            <a:r>
              <a:rPr lang="en-US" dirty="0"/>
              <a:t>[1]):</a:t>
            </a:r>
          </a:p>
          <a:p>
            <a:pPr marL="0" indent="0" algn="l" rtl="0">
              <a:buNone/>
            </a:pPr>
            <a:r>
              <a:rPr lang="en-US" dirty="0"/>
              <a:t>            if edges[</a:t>
            </a:r>
            <a:r>
              <a:rPr lang="en-US" dirty="0" err="1"/>
              <a:t>i,j</a:t>
            </a:r>
            <a:r>
              <a:rPr lang="en-US" dirty="0"/>
              <a:t>] &gt; t1: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hyst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 = 1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range(1,edges.shape[0]-1):</a:t>
            </a:r>
          </a:p>
          <a:p>
            <a:pPr marL="0" indent="0" algn="l" rtl="0">
              <a:buNone/>
            </a:pPr>
            <a:r>
              <a:rPr lang="en-US" dirty="0"/>
              <a:t>        for j in range(1,edges.shape[1]-1):</a:t>
            </a:r>
          </a:p>
          <a:p>
            <a:pPr marL="0" indent="0" algn="l" rtl="0">
              <a:buNone/>
            </a:pPr>
            <a:r>
              <a:rPr lang="en-US" dirty="0"/>
              <a:t>            if edges[</a:t>
            </a:r>
            <a:r>
              <a:rPr lang="en-US" dirty="0" err="1"/>
              <a:t>i,j</a:t>
            </a:r>
            <a:r>
              <a:rPr lang="en-US" dirty="0"/>
              <a:t>] &gt; t2 and 1 in </a:t>
            </a:r>
            <a:r>
              <a:rPr lang="en-US" dirty="0" err="1"/>
              <a:t>hyst</a:t>
            </a:r>
            <a:r>
              <a:rPr lang="en-US" dirty="0"/>
              <a:t>[i-1:i+1,j-1:j+1]: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hyst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 = 1</a:t>
            </a:r>
          </a:p>
          <a:p>
            <a:pPr marL="0" indent="0" algn="l" rtl="0">
              <a:buNone/>
            </a:pPr>
            <a:r>
              <a:rPr lang="en-US" dirty="0"/>
              <a:t>    return </a:t>
            </a:r>
            <a:r>
              <a:rPr lang="en-US" dirty="0" err="1"/>
              <a:t>hyst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112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995B4E5-305D-4B57-9AE4-E3595B99E251}"/>
              </a:ext>
            </a:extLst>
          </p:cNvPr>
          <p:cNvSpPr txBox="1"/>
          <p:nvPr/>
        </p:nvSpPr>
        <p:spPr>
          <a:xfrm>
            <a:off x="1613043" y="462337"/>
            <a:ext cx="94727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תמונה במרחב תלת </a:t>
            </a:r>
            <a:r>
              <a:rPr lang="he-IL" sz="3600" dirty="0" err="1"/>
              <a:t>מימדי</a:t>
            </a:r>
            <a:endParaRPr lang="he-IL" sz="36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0B56E61-69FA-475E-BB37-69C522B4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" y="1412896"/>
            <a:ext cx="6625335" cy="403220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5071F30-1CC7-48F7-9462-968E1298E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72" y="1412896"/>
            <a:ext cx="5160963" cy="39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60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8B008B1-EE01-4F28-B828-048ABD373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746" y="1825625"/>
            <a:ext cx="9220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1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לעיבוד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התמונה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אנחנו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נשתמש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בספרייה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של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פייתון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בשם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numpy</a:t>
            </a:r>
            <a:endParaRPr lang="en-US" sz="2600" u="sng" dirty="0">
              <a:solidFill>
                <a:schemeClr val="accent1"/>
              </a:solidFill>
            </a:endParaRPr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709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DE8ACA0-4291-400F-9B92-EFFD64E74557}"/>
              </a:ext>
            </a:extLst>
          </p:cNvPr>
          <p:cNvSpPr txBox="1"/>
          <p:nvPr/>
        </p:nvSpPr>
        <p:spPr>
          <a:xfrm>
            <a:off x="789456" y="2798385"/>
            <a:ext cx="10597729" cy="3283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700"/>
              <a:t>ספריית NUMPY </a:t>
            </a:r>
            <a:r>
              <a:rPr lang="he-IL" sz="2700"/>
              <a:t> </a:t>
            </a:r>
            <a:r>
              <a:rPr lang="en-US" sz="2700"/>
              <a:t>משתמשת בקבוצות צפופות של מערכים מאותו סוג לעומת ה        LIST</a:t>
            </a:r>
            <a:r>
              <a:rPr lang="he-IL" sz="2700"/>
              <a:t> </a:t>
            </a:r>
            <a:r>
              <a:rPr lang="en-US" sz="2700"/>
              <a:t>שהסוגים בו יכולים להיות שונים.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700"/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700"/>
              <a:t>הספרייה יכולה לחלק פעולה אחת לתתי פעולות ולבצע אותם בו זמנית.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700"/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700"/>
              <a:t>הספרייה ממומשת בשפת C</a:t>
            </a:r>
            <a:r>
              <a:rPr lang="he-IL" sz="2700"/>
              <a:t> </a:t>
            </a:r>
            <a:r>
              <a:rPr lang="en-US" sz="2700"/>
              <a:t>שמוסיפה לה מהירות חישוב.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175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מה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זה</a:t>
            </a:r>
            <a:r>
              <a:rPr lang="en-US" sz="2600" u="sng" dirty="0">
                <a:solidFill>
                  <a:schemeClr val="accent1"/>
                </a:solidFill>
              </a:rPr>
              <a:t> EDGE DETECTION</a:t>
            </a:r>
            <a:r>
              <a:rPr lang="he-IL" sz="2600" u="sng" dirty="0">
                <a:solidFill>
                  <a:schemeClr val="accent1"/>
                </a:solidFill>
              </a:rPr>
              <a:t>?</a:t>
            </a:r>
            <a:endParaRPr lang="en-US" sz="2600" u="sng" dirty="0">
              <a:solidFill>
                <a:schemeClr val="accent1"/>
              </a:solidFill>
            </a:endParaRPr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0626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BA34040-95D0-42AE-A47C-AB12E9DD87F5}"/>
              </a:ext>
            </a:extLst>
          </p:cNvPr>
          <p:cNvSpPr txBox="1"/>
          <p:nvPr/>
        </p:nvSpPr>
        <p:spPr>
          <a:xfrm>
            <a:off x="2349448" y="566040"/>
            <a:ext cx="924987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u="sng" dirty="0"/>
              <a:t>אז מה זה </a:t>
            </a:r>
            <a:r>
              <a:rPr lang="en-US" sz="2400" u="sng" dirty="0"/>
              <a:t>EDGE DETECTION</a:t>
            </a:r>
            <a:r>
              <a:rPr lang="he-IL" sz="2400" u="sng" dirty="0"/>
              <a:t>? או בעברית זיהוי קצוות?</a:t>
            </a:r>
          </a:p>
          <a:p>
            <a:r>
              <a:rPr lang="he-IL" sz="2000" b="1" dirty="0"/>
              <a:t>זיהוי קצוות</a:t>
            </a:r>
            <a:r>
              <a:rPr lang="he-IL" sz="2000" dirty="0"/>
              <a:t> היא פעולה מתמטית מרחבית שמטרתה למצוא את </a:t>
            </a:r>
            <a:r>
              <a:rPr lang="he-IL" sz="2000" dirty="0" err="1"/>
              <a:t>קוי</a:t>
            </a:r>
            <a:r>
              <a:rPr lang="he-IL" sz="2000" dirty="0"/>
              <a:t> הקצה בתמונה דיגיטלית. </a:t>
            </a:r>
            <a:r>
              <a:rPr lang="he-IL" sz="2000" dirty="0" err="1"/>
              <a:t>קוי</a:t>
            </a:r>
            <a:r>
              <a:rPr lang="he-IL" sz="2000" dirty="0"/>
              <a:t> קצה (שפות) מוגדרים כגבול בין רמות בהירות שונות. זיהוי קצוות הוא כלי בסיסי בעיבוד תמונה וראייה ממוחשבת, המשמש בסיס לאלגוריתמים רבים לזיהוי עצמים וצורות בתמונות.</a:t>
            </a:r>
          </a:p>
          <a:p>
            <a:r>
              <a:rPr lang="he-IL" sz="2000" dirty="0"/>
              <a:t>כדאי לשים לב שקצוות לא בהכרח מהווים</a:t>
            </a:r>
          </a:p>
          <a:p>
            <a:r>
              <a:rPr lang="he-IL" sz="2000" dirty="0"/>
              <a:t> אובייקטים בתמונה.</a:t>
            </a:r>
            <a:endParaRPr lang="en-US" sz="2000" dirty="0"/>
          </a:p>
          <a:p>
            <a:endParaRPr lang="he-IL"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79D6249-AFCE-4204-BDC9-82019712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30" y="2365259"/>
            <a:ext cx="5442366" cy="39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5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רקע</a:t>
            </a:r>
            <a:r>
              <a:rPr lang="en-US" sz="2600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תמונה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מטיבציה</a:t>
            </a:r>
            <a:endParaRPr lang="en-US" sz="2600" u="sng" dirty="0">
              <a:solidFill>
                <a:schemeClr val="accent1"/>
              </a:solidFill>
            </a:endParaRPr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2347154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2547</Words>
  <Application>Microsoft Office PowerPoint</Application>
  <PresentationFormat>מסך רחב</PresentationFormat>
  <Paragraphs>265</Paragraphs>
  <Slides>40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ערכת נושא Office</vt:lpstr>
      <vt:lpstr>Image processing: Edge Detection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קונבולוציה על שורה במקום מטריצה</vt:lpstr>
      <vt:lpstr>דוגמא:</vt:lpstr>
      <vt:lpstr>אלגוריתמים למציאת שפות</vt:lpstr>
      <vt:lpstr>אלגוריתם ראשון- נגזרת</vt:lpstr>
      <vt:lpstr>מצגת של PowerPoint‏</vt:lpstr>
      <vt:lpstr>קטע קוד על נגזרת</vt:lpstr>
      <vt:lpstr>בעיות של שיטת נגזרת</vt:lpstr>
      <vt:lpstr>פתרון :</vt:lpstr>
      <vt:lpstr>פתרון: האלגוריתם של Sobel</vt:lpstr>
      <vt:lpstr>מצגת של PowerPoint‏</vt:lpstr>
      <vt:lpstr>קטע קוד Sobel</vt:lpstr>
      <vt:lpstr>בעיה:</vt:lpstr>
      <vt:lpstr>LOG – LAPLACIAN OF GAUSSIAN (Marr-Hildreth Edge Detector)</vt:lpstr>
      <vt:lpstr>קוד</vt:lpstr>
      <vt:lpstr>בעיה:</vt:lpstr>
      <vt:lpstr>Canny Edge Detection</vt:lpstr>
      <vt:lpstr>   שלבי האלגוריתם: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processing: Edge Detection</dc:title>
  <dc:creator>בנימין דרמוני</dc:creator>
  <cp:lastModifiedBy>בנימין דרמוני</cp:lastModifiedBy>
  <cp:revision>16</cp:revision>
  <dcterms:created xsi:type="dcterms:W3CDTF">2020-01-01T11:18:56Z</dcterms:created>
  <dcterms:modified xsi:type="dcterms:W3CDTF">2020-01-07T18:39:08Z</dcterms:modified>
</cp:coreProperties>
</file>