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267" r:id="rId15"/>
    <p:sldId id="284" r:id="rId16"/>
    <p:sldId id="281" r:id="rId17"/>
    <p:sldId id="283" r:id="rId18"/>
    <p:sldId id="268" r:id="rId19"/>
    <p:sldId id="285" r:id="rId20"/>
    <p:sldId id="269" r:id="rId21"/>
    <p:sldId id="270" r:id="rId22"/>
    <p:sldId id="271" r:id="rId23"/>
    <p:sldId id="286" r:id="rId24"/>
    <p:sldId id="287" r:id="rId25"/>
    <p:sldId id="272" r:id="rId26"/>
    <p:sldId id="273" r:id="rId27"/>
    <p:sldId id="274" r:id="rId28"/>
    <p:sldId id="275" r:id="rId29"/>
    <p:sldId id="276" r:id="rId30"/>
    <p:sldId id="277" r:id="rId31"/>
    <p:sldId id="290" r:id="rId32"/>
    <p:sldId id="291" r:id="rId33"/>
    <p:sldId id="305" r:id="rId34"/>
    <p:sldId id="278" r:id="rId35"/>
    <p:sldId id="302" r:id="rId36"/>
    <p:sldId id="299" r:id="rId37"/>
    <p:sldId id="303" r:id="rId38"/>
    <p:sldId id="300" r:id="rId39"/>
    <p:sldId id="304" r:id="rId40"/>
    <p:sldId id="289" r:id="rId4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ד'/טבת/תש"פ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/>
              <a:t>בעיה של קונבולוציה היא קצוות המטריצה.</a:t>
            </a:r>
          </a:p>
          <a:p>
            <a:pPr marL="0" indent="0">
              <a:buNone/>
            </a:pPr>
            <a:r>
              <a:rPr lang="he-IL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/>
              <a:t>ישנם מספר דרכים לטיפול בבעיה, אנו נשתמש באמצעות ריפוד או באנגלית- </a:t>
            </a:r>
            <a:r>
              <a:rPr lang="en-US"/>
              <a:t>padding</a:t>
            </a:r>
            <a:endParaRPr lang="he-IL"/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62E28-9A4F-4EF9-91CD-786F30C3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7" y="349752"/>
            <a:ext cx="11614485" cy="633980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 algn="l">
              <a:buNone/>
            </a:pPr>
            <a:r>
              <a:rPr lang="en-US" dirty="0"/>
              <a:t>def conv2D(</a:t>
            </a:r>
            <a:r>
              <a:rPr lang="en-US" dirty="0" err="1"/>
              <a:t>Image,kernel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   range1=</a:t>
            </a:r>
            <a:r>
              <a:rPr lang="en-US" dirty="0" err="1"/>
              <a:t>kernel.shape</a:t>
            </a:r>
            <a:r>
              <a:rPr lang="en-US" dirty="0"/>
              <a:t>//2</a:t>
            </a:r>
          </a:p>
          <a:p>
            <a:pPr marL="0" indent="0" algn="l">
              <a:buNone/>
            </a:pPr>
            <a:r>
              <a:rPr lang="en-US" dirty="0"/>
              <a:t>    range2=</a:t>
            </a:r>
            <a:r>
              <a:rPr lang="en-US" dirty="0" err="1"/>
              <a:t>Image.shape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((range2[0],range2[1]))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(Image, ((range1[0,range1[0]),                                  (range1[1],range1[1])) , 'constant’,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range(range1[0],range2[0]+range1[0]):</a:t>
            </a:r>
          </a:p>
          <a:p>
            <a:pPr marL="0" indent="0" algn="l">
              <a:buNone/>
            </a:pPr>
            <a:r>
              <a:rPr lang="en-US" dirty="0"/>
              <a:t>        for j in range(range1[1],range2[1]+range1[1]):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img</a:t>
            </a:r>
            <a:r>
              <a:rPr lang="en-US" dirty="0"/>
              <a:t>[i-range1[0]:i+range1[0],j- range1[1]:   	j+range1[1]]*kernel     </a:t>
            </a:r>
          </a:p>
          <a:p>
            <a:pPr marL="0" indent="0" algn="l">
              <a:buNone/>
            </a:pPr>
            <a:r>
              <a:rPr lang="en-US" dirty="0"/>
              <a:t>            out[</a:t>
            </a:r>
            <a:r>
              <a:rPr lang="en-US"/>
              <a:t>i-range1[0],j-range1[1]]=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1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84B80F-FB35-4E21-BD8E-413FA1A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קונבולוציה על שורה במקום מטריצה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D79C5-5958-40ED-B348-B5313999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#convolution function on signal with kernel(1xsize)</a:t>
            </a:r>
          </a:p>
          <a:p>
            <a:pPr marL="0" indent="0" algn="l" rtl="0">
              <a:buNone/>
            </a:pPr>
            <a:r>
              <a:rPr lang="en-US" dirty="0"/>
              <a:t>def conv1D(</a:t>
            </a:r>
            <a:r>
              <a:rPr lang="en-US" dirty="0" err="1"/>
              <a:t>inSignal,kernel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range1=</a:t>
            </a:r>
            <a:r>
              <a:rPr lang="en-US" dirty="0" err="1"/>
              <a:t>kernel.shape</a:t>
            </a:r>
            <a:r>
              <a:rPr lang="en-US" dirty="0"/>
              <a:t>[0]//2</a:t>
            </a:r>
          </a:p>
          <a:p>
            <a:pPr marL="0" indent="0" algn="l" rtl="0">
              <a:buNone/>
            </a:pPr>
            <a:r>
              <a:rPr lang="en-US" dirty="0"/>
              <a:t>    range2=</a:t>
            </a:r>
            <a:r>
              <a:rPr lang="en-US" dirty="0" err="1"/>
              <a:t>inSignal.shape</a:t>
            </a:r>
            <a:r>
              <a:rPr lang="en-US" dirty="0"/>
              <a:t>[0]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(range2)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imN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</a:t>
            </a:r>
            <a:r>
              <a:rPr lang="en-US" dirty="0" err="1"/>
              <a:t>inSignal</a:t>
            </a:r>
            <a:r>
              <a:rPr lang="en-US" dirty="0"/>
              <a:t>, range1, 'constant',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range(range1,range2+range1):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imN</a:t>
            </a:r>
            <a:r>
              <a:rPr lang="en-US" dirty="0"/>
              <a:t>[i-range1:i+range1:1]*kernel</a:t>
            </a:r>
          </a:p>
          <a:p>
            <a:pPr marL="0" indent="0" algn="l" rtl="0">
              <a:buNone/>
            </a:pPr>
            <a:r>
              <a:rPr lang="en-US" dirty="0"/>
              <a:t>        out[i-range1]=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4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3730509"/>
            <a:ext cx="7549900" cy="302474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ראשון- נגזרת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dirty="0"/>
              <a:t>נזכיר שאפשר לתרגם תמונה למודל תלת </a:t>
            </a:r>
            <a:r>
              <a:rPr lang="he-IL" dirty="0" err="1"/>
              <a:t>מימדי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אם ניקח חתך מהמודל נקבל פונקציה המתארת הפרשי </a:t>
            </a:r>
            <a:r>
              <a:rPr lang="he-IL" dirty="0" err="1"/>
              <a:t>בהירויות</a:t>
            </a:r>
            <a:r>
              <a:rPr lang="he-IL" dirty="0"/>
              <a:t>, ואם נעשה נגזרת לפונקציה נוכל למצוא את הפרשי </a:t>
            </a:r>
            <a:r>
              <a:rPr lang="he-IL" dirty="0" err="1"/>
              <a:t>הבהירויות</a:t>
            </a:r>
            <a:r>
              <a:rPr lang="he-IL" dirty="0"/>
              <a:t> בו. אם ההפרש גדול אז נמצאה שפה.  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לאחר שנקבל את הנגזרת של התמונה על שני הצירים (</a:t>
            </a:r>
            <a:r>
              <a:rPr lang="en-US" dirty="0"/>
              <a:t>Gradient</a:t>
            </a:r>
            <a:r>
              <a:rPr lang="he-IL" dirty="0"/>
              <a:t>) נרצה לאחד אותם לתמונה אחת. על מנת לבצע זאת ניקח את ה- </a:t>
            </a:r>
            <a:r>
              <a:rPr lang="en-US" dirty="0"/>
              <a:t>Magnitude</a:t>
            </a:r>
            <a:r>
              <a:rPr lang="he-IL" dirty="0"/>
              <a:t> של ה- </a:t>
            </a:r>
            <a:r>
              <a:rPr lang="en-US" dirty="0"/>
              <a:t>Gradient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על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8"/>
            <a:ext cx="10689404" cy="5229547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#derivative function on the X axis of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ker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([1,0,-1])</a:t>
            </a:r>
          </a:p>
          <a:p>
            <a:pPr marL="0" indent="0" algn="l" rtl="0">
              <a:buNone/>
            </a:pPr>
            <a:r>
              <a:rPr lang="en-US" dirty="0"/>
              <a:t>    size = </a:t>
            </a:r>
            <a:r>
              <a:rPr lang="en-US" dirty="0" err="1"/>
              <a:t>inImage.shape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x = </a:t>
            </a:r>
            <a:r>
              <a:rPr lang="en-US" dirty="0" err="1"/>
              <a:t>np.zeros</a:t>
            </a:r>
            <a:r>
              <a:rPr lang="en-US" dirty="0"/>
              <a:t>((size[0],size[1]))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range(size[0]):</a:t>
            </a:r>
          </a:p>
          <a:p>
            <a:pPr marL="0" indent="0" algn="l" rtl="0">
              <a:buNone/>
            </a:pPr>
            <a:r>
              <a:rPr lang="en-US" dirty="0"/>
              <a:t>   x[</a:t>
            </a:r>
            <a:r>
              <a:rPr lang="en-US" dirty="0" err="1"/>
              <a:t>i</a:t>
            </a:r>
            <a:r>
              <a:rPr lang="en-US" dirty="0"/>
              <a:t>] = conv1D(</a:t>
            </a:r>
            <a:r>
              <a:rPr lang="en-US" dirty="0" err="1"/>
              <a:t>inImage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ker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x</a:t>
            </a:r>
          </a:p>
          <a:p>
            <a:pPr marL="0" indent="0" algn="l" rtl="0">
              <a:buNone/>
            </a:pPr>
            <a:r>
              <a:rPr lang="en-US" dirty="0"/>
              <a:t>#derivative function on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convDerivative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4" y="2791790"/>
            <a:ext cx="5815174" cy="370108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של שיטת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1831"/>
          </a:xfrm>
        </p:spPr>
        <p:txBody>
          <a:bodyPr/>
          <a:lstStyle/>
          <a:p>
            <a:r>
              <a:rPr lang="he-IL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02156"/>
            <a:ext cx="3175622" cy="222620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6" y="1568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על מנת לפתור את הבעיה, לפני שנבצע נגזרת נטשטש את התמונה ע"י קונבולוציה עם </a:t>
            </a:r>
            <a:r>
              <a:rPr lang="he-IL" dirty="0" err="1"/>
              <a:t>קרנל</a:t>
            </a:r>
            <a:r>
              <a:rPr lang="he-IL" dirty="0"/>
              <a:t> </a:t>
            </a:r>
            <a:r>
              <a:rPr lang="he-IL" dirty="0" err="1"/>
              <a:t>גאסואני</a:t>
            </a:r>
            <a:r>
              <a:rPr lang="he-IL" dirty="0"/>
              <a:t>. במקום לעשות קונבולוציה על התמונה שלוש פעמים , נבצע קונבולוציה בין </a:t>
            </a:r>
            <a:r>
              <a:rPr lang="he-IL" dirty="0" err="1"/>
              <a:t>קרנל</a:t>
            </a:r>
            <a:r>
              <a:rPr lang="he-IL" dirty="0"/>
              <a:t> הנגזרת לטשטוש. </a:t>
            </a:r>
          </a:p>
          <a:p>
            <a:pPr marL="0" indent="0">
              <a:buNone/>
            </a:pPr>
            <a:r>
              <a:rPr lang="he-IL" dirty="0"/>
              <a:t>ניתן לבצע פעולה זאת בגלל </a:t>
            </a:r>
            <a:r>
              <a:rPr lang="he-IL" dirty="0" err="1"/>
              <a:t>שקונבולוציה</a:t>
            </a:r>
            <a:r>
              <a:rPr lang="he-IL" dirty="0"/>
              <a:t> היא פעולה אסוציאטיבית.</a:t>
            </a:r>
          </a:p>
          <a:p>
            <a:pPr marL="0" indent="0">
              <a:buNone/>
            </a:pPr>
            <a:r>
              <a:rPr lang="he-IL" dirty="0"/>
              <a:t>בעיה: 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פתרון: האלגוריתם של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Sobel</a:t>
            </a:r>
            <a:r>
              <a:rPr lang="he-IL" dirty="0"/>
              <a:t> מציע לעשות טשטוש מכוון.</a:t>
            </a:r>
          </a:p>
          <a:p>
            <a:pPr marL="0" indent="0">
              <a:buNone/>
            </a:pPr>
            <a:r>
              <a:rPr lang="he-IL" dirty="0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 dirty="0"/>
              <a:t>כאשר מצבעים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edgeDetectionSobel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sobel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([[-1,0,1],[-2,0,2],[-1,0,1]])</a:t>
            </a:r>
          </a:p>
          <a:p>
            <a:pPr marL="0" indent="0" algn="l" rtl="0">
              <a:buNone/>
            </a:pPr>
            <a:r>
              <a:rPr lang="en-US" dirty="0"/>
              <a:t>    x=conv2D(</a:t>
            </a:r>
            <a:r>
              <a:rPr lang="en-US" dirty="0" err="1"/>
              <a:t>Img,sobel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y=conv2D(</a:t>
            </a:r>
            <a:r>
              <a:rPr lang="en-US" dirty="0" err="1"/>
              <a:t>Img,np.transpose</a:t>
            </a:r>
            <a:r>
              <a:rPr lang="en-US" dirty="0"/>
              <a:t>(</a:t>
            </a:r>
            <a:r>
              <a:rPr lang="en-US" dirty="0" err="1"/>
              <a:t>sobel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    thresh=</a:t>
            </a:r>
            <a:r>
              <a:rPr lang="en-US" dirty="0" err="1"/>
              <a:t>np.abs</a:t>
            </a:r>
            <a:r>
              <a:rPr lang="en-US" dirty="0"/>
              <a:t>(out).min()*0.75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if((</a:t>
            </a:r>
            <a:r>
              <a:rPr lang="en-US" dirty="0" err="1"/>
              <a:t>maxP-minP</a:t>
            </a:r>
            <a:r>
              <a:rPr lang="en-US" dirty="0"/>
              <a:t>)&gt;thresh)and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885524" y="269507"/>
            <a:ext cx="108765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 , כאשר 0 זה שחור ו255 זה לבן.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4687503" y="2540896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9" y="1913730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4" y="2464067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הפילטר לינארי</a:t>
            </a:r>
          </a:p>
          <a:p>
            <a:pPr>
              <a:buFontTx/>
              <a:buChar char="-"/>
            </a:pPr>
            <a:r>
              <a:rPr lang="he-IL" dirty="0"/>
              <a:t>הרעש הוא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1613043" y="462337"/>
            <a:ext cx="94727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תמונה במרחב תלת </a:t>
            </a:r>
            <a:r>
              <a:rPr lang="he-IL" sz="3600" dirty="0" err="1"/>
              <a:t>מימדי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" y="1412896"/>
            <a:ext cx="6625335" cy="40322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2" y="1412896"/>
            <a:ext cx="5160963" cy="39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ספריית NUMPY </a:t>
            </a:r>
            <a:r>
              <a:rPr lang="he-IL" sz="2700"/>
              <a:t> </a:t>
            </a:r>
            <a:r>
              <a:rPr lang="en-US" sz="2700"/>
              <a:t>משתמשת בקבוצות צפופות של מערכים מאותו סוג לעומת ה        LIST</a:t>
            </a:r>
            <a:r>
              <a:rPr lang="he-IL" sz="2700"/>
              <a:t> </a:t>
            </a:r>
            <a:r>
              <a:rPr lang="en-US" sz="2700"/>
              <a:t>שהסוגים בו יכולים להיות שונים.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יכולה לחלק פעולה אחת לתתי פעולות ולבצע אותם בו זמנית.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ממומשת בשפת C</a:t>
            </a:r>
            <a:r>
              <a:rPr lang="he-IL" sz="2700"/>
              <a:t> </a:t>
            </a:r>
            <a:r>
              <a:rPr lang="en-US" sz="2700"/>
              <a:t>שמוסיפה לה מהירות חישוב.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רמות בהירות שונות.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שקצוות לא בהכרח מהווים</a:t>
            </a:r>
          </a:p>
          <a:p>
            <a:r>
              <a:rPr lang="he-IL" sz="2000" dirty="0"/>
              <a:t> אובייקטים בתמונה.</a:t>
            </a:r>
            <a:endParaRPr lang="en-US" sz="2000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2560</Words>
  <Application>Microsoft Office PowerPoint</Application>
  <PresentationFormat>מסך רחב</PresentationFormat>
  <Paragraphs>265</Paragraphs>
  <Slides>40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קונבולוציה על שורה במקום מטריצה</vt:lpstr>
      <vt:lpstr>דוגמא:</vt:lpstr>
      <vt:lpstr>אלגוריתמים למציאת שפות</vt:lpstr>
      <vt:lpstr>אלגוריתם ראשון- נגזרת</vt:lpstr>
      <vt:lpstr>מצגת של PowerPoint‏</vt:lpstr>
      <vt:lpstr>קטע קוד על נגזרת</vt:lpstr>
      <vt:lpstr>בעיות של שיטת נגזרת</vt:lpstr>
      <vt:lpstr>פתרון :</vt:lpstr>
      <vt:lpstr>פתרון: האלגוריתם של Sobel</vt:lpstr>
      <vt:lpstr>מצגת של PowerPoint‏</vt:lpstr>
      <vt:lpstr>קטע קוד Sobel</vt:lpstr>
      <vt:lpstr>בעיה:</vt:lpstr>
      <vt:lpstr>LOG – LAPLACIAN OF GAUSSIAN (Marr-Hildreth Edge Detector)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11</cp:revision>
  <dcterms:created xsi:type="dcterms:W3CDTF">2020-01-01T11:18:56Z</dcterms:created>
  <dcterms:modified xsi:type="dcterms:W3CDTF">2020-01-01T12:32:17Z</dcterms:modified>
</cp:coreProperties>
</file>