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82" r:id="rId3"/>
    <p:sldId id="258" r:id="rId4"/>
    <p:sldId id="259" r:id="rId5"/>
    <p:sldId id="260" r:id="rId6"/>
    <p:sldId id="261" r:id="rId7"/>
    <p:sldId id="262" r:id="rId8"/>
    <p:sldId id="263" r:id="rId9"/>
    <p:sldId id="264" r:id="rId10"/>
    <p:sldId id="265" r:id="rId11"/>
    <p:sldId id="266" r:id="rId12"/>
    <p:sldId id="280" r:id="rId13"/>
    <p:sldId id="267" r:id="rId14"/>
    <p:sldId id="281" r:id="rId15"/>
    <p:sldId id="283"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66" d="100"/>
          <a:sy n="66" d="100"/>
        </p:scale>
        <p:origin x="66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939C0B8-A278-4B41-9D22-46429AF28773}"/>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E0A6B1F3-5C5C-4394-A34E-F8632C2CF8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1F46BF3D-1CCE-4409-8663-04732A037DD3}"/>
              </a:ext>
            </a:extLst>
          </p:cNvPr>
          <p:cNvSpPr>
            <a:spLocks noGrp="1"/>
          </p:cNvSpPr>
          <p:nvPr>
            <p:ph type="dt" sz="half" idx="10"/>
          </p:nvPr>
        </p:nvSpPr>
        <p:spPr/>
        <p:txBody>
          <a:bodyPr/>
          <a:lstStyle/>
          <a:p>
            <a:fld id="{E7F66D08-A57E-40CB-88ED-D27CE462D96E}" type="datetimeFigureOut">
              <a:rPr lang="he-IL" smtClean="0"/>
              <a:t>כ'/כסלו/תש"פ</a:t>
            </a:fld>
            <a:endParaRPr lang="he-IL"/>
          </a:p>
        </p:txBody>
      </p:sp>
      <p:sp>
        <p:nvSpPr>
          <p:cNvPr id="5" name="מציין מיקום של כותרת תחתונה 4">
            <a:extLst>
              <a:ext uri="{FF2B5EF4-FFF2-40B4-BE49-F238E27FC236}">
                <a16:creationId xmlns:a16="http://schemas.microsoft.com/office/drawing/2014/main" id="{91D8D1AC-2169-40BD-8624-C6B86A18CBF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FD2FDF0B-AB8C-4810-AA04-CD3A34509A3B}"/>
              </a:ext>
            </a:extLst>
          </p:cNvPr>
          <p:cNvSpPr>
            <a:spLocks noGrp="1"/>
          </p:cNvSpPr>
          <p:nvPr>
            <p:ph type="sldNum" sz="quarter" idx="12"/>
          </p:nvPr>
        </p:nvSpPr>
        <p:spPr/>
        <p:txBody>
          <a:bodyPr/>
          <a:lstStyle/>
          <a:p>
            <a:fld id="{13E49E7F-DEA1-437B-97EA-70E08D139C73}" type="slidenum">
              <a:rPr lang="he-IL" smtClean="0"/>
              <a:t>‹#›</a:t>
            </a:fld>
            <a:endParaRPr lang="he-IL"/>
          </a:p>
        </p:txBody>
      </p:sp>
    </p:spTree>
    <p:extLst>
      <p:ext uri="{BB962C8B-B14F-4D97-AF65-F5344CB8AC3E}">
        <p14:creationId xmlns:p14="http://schemas.microsoft.com/office/powerpoint/2010/main" val="2083087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23CF76D-8143-431C-B5A6-683A413F1254}"/>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0D7931F1-8B77-4B72-B4D7-AC276AFE1F79}"/>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5B1F68D-2C5C-41E6-A991-DE3CF3A0F93B}"/>
              </a:ext>
            </a:extLst>
          </p:cNvPr>
          <p:cNvSpPr>
            <a:spLocks noGrp="1"/>
          </p:cNvSpPr>
          <p:nvPr>
            <p:ph type="dt" sz="half" idx="10"/>
          </p:nvPr>
        </p:nvSpPr>
        <p:spPr/>
        <p:txBody>
          <a:bodyPr/>
          <a:lstStyle/>
          <a:p>
            <a:fld id="{E7F66D08-A57E-40CB-88ED-D27CE462D96E}" type="datetimeFigureOut">
              <a:rPr lang="he-IL" smtClean="0"/>
              <a:t>כ'/כסלו/תש"פ</a:t>
            </a:fld>
            <a:endParaRPr lang="he-IL"/>
          </a:p>
        </p:txBody>
      </p:sp>
      <p:sp>
        <p:nvSpPr>
          <p:cNvPr id="5" name="מציין מיקום של כותרת תחתונה 4">
            <a:extLst>
              <a:ext uri="{FF2B5EF4-FFF2-40B4-BE49-F238E27FC236}">
                <a16:creationId xmlns:a16="http://schemas.microsoft.com/office/drawing/2014/main" id="{5FF25E29-4146-448D-8BF7-EFCF441E0003}"/>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4F3FCB33-2BD2-44EC-9FDA-F615FF170DBB}"/>
              </a:ext>
            </a:extLst>
          </p:cNvPr>
          <p:cNvSpPr>
            <a:spLocks noGrp="1"/>
          </p:cNvSpPr>
          <p:nvPr>
            <p:ph type="sldNum" sz="quarter" idx="12"/>
          </p:nvPr>
        </p:nvSpPr>
        <p:spPr/>
        <p:txBody>
          <a:bodyPr/>
          <a:lstStyle/>
          <a:p>
            <a:fld id="{13E49E7F-DEA1-437B-97EA-70E08D139C73}" type="slidenum">
              <a:rPr lang="he-IL" smtClean="0"/>
              <a:t>‹#›</a:t>
            </a:fld>
            <a:endParaRPr lang="he-IL"/>
          </a:p>
        </p:txBody>
      </p:sp>
    </p:spTree>
    <p:extLst>
      <p:ext uri="{BB962C8B-B14F-4D97-AF65-F5344CB8AC3E}">
        <p14:creationId xmlns:p14="http://schemas.microsoft.com/office/powerpoint/2010/main" val="1729133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A5353350-A346-4B7C-90BA-F89BD103C840}"/>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7BE06C95-BD5A-4042-A85D-5C1C7008FB44}"/>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37E0FE8-4537-4F8B-9A26-85BFA32178B4}"/>
              </a:ext>
            </a:extLst>
          </p:cNvPr>
          <p:cNvSpPr>
            <a:spLocks noGrp="1"/>
          </p:cNvSpPr>
          <p:nvPr>
            <p:ph type="dt" sz="half" idx="10"/>
          </p:nvPr>
        </p:nvSpPr>
        <p:spPr/>
        <p:txBody>
          <a:bodyPr/>
          <a:lstStyle/>
          <a:p>
            <a:fld id="{E7F66D08-A57E-40CB-88ED-D27CE462D96E}" type="datetimeFigureOut">
              <a:rPr lang="he-IL" smtClean="0"/>
              <a:t>כ'/כסלו/תש"פ</a:t>
            </a:fld>
            <a:endParaRPr lang="he-IL"/>
          </a:p>
        </p:txBody>
      </p:sp>
      <p:sp>
        <p:nvSpPr>
          <p:cNvPr id="5" name="מציין מיקום של כותרת תחתונה 4">
            <a:extLst>
              <a:ext uri="{FF2B5EF4-FFF2-40B4-BE49-F238E27FC236}">
                <a16:creationId xmlns:a16="http://schemas.microsoft.com/office/drawing/2014/main" id="{3FD73FAD-2DB1-4A49-A43C-189A1A80089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7DC9B6B-6BE6-4620-8BFC-CE3FFFBF8C6B}"/>
              </a:ext>
            </a:extLst>
          </p:cNvPr>
          <p:cNvSpPr>
            <a:spLocks noGrp="1"/>
          </p:cNvSpPr>
          <p:nvPr>
            <p:ph type="sldNum" sz="quarter" idx="12"/>
          </p:nvPr>
        </p:nvSpPr>
        <p:spPr/>
        <p:txBody>
          <a:bodyPr/>
          <a:lstStyle/>
          <a:p>
            <a:fld id="{13E49E7F-DEA1-437B-97EA-70E08D139C73}" type="slidenum">
              <a:rPr lang="he-IL" smtClean="0"/>
              <a:t>‹#›</a:t>
            </a:fld>
            <a:endParaRPr lang="he-IL"/>
          </a:p>
        </p:txBody>
      </p:sp>
    </p:spTree>
    <p:extLst>
      <p:ext uri="{BB962C8B-B14F-4D97-AF65-F5344CB8AC3E}">
        <p14:creationId xmlns:p14="http://schemas.microsoft.com/office/powerpoint/2010/main" val="2682994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8B1A05C-2EE1-405D-9740-7831833B9F11}"/>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F74FA684-5397-4E39-ACEA-58BF0CD25F31}"/>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AA17262-F577-4422-8326-2B53AC8817AA}"/>
              </a:ext>
            </a:extLst>
          </p:cNvPr>
          <p:cNvSpPr>
            <a:spLocks noGrp="1"/>
          </p:cNvSpPr>
          <p:nvPr>
            <p:ph type="dt" sz="half" idx="10"/>
          </p:nvPr>
        </p:nvSpPr>
        <p:spPr/>
        <p:txBody>
          <a:bodyPr/>
          <a:lstStyle/>
          <a:p>
            <a:fld id="{E7F66D08-A57E-40CB-88ED-D27CE462D96E}" type="datetimeFigureOut">
              <a:rPr lang="he-IL" smtClean="0"/>
              <a:t>כ'/כסלו/תש"פ</a:t>
            </a:fld>
            <a:endParaRPr lang="he-IL"/>
          </a:p>
        </p:txBody>
      </p:sp>
      <p:sp>
        <p:nvSpPr>
          <p:cNvPr id="5" name="מציין מיקום של כותרת תחתונה 4">
            <a:extLst>
              <a:ext uri="{FF2B5EF4-FFF2-40B4-BE49-F238E27FC236}">
                <a16:creationId xmlns:a16="http://schemas.microsoft.com/office/drawing/2014/main" id="{09357871-F7B1-4AEB-B3BD-A17322FB6A0C}"/>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A49354B-B9D9-4A81-A0C0-01B553E83A7A}"/>
              </a:ext>
            </a:extLst>
          </p:cNvPr>
          <p:cNvSpPr>
            <a:spLocks noGrp="1"/>
          </p:cNvSpPr>
          <p:nvPr>
            <p:ph type="sldNum" sz="quarter" idx="12"/>
          </p:nvPr>
        </p:nvSpPr>
        <p:spPr/>
        <p:txBody>
          <a:bodyPr/>
          <a:lstStyle/>
          <a:p>
            <a:fld id="{13E49E7F-DEA1-437B-97EA-70E08D139C73}" type="slidenum">
              <a:rPr lang="he-IL" smtClean="0"/>
              <a:t>‹#›</a:t>
            </a:fld>
            <a:endParaRPr lang="he-IL"/>
          </a:p>
        </p:txBody>
      </p:sp>
    </p:spTree>
    <p:extLst>
      <p:ext uri="{BB962C8B-B14F-4D97-AF65-F5344CB8AC3E}">
        <p14:creationId xmlns:p14="http://schemas.microsoft.com/office/powerpoint/2010/main" val="1710812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589F40-13EC-4F96-AD26-2E8CC527F37D}"/>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AF25C98-8BC7-4D86-9BFE-D6E6FD001A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17304918-F543-4503-9DFF-AA5CA6AD8281}"/>
              </a:ext>
            </a:extLst>
          </p:cNvPr>
          <p:cNvSpPr>
            <a:spLocks noGrp="1"/>
          </p:cNvSpPr>
          <p:nvPr>
            <p:ph type="dt" sz="half" idx="10"/>
          </p:nvPr>
        </p:nvSpPr>
        <p:spPr/>
        <p:txBody>
          <a:bodyPr/>
          <a:lstStyle/>
          <a:p>
            <a:fld id="{E7F66D08-A57E-40CB-88ED-D27CE462D96E}" type="datetimeFigureOut">
              <a:rPr lang="he-IL" smtClean="0"/>
              <a:t>כ'/כסלו/תש"פ</a:t>
            </a:fld>
            <a:endParaRPr lang="he-IL"/>
          </a:p>
        </p:txBody>
      </p:sp>
      <p:sp>
        <p:nvSpPr>
          <p:cNvPr id="5" name="מציין מיקום של כותרת תחתונה 4">
            <a:extLst>
              <a:ext uri="{FF2B5EF4-FFF2-40B4-BE49-F238E27FC236}">
                <a16:creationId xmlns:a16="http://schemas.microsoft.com/office/drawing/2014/main" id="{1695211D-CED0-452D-8B03-DD09369544A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3B2D068-BFAC-47C6-BE34-FEA15EA55260}"/>
              </a:ext>
            </a:extLst>
          </p:cNvPr>
          <p:cNvSpPr>
            <a:spLocks noGrp="1"/>
          </p:cNvSpPr>
          <p:nvPr>
            <p:ph type="sldNum" sz="quarter" idx="12"/>
          </p:nvPr>
        </p:nvSpPr>
        <p:spPr/>
        <p:txBody>
          <a:bodyPr/>
          <a:lstStyle/>
          <a:p>
            <a:fld id="{13E49E7F-DEA1-437B-97EA-70E08D139C73}" type="slidenum">
              <a:rPr lang="he-IL" smtClean="0"/>
              <a:t>‹#›</a:t>
            </a:fld>
            <a:endParaRPr lang="he-IL"/>
          </a:p>
        </p:txBody>
      </p:sp>
    </p:spTree>
    <p:extLst>
      <p:ext uri="{BB962C8B-B14F-4D97-AF65-F5344CB8AC3E}">
        <p14:creationId xmlns:p14="http://schemas.microsoft.com/office/powerpoint/2010/main" val="116659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1217275-1826-4DCA-87D3-AEE2A98E57A2}"/>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821864C3-A86B-416C-A87D-E444BDD399EA}"/>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CD2C2C61-CD9C-4B48-9F04-A73E196B71D4}"/>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7DCFC975-3729-4D22-ADA0-DC8F158E7CC2}"/>
              </a:ext>
            </a:extLst>
          </p:cNvPr>
          <p:cNvSpPr>
            <a:spLocks noGrp="1"/>
          </p:cNvSpPr>
          <p:nvPr>
            <p:ph type="dt" sz="half" idx="10"/>
          </p:nvPr>
        </p:nvSpPr>
        <p:spPr/>
        <p:txBody>
          <a:bodyPr/>
          <a:lstStyle/>
          <a:p>
            <a:fld id="{E7F66D08-A57E-40CB-88ED-D27CE462D96E}" type="datetimeFigureOut">
              <a:rPr lang="he-IL" smtClean="0"/>
              <a:t>כ'/כסלו/תש"פ</a:t>
            </a:fld>
            <a:endParaRPr lang="he-IL"/>
          </a:p>
        </p:txBody>
      </p:sp>
      <p:sp>
        <p:nvSpPr>
          <p:cNvPr id="6" name="מציין מיקום של כותרת תחתונה 5">
            <a:extLst>
              <a:ext uri="{FF2B5EF4-FFF2-40B4-BE49-F238E27FC236}">
                <a16:creationId xmlns:a16="http://schemas.microsoft.com/office/drawing/2014/main" id="{025DF468-90CE-4A80-BEA0-898A5576622D}"/>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D2762C2F-F934-471A-93A1-56A01FEEF215}"/>
              </a:ext>
            </a:extLst>
          </p:cNvPr>
          <p:cNvSpPr>
            <a:spLocks noGrp="1"/>
          </p:cNvSpPr>
          <p:nvPr>
            <p:ph type="sldNum" sz="quarter" idx="12"/>
          </p:nvPr>
        </p:nvSpPr>
        <p:spPr/>
        <p:txBody>
          <a:bodyPr/>
          <a:lstStyle/>
          <a:p>
            <a:fld id="{13E49E7F-DEA1-437B-97EA-70E08D139C73}" type="slidenum">
              <a:rPr lang="he-IL" smtClean="0"/>
              <a:t>‹#›</a:t>
            </a:fld>
            <a:endParaRPr lang="he-IL"/>
          </a:p>
        </p:txBody>
      </p:sp>
    </p:spTree>
    <p:extLst>
      <p:ext uri="{BB962C8B-B14F-4D97-AF65-F5344CB8AC3E}">
        <p14:creationId xmlns:p14="http://schemas.microsoft.com/office/powerpoint/2010/main" val="966470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0773773-6A8E-4A4A-87EC-3477A72875AD}"/>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75F89F50-B59E-4ABF-A30E-1134DDDA30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23A756A3-FB08-47BB-AACD-2394042E594D}"/>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AD836FF0-B8D9-4E08-B640-55379BCC50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525C548F-72FE-4A13-910B-8292165E1DBC}"/>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E9A5BCC6-64F7-4819-9CB4-DB74EA1CC2DE}"/>
              </a:ext>
            </a:extLst>
          </p:cNvPr>
          <p:cNvSpPr>
            <a:spLocks noGrp="1"/>
          </p:cNvSpPr>
          <p:nvPr>
            <p:ph type="dt" sz="half" idx="10"/>
          </p:nvPr>
        </p:nvSpPr>
        <p:spPr/>
        <p:txBody>
          <a:bodyPr/>
          <a:lstStyle/>
          <a:p>
            <a:fld id="{E7F66D08-A57E-40CB-88ED-D27CE462D96E}" type="datetimeFigureOut">
              <a:rPr lang="he-IL" smtClean="0"/>
              <a:t>כ'/כסלו/תש"פ</a:t>
            </a:fld>
            <a:endParaRPr lang="he-IL"/>
          </a:p>
        </p:txBody>
      </p:sp>
      <p:sp>
        <p:nvSpPr>
          <p:cNvPr id="8" name="מציין מיקום של כותרת תחתונה 7">
            <a:extLst>
              <a:ext uri="{FF2B5EF4-FFF2-40B4-BE49-F238E27FC236}">
                <a16:creationId xmlns:a16="http://schemas.microsoft.com/office/drawing/2014/main" id="{4DB86846-DB15-42C9-A5B1-391EB2AA74D1}"/>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557E607E-11C5-44DA-A90C-72D09029482A}"/>
              </a:ext>
            </a:extLst>
          </p:cNvPr>
          <p:cNvSpPr>
            <a:spLocks noGrp="1"/>
          </p:cNvSpPr>
          <p:nvPr>
            <p:ph type="sldNum" sz="quarter" idx="12"/>
          </p:nvPr>
        </p:nvSpPr>
        <p:spPr/>
        <p:txBody>
          <a:bodyPr/>
          <a:lstStyle/>
          <a:p>
            <a:fld id="{13E49E7F-DEA1-437B-97EA-70E08D139C73}" type="slidenum">
              <a:rPr lang="he-IL" smtClean="0"/>
              <a:t>‹#›</a:t>
            </a:fld>
            <a:endParaRPr lang="he-IL"/>
          </a:p>
        </p:txBody>
      </p:sp>
    </p:spTree>
    <p:extLst>
      <p:ext uri="{BB962C8B-B14F-4D97-AF65-F5344CB8AC3E}">
        <p14:creationId xmlns:p14="http://schemas.microsoft.com/office/powerpoint/2010/main" val="4213068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31E321D-F2C8-444E-969A-71295325E9E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DC5D09C5-911F-4389-BF91-7411EBD77F6C}"/>
              </a:ext>
            </a:extLst>
          </p:cNvPr>
          <p:cNvSpPr>
            <a:spLocks noGrp="1"/>
          </p:cNvSpPr>
          <p:nvPr>
            <p:ph type="dt" sz="half" idx="10"/>
          </p:nvPr>
        </p:nvSpPr>
        <p:spPr/>
        <p:txBody>
          <a:bodyPr/>
          <a:lstStyle/>
          <a:p>
            <a:fld id="{E7F66D08-A57E-40CB-88ED-D27CE462D96E}" type="datetimeFigureOut">
              <a:rPr lang="he-IL" smtClean="0"/>
              <a:t>כ'/כסלו/תש"פ</a:t>
            </a:fld>
            <a:endParaRPr lang="he-IL"/>
          </a:p>
        </p:txBody>
      </p:sp>
      <p:sp>
        <p:nvSpPr>
          <p:cNvPr id="4" name="מציין מיקום של כותרת תחתונה 3">
            <a:extLst>
              <a:ext uri="{FF2B5EF4-FFF2-40B4-BE49-F238E27FC236}">
                <a16:creationId xmlns:a16="http://schemas.microsoft.com/office/drawing/2014/main" id="{EC8D071D-7CDE-4731-B844-83A012849E9F}"/>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8DACF203-F2CC-4E7F-B54F-F0ECF29DD02C}"/>
              </a:ext>
            </a:extLst>
          </p:cNvPr>
          <p:cNvSpPr>
            <a:spLocks noGrp="1"/>
          </p:cNvSpPr>
          <p:nvPr>
            <p:ph type="sldNum" sz="quarter" idx="12"/>
          </p:nvPr>
        </p:nvSpPr>
        <p:spPr/>
        <p:txBody>
          <a:bodyPr/>
          <a:lstStyle/>
          <a:p>
            <a:fld id="{13E49E7F-DEA1-437B-97EA-70E08D139C73}" type="slidenum">
              <a:rPr lang="he-IL" smtClean="0"/>
              <a:t>‹#›</a:t>
            </a:fld>
            <a:endParaRPr lang="he-IL"/>
          </a:p>
        </p:txBody>
      </p:sp>
    </p:spTree>
    <p:extLst>
      <p:ext uri="{BB962C8B-B14F-4D97-AF65-F5344CB8AC3E}">
        <p14:creationId xmlns:p14="http://schemas.microsoft.com/office/powerpoint/2010/main" val="3768473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EDB4C642-907D-4130-B593-A8A78AEBE66E}"/>
              </a:ext>
            </a:extLst>
          </p:cNvPr>
          <p:cNvSpPr>
            <a:spLocks noGrp="1"/>
          </p:cNvSpPr>
          <p:nvPr>
            <p:ph type="dt" sz="half" idx="10"/>
          </p:nvPr>
        </p:nvSpPr>
        <p:spPr/>
        <p:txBody>
          <a:bodyPr/>
          <a:lstStyle/>
          <a:p>
            <a:fld id="{E7F66D08-A57E-40CB-88ED-D27CE462D96E}" type="datetimeFigureOut">
              <a:rPr lang="he-IL" smtClean="0"/>
              <a:t>כ'/כסלו/תש"פ</a:t>
            </a:fld>
            <a:endParaRPr lang="he-IL"/>
          </a:p>
        </p:txBody>
      </p:sp>
      <p:sp>
        <p:nvSpPr>
          <p:cNvPr id="3" name="מציין מיקום של כותרת תחתונה 2">
            <a:extLst>
              <a:ext uri="{FF2B5EF4-FFF2-40B4-BE49-F238E27FC236}">
                <a16:creationId xmlns:a16="http://schemas.microsoft.com/office/drawing/2014/main" id="{4D8E41AA-25A1-44D5-A0A6-263E4B991EC4}"/>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33AD9FD2-85C2-4623-B21E-ADFF940A03BC}"/>
              </a:ext>
            </a:extLst>
          </p:cNvPr>
          <p:cNvSpPr>
            <a:spLocks noGrp="1"/>
          </p:cNvSpPr>
          <p:nvPr>
            <p:ph type="sldNum" sz="quarter" idx="12"/>
          </p:nvPr>
        </p:nvSpPr>
        <p:spPr/>
        <p:txBody>
          <a:bodyPr/>
          <a:lstStyle/>
          <a:p>
            <a:fld id="{13E49E7F-DEA1-437B-97EA-70E08D139C73}" type="slidenum">
              <a:rPr lang="he-IL" smtClean="0"/>
              <a:t>‹#›</a:t>
            </a:fld>
            <a:endParaRPr lang="he-IL"/>
          </a:p>
        </p:txBody>
      </p:sp>
    </p:spTree>
    <p:extLst>
      <p:ext uri="{BB962C8B-B14F-4D97-AF65-F5344CB8AC3E}">
        <p14:creationId xmlns:p14="http://schemas.microsoft.com/office/powerpoint/2010/main" val="3968517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0349148-2A0B-485F-B7C2-E73617EA4AB0}"/>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E5C35CB7-3E89-43B1-B35B-EBD14A96B3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E8902CE5-588F-4EFC-95C1-64680DA57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0F69C86C-D505-4488-BF50-4DEC320737DE}"/>
              </a:ext>
            </a:extLst>
          </p:cNvPr>
          <p:cNvSpPr>
            <a:spLocks noGrp="1"/>
          </p:cNvSpPr>
          <p:nvPr>
            <p:ph type="dt" sz="half" idx="10"/>
          </p:nvPr>
        </p:nvSpPr>
        <p:spPr/>
        <p:txBody>
          <a:bodyPr/>
          <a:lstStyle/>
          <a:p>
            <a:fld id="{E7F66D08-A57E-40CB-88ED-D27CE462D96E}" type="datetimeFigureOut">
              <a:rPr lang="he-IL" smtClean="0"/>
              <a:t>כ'/כסלו/תש"פ</a:t>
            </a:fld>
            <a:endParaRPr lang="he-IL"/>
          </a:p>
        </p:txBody>
      </p:sp>
      <p:sp>
        <p:nvSpPr>
          <p:cNvPr id="6" name="מציין מיקום של כותרת תחתונה 5">
            <a:extLst>
              <a:ext uri="{FF2B5EF4-FFF2-40B4-BE49-F238E27FC236}">
                <a16:creationId xmlns:a16="http://schemas.microsoft.com/office/drawing/2014/main" id="{47B525BF-8476-4F4B-9F2B-935E5D73480E}"/>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1B2890D8-49CA-4EDF-B9FC-10B8F57DE8E5}"/>
              </a:ext>
            </a:extLst>
          </p:cNvPr>
          <p:cNvSpPr>
            <a:spLocks noGrp="1"/>
          </p:cNvSpPr>
          <p:nvPr>
            <p:ph type="sldNum" sz="quarter" idx="12"/>
          </p:nvPr>
        </p:nvSpPr>
        <p:spPr/>
        <p:txBody>
          <a:bodyPr/>
          <a:lstStyle/>
          <a:p>
            <a:fld id="{13E49E7F-DEA1-437B-97EA-70E08D139C73}" type="slidenum">
              <a:rPr lang="he-IL" smtClean="0"/>
              <a:t>‹#›</a:t>
            </a:fld>
            <a:endParaRPr lang="he-IL"/>
          </a:p>
        </p:txBody>
      </p:sp>
    </p:spTree>
    <p:extLst>
      <p:ext uri="{BB962C8B-B14F-4D97-AF65-F5344CB8AC3E}">
        <p14:creationId xmlns:p14="http://schemas.microsoft.com/office/powerpoint/2010/main" val="800202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98851-7D99-4E3F-9F4E-12BCFC9A91F1}"/>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AFFD493D-7CBF-4C09-9D96-9BD772C6F7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0C8EF828-B78B-4744-BBF6-7831F5DF3A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1032DF8E-8129-4C78-B367-30A0798750F0}"/>
              </a:ext>
            </a:extLst>
          </p:cNvPr>
          <p:cNvSpPr>
            <a:spLocks noGrp="1"/>
          </p:cNvSpPr>
          <p:nvPr>
            <p:ph type="dt" sz="half" idx="10"/>
          </p:nvPr>
        </p:nvSpPr>
        <p:spPr/>
        <p:txBody>
          <a:bodyPr/>
          <a:lstStyle/>
          <a:p>
            <a:fld id="{E7F66D08-A57E-40CB-88ED-D27CE462D96E}" type="datetimeFigureOut">
              <a:rPr lang="he-IL" smtClean="0"/>
              <a:t>כ'/כסלו/תש"פ</a:t>
            </a:fld>
            <a:endParaRPr lang="he-IL"/>
          </a:p>
        </p:txBody>
      </p:sp>
      <p:sp>
        <p:nvSpPr>
          <p:cNvPr id="6" name="מציין מיקום של כותרת תחתונה 5">
            <a:extLst>
              <a:ext uri="{FF2B5EF4-FFF2-40B4-BE49-F238E27FC236}">
                <a16:creationId xmlns:a16="http://schemas.microsoft.com/office/drawing/2014/main" id="{9039ED47-53A7-409A-A768-2BE436645DE8}"/>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C27E4353-B03D-4060-89C0-931B8DFFC1FD}"/>
              </a:ext>
            </a:extLst>
          </p:cNvPr>
          <p:cNvSpPr>
            <a:spLocks noGrp="1"/>
          </p:cNvSpPr>
          <p:nvPr>
            <p:ph type="sldNum" sz="quarter" idx="12"/>
          </p:nvPr>
        </p:nvSpPr>
        <p:spPr/>
        <p:txBody>
          <a:bodyPr/>
          <a:lstStyle/>
          <a:p>
            <a:fld id="{13E49E7F-DEA1-437B-97EA-70E08D139C73}" type="slidenum">
              <a:rPr lang="he-IL" smtClean="0"/>
              <a:t>‹#›</a:t>
            </a:fld>
            <a:endParaRPr lang="he-IL"/>
          </a:p>
        </p:txBody>
      </p:sp>
    </p:spTree>
    <p:extLst>
      <p:ext uri="{BB962C8B-B14F-4D97-AF65-F5344CB8AC3E}">
        <p14:creationId xmlns:p14="http://schemas.microsoft.com/office/powerpoint/2010/main" val="1032784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6F4606FB-625F-4D1B-BC39-D201A14E0338}"/>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6F74D7C-8027-4CE3-9A3E-A51165788FA8}"/>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32F58B2-E1C8-4633-95B2-C1931B360FC4}"/>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E7F66D08-A57E-40CB-88ED-D27CE462D96E}" type="datetimeFigureOut">
              <a:rPr lang="he-IL" smtClean="0"/>
              <a:t>כ'/כסלו/תש"פ</a:t>
            </a:fld>
            <a:endParaRPr lang="he-IL"/>
          </a:p>
        </p:txBody>
      </p:sp>
      <p:sp>
        <p:nvSpPr>
          <p:cNvPr id="5" name="מציין מיקום של כותרת תחתונה 4">
            <a:extLst>
              <a:ext uri="{FF2B5EF4-FFF2-40B4-BE49-F238E27FC236}">
                <a16:creationId xmlns:a16="http://schemas.microsoft.com/office/drawing/2014/main" id="{CD059199-6762-469F-BEAC-520AD5C452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A346B56D-0284-458A-855D-DF5F3548C6DD}"/>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13E49E7F-DEA1-437B-97EA-70E08D139C73}" type="slidenum">
              <a:rPr lang="he-IL" smtClean="0"/>
              <a:t>‹#›</a:t>
            </a:fld>
            <a:endParaRPr lang="he-IL"/>
          </a:p>
        </p:txBody>
      </p:sp>
    </p:spTree>
    <p:extLst>
      <p:ext uri="{BB962C8B-B14F-4D97-AF65-F5344CB8AC3E}">
        <p14:creationId xmlns:p14="http://schemas.microsoft.com/office/powerpoint/2010/main" val="2277579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D98CAC-3EFF-4342-BD5A-6C0E8CAB4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520700"/>
            <a:ext cx="10515600" cy="34861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4AD2559A-D803-4136-89B3-B76391DD8BC9}"/>
              </a:ext>
            </a:extLst>
          </p:cNvPr>
          <p:cNvSpPr>
            <a:spLocks noGrp="1"/>
          </p:cNvSpPr>
          <p:nvPr>
            <p:ph type="ctrTitle"/>
          </p:nvPr>
        </p:nvSpPr>
        <p:spPr>
          <a:xfrm>
            <a:off x="1330325" y="958852"/>
            <a:ext cx="9531350" cy="2514597"/>
          </a:xfrm>
        </p:spPr>
        <p:txBody>
          <a:bodyPr anchor="b">
            <a:normAutofit/>
          </a:bodyPr>
          <a:lstStyle/>
          <a:p>
            <a:r>
              <a:rPr lang="en-US" sz="8000">
                <a:solidFill>
                  <a:srgbClr val="FFFFFF"/>
                </a:solidFill>
              </a:rPr>
              <a:t>Image processing:</a:t>
            </a:r>
            <a:br>
              <a:rPr lang="en-US" sz="8000">
                <a:solidFill>
                  <a:srgbClr val="FFFFFF"/>
                </a:solidFill>
              </a:rPr>
            </a:br>
            <a:r>
              <a:rPr lang="en-US" sz="8000">
                <a:solidFill>
                  <a:srgbClr val="FFFFFF"/>
                </a:solidFill>
              </a:rPr>
              <a:t>Edge Detection</a:t>
            </a:r>
            <a:endParaRPr lang="he-IL" sz="8000">
              <a:solidFill>
                <a:srgbClr val="FFFFFF"/>
              </a:solidFill>
            </a:endParaRPr>
          </a:p>
        </p:txBody>
      </p:sp>
      <p:sp>
        <p:nvSpPr>
          <p:cNvPr id="3" name="כותרת משנה 2">
            <a:extLst>
              <a:ext uri="{FF2B5EF4-FFF2-40B4-BE49-F238E27FC236}">
                <a16:creationId xmlns:a16="http://schemas.microsoft.com/office/drawing/2014/main" id="{A9DFD049-B07B-4021-B516-D0D0E6D63E5B}"/>
              </a:ext>
            </a:extLst>
          </p:cNvPr>
          <p:cNvSpPr>
            <a:spLocks noGrp="1"/>
          </p:cNvSpPr>
          <p:nvPr>
            <p:ph type="subTitle" idx="1"/>
          </p:nvPr>
        </p:nvSpPr>
        <p:spPr>
          <a:xfrm>
            <a:off x="1330324" y="4305300"/>
            <a:ext cx="9585326" cy="1454150"/>
          </a:xfrm>
        </p:spPr>
        <p:txBody>
          <a:bodyPr>
            <a:normAutofit/>
          </a:bodyPr>
          <a:lstStyle/>
          <a:p>
            <a:r>
              <a:rPr lang="en-US" sz="3200"/>
              <a:t>Benyamin Darmoni</a:t>
            </a:r>
          </a:p>
          <a:p>
            <a:r>
              <a:rPr lang="en-US" sz="3200"/>
              <a:t>Denis Shapira</a:t>
            </a:r>
            <a:endParaRPr lang="he-IL" sz="3200"/>
          </a:p>
        </p:txBody>
      </p:sp>
    </p:spTree>
    <p:extLst>
      <p:ext uri="{BB962C8B-B14F-4D97-AF65-F5344CB8AC3E}">
        <p14:creationId xmlns:p14="http://schemas.microsoft.com/office/powerpoint/2010/main" val="1430657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A1274DCD-0EBF-4390-8485-6CF8921CD572}"/>
              </a:ext>
            </a:extLst>
          </p:cNvPr>
          <p:cNvSpPr txBox="1"/>
          <p:nvPr/>
        </p:nvSpPr>
        <p:spPr>
          <a:xfrm>
            <a:off x="250257" y="211756"/>
            <a:ext cx="11781322" cy="6740307"/>
          </a:xfrm>
          <a:prstGeom prst="rect">
            <a:avLst/>
          </a:prstGeom>
          <a:noFill/>
        </p:spPr>
        <p:txBody>
          <a:bodyPr wrap="square" rtlCol="1">
            <a:spAutoFit/>
          </a:bodyPr>
          <a:lstStyle/>
          <a:p>
            <a:r>
              <a:rPr lang="he-IL" sz="3600" dirty="0"/>
              <a:t>רקע:</a:t>
            </a:r>
          </a:p>
          <a:p>
            <a:r>
              <a:rPr lang="he-IL" sz="3600" dirty="0"/>
              <a:t>- תמונה היא מטריצה של פיקסלים אשר כל ערך בתא </a:t>
            </a:r>
            <a:r>
              <a:rPr lang="he-IL" sz="3600" dirty="0" err="1"/>
              <a:t>מסויים</a:t>
            </a:r>
            <a:r>
              <a:rPr lang="he-IL" sz="3600" dirty="0"/>
              <a:t> מייצג חוזק של אור , כאשר 0 זה שחור ו255 זה לבן.*</a:t>
            </a:r>
          </a:p>
          <a:p>
            <a:r>
              <a:rPr lang="he-IL" sz="3600" dirty="0"/>
              <a:t>כל </a:t>
            </a:r>
            <a:r>
              <a:rPr lang="he-IL" sz="3600" dirty="0" err="1"/>
              <a:t>פיסקל</a:t>
            </a:r>
            <a:r>
              <a:rPr lang="he-IL" sz="3600" dirty="0"/>
              <a:t> מיוצג ע"י 8 ביטים</a:t>
            </a:r>
          </a:p>
          <a:p>
            <a:pPr marL="285750" indent="-285750">
              <a:buFontTx/>
              <a:buChar char="-"/>
            </a:pPr>
            <a:r>
              <a:rPr lang="he-IL" sz="3600" dirty="0"/>
              <a:t>לעיבוד התמונה אנחנו נשתמש בספרייה של </a:t>
            </a:r>
            <a:r>
              <a:rPr lang="he-IL" sz="3600" dirty="0" err="1"/>
              <a:t>פייתון</a:t>
            </a:r>
            <a:r>
              <a:rPr lang="he-IL" sz="3600" dirty="0"/>
              <a:t> בשם </a:t>
            </a:r>
            <a:r>
              <a:rPr lang="en-US" sz="3600" dirty="0" err="1"/>
              <a:t>numpy</a:t>
            </a:r>
            <a:r>
              <a:rPr lang="he-IL" sz="3600" dirty="0"/>
              <a:t> *יותר יעיל לבדוק</a:t>
            </a:r>
          </a:p>
          <a:p>
            <a:pPr marL="285750" indent="-285750">
              <a:buFontTx/>
              <a:buChar char="-"/>
            </a:pPr>
            <a:r>
              <a:rPr lang="he-IL" sz="3600" dirty="0"/>
              <a:t>מה זה </a:t>
            </a:r>
            <a:r>
              <a:rPr lang="en-US" sz="3600" dirty="0"/>
              <a:t>EDGE DETECTION?</a:t>
            </a:r>
          </a:p>
          <a:p>
            <a:pPr marL="285750" indent="-285750">
              <a:buFontTx/>
              <a:buChar char="-"/>
            </a:pPr>
            <a:r>
              <a:rPr lang="he-IL" sz="3600" dirty="0" err="1"/>
              <a:t>מטיבציה</a:t>
            </a:r>
            <a:endParaRPr lang="he-IL" sz="3600" dirty="0"/>
          </a:p>
          <a:p>
            <a:pPr marL="285750" indent="-285750">
              <a:buFontTx/>
              <a:buChar char="-"/>
            </a:pPr>
            <a:r>
              <a:rPr lang="he-IL" sz="3600" dirty="0">
                <a:highlight>
                  <a:srgbClr val="FFFF00"/>
                </a:highlight>
              </a:rPr>
              <a:t>קונבולוציה</a:t>
            </a:r>
          </a:p>
          <a:p>
            <a:endParaRPr lang="he-IL" sz="3600" dirty="0"/>
          </a:p>
          <a:p>
            <a:pPr marL="285750" indent="-285750">
              <a:buFontTx/>
              <a:buChar char="-"/>
            </a:pPr>
            <a:endParaRPr lang="en-US" sz="3600" dirty="0"/>
          </a:p>
          <a:p>
            <a:pPr marL="285750" indent="-285750">
              <a:buFontTx/>
              <a:buChar char="-"/>
            </a:pPr>
            <a:endParaRPr lang="he-IL" sz="3600" dirty="0"/>
          </a:p>
        </p:txBody>
      </p:sp>
    </p:spTree>
    <p:extLst>
      <p:ext uri="{BB962C8B-B14F-4D97-AF65-F5344CB8AC3E}">
        <p14:creationId xmlns:p14="http://schemas.microsoft.com/office/powerpoint/2010/main" val="3797871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FBB03095-796E-430F-AFAB-AE927CE0C157}"/>
              </a:ext>
            </a:extLst>
          </p:cNvPr>
          <p:cNvSpPr>
            <a:spLocks noGrp="1"/>
          </p:cNvSpPr>
          <p:nvPr>
            <p:ph idx="1"/>
          </p:nvPr>
        </p:nvSpPr>
        <p:spPr>
          <a:xfrm>
            <a:off x="838200" y="506965"/>
            <a:ext cx="10515600" cy="1389212"/>
          </a:xfrm>
        </p:spPr>
        <p:txBody>
          <a:bodyPr/>
          <a:lstStyle/>
          <a:p>
            <a:pPr marL="0" indent="0">
              <a:buNone/>
            </a:pPr>
            <a:r>
              <a:rPr lang="he-IL" dirty="0"/>
              <a:t>מה זה קונבולוציה?</a:t>
            </a:r>
          </a:p>
          <a:p>
            <a:pPr marL="0" indent="0">
              <a:buNone/>
            </a:pPr>
            <a:r>
              <a:rPr lang="he-IL" dirty="0"/>
              <a:t>קונבולוציה זו פעולה בינארית על 2 פונקציות או סדרות איברים, במקרה שלנו נבצע </a:t>
            </a:r>
            <a:r>
              <a:rPr lang="he-IL" dirty="0" err="1"/>
              <a:t>קונבולוציות</a:t>
            </a:r>
            <a:r>
              <a:rPr lang="he-IL" dirty="0"/>
              <a:t> על מטריצות ונסמן ב *</a:t>
            </a:r>
          </a:p>
        </p:txBody>
      </p:sp>
      <p:pic>
        <p:nvPicPr>
          <p:cNvPr id="2" name="תמונה 1">
            <a:extLst>
              <a:ext uri="{FF2B5EF4-FFF2-40B4-BE49-F238E27FC236}">
                <a16:creationId xmlns:a16="http://schemas.microsoft.com/office/drawing/2014/main" id="{6E4E9AC3-7097-4D16-90E1-9EA34F14781F}"/>
              </a:ext>
            </a:extLst>
          </p:cNvPr>
          <p:cNvPicPr>
            <a:picLocks noChangeAspect="1"/>
          </p:cNvPicPr>
          <p:nvPr/>
        </p:nvPicPr>
        <p:blipFill>
          <a:blip r:embed="rId2"/>
          <a:stretch>
            <a:fillRect/>
          </a:stretch>
        </p:blipFill>
        <p:spPr>
          <a:xfrm>
            <a:off x="0" y="2843924"/>
            <a:ext cx="12192000" cy="1942312"/>
          </a:xfrm>
          <a:prstGeom prst="rect">
            <a:avLst/>
          </a:prstGeom>
        </p:spPr>
      </p:pic>
    </p:spTree>
    <p:extLst>
      <p:ext uri="{BB962C8B-B14F-4D97-AF65-F5344CB8AC3E}">
        <p14:creationId xmlns:p14="http://schemas.microsoft.com/office/powerpoint/2010/main" val="960407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4860832-27F3-4D30-9288-7521D24915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9" name="Freeform 5">
              <a:extLst>
                <a:ext uri="{FF2B5EF4-FFF2-40B4-BE49-F238E27FC236}">
                  <a16:creationId xmlns:a16="http://schemas.microsoft.com/office/drawing/2014/main" id="{6DAAD4DA-AA9F-4A4D-AD0B-0FB2286B3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0" name="Freeform 6">
              <a:extLst>
                <a:ext uri="{FF2B5EF4-FFF2-40B4-BE49-F238E27FC236}">
                  <a16:creationId xmlns:a16="http://schemas.microsoft.com/office/drawing/2014/main" id="{A4F5EC98-FDFD-4158-9C16-CD770B1F2A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26D1C0DA-68C2-40A2-BCCA-D14FB5EF2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1B67FFD7-72F1-4435-9C33-DFFE87F9C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15CE66C6-629F-44D9-A0BC-D2F4E7AF5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FEAAAFC3-1B1C-4F1C-AC4E-ED0ACA4AE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E2C81DA9-A0C9-4C54-A2F0-A3EC14F2B8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B7EA41DD-7957-42FB-BD48-E502F81F6C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E33D6F3E-9CCB-4053-B8C1-5260829C8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D533B393-4D8F-4FB8-AA9D-BA218F4435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433765B0-52BC-4442-BC45-8EDFBF5933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B911B231-DD22-4BC7-A325-2B6831481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800DA13B-507D-4901-AF60-F99485FC1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DAB727E1-099C-4F62-9ED1-46CD895C64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4D1E585E-A63F-42DE-BF5F-B0B390B298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D8FCC810-4482-4E43-9102-2B87386E7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EC977192-4383-4D76-8DB3-B93ADD739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09DCD44A-4779-4898-862E-A220810CA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F7516DF1-08D6-4FF0-A1A1-95A260F1D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4">
              <a:extLst>
                <a:ext uri="{FF2B5EF4-FFF2-40B4-BE49-F238E27FC236}">
                  <a16:creationId xmlns:a16="http://schemas.microsoft.com/office/drawing/2014/main" id="{F74092EA-F950-4DF2-8646-60F26E811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5">
              <a:extLst>
                <a:ext uri="{FF2B5EF4-FFF2-40B4-BE49-F238E27FC236}">
                  <a16:creationId xmlns:a16="http://schemas.microsoft.com/office/drawing/2014/main" id="{09A3177B-1E64-4081-B8C6-3D7C8786D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 name="מציין מיקום תוכן 2">
            <a:extLst>
              <a:ext uri="{FF2B5EF4-FFF2-40B4-BE49-F238E27FC236}">
                <a16:creationId xmlns:a16="http://schemas.microsoft.com/office/drawing/2014/main" id="{6A3EC562-B828-45AA-8F5D-EC0240C20417}"/>
              </a:ext>
            </a:extLst>
          </p:cNvPr>
          <p:cNvSpPr>
            <a:spLocks noGrp="1"/>
          </p:cNvSpPr>
          <p:nvPr>
            <p:ph idx="1"/>
          </p:nvPr>
        </p:nvSpPr>
        <p:spPr>
          <a:xfrm>
            <a:off x="4069080" y="2157984"/>
            <a:ext cx="6675120" cy="3895344"/>
          </a:xfrm>
        </p:spPr>
        <p:txBody>
          <a:bodyPr anchor="ctr">
            <a:normAutofit/>
          </a:bodyPr>
          <a:lstStyle/>
          <a:p>
            <a:pPr marL="0" indent="0">
              <a:buNone/>
            </a:pPr>
            <a:r>
              <a:rPr lang="he-IL" sz="2200"/>
              <a:t>בעיה של קונבולוציה היא קצוות המטריצה.</a:t>
            </a:r>
          </a:p>
          <a:p>
            <a:pPr marL="0" indent="0">
              <a:buNone/>
            </a:pPr>
            <a:r>
              <a:rPr lang="he-IL" sz="2200"/>
              <a:t>כאשר הקונבולוציה  מגיעה לקצוות יש בעיה של חריגה מגבולות המטריצה.</a:t>
            </a:r>
          </a:p>
          <a:p>
            <a:pPr marL="0" indent="0">
              <a:buNone/>
            </a:pPr>
            <a:r>
              <a:rPr lang="he-IL" sz="2200"/>
              <a:t>ישנם מספר דרכים לטיפול בבעיה, אנו נשתמש באמצעות ריפוד או באנגלית </a:t>
            </a:r>
            <a:r>
              <a:rPr lang="en-US" sz="2200"/>
              <a:t>padding.</a:t>
            </a:r>
            <a:endParaRPr lang="he-IL" sz="2200"/>
          </a:p>
          <a:p>
            <a:endParaRPr lang="he-IL" sz="2200"/>
          </a:p>
        </p:txBody>
      </p:sp>
    </p:spTree>
    <p:extLst>
      <p:ext uri="{BB962C8B-B14F-4D97-AF65-F5344CB8AC3E}">
        <p14:creationId xmlns:p14="http://schemas.microsoft.com/office/powerpoint/2010/main" val="2380266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9F862E28-9A4F-4EF9-91CD-786F30C357C6}"/>
              </a:ext>
            </a:extLst>
          </p:cNvPr>
          <p:cNvSpPr>
            <a:spLocks noGrp="1"/>
          </p:cNvSpPr>
          <p:nvPr>
            <p:ph idx="1"/>
          </p:nvPr>
        </p:nvSpPr>
        <p:spPr>
          <a:xfrm>
            <a:off x="368967" y="349752"/>
            <a:ext cx="11614485" cy="6339806"/>
          </a:xfrm>
        </p:spPr>
        <p:txBody>
          <a:bodyPr>
            <a:normAutofit lnSpcReduction="10000"/>
          </a:bodyPr>
          <a:lstStyle/>
          <a:p>
            <a:pPr marL="0" indent="0" algn="l">
              <a:buNone/>
            </a:pPr>
            <a:r>
              <a:rPr lang="en-US" dirty="0"/>
              <a:t>Import </a:t>
            </a:r>
            <a:r>
              <a:rPr lang="en-US" dirty="0" err="1"/>
              <a:t>numpy</a:t>
            </a:r>
            <a:r>
              <a:rPr lang="en-US" dirty="0"/>
              <a:t> as np</a:t>
            </a:r>
          </a:p>
          <a:p>
            <a:pPr marL="0" indent="0" algn="l">
              <a:buNone/>
            </a:pPr>
            <a:r>
              <a:rPr lang="en-US" dirty="0"/>
              <a:t>def conv2D(</a:t>
            </a:r>
            <a:r>
              <a:rPr lang="en-US" dirty="0" err="1"/>
              <a:t>Image,kernel</a:t>
            </a:r>
            <a:r>
              <a:rPr lang="en-US" dirty="0"/>
              <a:t>):</a:t>
            </a:r>
          </a:p>
          <a:p>
            <a:pPr marL="0" indent="0" algn="l">
              <a:buNone/>
            </a:pPr>
            <a:r>
              <a:rPr lang="en-US" dirty="0"/>
              <a:t>    range1=</a:t>
            </a:r>
            <a:r>
              <a:rPr lang="en-US" dirty="0" err="1"/>
              <a:t>kernel.shape</a:t>
            </a:r>
            <a:endParaRPr lang="en-US" dirty="0"/>
          </a:p>
          <a:p>
            <a:pPr marL="0" indent="0" algn="l">
              <a:buNone/>
            </a:pPr>
            <a:r>
              <a:rPr lang="en-US" dirty="0"/>
              <a:t>    range2=</a:t>
            </a:r>
            <a:r>
              <a:rPr lang="en-US" dirty="0" err="1"/>
              <a:t>Image.shape</a:t>
            </a:r>
            <a:endParaRPr lang="en-US" dirty="0"/>
          </a:p>
          <a:p>
            <a:pPr marL="0" indent="0" algn="l">
              <a:buNone/>
            </a:pPr>
            <a:r>
              <a:rPr lang="en-US" dirty="0"/>
              <a:t>    out=</a:t>
            </a:r>
            <a:r>
              <a:rPr lang="en-US" dirty="0" err="1"/>
              <a:t>np.zeros</a:t>
            </a:r>
            <a:r>
              <a:rPr lang="en-US" dirty="0"/>
              <a:t>((range2[0],range2[1]))</a:t>
            </a:r>
          </a:p>
          <a:p>
            <a:pPr marL="0" indent="0" algn="l">
              <a:buNone/>
            </a:pPr>
            <a:r>
              <a:rPr lang="en-US" dirty="0"/>
              <a:t>    </a:t>
            </a:r>
            <a:r>
              <a:rPr lang="en-US" dirty="0" err="1"/>
              <a:t>img</a:t>
            </a:r>
            <a:r>
              <a:rPr lang="en-US" dirty="0"/>
              <a:t>=</a:t>
            </a:r>
            <a:r>
              <a:rPr lang="en-US" dirty="0" err="1"/>
              <a:t>np.pad</a:t>
            </a:r>
            <a:r>
              <a:rPr lang="en-US" dirty="0"/>
              <a:t>(Image, ((range1[0]//2,range1[0]//2),                                  (range1[1]//2,range1[1]//2)) , 'constant’, </a:t>
            </a:r>
            <a:r>
              <a:rPr lang="en-US" dirty="0" err="1"/>
              <a:t>constant_values</a:t>
            </a:r>
            <a:r>
              <a:rPr lang="en-US" dirty="0"/>
              <a:t>=0)</a:t>
            </a:r>
          </a:p>
          <a:p>
            <a:pPr marL="0" indent="0" algn="l">
              <a:buNone/>
            </a:pPr>
            <a:r>
              <a:rPr lang="en-US" dirty="0"/>
              <a:t>    for </a:t>
            </a:r>
            <a:r>
              <a:rPr lang="en-US" dirty="0" err="1"/>
              <a:t>i</a:t>
            </a:r>
            <a:r>
              <a:rPr lang="en-US" dirty="0"/>
              <a:t> in range(range1[0]//2,range2[0]+range1[0]//2):</a:t>
            </a:r>
          </a:p>
          <a:p>
            <a:pPr marL="0" indent="0" algn="l">
              <a:buNone/>
            </a:pPr>
            <a:r>
              <a:rPr lang="en-US" dirty="0"/>
              <a:t>        for j in range(range1[1]//2,range2[1]+range1[1]//2):</a:t>
            </a:r>
          </a:p>
          <a:p>
            <a:pPr marL="0" indent="0" algn="l">
              <a:buNone/>
            </a:pPr>
            <a:r>
              <a:rPr lang="en-US" dirty="0"/>
              <a:t>            </a:t>
            </a:r>
            <a:r>
              <a:rPr lang="en-US" dirty="0" err="1"/>
              <a:t>ans</a:t>
            </a:r>
            <a:r>
              <a:rPr lang="en-US" dirty="0"/>
              <a:t>=</a:t>
            </a:r>
            <a:r>
              <a:rPr lang="en-US" dirty="0" err="1"/>
              <a:t>img</a:t>
            </a:r>
            <a:r>
              <a:rPr lang="en-US" dirty="0"/>
              <a:t>[i-range1[0]//2:i+range1[0]//2,j- range1[1]//2:   	j+range1[1]//2]*kernel2     </a:t>
            </a:r>
          </a:p>
          <a:p>
            <a:pPr marL="0" indent="0" algn="l">
              <a:buNone/>
            </a:pPr>
            <a:r>
              <a:rPr lang="en-US" dirty="0"/>
              <a:t>            out[i-range1[0]//2,j-range1[1]//2]=</a:t>
            </a:r>
            <a:r>
              <a:rPr lang="en-US" dirty="0" err="1"/>
              <a:t>np.sum</a:t>
            </a:r>
            <a:r>
              <a:rPr lang="en-US" dirty="0"/>
              <a:t>(</a:t>
            </a:r>
            <a:r>
              <a:rPr lang="en-US" dirty="0" err="1"/>
              <a:t>ans</a:t>
            </a:r>
            <a:r>
              <a:rPr lang="en-US" dirty="0"/>
              <a:t>)</a:t>
            </a:r>
          </a:p>
          <a:p>
            <a:pPr marL="0" indent="0" algn="l">
              <a:buNone/>
            </a:pPr>
            <a:r>
              <a:rPr lang="en-US" dirty="0"/>
              <a:t>    return out </a:t>
            </a:r>
            <a:endParaRPr lang="he-IL" dirty="0"/>
          </a:p>
        </p:txBody>
      </p:sp>
    </p:spTree>
    <p:extLst>
      <p:ext uri="{BB962C8B-B14F-4D97-AF65-F5344CB8AC3E}">
        <p14:creationId xmlns:p14="http://schemas.microsoft.com/office/powerpoint/2010/main" val="2628176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a:extLst>
              <a:ext uri="{FF2B5EF4-FFF2-40B4-BE49-F238E27FC236}">
                <a16:creationId xmlns:a16="http://schemas.microsoft.com/office/drawing/2014/main" id="{73F8F8ED-D555-4F44-94E3-133B3B6DAFC0}"/>
              </a:ext>
            </a:extLst>
          </p:cNvPr>
          <p:cNvPicPr>
            <a:picLocks noChangeAspect="1"/>
          </p:cNvPicPr>
          <p:nvPr/>
        </p:nvPicPr>
        <p:blipFill>
          <a:blip r:embed="rId2"/>
          <a:stretch>
            <a:fillRect/>
          </a:stretch>
        </p:blipFill>
        <p:spPr>
          <a:xfrm>
            <a:off x="3635011" y="2572067"/>
            <a:ext cx="3581400" cy="2952750"/>
          </a:xfrm>
          <a:prstGeom prst="rect">
            <a:avLst/>
          </a:prstGeom>
        </p:spPr>
      </p:pic>
      <p:sp>
        <p:nvSpPr>
          <p:cNvPr id="2" name="כותרת 1">
            <a:extLst>
              <a:ext uri="{FF2B5EF4-FFF2-40B4-BE49-F238E27FC236}">
                <a16:creationId xmlns:a16="http://schemas.microsoft.com/office/drawing/2014/main" id="{E0542A35-A8BB-4766-818B-95FFBE38821E}"/>
              </a:ext>
            </a:extLst>
          </p:cNvPr>
          <p:cNvSpPr>
            <a:spLocks noGrp="1"/>
          </p:cNvSpPr>
          <p:nvPr>
            <p:ph type="title"/>
          </p:nvPr>
        </p:nvSpPr>
        <p:spPr/>
        <p:txBody>
          <a:bodyPr/>
          <a:lstStyle/>
          <a:p>
            <a:r>
              <a:rPr lang="he-IL" dirty="0"/>
              <a:t>דוגמא:</a:t>
            </a:r>
          </a:p>
        </p:txBody>
      </p:sp>
      <p:pic>
        <p:nvPicPr>
          <p:cNvPr id="5" name="תמונה 4">
            <a:extLst>
              <a:ext uri="{FF2B5EF4-FFF2-40B4-BE49-F238E27FC236}">
                <a16:creationId xmlns:a16="http://schemas.microsoft.com/office/drawing/2014/main" id="{1B404A71-9010-4151-A49B-6145FC14639F}"/>
              </a:ext>
            </a:extLst>
          </p:cNvPr>
          <p:cNvPicPr>
            <a:picLocks noChangeAspect="1"/>
          </p:cNvPicPr>
          <p:nvPr/>
        </p:nvPicPr>
        <p:blipFill>
          <a:blip r:embed="rId3"/>
          <a:stretch>
            <a:fillRect/>
          </a:stretch>
        </p:blipFill>
        <p:spPr>
          <a:xfrm>
            <a:off x="277638" y="2060341"/>
            <a:ext cx="3027195" cy="3689575"/>
          </a:xfrm>
          <a:prstGeom prst="rect">
            <a:avLst/>
          </a:prstGeom>
        </p:spPr>
      </p:pic>
      <p:sp>
        <p:nvSpPr>
          <p:cNvPr id="6" name="תיבת טקסט 5">
            <a:extLst>
              <a:ext uri="{FF2B5EF4-FFF2-40B4-BE49-F238E27FC236}">
                <a16:creationId xmlns:a16="http://schemas.microsoft.com/office/drawing/2014/main" id="{6718126A-6F6B-4A8A-AE6B-C5AB0308ACCB}"/>
              </a:ext>
            </a:extLst>
          </p:cNvPr>
          <p:cNvSpPr txBox="1"/>
          <p:nvPr/>
        </p:nvSpPr>
        <p:spPr>
          <a:xfrm>
            <a:off x="2355358" y="3111212"/>
            <a:ext cx="1503680" cy="1569660"/>
          </a:xfrm>
          <a:prstGeom prst="rect">
            <a:avLst/>
          </a:prstGeom>
          <a:noFill/>
        </p:spPr>
        <p:txBody>
          <a:bodyPr wrap="square" rtlCol="1">
            <a:spAutoFit/>
          </a:bodyPr>
          <a:lstStyle/>
          <a:p>
            <a:r>
              <a:rPr lang="he-IL" sz="9600" dirty="0"/>
              <a:t>*</a:t>
            </a:r>
          </a:p>
        </p:txBody>
      </p:sp>
      <p:pic>
        <p:nvPicPr>
          <p:cNvPr id="8" name="תמונה 7">
            <a:extLst>
              <a:ext uri="{FF2B5EF4-FFF2-40B4-BE49-F238E27FC236}">
                <a16:creationId xmlns:a16="http://schemas.microsoft.com/office/drawing/2014/main" id="{B7C3C8A1-19BA-45F9-A3D7-087D9EE88057}"/>
              </a:ext>
            </a:extLst>
          </p:cNvPr>
          <p:cNvPicPr>
            <a:picLocks noChangeAspect="1"/>
          </p:cNvPicPr>
          <p:nvPr/>
        </p:nvPicPr>
        <p:blipFill>
          <a:blip r:embed="rId4"/>
          <a:stretch>
            <a:fillRect/>
          </a:stretch>
        </p:blipFill>
        <p:spPr>
          <a:xfrm>
            <a:off x="8334739" y="1996614"/>
            <a:ext cx="3451860" cy="4103656"/>
          </a:xfrm>
          <a:prstGeom prst="rect">
            <a:avLst/>
          </a:prstGeom>
        </p:spPr>
      </p:pic>
      <p:sp>
        <p:nvSpPr>
          <p:cNvPr id="9" name="תיבת טקסט 8">
            <a:extLst>
              <a:ext uri="{FF2B5EF4-FFF2-40B4-BE49-F238E27FC236}">
                <a16:creationId xmlns:a16="http://schemas.microsoft.com/office/drawing/2014/main" id="{360B39B8-1FD2-48A0-ACEE-240D083AD514}"/>
              </a:ext>
            </a:extLst>
          </p:cNvPr>
          <p:cNvSpPr txBox="1"/>
          <p:nvPr/>
        </p:nvSpPr>
        <p:spPr>
          <a:xfrm>
            <a:off x="6986013" y="2804417"/>
            <a:ext cx="1188720" cy="1569660"/>
          </a:xfrm>
          <a:prstGeom prst="rect">
            <a:avLst/>
          </a:prstGeom>
          <a:noFill/>
        </p:spPr>
        <p:txBody>
          <a:bodyPr wrap="square" rtlCol="1">
            <a:spAutoFit/>
          </a:bodyPr>
          <a:lstStyle/>
          <a:p>
            <a:r>
              <a:rPr lang="he-IL" sz="9600" dirty="0"/>
              <a:t>=</a:t>
            </a:r>
          </a:p>
        </p:txBody>
      </p:sp>
    </p:spTree>
    <p:extLst>
      <p:ext uri="{BB962C8B-B14F-4D97-AF65-F5344CB8AC3E}">
        <p14:creationId xmlns:p14="http://schemas.microsoft.com/office/powerpoint/2010/main" val="1829256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C0297A6-EEEB-487B-84B9-2F12176C4F03}"/>
              </a:ext>
            </a:extLst>
          </p:cNvPr>
          <p:cNvSpPr>
            <a:spLocks noGrp="1"/>
          </p:cNvSpPr>
          <p:nvPr>
            <p:ph type="title"/>
          </p:nvPr>
        </p:nvSpPr>
        <p:spPr/>
        <p:txBody>
          <a:bodyPr/>
          <a:lstStyle/>
          <a:p>
            <a:r>
              <a:rPr lang="he-IL" dirty="0"/>
              <a:t>אלגוריתמים למציאת שפות</a:t>
            </a:r>
          </a:p>
        </p:txBody>
      </p:sp>
    </p:spTree>
    <p:extLst>
      <p:ext uri="{BB962C8B-B14F-4D97-AF65-F5344CB8AC3E}">
        <p14:creationId xmlns:p14="http://schemas.microsoft.com/office/powerpoint/2010/main" val="2569830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91C6C29-0442-4CE3-A06A-2B70633D36A5}"/>
              </a:ext>
            </a:extLst>
          </p:cNvPr>
          <p:cNvSpPr>
            <a:spLocks noGrp="1"/>
          </p:cNvSpPr>
          <p:nvPr>
            <p:ph type="title"/>
          </p:nvPr>
        </p:nvSpPr>
        <p:spPr/>
        <p:txBody>
          <a:bodyPr/>
          <a:lstStyle/>
          <a:p>
            <a:r>
              <a:rPr lang="he-IL" dirty="0"/>
              <a:t>אלגוריתם ראשון- נגזרת</a:t>
            </a:r>
          </a:p>
        </p:txBody>
      </p:sp>
      <p:sp>
        <p:nvSpPr>
          <p:cNvPr id="3" name="מציין מיקום תוכן 2">
            <a:extLst>
              <a:ext uri="{FF2B5EF4-FFF2-40B4-BE49-F238E27FC236}">
                <a16:creationId xmlns:a16="http://schemas.microsoft.com/office/drawing/2014/main" id="{E3B2D257-062C-4272-BF46-0FA48EB4BF74}"/>
              </a:ext>
            </a:extLst>
          </p:cNvPr>
          <p:cNvSpPr>
            <a:spLocks noGrp="1"/>
          </p:cNvSpPr>
          <p:nvPr>
            <p:ph idx="1"/>
          </p:nvPr>
        </p:nvSpPr>
        <p:spPr/>
        <p:txBody>
          <a:bodyPr/>
          <a:lstStyle/>
          <a:p>
            <a:pPr marL="0" indent="0">
              <a:buNone/>
            </a:pPr>
            <a:r>
              <a:rPr lang="he-IL" dirty="0"/>
              <a:t>נזכיר ששפה בתמונה היא הפרשים בין רמות בהירות.</a:t>
            </a:r>
          </a:p>
          <a:p>
            <a:pPr marL="0" indent="0">
              <a:buNone/>
            </a:pPr>
            <a:r>
              <a:rPr lang="he-IL" dirty="0"/>
              <a:t>אפשר לתרגם תמונה למודל תלת </a:t>
            </a:r>
            <a:r>
              <a:rPr lang="he-IL" dirty="0" err="1"/>
              <a:t>מימדי</a:t>
            </a:r>
            <a:r>
              <a:rPr lang="he-IL" dirty="0"/>
              <a:t>. ולכן, אם ניקח חתך מהמודל נקבל פונקציה המתארת הפרשי </a:t>
            </a:r>
            <a:r>
              <a:rPr lang="he-IL" dirty="0" err="1"/>
              <a:t>בהירויות</a:t>
            </a:r>
            <a:r>
              <a:rPr lang="he-IL" dirty="0"/>
              <a:t>,  </a:t>
            </a:r>
          </a:p>
        </p:txBody>
      </p:sp>
    </p:spTree>
    <p:extLst>
      <p:ext uri="{BB962C8B-B14F-4D97-AF65-F5344CB8AC3E}">
        <p14:creationId xmlns:p14="http://schemas.microsoft.com/office/powerpoint/2010/main" val="1620492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3B9FC8A-ACA1-41EA-89E9-09E3867BC957}"/>
              </a:ext>
            </a:extLst>
          </p:cNvPr>
          <p:cNvSpPr>
            <a:spLocks noGrp="1"/>
          </p:cNvSpPr>
          <p:nvPr>
            <p:ph type="title"/>
          </p:nvPr>
        </p:nvSpPr>
        <p:spPr/>
        <p:txBody>
          <a:bodyPr/>
          <a:lstStyle/>
          <a:p>
            <a:r>
              <a:rPr lang="he-IL" dirty="0"/>
              <a:t>קטע קוד על נגזרת</a:t>
            </a:r>
          </a:p>
        </p:txBody>
      </p:sp>
      <p:sp>
        <p:nvSpPr>
          <p:cNvPr id="3" name="מציין מיקום תוכן 2">
            <a:extLst>
              <a:ext uri="{FF2B5EF4-FFF2-40B4-BE49-F238E27FC236}">
                <a16:creationId xmlns:a16="http://schemas.microsoft.com/office/drawing/2014/main" id="{2C1AA7D3-B38D-4EF9-8264-AA5C79DB7791}"/>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3459083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CAC7E95-1E9C-4A28-9BA3-59FF3098BC44}"/>
              </a:ext>
            </a:extLst>
          </p:cNvPr>
          <p:cNvSpPr>
            <a:spLocks noGrp="1"/>
          </p:cNvSpPr>
          <p:nvPr>
            <p:ph type="title"/>
          </p:nvPr>
        </p:nvSpPr>
        <p:spPr/>
        <p:txBody>
          <a:bodyPr/>
          <a:lstStyle/>
          <a:p>
            <a:r>
              <a:rPr lang="he-IL" dirty="0"/>
              <a:t>בעיות של שיטת נגזרת</a:t>
            </a:r>
          </a:p>
        </p:txBody>
      </p:sp>
      <p:sp>
        <p:nvSpPr>
          <p:cNvPr id="3" name="מציין מיקום תוכן 2">
            <a:extLst>
              <a:ext uri="{FF2B5EF4-FFF2-40B4-BE49-F238E27FC236}">
                <a16:creationId xmlns:a16="http://schemas.microsoft.com/office/drawing/2014/main" id="{E9D05C5A-FCDE-42B8-B155-4D865DE50D97}"/>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335736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C522977-4D64-41C3-AB8D-7EA3333B784B}"/>
              </a:ext>
            </a:extLst>
          </p:cNvPr>
          <p:cNvSpPr>
            <a:spLocks noGrp="1"/>
          </p:cNvSpPr>
          <p:nvPr>
            <p:ph type="title"/>
          </p:nvPr>
        </p:nvSpPr>
        <p:spPr/>
        <p:txBody>
          <a:bodyPr/>
          <a:lstStyle/>
          <a:p>
            <a:r>
              <a:rPr lang="he-IL" dirty="0"/>
              <a:t>אלגוריתם שני</a:t>
            </a:r>
          </a:p>
        </p:txBody>
      </p:sp>
      <p:sp>
        <p:nvSpPr>
          <p:cNvPr id="3" name="מציין מיקום תוכן 2">
            <a:extLst>
              <a:ext uri="{FF2B5EF4-FFF2-40B4-BE49-F238E27FC236}">
                <a16:creationId xmlns:a16="http://schemas.microsoft.com/office/drawing/2014/main" id="{3A88EFF4-9C69-4DE6-9887-413ACE78257A}"/>
              </a:ext>
            </a:extLst>
          </p:cNvPr>
          <p:cNvSpPr>
            <a:spLocks noGrp="1"/>
          </p:cNvSpPr>
          <p:nvPr>
            <p:ph idx="1"/>
          </p:nvPr>
        </p:nvSpPr>
        <p:spPr/>
        <p:txBody>
          <a:bodyPr/>
          <a:lstStyle/>
          <a:p>
            <a:r>
              <a:rPr lang="he-IL" dirty="0"/>
              <a:t>הסבר</a:t>
            </a:r>
          </a:p>
        </p:txBody>
      </p:sp>
    </p:spTree>
    <p:extLst>
      <p:ext uri="{BB962C8B-B14F-4D97-AF65-F5344CB8AC3E}">
        <p14:creationId xmlns:p14="http://schemas.microsoft.com/office/powerpoint/2010/main" val="75039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A1274DCD-0EBF-4390-8485-6CF8921CD572}"/>
              </a:ext>
            </a:extLst>
          </p:cNvPr>
          <p:cNvSpPr txBox="1"/>
          <p:nvPr/>
        </p:nvSpPr>
        <p:spPr>
          <a:xfrm>
            <a:off x="250257" y="211756"/>
            <a:ext cx="11781322" cy="6740307"/>
          </a:xfrm>
          <a:prstGeom prst="rect">
            <a:avLst/>
          </a:prstGeom>
          <a:noFill/>
        </p:spPr>
        <p:txBody>
          <a:bodyPr wrap="square" rtlCol="1">
            <a:spAutoFit/>
          </a:bodyPr>
          <a:lstStyle/>
          <a:p>
            <a:r>
              <a:rPr lang="he-IL" sz="3600" dirty="0"/>
              <a:t>רקע:</a:t>
            </a:r>
          </a:p>
          <a:p>
            <a:r>
              <a:rPr lang="he-IL" sz="3600" dirty="0"/>
              <a:t>- </a:t>
            </a:r>
            <a:r>
              <a:rPr lang="he-IL" sz="3600" dirty="0">
                <a:highlight>
                  <a:srgbClr val="FFFF00"/>
                </a:highlight>
              </a:rPr>
              <a:t>תמונה היא מטריצה של פיקסלים אשר כל ערך בתא </a:t>
            </a:r>
            <a:r>
              <a:rPr lang="he-IL" sz="3600" dirty="0" err="1">
                <a:highlight>
                  <a:srgbClr val="FFFF00"/>
                </a:highlight>
              </a:rPr>
              <a:t>מסויים</a:t>
            </a:r>
            <a:r>
              <a:rPr lang="he-IL" sz="3600" dirty="0">
                <a:highlight>
                  <a:srgbClr val="FFFF00"/>
                </a:highlight>
              </a:rPr>
              <a:t> מייצג חוזק של אור , כאשר 0 זה שחור ו255 זה לבן.*</a:t>
            </a:r>
          </a:p>
          <a:p>
            <a:r>
              <a:rPr lang="he-IL" sz="3600" dirty="0">
                <a:highlight>
                  <a:srgbClr val="FFFF00"/>
                </a:highlight>
              </a:rPr>
              <a:t>כל </a:t>
            </a:r>
            <a:r>
              <a:rPr lang="he-IL" sz="3600" dirty="0" err="1">
                <a:highlight>
                  <a:srgbClr val="FFFF00"/>
                </a:highlight>
              </a:rPr>
              <a:t>פיסקל</a:t>
            </a:r>
            <a:r>
              <a:rPr lang="he-IL" sz="3600" dirty="0">
                <a:highlight>
                  <a:srgbClr val="FFFF00"/>
                </a:highlight>
              </a:rPr>
              <a:t> מיוצג ע"י 8 ביטים</a:t>
            </a:r>
          </a:p>
          <a:p>
            <a:pPr marL="285750" indent="-285750">
              <a:buFontTx/>
              <a:buChar char="-"/>
            </a:pPr>
            <a:r>
              <a:rPr lang="he-IL" sz="3600" dirty="0"/>
              <a:t>לעיבוד התמונה אנחנו נשתמש בספרייה של </a:t>
            </a:r>
            <a:r>
              <a:rPr lang="he-IL" sz="3600" dirty="0" err="1"/>
              <a:t>פייתון</a:t>
            </a:r>
            <a:r>
              <a:rPr lang="he-IL" sz="3600" dirty="0"/>
              <a:t> בשם </a:t>
            </a:r>
            <a:r>
              <a:rPr lang="en-US" sz="3600" dirty="0" err="1"/>
              <a:t>numpy</a:t>
            </a:r>
            <a:r>
              <a:rPr lang="he-IL" sz="3600" dirty="0"/>
              <a:t> *יותר יעיל לבדוק</a:t>
            </a:r>
          </a:p>
          <a:p>
            <a:pPr marL="285750" indent="-285750">
              <a:buFontTx/>
              <a:buChar char="-"/>
            </a:pPr>
            <a:r>
              <a:rPr lang="he-IL" sz="3600" dirty="0"/>
              <a:t>מה זה </a:t>
            </a:r>
            <a:r>
              <a:rPr lang="en-US" sz="3600" dirty="0"/>
              <a:t>EDGE DETECTION?</a:t>
            </a:r>
          </a:p>
          <a:p>
            <a:pPr marL="285750" indent="-285750">
              <a:buFontTx/>
              <a:buChar char="-"/>
            </a:pPr>
            <a:r>
              <a:rPr lang="he-IL" sz="3600" dirty="0" err="1"/>
              <a:t>מטיבציה</a:t>
            </a:r>
            <a:endParaRPr lang="he-IL" sz="3600" dirty="0"/>
          </a:p>
          <a:p>
            <a:pPr marL="285750" indent="-285750">
              <a:buFontTx/>
              <a:buChar char="-"/>
            </a:pPr>
            <a:r>
              <a:rPr lang="he-IL" sz="3600" dirty="0"/>
              <a:t>קונבולוציה</a:t>
            </a:r>
          </a:p>
          <a:p>
            <a:endParaRPr lang="he-IL" sz="3600" dirty="0"/>
          </a:p>
          <a:p>
            <a:pPr marL="285750" indent="-285750">
              <a:buFontTx/>
              <a:buChar char="-"/>
            </a:pPr>
            <a:endParaRPr lang="en-US" sz="3600" dirty="0"/>
          </a:p>
          <a:p>
            <a:pPr marL="285750" indent="-285750">
              <a:buFontTx/>
              <a:buChar char="-"/>
            </a:pPr>
            <a:endParaRPr lang="he-IL" sz="3600" dirty="0"/>
          </a:p>
        </p:txBody>
      </p:sp>
    </p:spTree>
    <p:extLst>
      <p:ext uri="{BB962C8B-B14F-4D97-AF65-F5344CB8AC3E}">
        <p14:creationId xmlns:p14="http://schemas.microsoft.com/office/powerpoint/2010/main" val="2090131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E0AC292-CCDB-4EA5-B14B-5014B8A0D0EC}"/>
              </a:ext>
            </a:extLst>
          </p:cNvPr>
          <p:cNvSpPr>
            <a:spLocks noGrp="1"/>
          </p:cNvSpPr>
          <p:nvPr>
            <p:ph type="title"/>
          </p:nvPr>
        </p:nvSpPr>
        <p:spPr/>
        <p:txBody>
          <a:bodyPr/>
          <a:lstStyle/>
          <a:p>
            <a:r>
              <a:rPr lang="he-IL" dirty="0"/>
              <a:t>קטע קוד </a:t>
            </a:r>
            <a:r>
              <a:rPr lang="he-IL" dirty="0" err="1"/>
              <a:t>אלג</a:t>
            </a:r>
            <a:r>
              <a:rPr lang="he-IL" dirty="0"/>
              <a:t> 2</a:t>
            </a:r>
          </a:p>
        </p:txBody>
      </p:sp>
      <p:sp>
        <p:nvSpPr>
          <p:cNvPr id="3" name="מציין מיקום תוכן 2">
            <a:extLst>
              <a:ext uri="{FF2B5EF4-FFF2-40B4-BE49-F238E27FC236}">
                <a16:creationId xmlns:a16="http://schemas.microsoft.com/office/drawing/2014/main" id="{7E7677FA-A4A0-44AF-A693-DE93A11C1815}"/>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697405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D2927FB-6632-48AF-A644-B2731A80353D}"/>
              </a:ext>
            </a:extLst>
          </p:cNvPr>
          <p:cNvSpPr>
            <a:spLocks noGrp="1"/>
          </p:cNvSpPr>
          <p:nvPr>
            <p:ph type="title"/>
          </p:nvPr>
        </p:nvSpPr>
        <p:spPr/>
        <p:txBody>
          <a:bodyPr/>
          <a:lstStyle/>
          <a:p>
            <a:r>
              <a:rPr lang="he-IL" dirty="0"/>
              <a:t>בעיות</a:t>
            </a:r>
          </a:p>
        </p:txBody>
      </p:sp>
      <p:sp>
        <p:nvSpPr>
          <p:cNvPr id="3" name="מציין מיקום תוכן 2">
            <a:extLst>
              <a:ext uri="{FF2B5EF4-FFF2-40B4-BE49-F238E27FC236}">
                <a16:creationId xmlns:a16="http://schemas.microsoft.com/office/drawing/2014/main" id="{A9FA44D7-CA31-4C0C-9CEF-1C2BEECB7CFC}"/>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3626483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48D60FE-C9C9-4D5B-87CB-2DBCB98BFD7D}"/>
              </a:ext>
            </a:extLst>
          </p:cNvPr>
          <p:cNvSpPr>
            <a:spLocks noGrp="1"/>
          </p:cNvSpPr>
          <p:nvPr>
            <p:ph type="title"/>
          </p:nvPr>
        </p:nvSpPr>
        <p:spPr/>
        <p:txBody>
          <a:bodyPr/>
          <a:lstStyle/>
          <a:p>
            <a:r>
              <a:rPr lang="he-IL" dirty="0" err="1"/>
              <a:t>אלג</a:t>
            </a:r>
            <a:r>
              <a:rPr lang="he-IL" dirty="0"/>
              <a:t> שלישי</a:t>
            </a:r>
          </a:p>
        </p:txBody>
      </p:sp>
      <p:sp>
        <p:nvSpPr>
          <p:cNvPr id="3" name="מציין מיקום תוכן 2">
            <a:extLst>
              <a:ext uri="{FF2B5EF4-FFF2-40B4-BE49-F238E27FC236}">
                <a16:creationId xmlns:a16="http://schemas.microsoft.com/office/drawing/2014/main" id="{92216F72-A5F2-4344-B83B-8840A11F5ACF}"/>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4246743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60E4BA2-440D-4CEC-985B-896779EABAE4}"/>
              </a:ext>
            </a:extLst>
          </p:cNvPr>
          <p:cNvSpPr>
            <a:spLocks noGrp="1"/>
          </p:cNvSpPr>
          <p:nvPr>
            <p:ph type="title"/>
          </p:nvPr>
        </p:nvSpPr>
        <p:spPr/>
        <p:txBody>
          <a:bodyPr/>
          <a:lstStyle/>
          <a:p>
            <a:r>
              <a:rPr lang="he-IL" dirty="0"/>
              <a:t>קוד</a:t>
            </a:r>
          </a:p>
        </p:txBody>
      </p:sp>
      <p:sp>
        <p:nvSpPr>
          <p:cNvPr id="3" name="מציין מיקום תוכן 2">
            <a:extLst>
              <a:ext uri="{FF2B5EF4-FFF2-40B4-BE49-F238E27FC236}">
                <a16:creationId xmlns:a16="http://schemas.microsoft.com/office/drawing/2014/main" id="{C6250252-BFFD-42D3-B176-EA73E020DB02}"/>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3468793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4158B05-7BEE-4351-9857-4DD932F62F63}"/>
              </a:ext>
            </a:extLst>
          </p:cNvPr>
          <p:cNvSpPr>
            <a:spLocks noGrp="1"/>
          </p:cNvSpPr>
          <p:nvPr>
            <p:ph type="title"/>
          </p:nvPr>
        </p:nvSpPr>
        <p:spPr/>
        <p:txBody>
          <a:bodyPr/>
          <a:lstStyle/>
          <a:p>
            <a:r>
              <a:rPr lang="he-IL" dirty="0"/>
              <a:t>בעיות</a:t>
            </a:r>
          </a:p>
        </p:txBody>
      </p:sp>
      <p:sp>
        <p:nvSpPr>
          <p:cNvPr id="3" name="מציין מיקום תוכן 2">
            <a:extLst>
              <a:ext uri="{FF2B5EF4-FFF2-40B4-BE49-F238E27FC236}">
                <a16:creationId xmlns:a16="http://schemas.microsoft.com/office/drawing/2014/main" id="{F10AD5B5-1E19-4E8B-8C20-40D638AD2AEF}"/>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2984412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B508316-045E-466F-870A-A55A4BBAF197}"/>
              </a:ext>
            </a:extLst>
          </p:cNvPr>
          <p:cNvSpPr>
            <a:spLocks noGrp="1"/>
          </p:cNvSpPr>
          <p:nvPr>
            <p:ph type="title"/>
          </p:nvPr>
        </p:nvSpPr>
        <p:spPr/>
        <p:txBody>
          <a:bodyPr/>
          <a:lstStyle/>
          <a:p>
            <a:r>
              <a:rPr lang="he-IL" dirty="0" err="1"/>
              <a:t>אלג</a:t>
            </a:r>
            <a:r>
              <a:rPr lang="he-IL" dirty="0"/>
              <a:t> 4</a:t>
            </a:r>
          </a:p>
        </p:txBody>
      </p:sp>
      <p:sp>
        <p:nvSpPr>
          <p:cNvPr id="3" name="מציין מיקום תוכן 2">
            <a:extLst>
              <a:ext uri="{FF2B5EF4-FFF2-40B4-BE49-F238E27FC236}">
                <a16:creationId xmlns:a16="http://schemas.microsoft.com/office/drawing/2014/main" id="{FA41328B-BFEB-42F0-84B0-48D4969D5CEE}"/>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1225993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788D30E-0C72-4470-9318-1699DE5E1557}"/>
              </a:ext>
            </a:extLst>
          </p:cNvPr>
          <p:cNvSpPr>
            <a:spLocks noGrp="1"/>
          </p:cNvSpPr>
          <p:nvPr>
            <p:ph type="title"/>
          </p:nvPr>
        </p:nvSpPr>
        <p:spPr/>
        <p:txBody>
          <a:bodyPr/>
          <a:lstStyle/>
          <a:p>
            <a:r>
              <a:rPr lang="he-IL" dirty="0"/>
              <a:t>קוד</a:t>
            </a:r>
          </a:p>
        </p:txBody>
      </p:sp>
      <p:sp>
        <p:nvSpPr>
          <p:cNvPr id="3" name="מציין מיקום תוכן 2">
            <a:extLst>
              <a:ext uri="{FF2B5EF4-FFF2-40B4-BE49-F238E27FC236}">
                <a16:creationId xmlns:a16="http://schemas.microsoft.com/office/drawing/2014/main" id="{BF9C3255-F55E-4EFB-AB8B-B257307AF053}"/>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681221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A6A3A7D-59DB-442B-B9C2-FAE3845F95E6}"/>
              </a:ext>
            </a:extLst>
          </p:cNvPr>
          <p:cNvSpPr>
            <a:spLocks noGrp="1"/>
          </p:cNvSpPr>
          <p:nvPr>
            <p:ph type="title"/>
          </p:nvPr>
        </p:nvSpPr>
        <p:spPr/>
        <p:txBody>
          <a:bodyPr/>
          <a:lstStyle/>
          <a:p>
            <a:r>
              <a:rPr lang="he-IL" dirty="0"/>
              <a:t>בעיות</a:t>
            </a:r>
          </a:p>
        </p:txBody>
      </p:sp>
      <p:sp>
        <p:nvSpPr>
          <p:cNvPr id="3" name="מציין מיקום תוכן 2">
            <a:extLst>
              <a:ext uri="{FF2B5EF4-FFF2-40B4-BE49-F238E27FC236}">
                <a16:creationId xmlns:a16="http://schemas.microsoft.com/office/drawing/2014/main" id="{EAA0EC42-4E98-4044-951E-52753A86071A}"/>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1678010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36FA8A9D-FCB0-46CF-9C51-AE4E3E1DF3B8}"/>
              </a:ext>
            </a:extLst>
          </p:cNvPr>
          <p:cNvSpPr txBox="1"/>
          <p:nvPr/>
        </p:nvSpPr>
        <p:spPr>
          <a:xfrm>
            <a:off x="885524" y="269507"/>
            <a:ext cx="10876548" cy="369332"/>
          </a:xfrm>
          <a:prstGeom prst="rect">
            <a:avLst/>
          </a:prstGeom>
          <a:noFill/>
        </p:spPr>
        <p:txBody>
          <a:bodyPr wrap="square" rtlCol="1">
            <a:spAutoFit/>
          </a:bodyPr>
          <a:lstStyle/>
          <a:p>
            <a:r>
              <a:rPr lang="he-IL" dirty="0"/>
              <a:t>תמונה של תמונה </a:t>
            </a:r>
            <a:r>
              <a:rPr lang="he-IL" dirty="0" err="1"/>
              <a:t>בפייתון</a:t>
            </a:r>
            <a:endParaRPr lang="he-IL" dirty="0"/>
          </a:p>
        </p:txBody>
      </p:sp>
      <p:sp>
        <p:nvSpPr>
          <p:cNvPr id="4" name="תיבת טקסט 3">
            <a:extLst>
              <a:ext uri="{FF2B5EF4-FFF2-40B4-BE49-F238E27FC236}">
                <a16:creationId xmlns:a16="http://schemas.microsoft.com/office/drawing/2014/main" id="{6A44BF56-8C86-44EE-A125-572D3A4E9955}"/>
              </a:ext>
            </a:extLst>
          </p:cNvPr>
          <p:cNvSpPr txBox="1"/>
          <p:nvPr/>
        </p:nvSpPr>
        <p:spPr>
          <a:xfrm>
            <a:off x="4687503" y="2540896"/>
            <a:ext cx="2294021" cy="1569660"/>
          </a:xfrm>
          <a:prstGeom prst="rect">
            <a:avLst/>
          </a:prstGeom>
          <a:noFill/>
        </p:spPr>
        <p:txBody>
          <a:bodyPr wrap="square" rtlCol="1">
            <a:spAutoFit/>
          </a:bodyPr>
          <a:lstStyle/>
          <a:p>
            <a:r>
              <a:rPr lang="en-US" sz="9600" dirty="0"/>
              <a:t>-&gt;</a:t>
            </a:r>
            <a:endParaRPr lang="he-IL" sz="9600" dirty="0"/>
          </a:p>
        </p:txBody>
      </p:sp>
      <p:pic>
        <p:nvPicPr>
          <p:cNvPr id="5" name="תמונה 4">
            <a:extLst>
              <a:ext uri="{FF2B5EF4-FFF2-40B4-BE49-F238E27FC236}">
                <a16:creationId xmlns:a16="http://schemas.microsoft.com/office/drawing/2014/main" id="{F821DC59-D2EC-4FF2-BC20-564C7F4D7A62}"/>
              </a:ext>
            </a:extLst>
          </p:cNvPr>
          <p:cNvPicPr>
            <a:picLocks noChangeAspect="1"/>
          </p:cNvPicPr>
          <p:nvPr/>
        </p:nvPicPr>
        <p:blipFill>
          <a:blip r:embed="rId2"/>
          <a:stretch>
            <a:fillRect/>
          </a:stretch>
        </p:blipFill>
        <p:spPr>
          <a:xfrm>
            <a:off x="1953929" y="1913730"/>
            <a:ext cx="2896402" cy="2823992"/>
          </a:xfrm>
          <a:prstGeom prst="rect">
            <a:avLst/>
          </a:prstGeom>
        </p:spPr>
      </p:pic>
      <p:pic>
        <p:nvPicPr>
          <p:cNvPr id="6" name="תמונה 5">
            <a:extLst>
              <a:ext uri="{FF2B5EF4-FFF2-40B4-BE49-F238E27FC236}">
                <a16:creationId xmlns:a16="http://schemas.microsoft.com/office/drawing/2014/main" id="{737B9769-252B-4B90-91B4-4979BC376276}"/>
              </a:ext>
            </a:extLst>
          </p:cNvPr>
          <p:cNvPicPr>
            <a:picLocks noChangeAspect="1"/>
          </p:cNvPicPr>
          <p:nvPr/>
        </p:nvPicPr>
        <p:blipFill>
          <a:blip r:embed="rId3"/>
          <a:stretch>
            <a:fillRect/>
          </a:stretch>
        </p:blipFill>
        <p:spPr>
          <a:xfrm>
            <a:off x="7733494" y="2464067"/>
            <a:ext cx="4100254" cy="1925053"/>
          </a:xfrm>
          <a:prstGeom prst="rect">
            <a:avLst/>
          </a:prstGeom>
        </p:spPr>
      </p:pic>
    </p:spTree>
    <p:extLst>
      <p:ext uri="{BB962C8B-B14F-4D97-AF65-F5344CB8AC3E}">
        <p14:creationId xmlns:p14="http://schemas.microsoft.com/office/powerpoint/2010/main" val="3993807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A1274DCD-0EBF-4390-8485-6CF8921CD572}"/>
              </a:ext>
            </a:extLst>
          </p:cNvPr>
          <p:cNvSpPr txBox="1"/>
          <p:nvPr/>
        </p:nvSpPr>
        <p:spPr>
          <a:xfrm>
            <a:off x="250257" y="211756"/>
            <a:ext cx="11781322" cy="6740307"/>
          </a:xfrm>
          <a:prstGeom prst="rect">
            <a:avLst/>
          </a:prstGeom>
          <a:noFill/>
        </p:spPr>
        <p:txBody>
          <a:bodyPr wrap="square" rtlCol="1">
            <a:spAutoFit/>
          </a:bodyPr>
          <a:lstStyle/>
          <a:p>
            <a:r>
              <a:rPr lang="he-IL" sz="3600" dirty="0"/>
              <a:t>רקע:</a:t>
            </a:r>
          </a:p>
          <a:p>
            <a:r>
              <a:rPr lang="he-IL" sz="3600" dirty="0"/>
              <a:t>- תמונה היא מטריצה של פיקסלים אשר כל ערך בתא </a:t>
            </a:r>
            <a:r>
              <a:rPr lang="he-IL" sz="3600" dirty="0" err="1"/>
              <a:t>מסויים</a:t>
            </a:r>
            <a:r>
              <a:rPr lang="he-IL" sz="3600" dirty="0"/>
              <a:t> מייצג חוזק של אור , כאשר 0 זה שחור ו255 זה לבן.*</a:t>
            </a:r>
          </a:p>
          <a:p>
            <a:r>
              <a:rPr lang="he-IL" sz="3600" dirty="0"/>
              <a:t>כל </a:t>
            </a:r>
            <a:r>
              <a:rPr lang="he-IL" sz="3600" dirty="0" err="1"/>
              <a:t>פיסקל</a:t>
            </a:r>
            <a:r>
              <a:rPr lang="he-IL" sz="3600" dirty="0"/>
              <a:t> מיוצג ע"י 8 ביטים</a:t>
            </a:r>
          </a:p>
          <a:p>
            <a:pPr marL="285750" indent="-285750">
              <a:buFontTx/>
              <a:buChar char="-"/>
            </a:pPr>
            <a:r>
              <a:rPr lang="he-IL" sz="3600" dirty="0">
                <a:highlight>
                  <a:srgbClr val="FFFF00"/>
                </a:highlight>
              </a:rPr>
              <a:t>לעיבוד התמונה אנחנו נשתמש בספרייה של </a:t>
            </a:r>
            <a:r>
              <a:rPr lang="he-IL" sz="3600" dirty="0" err="1">
                <a:highlight>
                  <a:srgbClr val="FFFF00"/>
                </a:highlight>
              </a:rPr>
              <a:t>פייתון</a:t>
            </a:r>
            <a:r>
              <a:rPr lang="he-IL" sz="3600" dirty="0">
                <a:highlight>
                  <a:srgbClr val="FFFF00"/>
                </a:highlight>
              </a:rPr>
              <a:t> בשם </a:t>
            </a:r>
            <a:r>
              <a:rPr lang="en-US" sz="3600" dirty="0" err="1">
                <a:highlight>
                  <a:srgbClr val="FFFF00"/>
                </a:highlight>
              </a:rPr>
              <a:t>numpy</a:t>
            </a:r>
            <a:r>
              <a:rPr lang="he-IL" sz="3600" dirty="0">
                <a:highlight>
                  <a:srgbClr val="FFFF00"/>
                </a:highlight>
              </a:rPr>
              <a:t> *יותר יעיל לבדוק</a:t>
            </a:r>
          </a:p>
          <a:p>
            <a:pPr marL="285750" indent="-285750">
              <a:buFontTx/>
              <a:buChar char="-"/>
            </a:pPr>
            <a:r>
              <a:rPr lang="he-IL" sz="3600" dirty="0"/>
              <a:t>מה זה </a:t>
            </a:r>
            <a:r>
              <a:rPr lang="en-US" sz="3600" dirty="0"/>
              <a:t>EDGE DETECTION?</a:t>
            </a:r>
          </a:p>
          <a:p>
            <a:pPr marL="285750" indent="-285750">
              <a:buFontTx/>
              <a:buChar char="-"/>
            </a:pPr>
            <a:r>
              <a:rPr lang="he-IL" sz="3600" dirty="0" err="1"/>
              <a:t>מטיבציה</a:t>
            </a:r>
            <a:endParaRPr lang="he-IL" sz="3600" dirty="0"/>
          </a:p>
          <a:p>
            <a:pPr marL="285750" indent="-285750">
              <a:buFontTx/>
              <a:buChar char="-"/>
            </a:pPr>
            <a:r>
              <a:rPr lang="he-IL" sz="3600" dirty="0"/>
              <a:t>קונבולוציה</a:t>
            </a:r>
          </a:p>
          <a:p>
            <a:endParaRPr lang="he-IL" sz="3600" dirty="0"/>
          </a:p>
          <a:p>
            <a:pPr marL="285750" indent="-285750">
              <a:buFontTx/>
              <a:buChar char="-"/>
            </a:pPr>
            <a:endParaRPr lang="en-US" sz="3600" dirty="0"/>
          </a:p>
          <a:p>
            <a:pPr marL="285750" indent="-285750">
              <a:buFontTx/>
              <a:buChar char="-"/>
            </a:pPr>
            <a:endParaRPr lang="he-IL" sz="3600" dirty="0"/>
          </a:p>
        </p:txBody>
      </p:sp>
    </p:spTree>
    <p:extLst>
      <p:ext uri="{BB962C8B-B14F-4D97-AF65-F5344CB8AC3E}">
        <p14:creationId xmlns:p14="http://schemas.microsoft.com/office/powerpoint/2010/main" val="3402978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36C76C2A-50F5-4D3C-BDBB-DFA33B5E441F}"/>
              </a:ext>
            </a:extLst>
          </p:cNvPr>
          <p:cNvSpPr txBox="1"/>
          <p:nvPr/>
        </p:nvSpPr>
        <p:spPr>
          <a:xfrm>
            <a:off x="4069080" y="2157984"/>
            <a:ext cx="6675120" cy="3895344"/>
          </a:xfrm>
          <a:prstGeom prst="rect">
            <a:avLst/>
          </a:prstGeom>
        </p:spPr>
        <p:txBody>
          <a:bodyPr vert="horz" lIns="91440" tIns="45720" rIns="91440" bIns="45720" rtlCol="0" anchor="ctr">
            <a:normAutofit/>
          </a:bodyPr>
          <a:lstStyle/>
          <a:p>
            <a:pPr rtl="0">
              <a:lnSpc>
                <a:spcPct val="90000"/>
              </a:lnSpc>
              <a:spcAft>
                <a:spcPts val="600"/>
              </a:spcAft>
            </a:pPr>
            <a:r>
              <a:rPr lang="en-US" sz="2200" dirty="0" err="1"/>
              <a:t>מה</a:t>
            </a:r>
            <a:r>
              <a:rPr lang="en-US" sz="2200" dirty="0"/>
              <a:t> </a:t>
            </a:r>
            <a:r>
              <a:rPr lang="en-US" sz="2200" dirty="0" err="1"/>
              <a:t>זה</a:t>
            </a:r>
            <a:r>
              <a:rPr lang="en-US" sz="2200" dirty="0"/>
              <a:t> </a:t>
            </a:r>
            <a:r>
              <a:rPr lang="en-US" sz="2200" dirty="0" err="1"/>
              <a:t>numpy</a:t>
            </a:r>
            <a:r>
              <a:rPr lang="en-US" sz="2200" dirty="0"/>
              <a:t>   </a:t>
            </a:r>
            <a:r>
              <a:rPr lang="en-US" sz="2200" dirty="0" err="1"/>
              <a:t>ולמה</a:t>
            </a:r>
            <a:r>
              <a:rPr lang="en-US" sz="2200" dirty="0"/>
              <a:t> </a:t>
            </a:r>
            <a:r>
              <a:rPr lang="en-US" sz="2200" dirty="0" err="1"/>
              <a:t>להשתמש</a:t>
            </a:r>
            <a:r>
              <a:rPr lang="en-US" sz="2200" dirty="0"/>
              <a:t> </a:t>
            </a:r>
            <a:r>
              <a:rPr lang="en-US" sz="2200" dirty="0" err="1"/>
              <a:t>בה</a:t>
            </a:r>
            <a:r>
              <a:rPr lang="en-US" sz="2200" dirty="0"/>
              <a:t>?</a:t>
            </a:r>
          </a:p>
          <a:p>
            <a:pPr rtl="0">
              <a:lnSpc>
                <a:spcPct val="90000"/>
              </a:lnSpc>
              <a:spcAft>
                <a:spcPts val="600"/>
              </a:spcAft>
            </a:pPr>
            <a:r>
              <a:rPr lang="en-US" sz="2200" dirty="0" err="1"/>
              <a:t>היא</a:t>
            </a:r>
            <a:r>
              <a:rPr lang="en-US" sz="2200" dirty="0"/>
              <a:t> </a:t>
            </a:r>
            <a:r>
              <a:rPr lang="en-US" sz="2200" dirty="0" err="1"/>
              <a:t>ספרייה</a:t>
            </a:r>
            <a:r>
              <a:rPr lang="en-US" sz="2200" dirty="0"/>
              <a:t> </a:t>
            </a:r>
            <a:r>
              <a:rPr lang="en-US" sz="2200" dirty="0" err="1"/>
              <a:t>בפייתון</a:t>
            </a:r>
            <a:r>
              <a:rPr lang="en-US" sz="2200" dirty="0"/>
              <a:t> </a:t>
            </a:r>
            <a:r>
              <a:rPr lang="en-US" sz="2200" dirty="0" err="1"/>
              <a:t>שבאה</a:t>
            </a:r>
            <a:r>
              <a:rPr lang="en-US" sz="2200" dirty="0"/>
              <a:t> </a:t>
            </a:r>
            <a:r>
              <a:rPr lang="en-US" sz="2200" dirty="0" err="1"/>
              <a:t>לשפר</a:t>
            </a:r>
            <a:r>
              <a:rPr lang="en-US" sz="2200" dirty="0"/>
              <a:t> </a:t>
            </a:r>
            <a:r>
              <a:rPr lang="en-US" sz="2200" dirty="0" err="1"/>
              <a:t>ביצוע</a:t>
            </a:r>
            <a:r>
              <a:rPr lang="en-US" sz="2200" dirty="0"/>
              <a:t> </a:t>
            </a:r>
            <a:r>
              <a:rPr lang="en-US" sz="2200" dirty="0" err="1"/>
              <a:t>של</a:t>
            </a:r>
            <a:r>
              <a:rPr lang="en-US" sz="2200" dirty="0"/>
              <a:t> </a:t>
            </a:r>
            <a:r>
              <a:rPr lang="en-US" sz="2200" dirty="0" err="1"/>
              <a:t>חישובים</a:t>
            </a:r>
            <a:r>
              <a:rPr lang="en-US" sz="2200" dirty="0"/>
              <a:t> </a:t>
            </a:r>
            <a:r>
              <a:rPr lang="en-US" sz="2200" dirty="0" err="1"/>
              <a:t>מתמטים</a:t>
            </a:r>
            <a:r>
              <a:rPr lang="en-US" sz="2200" dirty="0"/>
              <a:t> </a:t>
            </a:r>
            <a:r>
              <a:rPr lang="en-US" sz="2200" dirty="0" err="1"/>
              <a:t>בפייתון</a:t>
            </a:r>
            <a:r>
              <a:rPr lang="en-US" sz="2200" dirty="0"/>
              <a:t>.</a:t>
            </a:r>
          </a:p>
          <a:p>
            <a:pPr rtl="0">
              <a:lnSpc>
                <a:spcPct val="90000"/>
              </a:lnSpc>
              <a:spcAft>
                <a:spcPts val="600"/>
              </a:spcAft>
            </a:pPr>
            <a:r>
              <a:rPr lang="en-US" sz="2200" dirty="0" err="1"/>
              <a:t>פייתון</a:t>
            </a:r>
            <a:r>
              <a:rPr lang="en-US" sz="2200" dirty="0"/>
              <a:t> </a:t>
            </a:r>
            <a:r>
              <a:rPr lang="en-US" sz="2200" dirty="0" err="1"/>
              <a:t>משתמש</a:t>
            </a:r>
            <a:r>
              <a:rPr lang="en-US" sz="2200" dirty="0"/>
              <a:t> </a:t>
            </a:r>
            <a:r>
              <a:rPr lang="en-US" sz="2200" dirty="0" err="1"/>
              <a:t>ברשימה</a:t>
            </a:r>
            <a:r>
              <a:rPr lang="en-US" sz="2200" dirty="0"/>
              <a:t> </a:t>
            </a:r>
            <a:r>
              <a:rPr lang="en-US" sz="2200" dirty="0" err="1"/>
              <a:t>בשביל</a:t>
            </a:r>
            <a:r>
              <a:rPr lang="en-US" sz="2200" dirty="0"/>
              <a:t> </a:t>
            </a:r>
            <a:r>
              <a:rPr lang="en-US" sz="2200" dirty="0" err="1"/>
              <a:t>לייצג</a:t>
            </a:r>
            <a:r>
              <a:rPr lang="en-US" sz="2200" dirty="0"/>
              <a:t> </a:t>
            </a:r>
            <a:r>
              <a:rPr lang="en-US" sz="2200" dirty="0" err="1"/>
              <a:t>מטריצה</a:t>
            </a:r>
            <a:r>
              <a:rPr lang="en-US" sz="2200" dirty="0"/>
              <a:t> </a:t>
            </a:r>
            <a:r>
              <a:rPr lang="en-US" sz="2200" dirty="0" err="1"/>
              <a:t>וnumpy</a:t>
            </a:r>
            <a:r>
              <a:rPr lang="en-US" sz="2200" dirty="0"/>
              <a:t>  </a:t>
            </a:r>
            <a:r>
              <a:rPr lang="en-US" sz="2200" dirty="0" err="1"/>
              <a:t>משתמש</a:t>
            </a:r>
            <a:r>
              <a:rPr lang="en-US" sz="2200" dirty="0"/>
              <a:t> ב NDARRAY  *</a:t>
            </a:r>
          </a:p>
          <a:p>
            <a:pPr rtl="0">
              <a:lnSpc>
                <a:spcPct val="90000"/>
              </a:lnSpc>
              <a:spcAft>
                <a:spcPts val="600"/>
              </a:spcAft>
            </a:pPr>
            <a:r>
              <a:rPr lang="en-US" sz="2200" dirty="0" err="1"/>
              <a:t>יעילות</a:t>
            </a:r>
            <a:r>
              <a:rPr lang="en-US" sz="2200" dirty="0"/>
              <a:t>? </a:t>
            </a:r>
          </a:p>
        </p:txBody>
      </p:sp>
    </p:spTree>
    <p:extLst>
      <p:ext uri="{BB962C8B-B14F-4D97-AF65-F5344CB8AC3E}">
        <p14:creationId xmlns:p14="http://schemas.microsoft.com/office/powerpoint/2010/main" val="1945308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A1274DCD-0EBF-4390-8485-6CF8921CD572}"/>
              </a:ext>
            </a:extLst>
          </p:cNvPr>
          <p:cNvSpPr txBox="1"/>
          <p:nvPr/>
        </p:nvSpPr>
        <p:spPr>
          <a:xfrm>
            <a:off x="250257" y="211756"/>
            <a:ext cx="11781322" cy="6740307"/>
          </a:xfrm>
          <a:prstGeom prst="rect">
            <a:avLst/>
          </a:prstGeom>
          <a:noFill/>
        </p:spPr>
        <p:txBody>
          <a:bodyPr wrap="square" rtlCol="1">
            <a:spAutoFit/>
          </a:bodyPr>
          <a:lstStyle/>
          <a:p>
            <a:r>
              <a:rPr lang="he-IL" sz="3600" dirty="0"/>
              <a:t>רקע:</a:t>
            </a:r>
          </a:p>
          <a:p>
            <a:r>
              <a:rPr lang="he-IL" sz="3600" dirty="0"/>
              <a:t>- תמונה היא מטריצה של פיקסלים אשר כל ערך בתא </a:t>
            </a:r>
            <a:r>
              <a:rPr lang="he-IL" sz="3600" dirty="0" err="1"/>
              <a:t>מסויים</a:t>
            </a:r>
            <a:r>
              <a:rPr lang="he-IL" sz="3600" dirty="0"/>
              <a:t> מייצג חוזק של אור , כאשר 0 זה שחור ו255 זה לבן.*</a:t>
            </a:r>
          </a:p>
          <a:p>
            <a:r>
              <a:rPr lang="he-IL" sz="3600" dirty="0"/>
              <a:t>כל </a:t>
            </a:r>
            <a:r>
              <a:rPr lang="he-IL" sz="3600" dirty="0" err="1"/>
              <a:t>פיסקל</a:t>
            </a:r>
            <a:r>
              <a:rPr lang="he-IL" sz="3600" dirty="0"/>
              <a:t> מיוצג ע"י 8 ביטים</a:t>
            </a:r>
          </a:p>
          <a:p>
            <a:pPr marL="285750" indent="-285750">
              <a:buFontTx/>
              <a:buChar char="-"/>
            </a:pPr>
            <a:r>
              <a:rPr lang="he-IL" sz="3600" dirty="0"/>
              <a:t>לעיבוד התמונה אנחנו נשתמש בספרייה של </a:t>
            </a:r>
            <a:r>
              <a:rPr lang="he-IL" sz="3600" dirty="0" err="1"/>
              <a:t>פייתון</a:t>
            </a:r>
            <a:r>
              <a:rPr lang="he-IL" sz="3600" dirty="0"/>
              <a:t> בשם </a:t>
            </a:r>
            <a:r>
              <a:rPr lang="en-US" sz="3600" dirty="0" err="1"/>
              <a:t>numpy</a:t>
            </a:r>
            <a:r>
              <a:rPr lang="he-IL" sz="3600" dirty="0"/>
              <a:t> *יותר יעיל לבדוק</a:t>
            </a:r>
          </a:p>
          <a:p>
            <a:pPr marL="285750" indent="-285750">
              <a:buFontTx/>
              <a:buChar char="-"/>
            </a:pPr>
            <a:r>
              <a:rPr lang="he-IL" sz="3600" dirty="0">
                <a:highlight>
                  <a:srgbClr val="FFFF00"/>
                </a:highlight>
              </a:rPr>
              <a:t>מה זה </a:t>
            </a:r>
            <a:r>
              <a:rPr lang="en-US" sz="3600" dirty="0">
                <a:highlight>
                  <a:srgbClr val="FFFF00"/>
                </a:highlight>
              </a:rPr>
              <a:t>EDGE DETECTION?</a:t>
            </a:r>
          </a:p>
          <a:p>
            <a:pPr marL="285750" indent="-285750">
              <a:buFontTx/>
              <a:buChar char="-"/>
            </a:pPr>
            <a:r>
              <a:rPr lang="he-IL" sz="3600" dirty="0" err="1"/>
              <a:t>מטיבציה</a:t>
            </a:r>
            <a:endParaRPr lang="he-IL" sz="3600" dirty="0"/>
          </a:p>
          <a:p>
            <a:pPr marL="285750" indent="-285750">
              <a:buFontTx/>
              <a:buChar char="-"/>
            </a:pPr>
            <a:r>
              <a:rPr lang="he-IL" sz="3600" dirty="0"/>
              <a:t>קונבולוציה</a:t>
            </a:r>
          </a:p>
          <a:p>
            <a:endParaRPr lang="he-IL" sz="3600" dirty="0"/>
          </a:p>
          <a:p>
            <a:pPr marL="285750" indent="-285750">
              <a:buFontTx/>
              <a:buChar char="-"/>
            </a:pPr>
            <a:endParaRPr lang="en-US" sz="3600" dirty="0"/>
          </a:p>
          <a:p>
            <a:pPr marL="285750" indent="-285750">
              <a:buFontTx/>
              <a:buChar char="-"/>
            </a:pPr>
            <a:endParaRPr lang="he-IL" sz="3600" dirty="0"/>
          </a:p>
        </p:txBody>
      </p:sp>
    </p:spTree>
    <p:extLst>
      <p:ext uri="{BB962C8B-B14F-4D97-AF65-F5344CB8AC3E}">
        <p14:creationId xmlns:p14="http://schemas.microsoft.com/office/powerpoint/2010/main" val="700187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FBA34040-95D0-42AE-A47C-AB12E9DD87F5}"/>
              </a:ext>
            </a:extLst>
          </p:cNvPr>
          <p:cNvSpPr txBox="1"/>
          <p:nvPr/>
        </p:nvSpPr>
        <p:spPr>
          <a:xfrm>
            <a:off x="2349448" y="566040"/>
            <a:ext cx="9249878" cy="2616101"/>
          </a:xfrm>
          <a:prstGeom prst="rect">
            <a:avLst/>
          </a:prstGeom>
          <a:noFill/>
        </p:spPr>
        <p:txBody>
          <a:bodyPr wrap="square" rtlCol="1">
            <a:spAutoFit/>
          </a:bodyPr>
          <a:lstStyle/>
          <a:p>
            <a:r>
              <a:rPr lang="he-IL" sz="2400" u="sng" dirty="0"/>
              <a:t>אז מה זה </a:t>
            </a:r>
            <a:r>
              <a:rPr lang="en-US" sz="2400" u="sng" dirty="0"/>
              <a:t>EDGE DETECTION</a:t>
            </a:r>
            <a:r>
              <a:rPr lang="he-IL" sz="2400" u="sng" dirty="0"/>
              <a:t>? או בעברית זיהוי קצוות?</a:t>
            </a:r>
          </a:p>
          <a:p>
            <a:r>
              <a:rPr lang="he-IL" sz="2000" b="1" dirty="0"/>
              <a:t>זיהוי קצוות</a:t>
            </a:r>
            <a:r>
              <a:rPr lang="he-IL" sz="2000" dirty="0"/>
              <a:t> היא פעולה מתמטית מרחבית שמטרתה למצוא את </a:t>
            </a:r>
            <a:r>
              <a:rPr lang="he-IL" sz="2000" dirty="0" err="1"/>
              <a:t>קוי</a:t>
            </a:r>
            <a:r>
              <a:rPr lang="he-IL" sz="2000" dirty="0"/>
              <a:t> הקצה בתמונה דיגיטלית. </a:t>
            </a:r>
            <a:r>
              <a:rPr lang="he-IL" sz="2000" dirty="0" err="1"/>
              <a:t>קוי</a:t>
            </a:r>
            <a:r>
              <a:rPr lang="he-IL" sz="2000" dirty="0"/>
              <a:t> קצה (שפות) מוגדרים כגבול בין רמות בהירות שונות. בדרך כלל, השוני בין רמות בהירות שבינן עוברת שפה הוא חד. זיהוי קצוות הוא כלי בסיסי בעיבוד תמונה וראייה ממוחשבת, המשמש בסיס לאלגוריתמים רבים לזיהוי עצמים וצורות בתמונות.</a:t>
            </a:r>
          </a:p>
          <a:p>
            <a:r>
              <a:rPr lang="he-IL" sz="2000" dirty="0"/>
              <a:t>כדאי לשים לב שקצוות לא בהכרח מסמלים</a:t>
            </a:r>
          </a:p>
          <a:p>
            <a:r>
              <a:rPr lang="he-IL" sz="2000" dirty="0"/>
              <a:t> אובייקטים בתמונה.</a:t>
            </a:r>
            <a:endParaRPr lang="en-US" sz="2000" dirty="0"/>
          </a:p>
          <a:p>
            <a:endParaRPr lang="he-IL" sz="2000" dirty="0"/>
          </a:p>
        </p:txBody>
      </p:sp>
      <p:pic>
        <p:nvPicPr>
          <p:cNvPr id="3" name="תמונה 2">
            <a:extLst>
              <a:ext uri="{FF2B5EF4-FFF2-40B4-BE49-F238E27FC236}">
                <a16:creationId xmlns:a16="http://schemas.microsoft.com/office/drawing/2014/main" id="{C79D6249-AFCE-4204-BDC9-8201971245F9}"/>
              </a:ext>
            </a:extLst>
          </p:cNvPr>
          <p:cNvPicPr>
            <a:picLocks noChangeAspect="1"/>
          </p:cNvPicPr>
          <p:nvPr/>
        </p:nvPicPr>
        <p:blipFill>
          <a:blip r:embed="rId2"/>
          <a:stretch>
            <a:fillRect/>
          </a:stretch>
        </p:blipFill>
        <p:spPr>
          <a:xfrm>
            <a:off x="804430" y="2365259"/>
            <a:ext cx="5442366" cy="3926701"/>
          </a:xfrm>
          <a:prstGeom prst="rect">
            <a:avLst/>
          </a:prstGeom>
        </p:spPr>
      </p:pic>
    </p:spTree>
    <p:extLst>
      <p:ext uri="{BB962C8B-B14F-4D97-AF65-F5344CB8AC3E}">
        <p14:creationId xmlns:p14="http://schemas.microsoft.com/office/powerpoint/2010/main" val="1789158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A1274DCD-0EBF-4390-8485-6CF8921CD572}"/>
              </a:ext>
            </a:extLst>
          </p:cNvPr>
          <p:cNvSpPr txBox="1"/>
          <p:nvPr/>
        </p:nvSpPr>
        <p:spPr>
          <a:xfrm>
            <a:off x="250257" y="211756"/>
            <a:ext cx="11781322" cy="6740307"/>
          </a:xfrm>
          <a:prstGeom prst="rect">
            <a:avLst/>
          </a:prstGeom>
          <a:noFill/>
        </p:spPr>
        <p:txBody>
          <a:bodyPr wrap="square" rtlCol="1">
            <a:spAutoFit/>
          </a:bodyPr>
          <a:lstStyle/>
          <a:p>
            <a:r>
              <a:rPr lang="he-IL" sz="3600" dirty="0"/>
              <a:t>רקע:</a:t>
            </a:r>
          </a:p>
          <a:p>
            <a:r>
              <a:rPr lang="he-IL" sz="3600" dirty="0"/>
              <a:t>- תמונה היא מטריצה של פיקסלים אשר כל ערך בתא </a:t>
            </a:r>
            <a:r>
              <a:rPr lang="he-IL" sz="3600" dirty="0" err="1"/>
              <a:t>מסויים</a:t>
            </a:r>
            <a:r>
              <a:rPr lang="he-IL" sz="3600" dirty="0"/>
              <a:t> מייצג חוזק של אור , כאשר 0 זה שחור ו255 זה לבן.*</a:t>
            </a:r>
          </a:p>
          <a:p>
            <a:r>
              <a:rPr lang="he-IL" sz="3600" dirty="0"/>
              <a:t>כל </a:t>
            </a:r>
            <a:r>
              <a:rPr lang="he-IL" sz="3600" dirty="0" err="1"/>
              <a:t>פיסקל</a:t>
            </a:r>
            <a:r>
              <a:rPr lang="he-IL" sz="3600" dirty="0"/>
              <a:t> מיוצג ע"י 8 ביטים</a:t>
            </a:r>
          </a:p>
          <a:p>
            <a:pPr marL="285750" indent="-285750">
              <a:buFontTx/>
              <a:buChar char="-"/>
            </a:pPr>
            <a:r>
              <a:rPr lang="he-IL" sz="3600" dirty="0"/>
              <a:t>לעיבוד התמונה אנחנו נשתמש בספרייה של </a:t>
            </a:r>
            <a:r>
              <a:rPr lang="he-IL" sz="3600" dirty="0" err="1"/>
              <a:t>פייתון</a:t>
            </a:r>
            <a:r>
              <a:rPr lang="he-IL" sz="3600" dirty="0"/>
              <a:t> בשם </a:t>
            </a:r>
            <a:r>
              <a:rPr lang="en-US" sz="3600" dirty="0" err="1"/>
              <a:t>numpy</a:t>
            </a:r>
            <a:r>
              <a:rPr lang="he-IL" sz="3600" dirty="0"/>
              <a:t> *יותר יעיל לבדוק</a:t>
            </a:r>
          </a:p>
          <a:p>
            <a:pPr marL="285750" indent="-285750">
              <a:buFontTx/>
              <a:buChar char="-"/>
            </a:pPr>
            <a:r>
              <a:rPr lang="he-IL" sz="3600" dirty="0"/>
              <a:t>מה זה </a:t>
            </a:r>
            <a:r>
              <a:rPr lang="en-US" sz="3600" dirty="0"/>
              <a:t>EDGE DETECTION?</a:t>
            </a:r>
          </a:p>
          <a:p>
            <a:pPr marL="285750" indent="-285750">
              <a:buFontTx/>
              <a:buChar char="-"/>
            </a:pPr>
            <a:r>
              <a:rPr lang="he-IL" sz="3600" dirty="0" err="1">
                <a:highlight>
                  <a:srgbClr val="FFFF00"/>
                </a:highlight>
              </a:rPr>
              <a:t>מטיבציה</a:t>
            </a:r>
            <a:endParaRPr lang="he-IL" sz="3600" dirty="0">
              <a:highlight>
                <a:srgbClr val="FFFF00"/>
              </a:highlight>
            </a:endParaRPr>
          </a:p>
          <a:p>
            <a:pPr marL="285750" indent="-285750">
              <a:buFontTx/>
              <a:buChar char="-"/>
            </a:pPr>
            <a:r>
              <a:rPr lang="he-IL" sz="3600" dirty="0"/>
              <a:t>קונבולוציה</a:t>
            </a:r>
          </a:p>
          <a:p>
            <a:endParaRPr lang="he-IL" sz="3600" dirty="0"/>
          </a:p>
          <a:p>
            <a:pPr marL="285750" indent="-285750">
              <a:buFontTx/>
              <a:buChar char="-"/>
            </a:pPr>
            <a:endParaRPr lang="en-US" sz="3600" dirty="0"/>
          </a:p>
          <a:p>
            <a:pPr marL="285750" indent="-285750">
              <a:buFontTx/>
              <a:buChar char="-"/>
            </a:pPr>
            <a:endParaRPr lang="he-IL" sz="3600" dirty="0"/>
          </a:p>
        </p:txBody>
      </p:sp>
    </p:spTree>
    <p:extLst>
      <p:ext uri="{BB962C8B-B14F-4D97-AF65-F5344CB8AC3E}">
        <p14:creationId xmlns:p14="http://schemas.microsoft.com/office/powerpoint/2010/main" val="1885217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a:extLst>
              <a:ext uri="{FF2B5EF4-FFF2-40B4-BE49-F238E27FC236}">
                <a16:creationId xmlns:a16="http://schemas.microsoft.com/office/drawing/2014/main" id="{DDC27981-40DB-4A57-AA14-374CC1FF80FE}"/>
              </a:ext>
            </a:extLst>
          </p:cNvPr>
          <p:cNvSpPr>
            <a:spLocks noGrp="1"/>
          </p:cNvSpPr>
          <p:nvPr>
            <p:ph type="subTitle" idx="1"/>
          </p:nvPr>
        </p:nvSpPr>
        <p:spPr>
          <a:xfrm>
            <a:off x="2342147" y="955091"/>
            <a:ext cx="9144000" cy="1655762"/>
          </a:xfrm>
        </p:spPr>
        <p:txBody>
          <a:bodyPr>
            <a:normAutofit fontScale="92500" lnSpcReduction="10000"/>
          </a:bodyPr>
          <a:lstStyle/>
          <a:p>
            <a:pPr algn="r"/>
            <a:r>
              <a:rPr lang="he-IL" dirty="0"/>
              <a:t>למה צריך בכלל למצוא שפות?</a:t>
            </a:r>
          </a:p>
          <a:p>
            <a:pPr algn="r"/>
            <a:r>
              <a:rPr lang="he-IL" dirty="0"/>
              <a:t>ישנם מספר אלגוריתמים שמשתמשים בשפות:</a:t>
            </a:r>
          </a:p>
          <a:p>
            <a:pPr algn="r"/>
            <a:r>
              <a:rPr lang="he-IL" dirty="0"/>
              <a:t> - חידוד תמונה</a:t>
            </a:r>
          </a:p>
          <a:p>
            <a:pPr algn="r"/>
            <a:r>
              <a:rPr lang="he-IL" dirty="0"/>
              <a:t>- מציאת עצמים בתמונה (שפה זה לא עצם!)</a:t>
            </a:r>
          </a:p>
          <a:p>
            <a:pPr algn="r"/>
            <a:endParaRPr lang="en-US" dirty="0"/>
          </a:p>
          <a:p>
            <a:pPr algn="r"/>
            <a:endParaRPr lang="he-IL" dirty="0"/>
          </a:p>
        </p:txBody>
      </p:sp>
      <p:pic>
        <p:nvPicPr>
          <p:cNvPr id="4" name="תמונה 3">
            <a:extLst>
              <a:ext uri="{FF2B5EF4-FFF2-40B4-BE49-F238E27FC236}">
                <a16:creationId xmlns:a16="http://schemas.microsoft.com/office/drawing/2014/main" id="{D41D063D-6BA5-4683-99A9-27E917F21F2D}"/>
              </a:ext>
            </a:extLst>
          </p:cNvPr>
          <p:cNvPicPr>
            <a:picLocks noChangeAspect="1"/>
          </p:cNvPicPr>
          <p:nvPr/>
        </p:nvPicPr>
        <p:blipFill>
          <a:blip r:embed="rId2"/>
          <a:stretch>
            <a:fillRect/>
          </a:stretch>
        </p:blipFill>
        <p:spPr>
          <a:xfrm>
            <a:off x="0" y="2513791"/>
            <a:ext cx="7844589" cy="4105843"/>
          </a:xfrm>
          <a:prstGeom prst="rect">
            <a:avLst/>
          </a:prstGeom>
        </p:spPr>
      </p:pic>
    </p:spTree>
    <p:extLst>
      <p:ext uri="{BB962C8B-B14F-4D97-AF65-F5344CB8AC3E}">
        <p14:creationId xmlns:p14="http://schemas.microsoft.com/office/powerpoint/2010/main" val="640230321"/>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680</Words>
  <Application>Microsoft Office PowerPoint</Application>
  <PresentationFormat>מסך רחב</PresentationFormat>
  <Paragraphs>92</Paragraphs>
  <Slides>27</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27</vt:i4>
      </vt:variant>
    </vt:vector>
  </HeadingPairs>
  <TitlesOfParts>
    <vt:vector size="31" baseType="lpstr">
      <vt:lpstr>Arial</vt:lpstr>
      <vt:lpstr>Calibri</vt:lpstr>
      <vt:lpstr>Calibri Light</vt:lpstr>
      <vt:lpstr>ערכת נושא Office</vt:lpstr>
      <vt:lpstr>Image processing: Edge Detection</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דוגמא:</vt:lpstr>
      <vt:lpstr>אלגוריתמים למציאת שפות</vt:lpstr>
      <vt:lpstr>אלגוריתם ראשון- נגזרת</vt:lpstr>
      <vt:lpstr>קטע קוד על נגזרת</vt:lpstr>
      <vt:lpstr>בעיות של שיטת נגזרת</vt:lpstr>
      <vt:lpstr>אלגוריתם שני</vt:lpstr>
      <vt:lpstr>קטע קוד אלג 2</vt:lpstr>
      <vt:lpstr>בעיות</vt:lpstr>
      <vt:lpstr>אלג שלישי</vt:lpstr>
      <vt:lpstr>קוד</vt:lpstr>
      <vt:lpstr>בעיות</vt:lpstr>
      <vt:lpstr>אלג 4</vt:lpstr>
      <vt:lpstr>קוד</vt:lpstr>
      <vt:lpstr>בעיות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 Edge Detection</dc:title>
  <dc:creator>בנימין דרמוני</dc:creator>
  <cp:lastModifiedBy>בנימין דרמוני</cp:lastModifiedBy>
  <cp:revision>4</cp:revision>
  <dcterms:created xsi:type="dcterms:W3CDTF">2019-12-18T12:14:31Z</dcterms:created>
  <dcterms:modified xsi:type="dcterms:W3CDTF">2019-12-18T12:46:25Z</dcterms:modified>
</cp:coreProperties>
</file>