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6FB9C8-4718-491F-8B93-26EEC52FD25C}" v="121" dt="2024-04-11T19:50:27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2" d="100"/>
          <a:sy n="32" d="100"/>
        </p:scale>
        <p:origin x="542" y="-2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Smith" userId="486d4257-3618-463e-9d5b-19761b70a98c" providerId="ADAL" clId="{F56FB9C8-4718-491F-8B93-26EEC52FD25C}"/>
    <pc:docChg chg="undo custSel addSld modSld">
      <pc:chgData name="Benjamin Smith" userId="486d4257-3618-463e-9d5b-19761b70a98c" providerId="ADAL" clId="{F56FB9C8-4718-491F-8B93-26EEC52FD25C}" dt="2024-04-11T19:54:25.700" v="889" actId="20577"/>
      <pc:docMkLst>
        <pc:docMk/>
      </pc:docMkLst>
      <pc:sldChg chg="addSp delSp modSp new mod">
        <pc:chgData name="Benjamin Smith" userId="486d4257-3618-463e-9d5b-19761b70a98c" providerId="ADAL" clId="{F56FB9C8-4718-491F-8B93-26EEC52FD25C}" dt="2024-04-11T19:54:25.700" v="889" actId="20577"/>
        <pc:sldMkLst>
          <pc:docMk/>
          <pc:sldMk cId="2709516761" sldId="256"/>
        </pc:sldMkLst>
        <pc:spChg chg="del">
          <ac:chgData name="Benjamin Smith" userId="486d4257-3618-463e-9d5b-19761b70a98c" providerId="ADAL" clId="{F56FB9C8-4718-491F-8B93-26EEC52FD25C}" dt="2024-04-11T16:45:15.341" v="1" actId="478"/>
          <ac:spMkLst>
            <pc:docMk/>
            <pc:sldMk cId="2709516761" sldId="256"/>
            <ac:spMk id="2" creationId="{461547A9-8505-07C5-DAB0-FD1ED4FCECE7}"/>
          </ac:spMkLst>
        </pc:spChg>
        <pc:spChg chg="del">
          <ac:chgData name="Benjamin Smith" userId="486d4257-3618-463e-9d5b-19761b70a98c" providerId="ADAL" clId="{F56FB9C8-4718-491F-8B93-26EEC52FD25C}" dt="2024-04-11T16:45:15.341" v="1" actId="478"/>
          <ac:spMkLst>
            <pc:docMk/>
            <pc:sldMk cId="2709516761" sldId="256"/>
            <ac:spMk id="3" creationId="{252FB465-7435-C3DC-50CC-1181D7B8915C}"/>
          </ac:spMkLst>
        </pc:spChg>
        <pc:spChg chg="add mod">
          <ac:chgData name="Benjamin Smith" userId="486d4257-3618-463e-9d5b-19761b70a98c" providerId="ADAL" clId="{F56FB9C8-4718-491F-8B93-26EEC52FD25C}" dt="2024-04-11T17:12:14.123" v="9" actId="1076"/>
          <ac:spMkLst>
            <pc:docMk/>
            <pc:sldMk cId="2709516761" sldId="256"/>
            <ac:spMk id="5" creationId="{7DD23E3C-4592-6C5F-D4A2-F9D1B8806B75}"/>
          </ac:spMkLst>
        </pc:spChg>
        <pc:spChg chg="add mod">
          <ac:chgData name="Benjamin Smith" userId="486d4257-3618-463e-9d5b-19761b70a98c" providerId="ADAL" clId="{F56FB9C8-4718-491F-8B93-26EEC52FD25C}" dt="2024-04-11T19:02:05.109" v="198" actId="1076"/>
          <ac:spMkLst>
            <pc:docMk/>
            <pc:sldMk cId="2709516761" sldId="256"/>
            <ac:spMk id="7" creationId="{76FBD5CE-14B6-FAC2-DEF7-822BEBA28B54}"/>
          </ac:spMkLst>
        </pc:spChg>
        <pc:spChg chg="add mod">
          <ac:chgData name="Benjamin Smith" userId="486d4257-3618-463e-9d5b-19761b70a98c" providerId="ADAL" clId="{F56FB9C8-4718-491F-8B93-26EEC52FD25C}" dt="2024-04-11T18:53:57.035" v="108" actId="1076"/>
          <ac:spMkLst>
            <pc:docMk/>
            <pc:sldMk cId="2709516761" sldId="256"/>
            <ac:spMk id="9" creationId="{159ED9E0-195C-A573-42E6-EDA156E57F33}"/>
          </ac:spMkLst>
        </pc:spChg>
        <pc:spChg chg="add mod">
          <ac:chgData name="Benjamin Smith" userId="486d4257-3618-463e-9d5b-19761b70a98c" providerId="ADAL" clId="{F56FB9C8-4718-491F-8B93-26EEC52FD25C}" dt="2024-04-11T18:57:36.634" v="178" actId="255"/>
          <ac:spMkLst>
            <pc:docMk/>
            <pc:sldMk cId="2709516761" sldId="256"/>
            <ac:spMk id="10" creationId="{2028BC70-D20D-8D02-3229-8136B070F1B2}"/>
          </ac:spMkLst>
        </pc:spChg>
        <pc:spChg chg="add mod">
          <ac:chgData name="Benjamin Smith" userId="486d4257-3618-463e-9d5b-19761b70a98c" providerId="ADAL" clId="{F56FB9C8-4718-491F-8B93-26EEC52FD25C}" dt="2024-04-11T19:50:54.013" v="876" actId="14100"/>
          <ac:spMkLst>
            <pc:docMk/>
            <pc:sldMk cId="2709516761" sldId="256"/>
            <ac:spMk id="11" creationId="{5FB60B9A-D34B-9B15-8C78-13490D95C02F}"/>
          </ac:spMkLst>
        </pc:spChg>
        <pc:spChg chg="add mod">
          <ac:chgData name="Benjamin Smith" userId="486d4257-3618-463e-9d5b-19761b70a98c" providerId="ADAL" clId="{F56FB9C8-4718-491F-8B93-26EEC52FD25C}" dt="2024-04-11T19:54:25.700" v="889" actId="20577"/>
          <ac:spMkLst>
            <pc:docMk/>
            <pc:sldMk cId="2709516761" sldId="256"/>
            <ac:spMk id="14" creationId="{D0EF702F-D0B3-27CF-3BBF-EC74C822C13F}"/>
          </ac:spMkLst>
        </pc:spChg>
        <pc:picChg chg="add del mod">
          <ac:chgData name="Benjamin Smith" userId="486d4257-3618-463e-9d5b-19761b70a98c" providerId="ADAL" clId="{F56FB9C8-4718-491F-8B93-26EEC52FD25C}" dt="2024-04-11T19:06:51.232" v="275" actId="478"/>
          <ac:picMkLst>
            <pc:docMk/>
            <pc:sldMk cId="2709516761" sldId="256"/>
            <ac:picMk id="12" creationId="{D36D842B-6D46-57AE-1648-317DE96563BD}"/>
          </ac:picMkLst>
        </pc:picChg>
        <pc:picChg chg="add del mod">
          <ac:chgData name="Benjamin Smith" userId="486d4257-3618-463e-9d5b-19761b70a98c" providerId="ADAL" clId="{F56FB9C8-4718-491F-8B93-26EEC52FD25C}" dt="2024-04-11T19:06:52.616" v="276" actId="478"/>
          <ac:picMkLst>
            <pc:docMk/>
            <pc:sldMk cId="2709516761" sldId="256"/>
            <ac:picMk id="13" creationId="{E3DAE99D-F3B3-89EA-7F59-C83666BB6B4C}"/>
          </ac:picMkLst>
        </pc:picChg>
        <pc:picChg chg="add mod">
          <ac:chgData name="Benjamin Smith" userId="486d4257-3618-463e-9d5b-19761b70a98c" providerId="ADAL" clId="{F56FB9C8-4718-491F-8B93-26EEC52FD25C}" dt="2024-04-11T19:10:23.961" v="308" actId="14100"/>
          <ac:picMkLst>
            <pc:docMk/>
            <pc:sldMk cId="2709516761" sldId="256"/>
            <ac:picMk id="1026" creationId="{67469C60-353F-DE46-F1E2-648462301835}"/>
          </ac:picMkLst>
        </pc:picChg>
        <pc:picChg chg="add mod">
          <ac:chgData name="Benjamin Smith" userId="486d4257-3618-463e-9d5b-19761b70a98c" providerId="ADAL" clId="{F56FB9C8-4718-491F-8B93-26EEC52FD25C}" dt="2024-04-11T19:10:27.790" v="309" actId="1076"/>
          <ac:picMkLst>
            <pc:docMk/>
            <pc:sldMk cId="2709516761" sldId="256"/>
            <ac:picMk id="1028" creationId="{2FB30443-514C-6905-3F25-685ED9577491}"/>
          </ac:picMkLst>
        </pc:picChg>
        <pc:picChg chg="add del mod">
          <ac:chgData name="Benjamin Smith" userId="486d4257-3618-463e-9d5b-19761b70a98c" providerId="ADAL" clId="{F56FB9C8-4718-491F-8B93-26EEC52FD25C}" dt="2024-04-11T17:39:38.715" v="79" actId="478"/>
          <ac:picMkLst>
            <pc:docMk/>
            <pc:sldMk cId="2709516761" sldId="256"/>
            <ac:picMk id="1030" creationId="{0B53DE79-7669-D58F-E2D0-C0B6222851D2}"/>
          </ac:picMkLst>
        </pc:picChg>
        <pc:picChg chg="add del mod">
          <ac:chgData name="Benjamin Smith" userId="486d4257-3618-463e-9d5b-19761b70a98c" providerId="ADAL" clId="{F56FB9C8-4718-491F-8B93-26EEC52FD25C}" dt="2024-04-11T19:04:12.922" v="259" actId="478"/>
          <ac:picMkLst>
            <pc:docMk/>
            <pc:sldMk cId="2709516761" sldId="256"/>
            <ac:picMk id="1032" creationId="{B5F9120C-8F36-658B-087E-11C04624A478}"/>
          </ac:picMkLst>
        </pc:picChg>
        <pc:picChg chg="add mod">
          <ac:chgData name="Benjamin Smith" userId="486d4257-3618-463e-9d5b-19761b70a98c" providerId="ADAL" clId="{F56FB9C8-4718-491F-8B93-26EEC52FD25C}" dt="2024-04-11T18:57:39.668" v="179" actId="1076"/>
          <ac:picMkLst>
            <pc:docMk/>
            <pc:sldMk cId="2709516761" sldId="256"/>
            <ac:picMk id="1034" creationId="{284E7838-EE7C-1ABD-9AAC-E07BD00CDF2B}"/>
          </ac:picMkLst>
        </pc:picChg>
        <pc:picChg chg="add del mod">
          <ac:chgData name="Benjamin Smith" userId="486d4257-3618-463e-9d5b-19761b70a98c" providerId="ADAL" clId="{F56FB9C8-4718-491F-8B93-26EEC52FD25C}" dt="2024-04-11T19:48:43.859" v="828" actId="478"/>
          <ac:picMkLst>
            <pc:docMk/>
            <pc:sldMk cId="2709516761" sldId="256"/>
            <ac:picMk id="1036" creationId="{D87EEFCF-8671-9178-1881-CF5DABA1E76F}"/>
          </ac:picMkLst>
        </pc:picChg>
        <pc:picChg chg="add del mod">
          <ac:chgData name="Benjamin Smith" userId="486d4257-3618-463e-9d5b-19761b70a98c" providerId="ADAL" clId="{F56FB9C8-4718-491F-8B93-26EEC52FD25C}" dt="2024-04-11T19:48:35.016" v="827" actId="478"/>
          <ac:picMkLst>
            <pc:docMk/>
            <pc:sldMk cId="2709516761" sldId="256"/>
            <ac:picMk id="1038" creationId="{D094576C-9F62-3D2E-C8FE-DE2CDADC8C41}"/>
          </ac:picMkLst>
        </pc:picChg>
        <pc:picChg chg="add mod">
          <ac:chgData name="Benjamin Smith" userId="486d4257-3618-463e-9d5b-19761b70a98c" providerId="ADAL" clId="{F56FB9C8-4718-491F-8B93-26EEC52FD25C}" dt="2024-04-11T19:49:55.091" v="848" actId="1076"/>
          <ac:picMkLst>
            <pc:docMk/>
            <pc:sldMk cId="2709516761" sldId="256"/>
            <ac:picMk id="1040" creationId="{03D3C1B8-C3F4-A258-84F2-5A2581574482}"/>
          </ac:picMkLst>
        </pc:picChg>
        <pc:picChg chg="add">
          <ac:chgData name="Benjamin Smith" userId="486d4257-3618-463e-9d5b-19761b70a98c" providerId="ADAL" clId="{F56FB9C8-4718-491F-8B93-26EEC52FD25C}" dt="2024-04-11T19:50:22.509" v="849"/>
          <ac:picMkLst>
            <pc:docMk/>
            <pc:sldMk cId="2709516761" sldId="256"/>
            <ac:picMk id="1042" creationId="{F5A80DC9-F000-6FE7-0008-06A3DD62611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5387342"/>
            <a:ext cx="27980640" cy="1146048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7289782"/>
            <a:ext cx="24688800" cy="794765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085F-D168-462B-A5C3-8833B3E3A729}" type="datetimeFigureOut">
              <a:rPr lang="en-CA" smtClean="0"/>
              <a:t>2024-04-11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5FC-AFBE-4D22-95D9-400884FC25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124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085F-D168-462B-A5C3-8833B3E3A729}" type="datetimeFigureOut">
              <a:rPr lang="en-CA" smtClean="0"/>
              <a:t>2024-04-11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5FC-AFBE-4D22-95D9-400884FC25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62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752600"/>
            <a:ext cx="709803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752600"/>
            <a:ext cx="2088261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085F-D168-462B-A5C3-8833B3E3A729}" type="datetimeFigureOut">
              <a:rPr lang="en-CA" smtClean="0"/>
              <a:t>2024-04-11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5FC-AFBE-4D22-95D9-400884FC25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584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085F-D168-462B-A5C3-8833B3E3A729}" type="datetimeFigureOut">
              <a:rPr lang="en-CA" smtClean="0"/>
              <a:t>2024-04-11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5FC-AFBE-4D22-95D9-400884FC25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914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8206749"/>
            <a:ext cx="28392120" cy="1369313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2029429"/>
            <a:ext cx="2839212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82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82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82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085F-D168-462B-A5C3-8833B3E3A729}" type="datetimeFigureOut">
              <a:rPr lang="en-CA" smtClean="0"/>
              <a:t>2024-04-11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5FC-AFBE-4D22-95D9-400884FC25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444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8763000"/>
            <a:ext cx="1399032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8763000"/>
            <a:ext cx="1399032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085F-D168-462B-A5C3-8833B3E3A729}" type="datetimeFigureOut">
              <a:rPr lang="en-CA" smtClean="0"/>
              <a:t>2024-04-11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5FC-AFBE-4D22-95D9-400884FC25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067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752607"/>
            <a:ext cx="2839212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8069582"/>
            <a:ext cx="13926024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2024360"/>
            <a:ext cx="13926024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8069582"/>
            <a:ext cx="13994608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2024360"/>
            <a:ext cx="1399460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085F-D168-462B-A5C3-8833B3E3A729}" type="datetimeFigureOut">
              <a:rPr lang="en-CA" smtClean="0"/>
              <a:t>2024-04-11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5FC-AFBE-4D22-95D9-400884FC25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586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085F-D168-462B-A5C3-8833B3E3A729}" type="datetimeFigureOut">
              <a:rPr lang="en-CA" smtClean="0"/>
              <a:t>2024-04-11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5FC-AFBE-4D22-95D9-400884FC25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93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085F-D168-462B-A5C3-8833B3E3A729}" type="datetimeFigureOut">
              <a:rPr lang="en-CA" smtClean="0"/>
              <a:t>2024-04-11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5FC-AFBE-4D22-95D9-400884FC25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7545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194560"/>
            <a:ext cx="10617041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4739647"/>
            <a:ext cx="16664940" cy="233934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9875520"/>
            <a:ext cx="10617041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085F-D168-462B-A5C3-8833B3E3A729}" type="datetimeFigureOut">
              <a:rPr lang="en-CA" smtClean="0"/>
              <a:t>2024-04-11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5FC-AFBE-4D22-95D9-400884FC25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900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194560"/>
            <a:ext cx="10617041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4739647"/>
            <a:ext cx="16664940" cy="233934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9875520"/>
            <a:ext cx="10617041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085F-D168-462B-A5C3-8833B3E3A729}" type="datetimeFigureOut">
              <a:rPr lang="en-CA" smtClean="0"/>
              <a:t>2024-04-11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5FC-AFBE-4D22-95D9-400884FC25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737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752607"/>
            <a:ext cx="2839212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8763000"/>
            <a:ext cx="2839212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1B085F-D168-462B-A5C3-8833B3E3A729}" type="datetimeFigureOut">
              <a:rPr lang="en-CA" smtClean="0"/>
              <a:t>2024-04-11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A575FC-AFBE-4D22-95D9-400884FC25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471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hyperlink" Target="mailto:benyamin.smith@mail.utoronto.c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D23E3C-4592-6C5F-D4A2-F9D1B8806B75}"/>
              </a:ext>
            </a:extLst>
          </p:cNvPr>
          <p:cNvSpPr txBox="1"/>
          <p:nvPr/>
        </p:nvSpPr>
        <p:spPr>
          <a:xfrm>
            <a:off x="3918857" y="869530"/>
            <a:ext cx="259079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Centrality in Collaboration: Community Detection for Oncology Researchers</a:t>
            </a:r>
            <a:endParaRPr lang="en-CA" sz="7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BD5CE-14B6-FAC2-DEF7-822BEBA28B54}"/>
              </a:ext>
            </a:extLst>
          </p:cNvPr>
          <p:cNvSpPr txBox="1"/>
          <p:nvPr/>
        </p:nvSpPr>
        <p:spPr>
          <a:xfrm>
            <a:off x="2049234" y="6865619"/>
            <a:ext cx="29647244" cy="17653026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4000" i="1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Background</a:t>
            </a:r>
            <a:r>
              <a:rPr lang="en-US" sz="4000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Cancer patients who do not respond to standard treatments often become candidates for clinical trials. It is known that the collaboration networks between oncologists is a primary factor for further engagement in subsequent trial enrollment.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Social network analysis (SNA) and community detection algorithms can be used to explore collaboration patterns using data from the Princess Margaret Clinical Research Record  and Cancer Registry. </a:t>
            </a:r>
          </a:p>
          <a:p>
            <a:endParaRPr lang="en-US" sz="4000" dirty="0">
              <a:solidFill>
                <a:srgbClr val="FF0000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r>
              <a:rPr lang="en-US" sz="4000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Objectives: </a:t>
            </a:r>
            <a:endParaRPr lang="en-US" sz="4000" dirty="0">
              <a:solidFill>
                <a:srgbClr val="FF0000"/>
              </a:solidFill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The data consists of 2970 patients in 515 clinical trials between January 2016 to December 2018.</a:t>
            </a:r>
            <a:r>
              <a:rPr lang="en-US" sz="4000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We are interested in the referral patterns among patients enrolled in multiple trials.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Among 389 patients enrolled in more than one of 288 trials, we aim to identify collaboration networks based on intervention type. </a:t>
            </a:r>
          </a:p>
          <a:p>
            <a:endParaRPr lang="en-US" sz="40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r>
              <a:rPr lang="en-US" sz="4000" i="1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Methods</a:t>
            </a:r>
            <a:r>
              <a:rPr lang="en-US" sz="4000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:</a:t>
            </a:r>
            <a:r>
              <a:rPr lang="en-US" sz="40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We applied community detection algorithms, including Girvan-Newman and Louvain, and compared them to an author-developed algorithm that utilizes degree centrality and directionality in participant enrollments to identify influential interventions.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Community detection was assessed by superimposing sociograms and visualizing the contrast between the in-degree/out-degree distribution of participant enrollments. </a:t>
            </a:r>
          </a:p>
          <a:p>
            <a:endParaRPr lang="en-US" sz="4000" i="1" dirty="0">
              <a:solidFill>
                <a:srgbClr val="FF0000"/>
              </a:solidFill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r>
              <a:rPr lang="en-US" sz="4000" i="1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Results</a:t>
            </a:r>
            <a:r>
              <a:rPr lang="en-US" sz="4000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:</a:t>
            </a:r>
            <a:r>
              <a:rPr lang="en-US" sz="40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endParaRPr lang="en-US" sz="4000" dirty="0"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Application of Girvan Newman, which incorporates edge betweenness but not degree centrality, and Louvain, which does not consider directionality, did not yield informative structure for oncology collaboration networks.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The algorithm developed by the authors found intuitively descriptive communities that were supported by the sociograms and visualized in-degree/out-degree distribution. </a:t>
            </a:r>
            <a:br>
              <a:rPr lang="en-US" sz="40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</a:br>
            <a:endParaRPr lang="en-US" sz="40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r>
              <a:rPr lang="en-US" sz="4000" i="1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Conclusions</a:t>
            </a:r>
            <a:r>
              <a:rPr lang="en-US" sz="4000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:</a:t>
            </a:r>
            <a:endParaRPr lang="en-US" sz="4000" dirty="0">
              <a:solidFill>
                <a:srgbClr val="FF0000"/>
              </a:solidFill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SNA approaches utilizing a combination of degree centrality and edge betweenness can interpret oncology collaboration networks.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With this perspective, it is possible to delve deeper into patient engagement and improve the organizational design of clinical trial referrals. </a:t>
            </a:r>
            <a:endParaRPr lang="en-CA" sz="4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469C60-353F-DE46-F1E2-648462301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262" y="30518440"/>
            <a:ext cx="1250430" cy="176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FB30443-514C-6905-3F25-685ED9577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746" y="30518440"/>
            <a:ext cx="5620752" cy="176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9ED9E0-195C-A573-42E6-EDA156E57F33}"/>
              </a:ext>
            </a:extLst>
          </p:cNvPr>
          <p:cNvSpPr txBox="1"/>
          <p:nvPr/>
        </p:nvSpPr>
        <p:spPr>
          <a:xfrm>
            <a:off x="2036716" y="3293742"/>
            <a:ext cx="29647244" cy="2933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0510" marR="504190" algn="ctr">
              <a:lnSpc>
                <a:spcPct val="116000"/>
              </a:lnSpc>
              <a:spcAft>
                <a:spcPts val="800"/>
              </a:spcAft>
            </a:pPr>
            <a:r>
              <a:rPr lang="en-CA" sz="36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Benjamin Smith</a:t>
            </a:r>
            <a:r>
              <a:rPr lang="en-CA" sz="3600" baseline="300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1</a:t>
            </a:r>
            <a:r>
              <a:rPr lang="en-CA" sz="36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, Tyler Pittman</a:t>
            </a:r>
            <a:r>
              <a:rPr lang="en-CA" sz="3600" baseline="300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2</a:t>
            </a:r>
            <a:r>
              <a:rPr lang="en-CA" sz="36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, Wei Xu</a:t>
            </a:r>
            <a:r>
              <a:rPr lang="en-CA" sz="3600" baseline="300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1,2</a:t>
            </a:r>
            <a:endParaRPr lang="en-CA" sz="3600" dirty="0">
              <a:effectLst/>
              <a:latin typeface="Aptos" panose="020B0004020202020204" pitchFamily="34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270510" marR="504190" algn="ctr">
              <a:lnSpc>
                <a:spcPct val="116000"/>
              </a:lnSpc>
              <a:spcAft>
                <a:spcPts val="800"/>
              </a:spcAft>
            </a:pPr>
            <a:r>
              <a:rPr lang="en-US" sz="3600" baseline="300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1</a:t>
            </a:r>
            <a:r>
              <a:rPr lang="en-US" sz="36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Dalla Lana School of Public Health, Biostatistics Division, University of Toronto, Toronto, Canada. </a:t>
            </a:r>
            <a:endParaRPr lang="en-CA" sz="3600" dirty="0">
              <a:effectLst/>
              <a:latin typeface="Aptos" panose="020B0004020202020204" pitchFamily="34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270510" marR="504190" algn="ctr">
              <a:lnSpc>
                <a:spcPct val="116000"/>
              </a:lnSpc>
              <a:spcAft>
                <a:spcPts val="800"/>
              </a:spcAft>
            </a:pPr>
            <a:r>
              <a:rPr lang="en-US" sz="3600" baseline="300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2</a:t>
            </a:r>
            <a:r>
              <a:rPr lang="en-US" sz="36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Department of Biostatistics, University Health Network, Toronto, Canada. </a:t>
            </a:r>
            <a:endParaRPr lang="en-CA" sz="3600" dirty="0">
              <a:effectLst/>
              <a:latin typeface="Aptos" panose="020B0004020202020204" pitchFamily="34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270510" marR="504190" algn="ctr">
              <a:lnSpc>
                <a:spcPct val="116000"/>
              </a:lnSpc>
              <a:spcAft>
                <a:spcPts val="800"/>
              </a:spcAft>
            </a:pPr>
            <a:r>
              <a:rPr lang="en-US" sz="36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*E-mail: </a:t>
            </a:r>
            <a:r>
              <a:rPr lang="en-US" sz="3600" u="sng" dirty="0">
                <a:solidFill>
                  <a:srgbClr val="467886"/>
                </a:solidFill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  <a:hlinkClick r:id="rId4"/>
              </a:rPr>
              <a:t>benyamin.smith@mail.utoronto.ca</a:t>
            </a:r>
            <a:r>
              <a:rPr lang="en-US" sz="3600" dirty="0">
                <a:effectLst/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endParaRPr lang="en-CA" sz="3600" dirty="0">
              <a:effectLst/>
              <a:latin typeface="Aptos" panose="020B0004020202020204" pitchFamily="34" charset="0"/>
              <a:ea typeface="SimSun" panose="02010600030101010101" pitchFamily="2" charset="-122"/>
              <a:cs typeface="Mangal" panose="02040503050203030202" pitchFamily="18" charset="0"/>
            </a:endParaRPr>
          </a:p>
        </p:txBody>
      </p:sp>
      <p:pic>
        <p:nvPicPr>
          <p:cNvPr id="1034" name="Picture 10" descr="profile image">
            <a:extLst>
              <a:ext uri="{FF2B5EF4-FFF2-40B4-BE49-F238E27FC236}">
                <a16:creationId xmlns:a16="http://schemas.microsoft.com/office/drawing/2014/main" id="{284E7838-EE7C-1ABD-9AAC-E07BD00CD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5888" y="28133691"/>
            <a:ext cx="2981934" cy="298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28BC70-D20D-8D02-3229-8136B070F1B2}"/>
              </a:ext>
            </a:extLst>
          </p:cNvPr>
          <p:cNvSpPr txBox="1"/>
          <p:nvPr/>
        </p:nvSpPr>
        <p:spPr>
          <a:xfrm>
            <a:off x="27041638" y="31255410"/>
            <a:ext cx="55704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/>
              <a:t>Benjamin Smith</a:t>
            </a:r>
            <a:br>
              <a:rPr lang="en-CA" sz="2800" dirty="0"/>
            </a:br>
            <a:r>
              <a:rPr lang="en-CA" sz="2800" dirty="0"/>
              <a:t>benyamin.smith@mail.utoronto.ca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B60B9A-D34B-9B15-8C78-13490D95C02F}"/>
              </a:ext>
            </a:extLst>
          </p:cNvPr>
          <p:cNvSpPr txBox="1"/>
          <p:nvPr/>
        </p:nvSpPr>
        <p:spPr>
          <a:xfrm>
            <a:off x="2207262" y="25533750"/>
            <a:ext cx="130006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latin typeface="Georgia" panose="02040502050405020303" pitchFamily="18" charset="0"/>
              </a:rPr>
              <a:t>Acknowledgement: </a:t>
            </a:r>
            <a:br>
              <a:rPr lang="en-CA" sz="3200" dirty="0">
                <a:latin typeface="Georgia" panose="02040502050405020303" pitchFamily="18" charset="0"/>
              </a:rPr>
            </a:br>
            <a:r>
              <a:rPr lang="en-CA" sz="3200" dirty="0">
                <a:latin typeface="Georgia" panose="02040502050405020303" pitchFamily="18" charset="0"/>
              </a:rPr>
              <a:t>This work was made possible thanks to Professor Tony Panzarella and the Faculty in the Biostatistics Department at University of Toronto’s Dalla Lana School of Public Health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03D3C1B8-C3F4-A258-84F2-5A25815744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t="24387" r="34027" b="10598"/>
          <a:stretch/>
        </p:blipFill>
        <p:spPr bwMode="auto">
          <a:xfrm>
            <a:off x="10336149" y="30617263"/>
            <a:ext cx="7646418" cy="156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EF702F-D0B3-27CF-3BBF-EC74C822C13F}"/>
              </a:ext>
            </a:extLst>
          </p:cNvPr>
          <p:cNvSpPr txBox="1"/>
          <p:nvPr/>
        </p:nvSpPr>
        <p:spPr>
          <a:xfrm>
            <a:off x="17982567" y="19165034"/>
            <a:ext cx="124954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latin typeface="Georgia" panose="02040502050405020303" pitchFamily="18" charset="0"/>
              </a:rPr>
              <a:t>References: </a:t>
            </a:r>
            <a:br>
              <a:rPr lang="en-CA" sz="3200" dirty="0">
                <a:latin typeface="Georgia" panose="02040502050405020303" pitchFamily="18" charset="0"/>
              </a:rPr>
            </a:br>
            <a:r>
              <a:rPr lang="en-CA" sz="3200" dirty="0">
                <a:latin typeface="Georgia" panose="02040502050405020303" pitchFamily="18" charset="0"/>
              </a:rPr>
              <a:t>1.</a:t>
            </a:r>
          </a:p>
          <a:p>
            <a:r>
              <a:rPr lang="en-CA" sz="3200" dirty="0">
                <a:latin typeface="Georgia" panose="02040502050405020303" pitchFamily="18" charset="0"/>
              </a:rPr>
              <a:t>2.</a:t>
            </a:r>
          </a:p>
          <a:p>
            <a:r>
              <a:rPr lang="en-CA" sz="3200" dirty="0">
                <a:latin typeface="Georgia" panose="02040502050405020303" pitchFamily="18" charset="0"/>
              </a:rPr>
              <a:t>3.</a:t>
            </a:r>
          </a:p>
          <a:p>
            <a:r>
              <a:rPr lang="en-CA" sz="3200" dirty="0">
                <a:latin typeface="Georgia" panose="02040502050405020303" pitchFamily="18" charset="0"/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270951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394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Georgia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Smith</dc:creator>
  <cp:lastModifiedBy>Benjamin Smith</cp:lastModifiedBy>
  <cp:revision>1</cp:revision>
  <dcterms:created xsi:type="dcterms:W3CDTF">2024-04-11T16:45:06Z</dcterms:created>
  <dcterms:modified xsi:type="dcterms:W3CDTF">2024-04-11T19:55:01Z</dcterms:modified>
</cp:coreProperties>
</file>