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00" r:id="rId1"/>
  </p:sldMasterIdLst>
  <p:notesMasterIdLst>
    <p:notesMasterId r:id="rId37"/>
  </p:notesMasterIdLst>
  <p:handoutMasterIdLst>
    <p:handoutMasterId r:id="rId38"/>
  </p:handoutMasterIdLst>
  <p:sldIdLst>
    <p:sldId id="256" r:id="rId2"/>
    <p:sldId id="277" r:id="rId3"/>
    <p:sldId id="296" r:id="rId4"/>
    <p:sldId id="258" r:id="rId5"/>
    <p:sldId id="302" r:id="rId6"/>
    <p:sldId id="297" r:id="rId7"/>
    <p:sldId id="300" r:id="rId8"/>
    <p:sldId id="298" r:id="rId9"/>
    <p:sldId id="303" r:id="rId10"/>
    <p:sldId id="304" r:id="rId11"/>
    <p:sldId id="305" r:id="rId12"/>
    <p:sldId id="299" r:id="rId13"/>
    <p:sldId id="313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5" r:id="rId22"/>
    <p:sldId id="319" r:id="rId23"/>
    <p:sldId id="320" r:id="rId24"/>
    <p:sldId id="322" r:id="rId25"/>
    <p:sldId id="321" r:id="rId26"/>
    <p:sldId id="324" r:id="rId27"/>
    <p:sldId id="331" r:id="rId28"/>
    <p:sldId id="327" r:id="rId29"/>
    <p:sldId id="325" r:id="rId30"/>
    <p:sldId id="326" r:id="rId31"/>
    <p:sldId id="328" r:id="rId32"/>
    <p:sldId id="330" r:id="rId33"/>
    <p:sldId id="329" r:id="rId34"/>
    <p:sldId id="323" r:id="rId35"/>
    <p:sldId id="318" r:id="rId3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5" autoAdjust="0"/>
    <p:restoredTop sz="83034" autoAdjust="0"/>
  </p:normalViewPr>
  <p:slideViewPr>
    <p:cSldViewPr snapToObjects="1" showGuides="1">
      <p:cViewPr varScale="1">
        <p:scale>
          <a:sx n="77" d="100"/>
          <a:sy n="77" d="100"/>
        </p:scale>
        <p:origin x="-2328" y="-112"/>
      </p:cViewPr>
      <p:guideLst>
        <p:guide orient="horz" pos="2928"/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42.9400386847195</c:v>
                </c:pt>
                <c:pt idx="1">
                  <c:v>72.3404255319149</c:v>
                </c:pt>
                <c:pt idx="2">
                  <c:v>110.251450676983</c:v>
                </c:pt>
                <c:pt idx="3">
                  <c:v>195.3578336557061</c:v>
                </c:pt>
                <c:pt idx="4">
                  <c:v>304.4487427466142</c:v>
                </c:pt>
                <c:pt idx="5">
                  <c:v>386.4603481624756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</c:v>
                </c:pt>
                <c:pt idx="1">
                  <c:v>137.8378378378381</c:v>
                </c:pt>
                <c:pt idx="2">
                  <c:v>234.3629343629341</c:v>
                </c:pt>
                <c:pt idx="3">
                  <c:v>274.5173745173742</c:v>
                </c:pt>
                <c:pt idx="4">
                  <c:v>291.505791505792</c:v>
                </c:pt>
                <c:pt idx="5">
                  <c:v>303.088803088803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13101208"/>
        <c:axId val="1913106328"/>
      </c:scatterChart>
      <c:valAx>
        <c:axId val="1913101208"/>
        <c:scaling>
          <c:orientation val="minMax"/>
          <c:max val="350.0"/>
          <c:min val="0.0"/>
        </c:scaling>
        <c:delete val="0"/>
        <c:axPos val="b"/>
        <c:numFmt formatCode="General" sourceLinked="1"/>
        <c:majorTickMark val="none"/>
        <c:minorTickMark val="none"/>
        <c:tickLblPos val="none"/>
        <c:crossAx val="1913106328"/>
        <c:crosses val="autoZero"/>
        <c:crossBetween val="midCat"/>
      </c:valAx>
      <c:valAx>
        <c:axId val="1913106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913101208"/>
        <c:crossesAt val="0.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42.9400386847195</c:v>
                </c:pt>
                <c:pt idx="1">
                  <c:v>72.3404255319149</c:v>
                </c:pt>
                <c:pt idx="2">
                  <c:v>110.251450676983</c:v>
                </c:pt>
                <c:pt idx="3">
                  <c:v>195.3578336557061</c:v>
                </c:pt>
                <c:pt idx="4">
                  <c:v>304.4487427466142</c:v>
                </c:pt>
                <c:pt idx="5">
                  <c:v>386.4603481624756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</c:v>
                </c:pt>
                <c:pt idx="1">
                  <c:v>137.8378378378381</c:v>
                </c:pt>
                <c:pt idx="2">
                  <c:v>234.3629343629341</c:v>
                </c:pt>
                <c:pt idx="3">
                  <c:v>274.5173745173742</c:v>
                </c:pt>
                <c:pt idx="4">
                  <c:v>291.505791505792</c:v>
                </c:pt>
                <c:pt idx="5">
                  <c:v>303.088803088803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13131672"/>
        <c:axId val="1913136792"/>
      </c:scatterChart>
      <c:valAx>
        <c:axId val="1913131672"/>
        <c:scaling>
          <c:orientation val="minMax"/>
          <c:max val="350.0"/>
          <c:min val="0.0"/>
        </c:scaling>
        <c:delete val="0"/>
        <c:axPos val="b"/>
        <c:numFmt formatCode="General" sourceLinked="1"/>
        <c:majorTickMark val="none"/>
        <c:minorTickMark val="none"/>
        <c:tickLblPos val="none"/>
        <c:crossAx val="1913136792"/>
        <c:crosses val="autoZero"/>
        <c:crossBetween val="midCat"/>
      </c:valAx>
      <c:valAx>
        <c:axId val="19131367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913131672"/>
        <c:crossesAt val="0.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42.9400386847195</c:v>
                </c:pt>
                <c:pt idx="1">
                  <c:v>72.3404255319149</c:v>
                </c:pt>
                <c:pt idx="2">
                  <c:v>110.251450676983</c:v>
                </c:pt>
                <c:pt idx="3">
                  <c:v>195.3578336557061</c:v>
                </c:pt>
                <c:pt idx="4">
                  <c:v>304.4487427466142</c:v>
                </c:pt>
                <c:pt idx="5">
                  <c:v>386.4603481624756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</c:v>
                </c:pt>
                <c:pt idx="1">
                  <c:v>137.8378378378381</c:v>
                </c:pt>
                <c:pt idx="2">
                  <c:v>234.3629343629341</c:v>
                </c:pt>
                <c:pt idx="3">
                  <c:v>274.5173745173742</c:v>
                </c:pt>
                <c:pt idx="4">
                  <c:v>291.505791505792</c:v>
                </c:pt>
                <c:pt idx="5">
                  <c:v>303.088803088803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13162056"/>
        <c:axId val="1913167176"/>
      </c:scatterChart>
      <c:valAx>
        <c:axId val="1913162056"/>
        <c:scaling>
          <c:orientation val="minMax"/>
          <c:max val="350.0"/>
          <c:min val="0.0"/>
        </c:scaling>
        <c:delete val="0"/>
        <c:axPos val="b"/>
        <c:numFmt formatCode="General" sourceLinked="1"/>
        <c:majorTickMark val="none"/>
        <c:minorTickMark val="none"/>
        <c:tickLblPos val="none"/>
        <c:crossAx val="1913167176"/>
        <c:crosses val="autoZero"/>
        <c:crossBetween val="midCat"/>
      </c:valAx>
      <c:valAx>
        <c:axId val="1913167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913162056"/>
        <c:crossesAt val="0.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D2C06C-7CE4-B54B-B6E9-8F58D7E86DC6}" type="doc">
      <dgm:prSet loTypeId="urn:microsoft.com/office/officeart/2005/8/layout/hierarchy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F988BD-FC46-BD44-89FB-068392622308}">
      <dgm:prSet/>
      <dgm:spPr/>
      <dgm:t>
        <a:bodyPr/>
        <a:lstStyle/>
        <a:p>
          <a:pPr rtl="0"/>
          <a:r>
            <a:rPr lang="en-US" altLang="zh-CN" dirty="0" smtClean="0"/>
            <a:t>Machine</a:t>
          </a:r>
          <a:r>
            <a:rPr lang="zh-CN" altLang="en-US" dirty="0" smtClean="0"/>
            <a:t> </a:t>
          </a:r>
          <a:r>
            <a:rPr lang="en-US" altLang="zh-CN" dirty="0" smtClean="0"/>
            <a:t>Learning</a:t>
          </a:r>
          <a:endParaRPr lang="en-US" dirty="0"/>
        </a:p>
      </dgm:t>
    </dgm:pt>
    <dgm:pt modelId="{86187C8C-72EC-9140-B100-BD321C51995A}" type="parTrans" cxnId="{7412AAB2-C281-0743-95F7-6AA5B1C484F6}">
      <dgm:prSet/>
      <dgm:spPr/>
      <dgm:t>
        <a:bodyPr/>
        <a:lstStyle/>
        <a:p>
          <a:endParaRPr lang="en-US"/>
        </a:p>
      </dgm:t>
    </dgm:pt>
    <dgm:pt modelId="{A43504FD-E31E-214F-8EE5-56BB2057368C}" type="sibTrans" cxnId="{7412AAB2-C281-0743-95F7-6AA5B1C484F6}">
      <dgm:prSet/>
      <dgm:spPr/>
      <dgm:t>
        <a:bodyPr/>
        <a:lstStyle/>
        <a:p>
          <a:endParaRPr lang="en-US"/>
        </a:p>
      </dgm:t>
    </dgm:pt>
    <dgm:pt modelId="{AE740B7C-E614-FD4D-8AD0-33A83401AD78}">
      <dgm:prSet/>
      <dgm:spPr/>
      <dgm:t>
        <a:bodyPr/>
        <a:lstStyle/>
        <a:p>
          <a:pPr rtl="0"/>
          <a:r>
            <a:rPr lang="en-US" altLang="zh-CN" dirty="0" smtClean="0"/>
            <a:t>Supervised</a:t>
          </a:r>
          <a:r>
            <a:rPr lang="zh-CN" altLang="en-US" dirty="0" smtClean="0"/>
            <a:t> </a:t>
          </a:r>
          <a:r>
            <a:rPr lang="en-US" altLang="zh-CN" dirty="0" smtClean="0"/>
            <a:t>Learning</a:t>
          </a:r>
          <a:endParaRPr lang="en-US" dirty="0"/>
        </a:p>
      </dgm:t>
    </dgm:pt>
    <dgm:pt modelId="{53533280-736A-2B4C-A6C1-4CC7DCBE5B1C}" type="parTrans" cxnId="{A878E212-E038-AE4F-AD36-001CAAA5DA0E}">
      <dgm:prSet/>
      <dgm:spPr/>
      <dgm:t>
        <a:bodyPr/>
        <a:lstStyle/>
        <a:p>
          <a:endParaRPr lang="en-US"/>
        </a:p>
      </dgm:t>
    </dgm:pt>
    <dgm:pt modelId="{0FAB2482-D96E-7F4F-8358-BBFED158BFAE}" type="sibTrans" cxnId="{A878E212-E038-AE4F-AD36-001CAAA5DA0E}">
      <dgm:prSet/>
      <dgm:spPr/>
      <dgm:t>
        <a:bodyPr/>
        <a:lstStyle/>
        <a:p>
          <a:endParaRPr lang="en-US"/>
        </a:p>
      </dgm:t>
    </dgm:pt>
    <dgm:pt modelId="{E0A2BDB3-0B2B-924D-87D7-1643C0406549}">
      <dgm:prSet/>
      <dgm:spPr/>
      <dgm:t>
        <a:bodyPr/>
        <a:lstStyle/>
        <a:p>
          <a:pPr rtl="0"/>
          <a:r>
            <a:rPr lang="en-US" altLang="zh-CN" dirty="0" smtClean="0"/>
            <a:t>Unsupervised</a:t>
          </a:r>
          <a:r>
            <a:rPr lang="zh-CN" altLang="en-US" dirty="0" smtClean="0"/>
            <a:t> </a:t>
          </a:r>
          <a:r>
            <a:rPr lang="en-US" altLang="zh-CN" dirty="0" smtClean="0"/>
            <a:t>Learning</a:t>
          </a:r>
          <a:endParaRPr lang="en-US" dirty="0"/>
        </a:p>
      </dgm:t>
    </dgm:pt>
    <dgm:pt modelId="{974AD3D1-4FB8-5048-B4C4-170F3BC5E172}" type="parTrans" cxnId="{180C24FA-BD2E-5248-88AF-26BEBBA026FD}">
      <dgm:prSet/>
      <dgm:spPr/>
      <dgm:t>
        <a:bodyPr/>
        <a:lstStyle/>
        <a:p>
          <a:endParaRPr lang="en-US"/>
        </a:p>
      </dgm:t>
    </dgm:pt>
    <dgm:pt modelId="{50C84E4A-4970-4E43-A33B-D4E04AF9CC06}" type="sibTrans" cxnId="{180C24FA-BD2E-5248-88AF-26BEBBA026FD}">
      <dgm:prSet/>
      <dgm:spPr/>
      <dgm:t>
        <a:bodyPr/>
        <a:lstStyle/>
        <a:p>
          <a:endParaRPr lang="en-US"/>
        </a:p>
      </dgm:t>
    </dgm:pt>
    <dgm:pt modelId="{B00DC698-B2EB-EF48-BA7F-EC0A03192C5D}">
      <dgm:prSet/>
      <dgm:spPr/>
      <dgm:t>
        <a:bodyPr/>
        <a:lstStyle/>
        <a:p>
          <a:pPr rtl="0"/>
          <a:r>
            <a:rPr lang="en-US" altLang="zh-CN" dirty="0" smtClean="0"/>
            <a:t>Classification</a:t>
          </a:r>
          <a:endParaRPr lang="en-US" dirty="0"/>
        </a:p>
      </dgm:t>
    </dgm:pt>
    <dgm:pt modelId="{29E7F043-EEAE-B247-89AB-743F749CF4BD}" type="parTrans" cxnId="{A94D298C-9AE3-B24B-A2D9-F63530B3621F}">
      <dgm:prSet/>
      <dgm:spPr/>
      <dgm:t>
        <a:bodyPr/>
        <a:lstStyle/>
        <a:p>
          <a:endParaRPr lang="en-US"/>
        </a:p>
      </dgm:t>
    </dgm:pt>
    <dgm:pt modelId="{675DBF58-31D1-C342-82A6-6859EEDBF051}" type="sibTrans" cxnId="{A94D298C-9AE3-B24B-A2D9-F63530B3621F}">
      <dgm:prSet/>
      <dgm:spPr/>
      <dgm:t>
        <a:bodyPr/>
        <a:lstStyle/>
        <a:p>
          <a:endParaRPr lang="en-US"/>
        </a:p>
      </dgm:t>
    </dgm:pt>
    <dgm:pt modelId="{22CED6B5-FFE5-3147-B0F6-8106E3F4D3E3}">
      <dgm:prSet/>
      <dgm:spPr/>
      <dgm:t>
        <a:bodyPr/>
        <a:lstStyle/>
        <a:p>
          <a:pPr rtl="0"/>
          <a:r>
            <a:rPr lang="en-US" altLang="zh-CN" dirty="0" smtClean="0"/>
            <a:t>Regression</a:t>
          </a:r>
          <a:endParaRPr lang="en-US" dirty="0"/>
        </a:p>
      </dgm:t>
    </dgm:pt>
    <dgm:pt modelId="{B7781188-D69F-DA49-B3E3-403A4C3ECE22}" type="parTrans" cxnId="{0956AE7F-166E-0B44-AACD-611198918C4F}">
      <dgm:prSet/>
      <dgm:spPr/>
      <dgm:t>
        <a:bodyPr/>
        <a:lstStyle/>
        <a:p>
          <a:endParaRPr lang="en-US"/>
        </a:p>
      </dgm:t>
    </dgm:pt>
    <dgm:pt modelId="{4DA5BC5D-0B53-5842-B9D7-1E4FD164167E}" type="sibTrans" cxnId="{0956AE7F-166E-0B44-AACD-611198918C4F}">
      <dgm:prSet/>
      <dgm:spPr/>
      <dgm:t>
        <a:bodyPr/>
        <a:lstStyle/>
        <a:p>
          <a:endParaRPr lang="en-US"/>
        </a:p>
      </dgm:t>
    </dgm:pt>
    <dgm:pt modelId="{D4C28918-02DF-2945-B64E-554EE36132C9}" type="pres">
      <dgm:prSet presAssocID="{6ED2C06C-7CE4-B54B-B6E9-8F58D7E86DC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A3D2A0-093E-0D45-90FA-8A82D1462A33}" type="pres">
      <dgm:prSet presAssocID="{6ED2C06C-7CE4-B54B-B6E9-8F58D7E86DC6}" presName="hierFlow" presStyleCnt="0"/>
      <dgm:spPr/>
    </dgm:pt>
    <dgm:pt modelId="{06959284-6793-2B49-89B2-CAA935A33C81}" type="pres">
      <dgm:prSet presAssocID="{6ED2C06C-7CE4-B54B-B6E9-8F58D7E86DC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509CF66-A052-D04C-8BF9-49B6734C83D2}" type="pres">
      <dgm:prSet presAssocID="{DFF988BD-FC46-BD44-89FB-068392622308}" presName="Name14" presStyleCnt="0"/>
      <dgm:spPr/>
    </dgm:pt>
    <dgm:pt modelId="{0842A0EC-2C27-A749-882B-2289D95E9C42}" type="pres">
      <dgm:prSet presAssocID="{DFF988BD-FC46-BD44-89FB-06839262230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560ACC-0479-7340-B744-AB5F2A724CBA}" type="pres">
      <dgm:prSet presAssocID="{DFF988BD-FC46-BD44-89FB-068392622308}" presName="hierChild2" presStyleCnt="0"/>
      <dgm:spPr/>
    </dgm:pt>
    <dgm:pt modelId="{D0ABED7A-4EE7-C043-A9B1-C9FA2790E8C8}" type="pres">
      <dgm:prSet presAssocID="{53533280-736A-2B4C-A6C1-4CC7DCBE5B1C}" presName="Name19" presStyleLbl="parChTrans1D2" presStyleIdx="0" presStyleCnt="2"/>
      <dgm:spPr/>
      <dgm:t>
        <a:bodyPr/>
        <a:lstStyle/>
        <a:p>
          <a:endParaRPr lang="en-US"/>
        </a:p>
      </dgm:t>
    </dgm:pt>
    <dgm:pt modelId="{C1DB6BCB-BFE1-DA45-98E7-B15ED71562DD}" type="pres">
      <dgm:prSet presAssocID="{AE740B7C-E614-FD4D-8AD0-33A83401AD78}" presName="Name21" presStyleCnt="0"/>
      <dgm:spPr/>
    </dgm:pt>
    <dgm:pt modelId="{C29DDCE2-86A5-2D45-A73B-03020D1DD082}" type="pres">
      <dgm:prSet presAssocID="{AE740B7C-E614-FD4D-8AD0-33A83401AD78}" presName="level2Shape" presStyleLbl="node2" presStyleIdx="0" presStyleCnt="2"/>
      <dgm:spPr/>
      <dgm:t>
        <a:bodyPr/>
        <a:lstStyle/>
        <a:p>
          <a:endParaRPr lang="en-US"/>
        </a:p>
      </dgm:t>
    </dgm:pt>
    <dgm:pt modelId="{6FF1D8D0-4C62-DC42-BAE4-9DD5E45ED970}" type="pres">
      <dgm:prSet presAssocID="{AE740B7C-E614-FD4D-8AD0-33A83401AD78}" presName="hierChild3" presStyleCnt="0"/>
      <dgm:spPr/>
    </dgm:pt>
    <dgm:pt modelId="{66A293C9-DC3E-0F49-A3B3-66AC5ED6BB10}" type="pres">
      <dgm:prSet presAssocID="{29E7F043-EEAE-B247-89AB-743F749CF4BD}" presName="Name19" presStyleLbl="parChTrans1D3" presStyleIdx="0" presStyleCnt="2"/>
      <dgm:spPr/>
      <dgm:t>
        <a:bodyPr/>
        <a:lstStyle/>
        <a:p>
          <a:endParaRPr lang="en-US"/>
        </a:p>
      </dgm:t>
    </dgm:pt>
    <dgm:pt modelId="{B5D5FC49-5A65-2F48-BBAE-A3CCCC8A2273}" type="pres">
      <dgm:prSet presAssocID="{B00DC698-B2EB-EF48-BA7F-EC0A03192C5D}" presName="Name21" presStyleCnt="0"/>
      <dgm:spPr/>
    </dgm:pt>
    <dgm:pt modelId="{B38A92DF-486D-274C-82FC-2AFBA50A703B}" type="pres">
      <dgm:prSet presAssocID="{B00DC698-B2EB-EF48-BA7F-EC0A03192C5D}" presName="level2Shape" presStyleLbl="node3" presStyleIdx="0" presStyleCnt="2"/>
      <dgm:spPr/>
      <dgm:t>
        <a:bodyPr/>
        <a:lstStyle/>
        <a:p>
          <a:endParaRPr lang="en-US"/>
        </a:p>
      </dgm:t>
    </dgm:pt>
    <dgm:pt modelId="{AF4E557A-67DE-854E-9B25-BFD4EA908BE5}" type="pres">
      <dgm:prSet presAssocID="{B00DC698-B2EB-EF48-BA7F-EC0A03192C5D}" presName="hierChild3" presStyleCnt="0"/>
      <dgm:spPr/>
    </dgm:pt>
    <dgm:pt modelId="{4F9FD6C5-03A2-1C43-AF88-093C979FDFC6}" type="pres">
      <dgm:prSet presAssocID="{B7781188-D69F-DA49-B3E3-403A4C3ECE22}" presName="Name19" presStyleLbl="parChTrans1D3" presStyleIdx="1" presStyleCnt="2"/>
      <dgm:spPr/>
      <dgm:t>
        <a:bodyPr/>
        <a:lstStyle/>
        <a:p>
          <a:endParaRPr lang="en-US"/>
        </a:p>
      </dgm:t>
    </dgm:pt>
    <dgm:pt modelId="{4E97AE6C-337A-6348-A678-1220463816B2}" type="pres">
      <dgm:prSet presAssocID="{22CED6B5-FFE5-3147-B0F6-8106E3F4D3E3}" presName="Name21" presStyleCnt="0"/>
      <dgm:spPr/>
    </dgm:pt>
    <dgm:pt modelId="{798CB39D-8D86-D449-A810-1E9160E9FFFE}" type="pres">
      <dgm:prSet presAssocID="{22CED6B5-FFE5-3147-B0F6-8106E3F4D3E3}" presName="level2Shape" presStyleLbl="node3" presStyleIdx="1" presStyleCnt="2"/>
      <dgm:spPr/>
      <dgm:t>
        <a:bodyPr/>
        <a:lstStyle/>
        <a:p>
          <a:endParaRPr lang="en-US"/>
        </a:p>
      </dgm:t>
    </dgm:pt>
    <dgm:pt modelId="{177C233A-B57B-1249-A8B8-06C92DE32A50}" type="pres">
      <dgm:prSet presAssocID="{22CED6B5-FFE5-3147-B0F6-8106E3F4D3E3}" presName="hierChild3" presStyleCnt="0"/>
      <dgm:spPr/>
    </dgm:pt>
    <dgm:pt modelId="{CC48F9B0-7094-3C45-86E9-CFC62713071A}" type="pres">
      <dgm:prSet presAssocID="{974AD3D1-4FB8-5048-B4C4-170F3BC5E172}" presName="Name19" presStyleLbl="parChTrans1D2" presStyleIdx="1" presStyleCnt="2"/>
      <dgm:spPr/>
      <dgm:t>
        <a:bodyPr/>
        <a:lstStyle/>
        <a:p>
          <a:endParaRPr lang="en-US"/>
        </a:p>
      </dgm:t>
    </dgm:pt>
    <dgm:pt modelId="{DF536621-B69A-2F42-800C-D2030C6A7087}" type="pres">
      <dgm:prSet presAssocID="{E0A2BDB3-0B2B-924D-87D7-1643C0406549}" presName="Name21" presStyleCnt="0"/>
      <dgm:spPr/>
    </dgm:pt>
    <dgm:pt modelId="{2BE0FD21-BC6A-834B-AA73-CB89CE6A9A4A}" type="pres">
      <dgm:prSet presAssocID="{E0A2BDB3-0B2B-924D-87D7-1643C0406549}" presName="level2Shape" presStyleLbl="node2" presStyleIdx="1" presStyleCnt="2"/>
      <dgm:spPr/>
      <dgm:t>
        <a:bodyPr/>
        <a:lstStyle/>
        <a:p>
          <a:endParaRPr lang="en-US"/>
        </a:p>
      </dgm:t>
    </dgm:pt>
    <dgm:pt modelId="{11913B17-86A5-4B4B-9454-E0C3A13DF36D}" type="pres">
      <dgm:prSet presAssocID="{E0A2BDB3-0B2B-924D-87D7-1643C0406549}" presName="hierChild3" presStyleCnt="0"/>
      <dgm:spPr/>
    </dgm:pt>
    <dgm:pt modelId="{FF3B0FA4-2A25-9949-98DD-4366554BA7D1}" type="pres">
      <dgm:prSet presAssocID="{6ED2C06C-7CE4-B54B-B6E9-8F58D7E86DC6}" presName="bgShapesFlow" presStyleCnt="0"/>
      <dgm:spPr/>
    </dgm:pt>
  </dgm:ptLst>
  <dgm:cxnLst>
    <dgm:cxn modelId="{A94D298C-9AE3-B24B-A2D9-F63530B3621F}" srcId="{AE740B7C-E614-FD4D-8AD0-33A83401AD78}" destId="{B00DC698-B2EB-EF48-BA7F-EC0A03192C5D}" srcOrd="0" destOrd="0" parTransId="{29E7F043-EEAE-B247-89AB-743F749CF4BD}" sibTransId="{675DBF58-31D1-C342-82A6-6859EEDBF051}"/>
    <dgm:cxn modelId="{8F778DB5-0399-E64E-8003-CE5BDEB17729}" type="presOf" srcId="{DFF988BD-FC46-BD44-89FB-068392622308}" destId="{0842A0EC-2C27-A749-882B-2289D95E9C42}" srcOrd="0" destOrd="0" presId="urn:microsoft.com/office/officeart/2005/8/layout/hierarchy6"/>
    <dgm:cxn modelId="{0956AE7F-166E-0B44-AACD-611198918C4F}" srcId="{AE740B7C-E614-FD4D-8AD0-33A83401AD78}" destId="{22CED6B5-FFE5-3147-B0F6-8106E3F4D3E3}" srcOrd="1" destOrd="0" parTransId="{B7781188-D69F-DA49-B3E3-403A4C3ECE22}" sibTransId="{4DA5BC5D-0B53-5842-B9D7-1E4FD164167E}"/>
    <dgm:cxn modelId="{405EE17B-781A-8747-B7E9-C737DC92EE5D}" type="presOf" srcId="{974AD3D1-4FB8-5048-B4C4-170F3BC5E172}" destId="{CC48F9B0-7094-3C45-86E9-CFC62713071A}" srcOrd="0" destOrd="0" presId="urn:microsoft.com/office/officeart/2005/8/layout/hierarchy6"/>
    <dgm:cxn modelId="{7412AAB2-C281-0743-95F7-6AA5B1C484F6}" srcId="{6ED2C06C-7CE4-B54B-B6E9-8F58D7E86DC6}" destId="{DFF988BD-FC46-BD44-89FB-068392622308}" srcOrd="0" destOrd="0" parTransId="{86187C8C-72EC-9140-B100-BD321C51995A}" sibTransId="{A43504FD-E31E-214F-8EE5-56BB2057368C}"/>
    <dgm:cxn modelId="{B4AEA8ED-D6C2-424F-8197-DB1568996DE9}" type="presOf" srcId="{E0A2BDB3-0B2B-924D-87D7-1643C0406549}" destId="{2BE0FD21-BC6A-834B-AA73-CB89CE6A9A4A}" srcOrd="0" destOrd="0" presId="urn:microsoft.com/office/officeart/2005/8/layout/hierarchy6"/>
    <dgm:cxn modelId="{EC802FFC-1D36-B440-B08C-601AEC2A0DF4}" type="presOf" srcId="{22CED6B5-FFE5-3147-B0F6-8106E3F4D3E3}" destId="{798CB39D-8D86-D449-A810-1E9160E9FFFE}" srcOrd="0" destOrd="0" presId="urn:microsoft.com/office/officeart/2005/8/layout/hierarchy6"/>
    <dgm:cxn modelId="{5627E39F-80BC-DB46-A74A-15645F1F404B}" type="presOf" srcId="{B7781188-D69F-DA49-B3E3-403A4C3ECE22}" destId="{4F9FD6C5-03A2-1C43-AF88-093C979FDFC6}" srcOrd="0" destOrd="0" presId="urn:microsoft.com/office/officeart/2005/8/layout/hierarchy6"/>
    <dgm:cxn modelId="{3A6F5101-8E68-864F-A040-C1A2A3CDB047}" type="presOf" srcId="{AE740B7C-E614-FD4D-8AD0-33A83401AD78}" destId="{C29DDCE2-86A5-2D45-A73B-03020D1DD082}" srcOrd="0" destOrd="0" presId="urn:microsoft.com/office/officeart/2005/8/layout/hierarchy6"/>
    <dgm:cxn modelId="{180C24FA-BD2E-5248-88AF-26BEBBA026FD}" srcId="{DFF988BD-FC46-BD44-89FB-068392622308}" destId="{E0A2BDB3-0B2B-924D-87D7-1643C0406549}" srcOrd="1" destOrd="0" parTransId="{974AD3D1-4FB8-5048-B4C4-170F3BC5E172}" sibTransId="{50C84E4A-4970-4E43-A33B-D4E04AF9CC06}"/>
    <dgm:cxn modelId="{4E3E5210-A9CF-3A4C-A574-E67EA19AD77F}" type="presOf" srcId="{29E7F043-EEAE-B247-89AB-743F749CF4BD}" destId="{66A293C9-DC3E-0F49-A3B3-66AC5ED6BB10}" srcOrd="0" destOrd="0" presId="urn:microsoft.com/office/officeart/2005/8/layout/hierarchy6"/>
    <dgm:cxn modelId="{A878E212-E038-AE4F-AD36-001CAAA5DA0E}" srcId="{DFF988BD-FC46-BD44-89FB-068392622308}" destId="{AE740B7C-E614-FD4D-8AD0-33A83401AD78}" srcOrd="0" destOrd="0" parTransId="{53533280-736A-2B4C-A6C1-4CC7DCBE5B1C}" sibTransId="{0FAB2482-D96E-7F4F-8358-BBFED158BFAE}"/>
    <dgm:cxn modelId="{43435455-2D1C-774E-AE42-BC67F1D0AFC4}" type="presOf" srcId="{53533280-736A-2B4C-A6C1-4CC7DCBE5B1C}" destId="{D0ABED7A-4EE7-C043-A9B1-C9FA2790E8C8}" srcOrd="0" destOrd="0" presId="urn:microsoft.com/office/officeart/2005/8/layout/hierarchy6"/>
    <dgm:cxn modelId="{6D0BDA62-E947-8F4C-A475-1D601BCDD7CC}" type="presOf" srcId="{6ED2C06C-7CE4-B54B-B6E9-8F58D7E86DC6}" destId="{D4C28918-02DF-2945-B64E-554EE36132C9}" srcOrd="0" destOrd="0" presId="urn:microsoft.com/office/officeart/2005/8/layout/hierarchy6"/>
    <dgm:cxn modelId="{02D50119-D12B-0A42-B10F-40E35DF2CD7A}" type="presOf" srcId="{B00DC698-B2EB-EF48-BA7F-EC0A03192C5D}" destId="{B38A92DF-486D-274C-82FC-2AFBA50A703B}" srcOrd="0" destOrd="0" presId="urn:microsoft.com/office/officeart/2005/8/layout/hierarchy6"/>
    <dgm:cxn modelId="{B782243D-A742-0D4C-82F9-2E3FD762715E}" type="presParOf" srcId="{D4C28918-02DF-2945-B64E-554EE36132C9}" destId="{4DA3D2A0-093E-0D45-90FA-8A82D1462A33}" srcOrd="0" destOrd="0" presId="urn:microsoft.com/office/officeart/2005/8/layout/hierarchy6"/>
    <dgm:cxn modelId="{35793E4F-22D3-DE41-ADC2-5EE3E574A824}" type="presParOf" srcId="{4DA3D2A0-093E-0D45-90FA-8A82D1462A33}" destId="{06959284-6793-2B49-89B2-CAA935A33C81}" srcOrd="0" destOrd="0" presId="urn:microsoft.com/office/officeart/2005/8/layout/hierarchy6"/>
    <dgm:cxn modelId="{7D972B69-43A6-0747-9605-2CE1B8709E62}" type="presParOf" srcId="{06959284-6793-2B49-89B2-CAA935A33C81}" destId="{9509CF66-A052-D04C-8BF9-49B6734C83D2}" srcOrd="0" destOrd="0" presId="urn:microsoft.com/office/officeart/2005/8/layout/hierarchy6"/>
    <dgm:cxn modelId="{15204822-38AA-5D41-B739-BCC9835F60DA}" type="presParOf" srcId="{9509CF66-A052-D04C-8BF9-49B6734C83D2}" destId="{0842A0EC-2C27-A749-882B-2289D95E9C42}" srcOrd="0" destOrd="0" presId="urn:microsoft.com/office/officeart/2005/8/layout/hierarchy6"/>
    <dgm:cxn modelId="{66DBD569-16A5-7A4E-AAF9-7E70DC68C3C0}" type="presParOf" srcId="{9509CF66-A052-D04C-8BF9-49B6734C83D2}" destId="{E4560ACC-0479-7340-B744-AB5F2A724CBA}" srcOrd="1" destOrd="0" presId="urn:microsoft.com/office/officeart/2005/8/layout/hierarchy6"/>
    <dgm:cxn modelId="{AFB1BF88-F51F-2B40-A7F1-C494EE7D95FA}" type="presParOf" srcId="{E4560ACC-0479-7340-B744-AB5F2A724CBA}" destId="{D0ABED7A-4EE7-C043-A9B1-C9FA2790E8C8}" srcOrd="0" destOrd="0" presId="urn:microsoft.com/office/officeart/2005/8/layout/hierarchy6"/>
    <dgm:cxn modelId="{88904F37-CE90-7045-A194-FCDAA6B2D917}" type="presParOf" srcId="{E4560ACC-0479-7340-B744-AB5F2A724CBA}" destId="{C1DB6BCB-BFE1-DA45-98E7-B15ED71562DD}" srcOrd="1" destOrd="0" presId="urn:microsoft.com/office/officeart/2005/8/layout/hierarchy6"/>
    <dgm:cxn modelId="{17F4A1E7-A6AE-074B-B5F8-48CDAE1E46B7}" type="presParOf" srcId="{C1DB6BCB-BFE1-DA45-98E7-B15ED71562DD}" destId="{C29DDCE2-86A5-2D45-A73B-03020D1DD082}" srcOrd="0" destOrd="0" presId="urn:microsoft.com/office/officeart/2005/8/layout/hierarchy6"/>
    <dgm:cxn modelId="{1D17CBDD-623F-744C-99E3-7BB4824CD998}" type="presParOf" srcId="{C1DB6BCB-BFE1-DA45-98E7-B15ED71562DD}" destId="{6FF1D8D0-4C62-DC42-BAE4-9DD5E45ED970}" srcOrd="1" destOrd="0" presId="urn:microsoft.com/office/officeart/2005/8/layout/hierarchy6"/>
    <dgm:cxn modelId="{8FE712EC-5094-6C43-8C62-68AD8D09787B}" type="presParOf" srcId="{6FF1D8D0-4C62-DC42-BAE4-9DD5E45ED970}" destId="{66A293C9-DC3E-0F49-A3B3-66AC5ED6BB10}" srcOrd="0" destOrd="0" presId="urn:microsoft.com/office/officeart/2005/8/layout/hierarchy6"/>
    <dgm:cxn modelId="{B6BFF2CC-B3C6-6945-B753-6704215DAEFE}" type="presParOf" srcId="{6FF1D8D0-4C62-DC42-BAE4-9DD5E45ED970}" destId="{B5D5FC49-5A65-2F48-BBAE-A3CCCC8A2273}" srcOrd="1" destOrd="0" presId="urn:microsoft.com/office/officeart/2005/8/layout/hierarchy6"/>
    <dgm:cxn modelId="{46274282-40F0-214B-BF1E-358F318DA149}" type="presParOf" srcId="{B5D5FC49-5A65-2F48-BBAE-A3CCCC8A2273}" destId="{B38A92DF-486D-274C-82FC-2AFBA50A703B}" srcOrd="0" destOrd="0" presId="urn:microsoft.com/office/officeart/2005/8/layout/hierarchy6"/>
    <dgm:cxn modelId="{6BC94AEB-B960-6A4E-9A20-5EB27A2A4E5D}" type="presParOf" srcId="{B5D5FC49-5A65-2F48-BBAE-A3CCCC8A2273}" destId="{AF4E557A-67DE-854E-9B25-BFD4EA908BE5}" srcOrd="1" destOrd="0" presId="urn:microsoft.com/office/officeart/2005/8/layout/hierarchy6"/>
    <dgm:cxn modelId="{757B89A8-FEA8-C14E-BC09-2354762F4FCA}" type="presParOf" srcId="{6FF1D8D0-4C62-DC42-BAE4-9DD5E45ED970}" destId="{4F9FD6C5-03A2-1C43-AF88-093C979FDFC6}" srcOrd="2" destOrd="0" presId="urn:microsoft.com/office/officeart/2005/8/layout/hierarchy6"/>
    <dgm:cxn modelId="{CF47824B-8DC8-4342-807A-2C54935C7774}" type="presParOf" srcId="{6FF1D8D0-4C62-DC42-BAE4-9DD5E45ED970}" destId="{4E97AE6C-337A-6348-A678-1220463816B2}" srcOrd="3" destOrd="0" presId="urn:microsoft.com/office/officeart/2005/8/layout/hierarchy6"/>
    <dgm:cxn modelId="{079D3D7E-42EB-3144-80DA-D9F40FE18A74}" type="presParOf" srcId="{4E97AE6C-337A-6348-A678-1220463816B2}" destId="{798CB39D-8D86-D449-A810-1E9160E9FFFE}" srcOrd="0" destOrd="0" presId="urn:microsoft.com/office/officeart/2005/8/layout/hierarchy6"/>
    <dgm:cxn modelId="{09CE2041-91D2-6640-BFEA-A3FDA2C40C5E}" type="presParOf" srcId="{4E97AE6C-337A-6348-A678-1220463816B2}" destId="{177C233A-B57B-1249-A8B8-06C92DE32A50}" srcOrd="1" destOrd="0" presId="urn:microsoft.com/office/officeart/2005/8/layout/hierarchy6"/>
    <dgm:cxn modelId="{AA4D2628-F277-3E4D-B8DB-B0BD33148EA5}" type="presParOf" srcId="{E4560ACC-0479-7340-B744-AB5F2A724CBA}" destId="{CC48F9B0-7094-3C45-86E9-CFC62713071A}" srcOrd="2" destOrd="0" presId="urn:microsoft.com/office/officeart/2005/8/layout/hierarchy6"/>
    <dgm:cxn modelId="{A2D64125-9AA9-E949-94B7-A76425AABA86}" type="presParOf" srcId="{E4560ACC-0479-7340-B744-AB5F2A724CBA}" destId="{DF536621-B69A-2F42-800C-D2030C6A7087}" srcOrd="3" destOrd="0" presId="urn:microsoft.com/office/officeart/2005/8/layout/hierarchy6"/>
    <dgm:cxn modelId="{C1AD2713-4532-FB4E-BB2F-81A75EEB346A}" type="presParOf" srcId="{DF536621-B69A-2F42-800C-D2030C6A7087}" destId="{2BE0FD21-BC6A-834B-AA73-CB89CE6A9A4A}" srcOrd="0" destOrd="0" presId="urn:microsoft.com/office/officeart/2005/8/layout/hierarchy6"/>
    <dgm:cxn modelId="{6B1B041A-75CB-8047-B2CB-5A5AE9D0927D}" type="presParOf" srcId="{DF536621-B69A-2F42-800C-D2030C6A7087}" destId="{11913B17-86A5-4B4B-9454-E0C3A13DF36D}" srcOrd="1" destOrd="0" presId="urn:microsoft.com/office/officeart/2005/8/layout/hierarchy6"/>
    <dgm:cxn modelId="{4DD90221-27A5-0844-BC18-1884206297E6}" type="presParOf" srcId="{D4C28918-02DF-2945-B64E-554EE36132C9}" destId="{FF3B0FA4-2A25-9949-98DD-4366554BA7D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1EF5F0-FFCC-4C79-B992-D807880C4816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</dgm:pt>
    <dgm:pt modelId="{AB98D986-D6FD-4FAB-B35A-17BDD5682DE7}">
      <dgm:prSet phldrT="[文本]"/>
      <dgm:spPr/>
      <dgm:t>
        <a:bodyPr/>
        <a:lstStyle/>
        <a:p>
          <a:r>
            <a:rPr lang="en-US" altLang="zh-CN" dirty="0" smtClean="0"/>
            <a:t>Hypothesis</a:t>
          </a:r>
          <a:endParaRPr lang="zh-CN" altLang="en-US" dirty="0"/>
        </a:p>
      </dgm:t>
    </dgm:pt>
    <dgm:pt modelId="{F819B5D8-D2B7-4F0B-9A3B-1239C13E60BF}" type="parTrans" cxnId="{4F8E77DB-C977-4077-AEBB-F6A802E2D6FE}">
      <dgm:prSet/>
      <dgm:spPr/>
      <dgm:t>
        <a:bodyPr/>
        <a:lstStyle/>
        <a:p>
          <a:endParaRPr lang="zh-CN" altLang="en-US"/>
        </a:p>
      </dgm:t>
    </dgm:pt>
    <dgm:pt modelId="{761D7904-DE4B-4E6D-B7A1-50FE36F74A83}" type="sibTrans" cxnId="{4F8E77DB-C977-4077-AEBB-F6A802E2D6FE}">
      <dgm:prSet/>
      <dgm:spPr/>
      <dgm:t>
        <a:bodyPr/>
        <a:lstStyle/>
        <a:p>
          <a:endParaRPr lang="zh-CN" altLang="en-US"/>
        </a:p>
      </dgm:t>
    </dgm:pt>
    <dgm:pt modelId="{7732FA51-F5BF-4E6C-BC7C-EDB2D0C04C3C}">
      <dgm:prSet phldrT="[文本]"/>
      <dgm:spPr/>
      <dgm:t>
        <a:bodyPr/>
        <a:lstStyle/>
        <a:p>
          <a:r>
            <a:rPr lang="en-US" altLang="zh-CN" dirty="0" smtClean="0"/>
            <a:t>Strategy</a:t>
          </a:r>
          <a:endParaRPr lang="zh-CN" altLang="en-US" dirty="0"/>
        </a:p>
      </dgm:t>
    </dgm:pt>
    <dgm:pt modelId="{7F7E1DEB-7727-484D-90D4-1466450C183C}" type="parTrans" cxnId="{1EEDAB55-6A2E-459A-AAC1-44A360C3A533}">
      <dgm:prSet/>
      <dgm:spPr/>
      <dgm:t>
        <a:bodyPr/>
        <a:lstStyle/>
        <a:p>
          <a:endParaRPr lang="zh-CN" altLang="en-US"/>
        </a:p>
      </dgm:t>
    </dgm:pt>
    <dgm:pt modelId="{685D0E7C-66D4-4381-B7D8-3D16F0E74BE3}" type="sibTrans" cxnId="{1EEDAB55-6A2E-459A-AAC1-44A360C3A533}">
      <dgm:prSet/>
      <dgm:spPr/>
      <dgm:t>
        <a:bodyPr/>
        <a:lstStyle/>
        <a:p>
          <a:endParaRPr lang="zh-CN" altLang="en-US"/>
        </a:p>
      </dgm:t>
    </dgm:pt>
    <dgm:pt modelId="{B06ED302-325C-4086-BFBA-B26426D9340E}">
      <dgm:prSet phldrT="[文本]"/>
      <dgm:spPr/>
      <dgm:t>
        <a:bodyPr/>
        <a:lstStyle/>
        <a:p>
          <a:r>
            <a:rPr lang="en-US" altLang="zh-CN" dirty="0" smtClean="0"/>
            <a:t>Optimization algorithm</a:t>
          </a:r>
          <a:endParaRPr lang="zh-CN" altLang="en-US" dirty="0"/>
        </a:p>
      </dgm:t>
    </dgm:pt>
    <dgm:pt modelId="{2BE5B073-8E6A-41F1-9251-2A3F5AD34208}" type="parTrans" cxnId="{7DCC235B-475F-46A0-BA2C-52FABD8B5F4F}">
      <dgm:prSet/>
      <dgm:spPr/>
      <dgm:t>
        <a:bodyPr/>
        <a:lstStyle/>
        <a:p>
          <a:endParaRPr lang="zh-CN" altLang="en-US"/>
        </a:p>
      </dgm:t>
    </dgm:pt>
    <dgm:pt modelId="{91958D28-095C-4997-B95D-78D03B26668D}" type="sibTrans" cxnId="{7DCC235B-475F-46A0-BA2C-52FABD8B5F4F}">
      <dgm:prSet/>
      <dgm:spPr/>
      <dgm:t>
        <a:bodyPr/>
        <a:lstStyle/>
        <a:p>
          <a:endParaRPr lang="zh-CN" altLang="en-US"/>
        </a:p>
      </dgm:t>
    </dgm:pt>
    <dgm:pt modelId="{E2E96208-E8BD-45FA-8401-9033105CE340}">
      <dgm:prSet phldrT="[文本]"/>
      <dgm:spPr/>
      <dgm:t>
        <a:bodyPr/>
        <a:lstStyle/>
        <a:p>
          <a:endParaRPr lang="zh-CN" altLang="en-US"/>
        </a:p>
      </dgm:t>
    </dgm:pt>
    <dgm:pt modelId="{9A4C8733-135E-406E-A9E4-20C501B33DBD}" type="parTrans" cxnId="{6BDBD2B3-242E-4FA8-BEB8-B3B95F270B43}">
      <dgm:prSet/>
      <dgm:spPr/>
      <dgm:t>
        <a:bodyPr/>
        <a:lstStyle/>
        <a:p>
          <a:endParaRPr lang="zh-CN" altLang="en-US"/>
        </a:p>
      </dgm:t>
    </dgm:pt>
    <dgm:pt modelId="{57C62B20-52D7-4484-97AE-81837A9DD3D1}" type="sibTrans" cxnId="{6BDBD2B3-242E-4FA8-BEB8-B3B95F270B43}">
      <dgm:prSet/>
      <dgm:spPr/>
      <dgm:t>
        <a:bodyPr/>
        <a:lstStyle/>
        <a:p>
          <a:endParaRPr lang="zh-CN" altLang="en-US"/>
        </a:p>
      </dgm:t>
    </dgm:pt>
    <dgm:pt modelId="{0F0CA189-1F20-4E01-AA58-64649603D8AA}">
      <dgm:prSet phldrT="[文本]"/>
      <dgm:spPr/>
      <dgm:t>
        <a:bodyPr/>
        <a:lstStyle/>
        <a:p>
          <a:r>
            <a:rPr lang="en-US" altLang="zh-CN" dirty="0" smtClean="0"/>
            <a:t>Model</a:t>
          </a:r>
          <a:endParaRPr lang="zh-CN" altLang="en-US" dirty="0"/>
        </a:p>
      </dgm:t>
    </dgm:pt>
    <dgm:pt modelId="{BF8E5E34-B8ED-4B9D-A388-098989D28222}" type="parTrans" cxnId="{9EC42A54-31B2-45CC-A330-416DE27598BC}">
      <dgm:prSet/>
      <dgm:spPr/>
      <dgm:t>
        <a:bodyPr/>
        <a:lstStyle/>
        <a:p>
          <a:endParaRPr lang="zh-CN" altLang="en-US"/>
        </a:p>
      </dgm:t>
    </dgm:pt>
    <dgm:pt modelId="{1953C162-EDFA-4C58-A55F-BBF3D8028E42}" type="sibTrans" cxnId="{9EC42A54-31B2-45CC-A330-416DE27598BC}">
      <dgm:prSet/>
      <dgm:spPr/>
      <dgm:t>
        <a:bodyPr/>
        <a:lstStyle/>
        <a:p>
          <a:endParaRPr lang="zh-CN" altLang="en-US"/>
        </a:p>
      </dgm:t>
    </dgm:pt>
    <dgm:pt modelId="{385A1279-158B-4323-BE7A-4E504C255DAB}" type="pres">
      <dgm:prSet presAssocID="{0A1EF5F0-FFCC-4C79-B992-D807880C481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9177E27-4301-485B-8848-0B22EE481C0D}" type="pres">
      <dgm:prSet presAssocID="{0F0CA189-1F20-4E01-AA58-64649603D8AA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0539F5FB-E60F-4B63-A726-2D50A8D689B1}" type="pres">
      <dgm:prSet presAssocID="{F819B5D8-D2B7-4F0B-9A3B-1239C13E60BF}" presName="parTrans" presStyleLbl="bgSibTrans2D1" presStyleIdx="0" presStyleCnt="3"/>
      <dgm:spPr/>
      <dgm:t>
        <a:bodyPr/>
        <a:lstStyle/>
        <a:p>
          <a:endParaRPr lang="zh-CN" altLang="en-US"/>
        </a:p>
      </dgm:t>
    </dgm:pt>
    <dgm:pt modelId="{F206FB51-AA70-4588-88A2-231472711BC2}" type="pres">
      <dgm:prSet presAssocID="{AB98D986-D6FD-4FAB-B35A-17BDD5682DE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938F9C-A3BD-4BA2-9FEE-10ED20A6A1CB}" type="pres">
      <dgm:prSet presAssocID="{7F7E1DEB-7727-484D-90D4-1466450C183C}" presName="parTrans" presStyleLbl="bgSibTrans2D1" presStyleIdx="1" presStyleCnt="3"/>
      <dgm:spPr/>
      <dgm:t>
        <a:bodyPr/>
        <a:lstStyle/>
        <a:p>
          <a:endParaRPr lang="zh-CN" altLang="en-US"/>
        </a:p>
      </dgm:t>
    </dgm:pt>
    <dgm:pt modelId="{4A581B40-6889-4A89-8BAF-0637448660DF}" type="pres">
      <dgm:prSet presAssocID="{7732FA51-F5BF-4E6C-BC7C-EDB2D0C04C3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A32B0E-2A54-4A6E-A61F-D799D53DB683}" type="pres">
      <dgm:prSet presAssocID="{2BE5B073-8E6A-41F1-9251-2A3F5AD34208}" presName="parTrans" presStyleLbl="bgSibTrans2D1" presStyleIdx="2" presStyleCnt="3"/>
      <dgm:spPr/>
      <dgm:t>
        <a:bodyPr/>
        <a:lstStyle/>
        <a:p>
          <a:endParaRPr lang="zh-CN" altLang="en-US"/>
        </a:p>
      </dgm:t>
    </dgm:pt>
    <dgm:pt modelId="{A72A8849-2ED6-4E28-91D9-DB2729F99263}" type="pres">
      <dgm:prSet presAssocID="{B06ED302-325C-4086-BFBA-B26426D9340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F8E77DB-C977-4077-AEBB-F6A802E2D6FE}" srcId="{0F0CA189-1F20-4E01-AA58-64649603D8AA}" destId="{AB98D986-D6FD-4FAB-B35A-17BDD5682DE7}" srcOrd="0" destOrd="0" parTransId="{F819B5D8-D2B7-4F0B-9A3B-1239C13E60BF}" sibTransId="{761D7904-DE4B-4E6D-B7A1-50FE36F74A83}"/>
    <dgm:cxn modelId="{C175FF57-40D7-4035-8303-8F6BC5BF3FC3}" type="presOf" srcId="{F819B5D8-D2B7-4F0B-9A3B-1239C13E60BF}" destId="{0539F5FB-E60F-4B63-A726-2D50A8D689B1}" srcOrd="0" destOrd="0" presId="urn:microsoft.com/office/officeart/2005/8/layout/radial4"/>
    <dgm:cxn modelId="{14992E22-B209-456C-81DE-39B6CF9E39AB}" type="presOf" srcId="{7732FA51-F5BF-4E6C-BC7C-EDB2D0C04C3C}" destId="{4A581B40-6889-4A89-8BAF-0637448660DF}" srcOrd="0" destOrd="0" presId="urn:microsoft.com/office/officeart/2005/8/layout/radial4"/>
    <dgm:cxn modelId="{2AADAB50-9B0B-4234-9D7E-A7F3ADB3AF19}" type="presOf" srcId="{B06ED302-325C-4086-BFBA-B26426D9340E}" destId="{A72A8849-2ED6-4E28-91D9-DB2729F99263}" srcOrd="0" destOrd="0" presId="urn:microsoft.com/office/officeart/2005/8/layout/radial4"/>
    <dgm:cxn modelId="{7DCC235B-475F-46A0-BA2C-52FABD8B5F4F}" srcId="{0F0CA189-1F20-4E01-AA58-64649603D8AA}" destId="{B06ED302-325C-4086-BFBA-B26426D9340E}" srcOrd="2" destOrd="0" parTransId="{2BE5B073-8E6A-41F1-9251-2A3F5AD34208}" sibTransId="{91958D28-095C-4997-B95D-78D03B26668D}"/>
    <dgm:cxn modelId="{B48D467F-B874-449E-B11D-21B71115AFB1}" type="presOf" srcId="{0F0CA189-1F20-4E01-AA58-64649603D8AA}" destId="{99177E27-4301-485B-8848-0B22EE481C0D}" srcOrd="0" destOrd="0" presId="urn:microsoft.com/office/officeart/2005/8/layout/radial4"/>
    <dgm:cxn modelId="{1EEDAB55-6A2E-459A-AAC1-44A360C3A533}" srcId="{0F0CA189-1F20-4E01-AA58-64649603D8AA}" destId="{7732FA51-F5BF-4E6C-BC7C-EDB2D0C04C3C}" srcOrd="1" destOrd="0" parTransId="{7F7E1DEB-7727-484D-90D4-1466450C183C}" sibTransId="{685D0E7C-66D4-4381-B7D8-3D16F0E74BE3}"/>
    <dgm:cxn modelId="{0597A630-A5D7-4118-A068-B9B05BCA5D3D}" type="presOf" srcId="{AB98D986-D6FD-4FAB-B35A-17BDD5682DE7}" destId="{F206FB51-AA70-4588-88A2-231472711BC2}" srcOrd="0" destOrd="0" presId="urn:microsoft.com/office/officeart/2005/8/layout/radial4"/>
    <dgm:cxn modelId="{880EE638-316B-4055-B4CB-3D644FB0A172}" type="presOf" srcId="{7F7E1DEB-7727-484D-90D4-1466450C183C}" destId="{55938F9C-A3BD-4BA2-9FEE-10ED20A6A1CB}" srcOrd="0" destOrd="0" presId="urn:microsoft.com/office/officeart/2005/8/layout/radial4"/>
    <dgm:cxn modelId="{9E197054-349F-4A5F-9D7A-AB407B50243E}" type="presOf" srcId="{2BE5B073-8E6A-41F1-9251-2A3F5AD34208}" destId="{92A32B0E-2A54-4A6E-A61F-D799D53DB683}" srcOrd="0" destOrd="0" presId="urn:microsoft.com/office/officeart/2005/8/layout/radial4"/>
    <dgm:cxn modelId="{9EC42A54-31B2-45CC-A330-416DE27598BC}" srcId="{0A1EF5F0-FFCC-4C79-B992-D807880C4816}" destId="{0F0CA189-1F20-4E01-AA58-64649603D8AA}" srcOrd="0" destOrd="0" parTransId="{BF8E5E34-B8ED-4B9D-A388-098989D28222}" sibTransId="{1953C162-EDFA-4C58-A55F-BBF3D8028E42}"/>
    <dgm:cxn modelId="{6BDBD2B3-242E-4FA8-BEB8-B3B95F270B43}" srcId="{0A1EF5F0-FFCC-4C79-B992-D807880C4816}" destId="{E2E96208-E8BD-45FA-8401-9033105CE340}" srcOrd="1" destOrd="0" parTransId="{9A4C8733-135E-406E-A9E4-20C501B33DBD}" sibTransId="{57C62B20-52D7-4484-97AE-81837A9DD3D1}"/>
    <dgm:cxn modelId="{EA0010E2-7DD3-49C8-A2D7-78424F1BD7F2}" type="presOf" srcId="{0A1EF5F0-FFCC-4C79-B992-D807880C4816}" destId="{385A1279-158B-4323-BE7A-4E504C255DAB}" srcOrd="0" destOrd="0" presId="urn:microsoft.com/office/officeart/2005/8/layout/radial4"/>
    <dgm:cxn modelId="{1C8B5428-D4F3-4500-9A48-456B445EC786}" type="presParOf" srcId="{385A1279-158B-4323-BE7A-4E504C255DAB}" destId="{99177E27-4301-485B-8848-0B22EE481C0D}" srcOrd="0" destOrd="0" presId="urn:microsoft.com/office/officeart/2005/8/layout/radial4"/>
    <dgm:cxn modelId="{E4961BA3-1B44-4F3E-872B-EFE763ABF8D6}" type="presParOf" srcId="{385A1279-158B-4323-BE7A-4E504C255DAB}" destId="{0539F5FB-E60F-4B63-A726-2D50A8D689B1}" srcOrd="1" destOrd="0" presId="urn:microsoft.com/office/officeart/2005/8/layout/radial4"/>
    <dgm:cxn modelId="{D54A43F3-176A-492F-9F35-507E772CAAE6}" type="presParOf" srcId="{385A1279-158B-4323-BE7A-4E504C255DAB}" destId="{F206FB51-AA70-4588-88A2-231472711BC2}" srcOrd="2" destOrd="0" presId="urn:microsoft.com/office/officeart/2005/8/layout/radial4"/>
    <dgm:cxn modelId="{2DB2DD9E-2689-4D02-B32E-67ACCE03219B}" type="presParOf" srcId="{385A1279-158B-4323-BE7A-4E504C255DAB}" destId="{55938F9C-A3BD-4BA2-9FEE-10ED20A6A1CB}" srcOrd="3" destOrd="0" presId="urn:microsoft.com/office/officeart/2005/8/layout/radial4"/>
    <dgm:cxn modelId="{BE2DF40A-AD00-4CBD-8D2B-348439371F5E}" type="presParOf" srcId="{385A1279-158B-4323-BE7A-4E504C255DAB}" destId="{4A581B40-6889-4A89-8BAF-0637448660DF}" srcOrd="4" destOrd="0" presId="urn:microsoft.com/office/officeart/2005/8/layout/radial4"/>
    <dgm:cxn modelId="{4345A818-EA21-4166-A02B-B18BF45187C8}" type="presParOf" srcId="{385A1279-158B-4323-BE7A-4E504C255DAB}" destId="{92A32B0E-2A54-4A6E-A61F-D799D53DB683}" srcOrd="5" destOrd="0" presId="urn:microsoft.com/office/officeart/2005/8/layout/radial4"/>
    <dgm:cxn modelId="{714C9518-DDCB-4752-9085-69989BB11522}" type="presParOf" srcId="{385A1279-158B-4323-BE7A-4E504C255DAB}" destId="{A72A8849-2ED6-4E28-91D9-DB2729F99263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2A0EC-2C27-A749-882B-2289D95E9C42}">
      <dsp:nvSpPr>
        <dsp:cNvPr id="0" name=""/>
        <dsp:cNvSpPr/>
      </dsp:nvSpPr>
      <dsp:spPr>
        <a:xfrm>
          <a:off x="3797432" y="1422"/>
          <a:ext cx="2014166" cy="1342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Machine</a:t>
          </a:r>
          <a:r>
            <a:rPr lang="zh-CN" altLang="en-US" sz="2200" kern="1200" dirty="0" smtClean="0"/>
            <a:t> </a:t>
          </a:r>
          <a:r>
            <a:rPr lang="en-US" altLang="zh-CN" sz="2200" kern="1200" dirty="0" smtClean="0"/>
            <a:t>Learning</a:t>
          </a:r>
          <a:endParaRPr lang="en-US" sz="2200" kern="1200" dirty="0"/>
        </a:p>
      </dsp:txBody>
      <dsp:txXfrm>
        <a:off x="3836761" y="40751"/>
        <a:ext cx="1935508" cy="1264119"/>
      </dsp:txXfrm>
    </dsp:sp>
    <dsp:sp modelId="{D0ABED7A-4EE7-C043-A9B1-C9FA2790E8C8}">
      <dsp:nvSpPr>
        <dsp:cNvPr id="0" name=""/>
        <dsp:cNvSpPr/>
      </dsp:nvSpPr>
      <dsp:spPr>
        <a:xfrm>
          <a:off x="3495307" y="1344200"/>
          <a:ext cx="1309208" cy="537111"/>
        </a:xfrm>
        <a:custGeom>
          <a:avLst/>
          <a:gdLst/>
          <a:ahLst/>
          <a:cxnLst/>
          <a:rect l="0" t="0" r="0" b="0"/>
          <a:pathLst>
            <a:path>
              <a:moveTo>
                <a:pt x="1309208" y="0"/>
              </a:moveTo>
              <a:lnTo>
                <a:pt x="1309208" y="268555"/>
              </a:lnTo>
              <a:lnTo>
                <a:pt x="0" y="268555"/>
              </a:lnTo>
              <a:lnTo>
                <a:pt x="0" y="5371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DDCE2-86A5-2D45-A73B-03020D1DD082}">
      <dsp:nvSpPr>
        <dsp:cNvPr id="0" name=""/>
        <dsp:cNvSpPr/>
      </dsp:nvSpPr>
      <dsp:spPr>
        <a:xfrm>
          <a:off x="2488224" y="1881311"/>
          <a:ext cx="2014166" cy="1342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Supervised</a:t>
          </a:r>
          <a:r>
            <a:rPr lang="zh-CN" altLang="en-US" sz="2200" kern="1200" dirty="0" smtClean="0"/>
            <a:t> </a:t>
          </a:r>
          <a:r>
            <a:rPr lang="en-US" altLang="zh-CN" sz="2200" kern="1200" dirty="0" smtClean="0"/>
            <a:t>Learning</a:t>
          </a:r>
          <a:endParaRPr lang="en-US" sz="2200" kern="1200" dirty="0"/>
        </a:p>
      </dsp:txBody>
      <dsp:txXfrm>
        <a:off x="2527553" y="1920640"/>
        <a:ext cx="1935508" cy="1264119"/>
      </dsp:txXfrm>
    </dsp:sp>
    <dsp:sp modelId="{66A293C9-DC3E-0F49-A3B3-66AC5ED6BB10}">
      <dsp:nvSpPr>
        <dsp:cNvPr id="0" name=""/>
        <dsp:cNvSpPr/>
      </dsp:nvSpPr>
      <dsp:spPr>
        <a:xfrm>
          <a:off x="2186099" y="3224088"/>
          <a:ext cx="1309208" cy="537111"/>
        </a:xfrm>
        <a:custGeom>
          <a:avLst/>
          <a:gdLst/>
          <a:ahLst/>
          <a:cxnLst/>
          <a:rect l="0" t="0" r="0" b="0"/>
          <a:pathLst>
            <a:path>
              <a:moveTo>
                <a:pt x="1309208" y="0"/>
              </a:moveTo>
              <a:lnTo>
                <a:pt x="1309208" y="268555"/>
              </a:lnTo>
              <a:lnTo>
                <a:pt x="0" y="268555"/>
              </a:lnTo>
              <a:lnTo>
                <a:pt x="0" y="5371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8A92DF-486D-274C-82FC-2AFBA50A703B}">
      <dsp:nvSpPr>
        <dsp:cNvPr id="0" name=""/>
        <dsp:cNvSpPr/>
      </dsp:nvSpPr>
      <dsp:spPr>
        <a:xfrm>
          <a:off x="1179016" y="3761199"/>
          <a:ext cx="2014166" cy="1342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Classification</a:t>
          </a:r>
          <a:endParaRPr lang="en-US" sz="2200" kern="1200" dirty="0"/>
        </a:p>
      </dsp:txBody>
      <dsp:txXfrm>
        <a:off x="1218345" y="3800528"/>
        <a:ext cx="1935508" cy="1264119"/>
      </dsp:txXfrm>
    </dsp:sp>
    <dsp:sp modelId="{4F9FD6C5-03A2-1C43-AF88-093C979FDFC6}">
      <dsp:nvSpPr>
        <dsp:cNvPr id="0" name=""/>
        <dsp:cNvSpPr/>
      </dsp:nvSpPr>
      <dsp:spPr>
        <a:xfrm>
          <a:off x="3495307" y="3224088"/>
          <a:ext cx="1309208" cy="5371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555"/>
              </a:lnTo>
              <a:lnTo>
                <a:pt x="1309208" y="268555"/>
              </a:lnTo>
              <a:lnTo>
                <a:pt x="1309208" y="5371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8CB39D-8D86-D449-A810-1E9160E9FFFE}">
      <dsp:nvSpPr>
        <dsp:cNvPr id="0" name=""/>
        <dsp:cNvSpPr/>
      </dsp:nvSpPr>
      <dsp:spPr>
        <a:xfrm>
          <a:off x="3797432" y="3761199"/>
          <a:ext cx="2014166" cy="1342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Regression</a:t>
          </a:r>
          <a:endParaRPr lang="en-US" sz="2200" kern="1200" dirty="0"/>
        </a:p>
      </dsp:txBody>
      <dsp:txXfrm>
        <a:off x="3836761" y="3800528"/>
        <a:ext cx="1935508" cy="1264119"/>
      </dsp:txXfrm>
    </dsp:sp>
    <dsp:sp modelId="{CC48F9B0-7094-3C45-86E9-CFC62713071A}">
      <dsp:nvSpPr>
        <dsp:cNvPr id="0" name=""/>
        <dsp:cNvSpPr/>
      </dsp:nvSpPr>
      <dsp:spPr>
        <a:xfrm>
          <a:off x="4804516" y="1344200"/>
          <a:ext cx="1309208" cy="5371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555"/>
              </a:lnTo>
              <a:lnTo>
                <a:pt x="1309208" y="268555"/>
              </a:lnTo>
              <a:lnTo>
                <a:pt x="1309208" y="5371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E0FD21-BC6A-834B-AA73-CB89CE6A9A4A}">
      <dsp:nvSpPr>
        <dsp:cNvPr id="0" name=""/>
        <dsp:cNvSpPr/>
      </dsp:nvSpPr>
      <dsp:spPr>
        <a:xfrm>
          <a:off x="5106640" y="1881311"/>
          <a:ext cx="2014166" cy="1342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Unsupervised</a:t>
          </a:r>
          <a:r>
            <a:rPr lang="zh-CN" altLang="en-US" sz="2200" kern="1200" dirty="0" smtClean="0"/>
            <a:t> </a:t>
          </a:r>
          <a:r>
            <a:rPr lang="en-US" altLang="zh-CN" sz="2200" kern="1200" dirty="0" smtClean="0"/>
            <a:t>Learning</a:t>
          </a:r>
          <a:endParaRPr lang="en-US" sz="2200" kern="1200" dirty="0"/>
        </a:p>
      </dsp:txBody>
      <dsp:txXfrm>
        <a:off x="5145969" y="1920640"/>
        <a:ext cx="1935508" cy="12641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AA9A4-ABEB-4F40-82DF-D43B613B125E}" type="datetime1">
              <a:rPr lang="en-US" smtClean="0"/>
              <a:pPr/>
              <a:t>13-9-21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D1C2E-3AA4-E249-8B06-2DFD924FC7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6375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F8F4E-245C-F54F-B6AF-7BC407A9906E}" type="datetime1">
              <a:rPr lang="en-US" smtClean="0"/>
              <a:pPr/>
              <a:t>13-9-21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11847-43E8-F148-9896-634BD6742F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5428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KNN??</a:t>
            </a:r>
          </a:p>
          <a:p>
            <a:r>
              <a:rPr lang="en-US" dirty="0" smtClean="0"/>
              <a:t>NN??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611847-43E8-F148-9896-634BD6742F8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54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画图示意：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Hypothesis</a:t>
            </a:r>
            <a:r>
              <a:rPr lang="zh-CN" altLang="en-US" baseline="0" dirty="0" smtClean="0"/>
              <a:t>，直线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Strategy</a:t>
            </a:r>
            <a:r>
              <a:rPr lang="zh-CN" altLang="en-US" baseline="0" dirty="0" smtClean="0"/>
              <a:t>：最小二乘法，预测到实际的距离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Optimization:</a:t>
            </a:r>
            <a:r>
              <a:rPr lang="zh-CN" altLang="en-US" baseline="0" dirty="0" smtClean="0"/>
              <a:t>梯度下降法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en-US" altLang="zh-CN" baseline="0" dirty="0" smtClean="0"/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y&amp;=f(\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{x})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&amp;=\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theta^T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{x}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&amp;=\sum_{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=1}^{D}\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theta_ix_i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+\theta_0 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J(\theta)=\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{1}{2}\sum_{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=1}^{N}(f(\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{x}^{(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)})-y^{(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)})^2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\min_\theta{J(\theta)}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611847-43E8-F148-9896-634BD6742F8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611847-43E8-F148-9896-634BD6742F8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画图（抛物线）示意梯度下降过程，以及</a:t>
            </a:r>
            <a:r>
              <a:rPr lang="en-US" altLang="zh-CN" dirty="0" smtClean="0"/>
              <a:t>α</a:t>
            </a:r>
            <a:r>
              <a:rPr lang="zh-CN" altLang="en-US" dirty="0" smtClean="0"/>
              <a:t>太大太小的示例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611847-43E8-F148-9896-634BD6742F8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{\partial J(\theta)}{\partial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theta_j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&amp;=\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{\partial }{\partial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theta_j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{1}{2}(f_{\theta}(\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{x})-y)^2\\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&amp;=(f_{\theta}(\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{x})-y)\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{\partial}{\partial\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theta_j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}(f_{\theta}(\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{x})-y)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&amp;=(f_{\theta}(\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{x})-y)\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{\partial}{\partial\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theta_j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}(\sum_{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=0}^d{\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theta_i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}}-y)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&amp;=(f_{\theta}(\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{x})-y)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x_j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611847-43E8-F148-9896-634BD6742F8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57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Repeat~until~convergence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 \{\\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&amp;~~~~~~~~\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theta_j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theta_j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\alpha \sum_{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=1}^N{(y^{(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)}-f_\theta(x^{(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)})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^{(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&amp;\}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Repeat~until~convergence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 \{\\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qquad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for~i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=1…N ~\{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qquad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qquad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theta_j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theta_j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\alpha (y^{(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)}-f_\theta(x^{(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)})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^{(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 \\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qquad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&amp;\}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611847-43E8-F148-9896-634BD6742F8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75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Computer Vision, Speech Recognition, driverless car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NLP, </a:t>
            </a:r>
            <a:r>
              <a:rPr lang="en-US" dirty="0" err="1" smtClean="0"/>
              <a:t>ctr</a:t>
            </a:r>
            <a:r>
              <a:rPr lang="en-US" baseline="0" dirty="0" smtClean="0"/>
              <a:t> prediction, recommendation, search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医学领域、金融领域、问答系统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,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611847-43E8-F148-9896-634BD6742F8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82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D={(\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{x}^{(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)}, y^{(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)})} ~~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=1…N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611847-43E8-F148-9896-634BD6742F8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5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编辑公式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611847-43E8-F148-9896-634BD6742F8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49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编辑公式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611847-43E8-F148-9896-634BD6742F8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画个</a:t>
            </a:r>
            <a:r>
              <a:rPr lang="en-US" altLang="zh-CN" dirty="0" smtClean="0"/>
              <a:t>ROC</a:t>
            </a:r>
            <a:r>
              <a:rPr lang="zh-CN" altLang="en-US" dirty="0" smtClean="0"/>
              <a:t>曲线的示意图，以及横轴、纵轴是什么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611847-43E8-F148-9896-634BD6742F8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58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公式编辑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611847-43E8-F148-9896-634BD6742F8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39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画图</a:t>
            </a:r>
            <a:r>
              <a:rPr lang="en-US" altLang="zh-CN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611847-43E8-F148-9896-634BD6742F8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11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 a picture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611847-43E8-F148-9896-634BD6742F8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9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1" y="5913503"/>
            <a:ext cx="8839200" cy="411097"/>
          </a:xfrm>
          <a:prstGeom prst="rect">
            <a:avLst/>
          </a:prstGeom>
        </p:spPr>
        <p:txBody>
          <a:bodyPr vert="horz" lIns="34290" tIns="17145" rIns="34290" bIns="17145" anchor="t"/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1600" b="0" i="0" cap="all" baseline="0">
                <a:solidFill>
                  <a:srgbClr val="212121"/>
                </a:solidFill>
                <a:latin typeface="+mn-lt"/>
              </a:defRPr>
            </a:lvl1pPr>
          </a:lstStyle>
          <a:p>
            <a:pPr lvl="0"/>
            <a:r>
              <a:rPr lang="en-US" dirty="0" err="1" smtClean="0"/>
              <a:t>SeCONDARY</a:t>
            </a:r>
            <a:r>
              <a:rPr lang="en-US" dirty="0" smtClean="0"/>
              <a:t> LINE – DATE, SPEAKER NAME, ETC.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hulu_L_RGB_Titl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7654" y="2992726"/>
            <a:ext cx="2648691" cy="87254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1" y="5257800"/>
            <a:ext cx="8839200" cy="614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08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81000" y="1142999"/>
            <a:ext cx="8381998" cy="5410201"/>
          </a:xfrm>
          <a:prstGeom prst="rect">
            <a:avLst/>
          </a:prstGeom>
        </p:spPr>
        <p:txBody>
          <a:bodyPr vert="horz" lIns="0" tIns="0" rIns="0" bIns="0" anchor="t"/>
          <a:lstStyle>
            <a:lvl1pPr marL="0" indent="-4572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lang="en-US" sz="2000" b="0" i="0" kern="1200" dirty="0" smtClean="0">
                <a:solidFill>
                  <a:srgbClr val="4D4D4D"/>
                </a:solidFill>
                <a:latin typeface="+mj-lt"/>
                <a:ea typeface="+mn-ea"/>
                <a:cs typeface="+mn-cs"/>
              </a:defRPr>
            </a:lvl1pPr>
            <a:lvl2pPr marL="0" indent="-4572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lang="en-US" sz="2000" b="0" i="0" kern="1200" dirty="0" smtClean="0">
                <a:solidFill>
                  <a:srgbClr val="4D4D4D"/>
                </a:solidFill>
                <a:latin typeface="+mj-lt"/>
                <a:ea typeface="+mn-ea"/>
                <a:cs typeface="+mn-cs"/>
              </a:defRPr>
            </a:lvl2pPr>
            <a:lvl3pPr marL="0" indent="-4572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lang="en-US" sz="2000" b="0" i="0" kern="1200" dirty="0" smtClean="0">
                <a:solidFill>
                  <a:srgbClr val="4D4D4D"/>
                </a:solidFill>
                <a:latin typeface="+mj-lt"/>
                <a:ea typeface="+mn-ea"/>
                <a:cs typeface="+mn-cs"/>
              </a:defRPr>
            </a:lvl3pPr>
            <a:lvl4pPr marL="0" indent="-4572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lang="en-US" sz="2000" b="0" i="0" kern="1200" dirty="0" smtClean="0">
                <a:solidFill>
                  <a:srgbClr val="4D4D4D"/>
                </a:solidFill>
                <a:latin typeface="+mj-lt"/>
                <a:ea typeface="+mn-ea"/>
                <a:cs typeface="+mn-cs"/>
              </a:defRPr>
            </a:lvl4pPr>
            <a:lvl5pPr marL="0" indent="-4572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lang="en-US" sz="2000" b="0" i="0" kern="1200" dirty="0">
                <a:solidFill>
                  <a:srgbClr val="4D4D4D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52401" y="376573"/>
            <a:ext cx="8839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0" cap="all" dirty="0" smtClean="0">
                <a:solidFill>
                  <a:schemeClr val="accent1"/>
                </a:solidFill>
              </a:rPr>
              <a:t>TABLE OF CONTENTS</a:t>
            </a:r>
            <a:endParaRPr lang="en-US" sz="2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35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20000"/>
                </a:schemeClr>
              </a:gs>
              <a:gs pos="67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753345" y="4648200"/>
            <a:ext cx="4267200" cy="485759"/>
          </a:xfrm>
          <a:prstGeom prst="rect">
            <a:avLst/>
          </a:prstGeom>
        </p:spPr>
        <p:txBody>
          <a:bodyPr anchor="t"/>
          <a:lstStyle>
            <a:lvl1pPr marL="0" indent="0" algn="ctr">
              <a:buFont typeface="Arial" pitchFamily="34" charset="0"/>
              <a:buNone/>
              <a:defRPr sz="3000" cap="all" baseline="0"/>
            </a:lvl1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753345" y="5145079"/>
            <a:ext cx="4267200" cy="381668"/>
          </a:xfrm>
          <a:prstGeom prst="rect">
            <a:avLst/>
          </a:prstGeom>
        </p:spPr>
        <p:txBody>
          <a:bodyPr anchor="t"/>
          <a:lstStyle>
            <a:lvl1pPr marL="0" indent="0" algn="ctr">
              <a:buFont typeface="Arial" pitchFamily="34" charset="0"/>
              <a:buNone/>
              <a:defRPr sz="1400" cap="all" baseline="0"/>
            </a:lvl1pPr>
          </a:lstStyle>
          <a:p>
            <a:pPr lvl="0"/>
            <a:r>
              <a:rPr lang="en-US" dirty="0" smtClean="0"/>
              <a:t>HULU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>
          <a:xfrm>
            <a:off x="4572000" y="6629576"/>
            <a:ext cx="4572000" cy="2272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/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 vert="horz" anchor="b"/>
          <a:lstStyle>
            <a:lvl1pPr marL="0" indent="0" algn="ctr">
              <a:buNone/>
              <a:defRPr sz="20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 descr="hulu_L_RGB_Titl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2600" y="2992726"/>
            <a:ext cx="2648691" cy="87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78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Hu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20000"/>
                </a:schemeClr>
              </a:gs>
              <a:gs pos="67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629576"/>
            <a:ext cx="9144000" cy="22728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 descr="hulu_L_RGB_Titl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7654" y="2992726"/>
            <a:ext cx="2648691" cy="87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5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 noChangeAspect="1"/>
          </p:cNvSpPr>
          <p:nvPr>
            <p:ph sz="quarter" idx="18"/>
          </p:nvPr>
        </p:nvSpPr>
        <p:spPr>
          <a:xfrm>
            <a:off x="0" y="857250"/>
            <a:ext cx="9144000" cy="5143500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 vert="horz" anchor="b"/>
          <a:lstStyle>
            <a:lvl1pPr marL="0" indent="0" algn="ctr">
              <a:buNone/>
              <a:defRPr sz="1800" baseline="0">
                <a:solidFill>
                  <a:srgbClr val="4D4D4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1"/>
          </p:nvPr>
        </p:nvSpPr>
        <p:spPr>
          <a:xfrm>
            <a:off x="0" y="6629576"/>
            <a:ext cx="8915400" cy="2272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05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8"/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 vert="horz" anchor="b"/>
          <a:lstStyle>
            <a:lvl1pPr marL="0" indent="0" algn="ctr">
              <a:buNone/>
              <a:defRPr sz="2000" baseline="0">
                <a:solidFill>
                  <a:srgbClr val="4D4D4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4918710" cy="715963"/>
          </a:xfrm>
          <a:prstGeom prst="rect">
            <a:avLst/>
          </a:prstGeom>
          <a:solidFill>
            <a:schemeClr val="accent1"/>
          </a:solidFill>
          <a:effectLst>
            <a:outerShdw blurRad="190500" algn="ctr" rotWithShape="0">
              <a:prstClr val="black">
                <a:alpha val="60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 marL="0" indent="0" algn="ctr">
              <a:buFont typeface="Arial"/>
              <a:buNone/>
              <a:defRPr lang="en-US" sz="1800" dirty="0">
                <a:solidFill>
                  <a:schemeClr val="bg1"/>
                </a:solidFill>
                <a:effectLst/>
              </a:defRPr>
            </a:lvl1pPr>
          </a:lstStyle>
          <a:p>
            <a:pPr lvl="0" algn="ctr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4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pty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0"/>
            <a:ext cx="4572000" cy="6858000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 vert="horz" anchor="b"/>
          <a:lstStyle>
            <a:lvl1pPr marL="0" indent="0" algn="ctr">
              <a:buNone/>
              <a:defRPr sz="20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8"/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 vert="horz" anchor="b"/>
          <a:lstStyle>
            <a:lvl1pPr marL="0" indent="0" algn="ctr">
              <a:buNone/>
              <a:defRPr sz="20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80865" y="2713037"/>
            <a:ext cx="4491135" cy="715963"/>
          </a:xfrm>
          <a:prstGeom prst="rect">
            <a:avLst/>
          </a:prstGeom>
          <a:solidFill>
            <a:schemeClr val="accent1"/>
          </a:solidFill>
          <a:effectLst>
            <a:outerShdw blurRad="190500" algn="ctr" rotWithShape="0">
              <a:prstClr val="black">
                <a:alpha val="60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 marL="0" indent="0" algn="ctr">
              <a:buFont typeface="Arial"/>
              <a:buNone/>
              <a:defRPr lang="en-US" sz="1800" dirty="0">
                <a:solidFill>
                  <a:schemeClr val="bg1"/>
                </a:solidFill>
                <a:effectLst/>
              </a:defRPr>
            </a:lvl1pPr>
          </a:lstStyle>
          <a:p>
            <a:pPr lvl="0" algn="ct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0" y="3429000"/>
            <a:ext cx="4495800" cy="685800"/>
          </a:xfrm>
          <a:prstGeom prst="rect">
            <a:avLst/>
          </a:prstGeom>
          <a:solidFill>
            <a:schemeClr val="accent1"/>
          </a:solidFill>
          <a:effectLst>
            <a:outerShdw blurRad="190500" algn="ctr" rotWithShape="0">
              <a:prstClr val="black">
                <a:alpha val="60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 marL="342900" indent="-342900" algn="ctr">
              <a:buNone/>
              <a:defRPr lang="en-US" sz="1800" b="1" i="0" cap="all" baseline="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 indent="0" algn="ctr">
              <a:spcBef>
                <a:spcPct val="0"/>
              </a:spcBef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0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81000" y="1447800"/>
            <a:ext cx="8382002" cy="5105400"/>
          </a:xfrm>
          <a:prstGeom prst="rect">
            <a:avLst/>
          </a:prstGeom>
        </p:spPr>
        <p:txBody>
          <a:bodyPr vert="horz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  <a:ln w="6350" cmpd="sng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3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52401" y="3028275"/>
            <a:ext cx="8839198" cy="801449"/>
          </a:xfrm>
        </p:spPr>
        <p:txBody>
          <a:bodyPr anchor="t"/>
          <a:lstStyle>
            <a:lvl1pPr marL="0" indent="0" algn="ctr">
              <a:buFont typeface="Arial" pitchFamily="34" charset="0"/>
              <a:buNone/>
              <a:defRPr sz="4500" baseline="0">
                <a:effectLst/>
              </a:defRPr>
            </a:lvl1pPr>
          </a:lstStyle>
          <a:p>
            <a:r>
              <a:rPr lang="en-US" dirty="0" smtClean="0"/>
              <a:t>Section header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1" y="3886200"/>
            <a:ext cx="8839198" cy="411097"/>
          </a:xfrm>
          <a:prstGeom prst="rect">
            <a:avLst/>
          </a:prstGeom>
        </p:spPr>
        <p:txBody>
          <a:bodyPr vert="horz" lIns="34290" tIns="17145" rIns="34290" bIns="17145" anchor="t"/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1800" b="0" i="0" cap="all" baseline="0">
                <a:solidFill>
                  <a:srgbClr val="212121"/>
                </a:solidFill>
                <a:latin typeface="+mn-lt"/>
              </a:defRPr>
            </a:lvl1pPr>
          </a:lstStyle>
          <a:p>
            <a:pPr lvl="0"/>
            <a:r>
              <a:rPr lang="en-US" dirty="0" err="1" smtClean="0"/>
              <a:t>SeCONDARY</a:t>
            </a:r>
            <a:r>
              <a:rPr lang="en-US" dirty="0" smtClean="0"/>
              <a:t> LINE – SUB-POINT, DATE, ETC.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25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381001" y="1447800"/>
            <a:ext cx="4121720" cy="5105400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buFont typeface="Arial"/>
              <a:buChar char="•"/>
              <a:defRPr sz="1400"/>
            </a:lvl1pPr>
            <a:lvl2pPr marL="742950" indent="-285750" algn="l">
              <a:buFont typeface="Arial"/>
              <a:buChar char="•"/>
              <a:defRPr sz="1400"/>
            </a:lvl2pPr>
            <a:lvl3pPr marL="1200150" indent="-285750" algn="l">
              <a:buFont typeface="Arial"/>
              <a:buChar char="•"/>
              <a:defRPr sz="1400"/>
            </a:lvl3pPr>
            <a:lvl4pPr marL="1657350" indent="-285750" algn="l">
              <a:buFont typeface="Arial"/>
              <a:buChar char="•"/>
              <a:defRPr sz="1400"/>
            </a:lvl4pPr>
            <a:lvl5pPr marL="2114550" indent="-285750" algn="l">
              <a:buFont typeface="Arial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6"/>
          </p:nvPr>
        </p:nvSpPr>
        <p:spPr>
          <a:xfrm>
            <a:off x="4641273" y="1447800"/>
            <a:ext cx="4121727" cy="5105400"/>
          </a:xfrm>
          <a:prstGeom prst="rect">
            <a:avLst/>
          </a:prstGeom>
        </p:spPr>
        <p:txBody>
          <a:bodyPr vert="horz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6"/>
          </p:nvPr>
        </p:nvSpPr>
        <p:spPr>
          <a:xfrm>
            <a:off x="4644657" y="1447800"/>
            <a:ext cx="4118343" cy="457200"/>
          </a:xfrm>
          <a:prstGeom prst="rect">
            <a:avLst/>
          </a:prstGeom>
        </p:spPr>
        <p:txBody>
          <a:bodyPr vert="horz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4"/>
          </p:nvPr>
        </p:nvSpPr>
        <p:spPr>
          <a:xfrm>
            <a:off x="381001" y="1447800"/>
            <a:ext cx="4120964" cy="457200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buFont typeface="Arial" pitchFamily="34" charset="0"/>
              <a:buChar char="•"/>
              <a:defRPr sz="1400"/>
            </a:lvl1pPr>
            <a:lvl2pPr marL="742950" indent="-285750" algn="l">
              <a:buFont typeface="Arial" pitchFamily="34" charset="0"/>
              <a:buChar char="•"/>
              <a:defRPr sz="1400"/>
            </a:lvl2pPr>
            <a:lvl3pPr marL="1200150" indent="-285750" algn="l">
              <a:buFont typeface="Arial" pitchFamily="34" charset="0"/>
              <a:buChar char="•"/>
              <a:defRPr sz="1400"/>
            </a:lvl3pPr>
            <a:lvl4pPr marL="1657350" indent="-285750" algn="l">
              <a:buFont typeface="Arial" pitchFamily="34" charset="0"/>
              <a:buChar char="•"/>
              <a:defRPr sz="1400"/>
            </a:lvl4pPr>
            <a:lvl5pPr marL="2114550" indent="-285750" algn="l">
              <a:buFont typeface="Arial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4644657" y="1905000"/>
            <a:ext cx="4118343" cy="4648200"/>
          </a:xfrm>
          <a:prstGeom prst="rect">
            <a:avLst/>
          </a:prstGeom>
        </p:spPr>
        <p:txBody>
          <a:bodyPr vert="horz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8"/>
          </p:nvPr>
        </p:nvSpPr>
        <p:spPr>
          <a:xfrm>
            <a:off x="381001" y="1905000"/>
            <a:ext cx="4120964" cy="4648200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buFont typeface="Arial" pitchFamily="34" charset="0"/>
              <a:buChar char="•"/>
              <a:defRPr sz="1400"/>
            </a:lvl1pPr>
            <a:lvl2pPr marL="742950" indent="-285750" algn="l">
              <a:buFont typeface="Arial" pitchFamily="34" charset="0"/>
              <a:buChar char="•"/>
              <a:defRPr sz="1400"/>
            </a:lvl2pPr>
            <a:lvl3pPr marL="1200150" indent="-285750" algn="l">
              <a:buFont typeface="Arial" pitchFamily="34" charset="0"/>
              <a:buChar char="•"/>
              <a:defRPr sz="1400"/>
            </a:lvl3pPr>
            <a:lvl4pPr marL="1657350" indent="-285750" algn="l">
              <a:buFont typeface="Arial" pitchFamily="34" charset="0"/>
              <a:buChar char="•"/>
              <a:defRPr sz="1400"/>
            </a:lvl4pPr>
            <a:lvl5pPr marL="2114550" indent="-285750" algn="l">
              <a:buFont typeface="Arial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98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0"/>
            <a:ext cx="9144000" cy="6629400"/>
          </a:xfrm>
          <a:prstGeom prst="rect">
            <a:avLst/>
          </a:prstGeom>
          <a:blipFill rotWithShape="1">
            <a:blip r:embed="rId3" cstate="print"/>
            <a:stretch>
              <a:fillRect/>
            </a:stretch>
          </a:blipFill>
        </p:spPr>
        <p:txBody>
          <a:bodyPr vert="horz" anchor="b"/>
          <a:lstStyle>
            <a:lvl1pPr marL="0" indent="0" algn="ctr">
              <a:buNone/>
              <a:defRPr sz="2000" baseline="0">
                <a:solidFill>
                  <a:srgbClr val="4D4D4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smtClean="0"/>
              <a:t>Placeholder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381000" y="1447800"/>
            <a:ext cx="5396346" cy="5105400"/>
          </a:xfrm>
          <a:prstGeom prst="rect">
            <a:avLst/>
          </a:prstGeom>
          <a:solidFill>
            <a:srgbClr val="000000">
              <a:alpha val="85000"/>
            </a:srgbClr>
          </a:solidFill>
          <a:ln w="12700" cmpd="sng">
            <a:solidFill>
              <a:schemeClr val="bg2"/>
            </a:solidFill>
          </a:ln>
          <a:effectLst>
            <a:outerShdw blurRad="190500" dir="2700000" algn="tl" rotWithShape="0">
              <a:srgbClr val="000000">
                <a:alpha val="70000"/>
              </a:srgbClr>
            </a:outerShdw>
          </a:effectLst>
        </p:spPr>
        <p:txBody>
          <a:bodyPr anchor="t"/>
          <a:lstStyle>
            <a:lvl1pPr marL="285750" indent="-285750" algn="l">
              <a:buFont typeface="Arial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742950" indent="-285750" algn="l">
              <a:buFont typeface="Arial" pitchFamily="34" charset="0"/>
              <a:buChar char="•"/>
              <a:defRPr sz="1400">
                <a:solidFill>
                  <a:schemeClr val="bg1"/>
                </a:solidFill>
              </a:defRPr>
            </a:lvl2pPr>
            <a:lvl3pPr marL="1200150" indent="-285750" algn="l">
              <a:buFont typeface="Arial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57350" indent="-285750" algn="l">
              <a:buFont typeface="Arial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 algn="l">
              <a:buFont typeface="Arial" pitchFamily="34" charset="0"/>
              <a:buChar char="•"/>
              <a:defRPr sz="14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6"/>
          </p:nvPr>
        </p:nvSpPr>
        <p:spPr>
          <a:xfrm>
            <a:off x="5867399" y="1447800"/>
            <a:ext cx="2895601" cy="5105400"/>
          </a:xfrm>
          <a:prstGeom prst="rect">
            <a:avLst/>
          </a:prstGeom>
          <a:solidFill>
            <a:srgbClr val="FFFFFF">
              <a:alpha val="55000"/>
            </a:srgbClr>
          </a:solidFill>
          <a:ln w="12700" cmpd="sng">
            <a:solidFill>
              <a:schemeClr val="bg2"/>
            </a:solidFill>
          </a:ln>
          <a:effectLst>
            <a:outerShdw blurRad="190500" dir="2700000" algn="tl" rotWithShape="0">
              <a:srgbClr val="000000">
                <a:alpha val="60000"/>
              </a:srgbClr>
            </a:outerShdw>
          </a:effectLst>
        </p:spPr>
        <p:txBody>
          <a:bodyPr vert="horz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0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ne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52401" y="3017520"/>
            <a:ext cx="8839200" cy="82296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lang="en-US" sz="4500" b="1" kern="1200" cap="all" baseline="0" dirty="0" smtClean="0">
                <a:solidFill>
                  <a:schemeClr val="accent1"/>
                </a:solidFill>
                <a:effectLst/>
                <a:latin typeface="Helvetica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4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0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8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915399" y="6630655"/>
            <a:ext cx="224589" cy="2272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 b="0" i="0">
                <a:solidFill>
                  <a:srgbClr val="808080"/>
                </a:solidFill>
                <a:latin typeface="+mn-lt"/>
              </a:defRPr>
            </a:lvl1pPr>
          </a:lstStyle>
          <a:p>
            <a:fld id="{A077995F-332B-4C4C-BC91-A1950EC6AA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>
          <a:xfrm>
            <a:off x="152401" y="376573"/>
            <a:ext cx="8839200" cy="614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609600" y="6629576"/>
            <a:ext cx="8305800" cy="227285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 b="0" i="0">
                <a:solidFill>
                  <a:srgbClr val="808080"/>
                </a:solidFill>
                <a:latin typeface="+mn-lt"/>
              </a:defRPr>
            </a:lvl1pPr>
          </a:lstStyle>
          <a:p>
            <a:r>
              <a:rPr lang="en-US" dirty="0" smtClean="0"/>
              <a:t>Tantrum – Cole Gleason – Intern Presentations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3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18" r:id="rId2"/>
    <p:sldLayoutId id="2147483803" r:id="rId3"/>
    <p:sldLayoutId id="2147483819" r:id="rId4"/>
    <p:sldLayoutId id="2147483820" r:id="rId5"/>
    <p:sldLayoutId id="2147483821" r:id="rId6"/>
    <p:sldLayoutId id="2147483807" r:id="rId7"/>
    <p:sldLayoutId id="2147483806" r:id="rId8"/>
    <p:sldLayoutId id="2147483808" r:id="rId9"/>
    <p:sldLayoutId id="2147483810" r:id="rId10"/>
    <p:sldLayoutId id="2147483809" r:id="rId11"/>
    <p:sldLayoutId id="2147483811" r:id="rId12"/>
    <p:sldLayoutId id="2147483813" r:id="rId13"/>
    <p:sldLayoutId id="2147483814" r:id="rId14"/>
    <p:sldLayoutId id="2147483815" r:id="rId15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marL="0" indent="0" algn="ctr" defTabSz="914400" rtl="0" eaLnBrk="1" latinLnBrk="0" hangingPunct="1">
        <a:spcBef>
          <a:spcPct val="0"/>
        </a:spcBef>
        <a:buFont typeface="Arial" pitchFamily="34" charset="0"/>
        <a:buNone/>
        <a:defRPr sz="2600" b="1" i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3.emf"/><Relationship Id="rId5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chart" Target="../charts/chart1.xml"/><Relationship Id="rId8" Type="http://schemas.openxmlformats.org/officeDocument/2006/relationships/chart" Target="../charts/chart2.xml"/><Relationship Id="rId9" Type="http://schemas.openxmlformats.org/officeDocument/2006/relationships/chart" Target="../charts/chart3.xml"/><Relationship Id="rId10" Type="http://schemas.openxmlformats.org/officeDocument/2006/relationships/image" Target="../media/image31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33.emf"/><Relationship Id="rId9" Type="http://schemas.openxmlformats.org/officeDocument/2006/relationships/image" Target="../media/image34.emf"/><Relationship Id="rId10" Type="http://schemas.openxmlformats.org/officeDocument/2006/relationships/image" Target="../media/image35.emf"/><Relationship Id="rId11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5.emf"/><Relationship Id="rId5" Type="http://schemas.openxmlformats.org/officeDocument/2006/relationships/image" Target="../media/image38.emf"/><Relationship Id="rId6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2.xml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48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4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4" Type="http://schemas.openxmlformats.org/officeDocument/2006/relationships/image" Target="../media/image51.emf"/><Relationship Id="rId5" Type="http://schemas.openxmlformats.org/officeDocument/2006/relationships/image" Target="../media/image52.emf"/><Relationship Id="rId6" Type="http://schemas.openxmlformats.org/officeDocument/2006/relationships/image" Target="../media/image5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4" Type="http://schemas.openxmlformats.org/officeDocument/2006/relationships/image" Target="../media/image5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gif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6" Type="http://schemas.openxmlformats.org/officeDocument/2006/relationships/image" Target="../media/image19.emf"/><Relationship Id="rId7" Type="http://schemas.openxmlformats.org/officeDocument/2006/relationships/image" Target="../media/image20.emf"/><Relationship Id="rId8" Type="http://schemas.openxmlformats.org/officeDocument/2006/relationships/image" Target="../media/image21.emf"/><Relationship Id="rId9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Chunyang</a:t>
            </a:r>
            <a:r>
              <a:rPr lang="en-US" dirty="0" smtClean="0"/>
              <a:t> Wei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3238" y="5207000"/>
            <a:ext cx="7892762" cy="575824"/>
          </a:xfrm>
        </p:spPr>
        <p:txBody>
          <a:bodyPr/>
          <a:lstStyle/>
          <a:p>
            <a:r>
              <a:rPr lang="en-US" dirty="0" smtClean="0"/>
              <a:t>Introduction to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050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sz="2800" dirty="0" smtClean="0"/>
              <a:t>Regression problem</a:t>
            </a:r>
          </a:p>
          <a:p>
            <a:pPr lvl="1"/>
            <a:r>
              <a:rPr lang="en-US" sz="2400" dirty="0" smtClean="0"/>
              <a:t>       is </a:t>
            </a:r>
            <a:r>
              <a:rPr lang="fi-FI" sz="2400" dirty="0" err="1" smtClean="0"/>
              <a:t>continuous</a:t>
            </a:r>
            <a:r>
              <a:rPr lang="fi-FI" sz="2400" dirty="0" smtClean="0"/>
              <a:t>, </a:t>
            </a:r>
            <a:r>
              <a:rPr lang="fi-FI" sz="2400" dirty="0" err="1" smtClean="0"/>
              <a:t>real-valued</a:t>
            </a:r>
            <a:r>
              <a:rPr lang="fi-FI" sz="2400" dirty="0" smtClean="0"/>
              <a:t>, </a:t>
            </a:r>
            <a:r>
              <a:rPr lang="fi-FI" sz="2400" dirty="0" err="1" smtClean="0"/>
              <a:t>e.g</a:t>
            </a:r>
            <a:r>
              <a:rPr lang="fi-FI" sz="2400" dirty="0" smtClean="0"/>
              <a:t>. </a:t>
            </a:r>
            <a:r>
              <a:rPr lang="fi-FI" sz="2400" dirty="0" err="1" smtClean="0"/>
              <a:t>price</a:t>
            </a:r>
            <a:r>
              <a:rPr lang="fi-FI" sz="2400" dirty="0" smtClean="0"/>
              <a:t>, </a:t>
            </a:r>
            <a:r>
              <a:rPr lang="fi-FI" sz="2400" dirty="0" err="1" smtClean="0"/>
              <a:t>temperature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800" dirty="0" smtClean="0"/>
              <a:t>Classification problem</a:t>
            </a:r>
          </a:p>
          <a:p>
            <a:pPr lvl="1"/>
            <a:r>
              <a:rPr lang="en-US" sz="2400" dirty="0" smtClean="0"/>
              <a:t>      is categorical,                         </a:t>
            </a:r>
            <a:r>
              <a:rPr lang="en-US" altLang="zh-CN" sz="2400" dirty="0" smtClean="0"/>
              <a:t>.  </a:t>
            </a:r>
            <a:r>
              <a:rPr lang="en-US" sz="2400" dirty="0" smtClean="0"/>
              <a:t>e.g. gender</a:t>
            </a:r>
          </a:p>
          <a:p>
            <a:pPr lvl="1"/>
            <a:r>
              <a:rPr lang="en-US" sz="2400" dirty="0" smtClean="0"/>
              <a:t>Binary classification: </a:t>
            </a:r>
          </a:p>
          <a:p>
            <a:pPr lvl="1"/>
            <a:r>
              <a:rPr lang="en-US" sz="2400" dirty="0" smtClean="0"/>
              <a:t>Multiclass classification: C &gt; 2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1981200"/>
            <a:ext cx="444500" cy="393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3389735"/>
            <a:ext cx="444500" cy="3937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526" y="3352800"/>
            <a:ext cx="1905000" cy="381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2126" y="3783435"/>
            <a:ext cx="15494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4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>
          <a:xfrm>
            <a:off x="381000" y="1219200"/>
            <a:ext cx="8382002" cy="5105400"/>
          </a:xfrm>
        </p:spPr>
        <p:txBody>
          <a:bodyPr/>
          <a:lstStyle/>
          <a:p>
            <a:r>
              <a:rPr lang="en-US" sz="2800" dirty="0" smtClean="0"/>
              <a:t>Definition</a:t>
            </a:r>
          </a:p>
          <a:p>
            <a:pPr lvl="1"/>
            <a:r>
              <a:rPr lang="en-US" sz="2000" dirty="0" smtClean="0"/>
              <a:t>Give only given inputs,                                      , the goal is to find “interesting patterns” in the data</a:t>
            </a:r>
            <a:endParaRPr lang="en-US" sz="2600" dirty="0" smtClean="0"/>
          </a:p>
          <a:p>
            <a:r>
              <a:rPr lang="en-US" sz="2600" dirty="0" smtClean="0"/>
              <a:t>Goals</a:t>
            </a:r>
          </a:p>
          <a:p>
            <a:pPr lvl="1"/>
            <a:r>
              <a:rPr lang="en-US" sz="2000" b="1" dirty="0" smtClean="0"/>
              <a:t>Clustering:</a:t>
            </a:r>
            <a:r>
              <a:rPr lang="en-US" sz="2000" dirty="0" smtClean="0"/>
              <a:t> discover groups of similar samples with the data</a:t>
            </a:r>
          </a:p>
          <a:p>
            <a:pPr lvl="1"/>
            <a:r>
              <a:rPr lang="en-US" sz="2000" b="1" dirty="0" smtClean="0"/>
              <a:t>Density estimation</a:t>
            </a:r>
            <a:r>
              <a:rPr lang="en-US" sz="2000" dirty="0" smtClean="0"/>
              <a:t>:</a:t>
            </a:r>
            <a:r>
              <a:rPr lang="en-US" sz="2000" dirty="0"/>
              <a:t> d</a:t>
            </a:r>
            <a:r>
              <a:rPr lang="en-US" sz="2000" dirty="0" smtClean="0"/>
              <a:t>etermine the distribution of data with the input space</a:t>
            </a:r>
          </a:p>
          <a:p>
            <a:pPr lvl="1"/>
            <a:r>
              <a:rPr lang="en-US" sz="2000" b="1" dirty="0" smtClean="0"/>
              <a:t>Discovering latent factors</a:t>
            </a:r>
            <a:r>
              <a:rPr lang="en-US" sz="2000" dirty="0" smtClean="0"/>
              <a:t>: reduce the dimensionality by projection the data to a lower dimensional</a:t>
            </a:r>
          </a:p>
          <a:p>
            <a:pPr lvl="1"/>
            <a:r>
              <a:rPr lang="en-US" sz="2000" b="1" dirty="0" smtClean="0"/>
              <a:t>Abnormal detection</a:t>
            </a:r>
            <a:r>
              <a:rPr lang="en-US" sz="2000" dirty="0" smtClean="0"/>
              <a:t>: detect abnormal sample in the input data set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Unsup</a:t>
            </a:r>
            <a:r>
              <a:rPr lang="en-US" altLang="zh-CN" dirty="0" err="1" smtClean="0"/>
              <a:t>E</a:t>
            </a:r>
            <a:r>
              <a:rPr lang="en-US" dirty="0" err="1" smtClean="0"/>
              <a:t>rised</a:t>
            </a:r>
            <a:r>
              <a:rPr lang="en-US" dirty="0" smtClean="0"/>
              <a:t> Learning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0" y="1676400"/>
            <a:ext cx="24892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4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Linear / Non-linear</a:t>
            </a:r>
          </a:p>
          <a:p>
            <a:pPr lvl="1"/>
            <a:r>
              <a:rPr lang="en-US" dirty="0" smtClean="0"/>
              <a:t>Linear: </a:t>
            </a:r>
            <a:r>
              <a:rPr lang="en-US" dirty="0"/>
              <a:t> </a:t>
            </a:r>
            <a:r>
              <a:rPr lang="en-US" altLang="zh-CN" dirty="0" smtClean="0"/>
              <a:t>Predict function </a:t>
            </a:r>
            <a:r>
              <a:rPr lang="en-US" dirty="0" smtClean="0"/>
              <a:t>is a linear combination of the model parameters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Non-linear:</a:t>
            </a:r>
          </a:p>
          <a:p>
            <a:r>
              <a:rPr lang="en-US" dirty="0" smtClean="0"/>
              <a:t>Discriminative / Generative </a:t>
            </a:r>
            <a:endParaRPr lang="en-US" dirty="0"/>
          </a:p>
          <a:p>
            <a:pPr lvl="1"/>
            <a:r>
              <a:rPr lang="en-US" dirty="0" smtClean="0"/>
              <a:t>Discriminate:  Learn conditional probability p(</a:t>
            </a:r>
            <a:r>
              <a:rPr lang="en-US" dirty="0" err="1" smtClean="0"/>
              <a:t>y|x</a:t>
            </a:r>
            <a:r>
              <a:rPr lang="en-US" dirty="0" smtClean="0"/>
              <a:t>) directly, or learn a direct mapping from input x to class label y</a:t>
            </a:r>
          </a:p>
          <a:p>
            <a:pPr lvl="1"/>
            <a:r>
              <a:rPr lang="en-US" dirty="0" smtClean="0"/>
              <a:t>Generative: Learn joint probability p(</a:t>
            </a:r>
            <a:r>
              <a:rPr lang="en-US" dirty="0" err="1" smtClean="0"/>
              <a:t>x,y</a:t>
            </a:r>
            <a:r>
              <a:rPr lang="en-US" dirty="0" smtClean="0"/>
              <a:t>), and make their predictions by using Bayes rules to calculate p(</a:t>
            </a:r>
            <a:r>
              <a:rPr lang="en-US" dirty="0" err="1" smtClean="0"/>
              <a:t>y|x</a:t>
            </a:r>
            <a:r>
              <a:rPr lang="en-US" dirty="0" smtClean="0"/>
              <a:t>) and then picking the most likely label y</a:t>
            </a:r>
            <a:endParaRPr lang="en-US" dirty="0"/>
          </a:p>
          <a:p>
            <a:r>
              <a:rPr lang="en-US" dirty="0" smtClean="0"/>
              <a:t>Parametric / </a:t>
            </a:r>
            <a:r>
              <a:rPr lang="en-US" dirty="0"/>
              <a:t>N</a:t>
            </a:r>
            <a:r>
              <a:rPr lang="en-US" dirty="0" smtClean="0"/>
              <a:t>onparametric</a:t>
            </a:r>
            <a:endParaRPr lang="en-US" dirty="0"/>
          </a:p>
          <a:p>
            <a:pPr lvl="1"/>
            <a:r>
              <a:rPr lang="en-US" dirty="0"/>
              <a:t>Parametric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N</a:t>
            </a:r>
            <a:r>
              <a:rPr lang="en-US" dirty="0" smtClean="0"/>
              <a:t>onparametric: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Model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6400" y="2209800"/>
            <a:ext cx="63373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2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sz="1600" dirty="0" smtClean="0"/>
              <a:t>Lecture 1: Overview of Machine Learning &amp; Linear regression</a:t>
            </a:r>
          </a:p>
          <a:p>
            <a:r>
              <a:rPr lang="en-US" sz="1600" dirty="0" smtClean="0"/>
              <a:t>Lecture 2: Linear classification - Logistic Regression &amp; SVM</a:t>
            </a:r>
          </a:p>
          <a:p>
            <a:r>
              <a:rPr lang="en-US" sz="1600" dirty="0" smtClean="0"/>
              <a:t>Lecture 3: Non-linear classification – Decision Tree, Random Forest, kernel SVM</a:t>
            </a:r>
          </a:p>
          <a:p>
            <a:r>
              <a:rPr lang="en-US" sz="1600" dirty="0" smtClean="0"/>
              <a:t>Lecture 4: Clustering – K-means, Mixture Gaussian</a:t>
            </a:r>
          </a:p>
          <a:p>
            <a:r>
              <a:rPr lang="en-US" sz="1600" dirty="0" smtClean="0"/>
              <a:t>Lecture 5: Topic Model – PLSA, LDA</a:t>
            </a:r>
          </a:p>
          <a:p>
            <a:r>
              <a:rPr lang="en-US" sz="1600" dirty="0" smtClean="0"/>
              <a:t>Lecture 6: Other topics - model combination &amp; recall &amp; other common </a:t>
            </a:r>
            <a:r>
              <a:rPr lang="en-US" altLang="zh-CN" sz="1600" dirty="0" smtClean="0"/>
              <a:t>model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r>
              <a:rPr lang="en-US" altLang="zh-CN" dirty="0" smtClean="0"/>
              <a:t>our</a:t>
            </a:r>
            <a:r>
              <a:rPr lang="en-US" dirty="0" smtClean="0"/>
              <a:t> 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2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procedure of machine </a:t>
            </a:r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86859" y="1066800"/>
            <a:ext cx="3048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Figure out the problem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676400" y="1713753"/>
            <a:ext cx="3048000" cy="7246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Generate dataset</a:t>
            </a:r>
          </a:p>
          <a:p>
            <a:pPr algn="ctr"/>
            <a:r>
              <a:rPr lang="en-US" sz="1600" dirty="0"/>
              <a:t>(</a:t>
            </a:r>
            <a:r>
              <a:rPr lang="en-US" sz="1400" dirty="0" smtClean="0"/>
              <a:t>Determine the label and figure out features )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1676400" y="2705847"/>
            <a:ext cx="3048000" cy="4945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Train</a:t>
            </a:r>
          </a:p>
          <a:p>
            <a:pPr algn="ctr"/>
            <a:r>
              <a:rPr lang="en-US" sz="1600" dirty="0" smtClean="0"/>
              <a:t>(Build a model)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1676400" y="4114800"/>
            <a:ext cx="3048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Test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5097930" y="3200400"/>
            <a:ext cx="3284071" cy="711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Refine the model</a:t>
            </a:r>
          </a:p>
          <a:p>
            <a:pPr marL="285750" indent="-285750" algn="ctr">
              <a:buFontTx/>
              <a:buChar char="-"/>
            </a:pPr>
            <a:r>
              <a:rPr lang="en-US" sz="1400" dirty="0" smtClean="0"/>
              <a:t>Feature selection</a:t>
            </a:r>
          </a:p>
          <a:p>
            <a:pPr marL="285750" indent="-285750" algn="ctr">
              <a:buFontTx/>
              <a:buChar char="-"/>
            </a:pPr>
            <a:r>
              <a:rPr lang="en-US" sz="1400" dirty="0" smtClean="0"/>
              <a:t>Try different models</a:t>
            </a:r>
            <a:endParaRPr lang="en-US" sz="1400" dirty="0"/>
          </a:p>
        </p:txBody>
      </p:sp>
      <p:cxnSp>
        <p:nvCxnSpPr>
          <p:cNvPr id="20" name="Straight Arrow Connector 19"/>
          <p:cNvCxnSpPr>
            <a:stCxn id="6" idx="2"/>
            <a:endCxn id="10" idx="0"/>
          </p:cNvCxnSpPr>
          <p:nvPr/>
        </p:nvCxnSpPr>
        <p:spPr>
          <a:xfrm flipH="1">
            <a:off x="3200400" y="1447800"/>
            <a:ext cx="10459" cy="265953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2" idx="0"/>
          </p:cNvCxnSpPr>
          <p:nvPr/>
        </p:nvCxnSpPr>
        <p:spPr>
          <a:xfrm>
            <a:off x="3200400" y="2438400"/>
            <a:ext cx="0" cy="26744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2"/>
            <a:endCxn id="30" idx="0"/>
          </p:cNvCxnSpPr>
          <p:nvPr/>
        </p:nvCxnSpPr>
        <p:spPr>
          <a:xfrm>
            <a:off x="3200400" y="3200400"/>
            <a:ext cx="0" cy="22860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4" idx="3"/>
            <a:endCxn id="16" idx="2"/>
          </p:cNvCxnSpPr>
          <p:nvPr/>
        </p:nvCxnSpPr>
        <p:spPr>
          <a:xfrm flipV="1">
            <a:off x="4724400" y="3911600"/>
            <a:ext cx="2015566" cy="393700"/>
          </a:xfrm>
          <a:prstGeom prst="curvedConnector2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6" idx="0"/>
            <a:endCxn id="12" idx="3"/>
          </p:cNvCxnSpPr>
          <p:nvPr/>
        </p:nvCxnSpPr>
        <p:spPr>
          <a:xfrm rot="16200000" flipV="1">
            <a:off x="5608545" y="2068979"/>
            <a:ext cx="247276" cy="2015566"/>
          </a:xfrm>
          <a:prstGeom prst="curvedConnector2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rminator 29"/>
          <p:cNvSpPr/>
          <p:nvPr/>
        </p:nvSpPr>
        <p:spPr>
          <a:xfrm>
            <a:off x="2580789" y="3429000"/>
            <a:ext cx="1239221" cy="455406"/>
          </a:xfrm>
          <a:prstGeom prst="flowChartTerminator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/>
              <a:t>Model</a:t>
            </a:r>
            <a:endParaRPr lang="en-US" sz="1600" dirty="0"/>
          </a:p>
        </p:txBody>
      </p:sp>
      <p:cxnSp>
        <p:nvCxnSpPr>
          <p:cNvPr id="32" name="Straight Arrow Connector 31"/>
          <p:cNvCxnSpPr>
            <a:stCxn id="30" idx="2"/>
            <a:endCxn id="14" idx="0"/>
          </p:cNvCxnSpPr>
          <p:nvPr/>
        </p:nvCxnSpPr>
        <p:spPr>
          <a:xfrm>
            <a:off x="3200400" y="3884406"/>
            <a:ext cx="0" cy="23039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Multidocument 45"/>
          <p:cNvSpPr/>
          <p:nvPr/>
        </p:nvSpPr>
        <p:spPr>
          <a:xfrm>
            <a:off x="710602" y="5486400"/>
            <a:ext cx="1371600" cy="609776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data</a:t>
            </a:r>
            <a:endParaRPr lang="en-US" dirty="0"/>
          </a:p>
        </p:txBody>
      </p:sp>
      <p:sp>
        <p:nvSpPr>
          <p:cNvPr id="47" name="Terminator 46"/>
          <p:cNvSpPr/>
          <p:nvPr/>
        </p:nvSpPr>
        <p:spPr>
          <a:xfrm>
            <a:off x="2793850" y="5558114"/>
            <a:ext cx="1239221" cy="455406"/>
          </a:xfrm>
          <a:prstGeom prst="flowChartTerminator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26472" y="882134"/>
            <a:ext cx="76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Train: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30200" y="4966162"/>
            <a:ext cx="967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Predict: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46" idx="3"/>
            <a:endCxn id="47" idx="1"/>
          </p:cNvCxnSpPr>
          <p:nvPr/>
        </p:nvCxnSpPr>
        <p:spPr>
          <a:xfrm flipV="1">
            <a:off x="2082202" y="5785817"/>
            <a:ext cx="711648" cy="547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Process 71"/>
          <p:cNvSpPr/>
          <p:nvPr/>
        </p:nvSpPr>
        <p:spPr>
          <a:xfrm>
            <a:off x="4826896" y="5558114"/>
            <a:ext cx="2031104" cy="490185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/>
              <a:t>Output</a:t>
            </a:r>
            <a:r>
              <a:rPr lang="en-US" dirty="0" smtClean="0"/>
              <a:t> value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47" idx="3"/>
            <a:endCxn id="72" idx="1"/>
          </p:cNvCxnSpPr>
          <p:nvPr/>
        </p:nvCxnSpPr>
        <p:spPr>
          <a:xfrm>
            <a:off x="4033071" y="5785817"/>
            <a:ext cx="793825" cy="1739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61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sz="2200" dirty="0" smtClean="0"/>
              <a:t>Accuracy: </a:t>
            </a:r>
          </a:p>
          <a:p>
            <a:pPr lvl="1"/>
            <a:r>
              <a:rPr lang="en-US" altLang="zh-CN" dirty="0" smtClean="0"/>
              <a:t>(A+D)/(A+B+C+D)</a:t>
            </a:r>
            <a:endParaRPr lang="en-US" altLang="zh-CN" dirty="0"/>
          </a:p>
          <a:p>
            <a:r>
              <a:rPr lang="en-US" sz="2200" dirty="0"/>
              <a:t>Precision-</a:t>
            </a:r>
            <a:r>
              <a:rPr lang="en-US" sz="2200" dirty="0" smtClean="0"/>
              <a:t>Recall:</a:t>
            </a:r>
          </a:p>
          <a:p>
            <a:pPr lvl="1"/>
            <a:r>
              <a:rPr lang="en-US" dirty="0" smtClean="0"/>
              <a:t>Precision: A/(</a:t>
            </a:r>
            <a:r>
              <a:rPr lang="en-US" dirty="0"/>
              <a:t>A</a:t>
            </a:r>
            <a:r>
              <a:rPr lang="en-US" altLang="zh-CN" dirty="0" smtClean="0"/>
              <a:t>+B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Recall: C/(C+D)</a:t>
            </a:r>
            <a:endParaRPr lang="en-US" dirty="0"/>
          </a:p>
          <a:p>
            <a:r>
              <a:rPr lang="en-US" sz="2200" dirty="0" smtClean="0"/>
              <a:t>AUC</a:t>
            </a:r>
          </a:p>
          <a:p>
            <a:pPr lvl="1"/>
            <a:r>
              <a:rPr lang="en-US" dirty="0" smtClean="0"/>
              <a:t>The area under ROC curve</a:t>
            </a:r>
          </a:p>
          <a:p>
            <a:pPr lvl="1"/>
            <a:r>
              <a:rPr lang="en-US" dirty="0" smtClean="0"/>
              <a:t>ROC curve:</a:t>
            </a:r>
          </a:p>
          <a:p>
            <a:pPr lvl="2"/>
            <a:r>
              <a:rPr lang="en-US" dirty="0" smtClean="0"/>
              <a:t>x: FP rate = FP/(FP+TN)</a:t>
            </a:r>
          </a:p>
          <a:p>
            <a:pPr lvl="2"/>
            <a:r>
              <a:rPr lang="en-US" dirty="0" smtClean="0"/>
              <a:t>y: TP rate = TP/(TP+FN)</a:t>
            </a:r>
          </a:p>
          <a:p>
            <a:pPr lvl="1"/>
            <a:r>
              <a:rPr lang="en-US" dirty="0" smtClean="0"/>
              <a:t>Random classification is a line between (0,0) and (1,1)</a:t>
            </a:r>
            <a:endParaRPr lang="en-US" dirty="0"/>
          </a:p>
          <a:p>
            <a:pPr lvl="1"/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evaluation metric</a:t>
            </a:r>
            <a:br>
              <a:rPr lang="en-US" dirty="0" smtClean="0"/>
            </a:br>
            <a:r>
              <a:rPr lang="en-US" dirty="0" smtClean="0"/>
              <a:t>- Binary classification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462452"/>
              </p:ext>
            </p:extLst>
          </p:nvPr>
        </p:nvGraphicFramePr>
        <p:xfrm>
          <a:off x="4234329" y="2209800"/>
          <a:ext cx="43434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</a:t>
                      </a:r>
                      <a:r>
                        <a:rPr lang="en-US" baseline="0" dirty="0" smtClean="0"/>
                        <a:t> 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</a:t>
                      </a:r>
                      <a:r>
                        <a:rPr lang="en-US" baseline="0" dirty="0" smtClean="0"/>
                        <a:t> 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88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sz="2800" dirty="0" smtClean="0"/>
              <a:t>Mean </a:t>
            </a:r>
            <a:r>
              <a:rPr lang="en-US" sz="2800" dirty="0"/>
              <a:t>absolute </a:t>
            </a:r>
            <a:r>
              <a:rPr lang="en-US" sz="2800" dirty="0" smtClean="0"/>
              <a:t>error</a:t>
            </a:r>
            <a:r>
              <a:rPr lang="en-US" sz="2400" dirty="0" smtClean="0"/>
              <a:t> </a:t>
            </a:r>
            <a:r>
              <a:rPr lang="en-US" sz="2400" dirty="0"/>
              <a:t>(MAE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Mean square error (MSE</a:t>
            </a:r>
            <a:r>
              <a:rPr lang="en-US" sz="2400" dirty="0" smtClean="0"/>
              <a:t>)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evaluation metric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Regression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7800" y="2057400"/>
            <a:ext cx="3797300" cy="698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847" y="3422650"/>
            <a:ext cx="25527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3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smtClean="0"/>
              <a:t>the model is too much complex(have </a:t>
            </a:r>
            <a:r>
              <a:rPr lang="en-US" dirty="0"/>
              <a:t>too </a:t>
            </a:r>
            <a:r>
              <a:rPr lang="en-US" dirty="0" smtClean="0"/>
              <a:t>many parameters), </a:t>
            </a:r>
            <a:r>
              <a:rPr lang="en-US" dirty="0"/>
              <a:t>the learned </a:t>
            </a:r>
            <a:r>
              <a:rPr lang="en-US" dirty="0" smtClean="0"/>
              <a:t>prediction </a:t>
            </a:r>
            <a:r>
              <a:rPr lang="en-US" dirty="0"/>
              <a:t>may fit the training set very </a:t>
            </a:r>
            <a:r>
              <a:rPr lang="en-US" dirty="0" smtClean="0"/>
              <a:t>well, </a:t>
            </a:r>
            <a:r>
              <a:rPr lang="en-US" dirty="0"/>
              <a:t>but fail to generalize to new </a:t>
            </a:r>
            <a:r>
              <a:rPr lang="en-US" dirty="0" smtClean="0"/>
              <a:t>examples</a:t>
            </a:r>
          </a:p>
          <a:p>
            <a:r>
              <a:rPr lang="en-US" dirty="0" smtClean="0"/>
              <a:t>Example: Predict price of the house according to size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r>
              <a:rPr lang="en-US" dirty="0" smtClean="0"/>
              <a:t> problem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1356" y="4926517"/>
            <a:ext cx="952837" cy="23619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0230" y="4926517"/>
            <a:ext cx="1697355" cy="255083"/>
          </a:xfrm>
          <a:prstGeom prst="rect">
            <a:avLst/>
          </a:prstGeom>
        </p:spPr>
      </p:pic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679015"/>
              </p:ext>
            </p:extLst>
          </p:nvPr>
        </p:nvGraphicFramePr>
        <p:xfrm>
          <a:off x="768219" y="3029940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7" name="TextBox 26"/>
          <p:cNvSpPr txBox="1"/>
          <p:nvPr/>
        </p:nvSpPr>
        <p:spPr>
          <a:xfrm rot="16200000">
            <a:off x="223133" y="3709936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8" name="TextBox 20"/>
          <p:cNvSpPr txBox="1"/>
          <p:nvPr/>
        </p:nvSpPr>
        <p:spPr>
          <a:xfrm>
            <a:off x="1312781" y="4602072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graphicFrame>
        <p:nvGraphicFramePr>
          <p:cNvPr id="29" name="Char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6657966"/>
              </p:ext>
            </p:extLst>
          </p:nvPr>
        </p:nvGraphicFramePr>
        <p:xfrm>
          <a:off x="3424595" y="3029940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0" name="TextBox 29"/>
          <p:cNvSpPr txBox="1"/>
          <p:nvPr/>
        </p:nvSpPr>
        <p:spPr>
          <a:xfrm rot="16200000">
            <a:off x="2879509" y="3709936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31" name="TextBox 20"/>
          <p:cNvSpPr txBox="1"/>
          <p:nvPr/>
        </p:nvSpPr>
        <p:spPr>
          <a:xfrm>
            <a:off x="3969157" y="4602072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graphicFrame>
        <p:nvGraphicFramePr>
          <p:cNvPr id="32" name="Char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5320376"/>
              </p:ext>
            </p:extLst>
          </p:nvPr>
        </p:nvGraphicFramePr>
        <p:xfrm>
          <a:off x="6243995" y="3033453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3" name="TextBox 32"/>
          <p:cNvSpPr txBox="1"/>
          <p:nvPr/>
        </p:nvSpPr>
        <p:spPr>
          <a:xfrm rot="16200000">
            <a:off x="5698909" y="3713449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34" name="TextBox 20"/>
          <p:cNvSpPr txBox="1"/>
          <p:nvPr/>
        </p:nvSpPr>
        <p:spPr>
          <a:xfrm>
            <a:off x="6788557" y="4605585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pic>
        <p:nvPicPr>
          <p:cNvPr id="35" name="Picture 3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7651" y="4904236"/>
            <a:ext cx="3033949" cy="235271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V="1">
            <a:off x="990600" y="3200400"/>
            <a:ext cx="1524000" cy="1175662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Freeform 51"/>
          <p:cNvSpPr/>
          <p:nvPr/>
        </p:nvSpPr>
        <p:spPr>
          <a:xfrm>
            <a:off x="3750235" y="3324202"/>
            <a:ext cx="1419412" cy="1210445"/>
          </a:xfrm>
          <a:custGeom>
            <a:avLst/>
            <a:gdLst>
              <a:gd name="connsiteX0" fmla="*/ 0 w 1419412"/>
              <a:gd name="connsiteY0" fmla="*/ 1210445 h 1210445"/>
              <a:gd name="connsiteX1" fmla="*/ 29883 w 1419412"/>
              <a:gd name="connsiteY1" fmla="*/ 1120798 h 1210445"/>
              <a:gd name="connsiteX2" fmla="*/ 89647 w 1419412"/>
              <a:gd name="connsiteY2" fmla="*/ 1001269 h 1210445"/>
              <a:gd name="connsiteX3" fmla="*/ 134471 w 1419412"/>
              <a:gd name="connsiteY3" fmla="*/ 911622 h 1210445"/>
              <a:gd name="connsiteX4" fmla="*/ 179294 w 1419412"/>
              <a:gd name="connsiteY4" fmla="*/ 821974 h 1210445"/>
              <a:gd name="connsiteX5" fmla="*/ 194236 w 1419412"/>
              <a:gd name="connsiteY5" fmla="*/ 777151 h 1210445"/>
              <a:gd name="connsiteX6" fmla="*/ 239059 w 1419412"/>
              <a:gd name="connsiteY6" fmla="*/ 732327 h 1210445"/>
              <a:gd name="connsiteX7" fmla="*/ 313765 w 1419412"/>
              <a:gd name="connsiteY7" fmla="*/ 657622 h 1210445"/>
              <a:gd name="connsiteX8" fmla="*/ 343647 w 1419412"/>
              <a:gd name="connsiteY8" fmla="*/ 612798 h 1210445"/>
              <a:gd name="connsiteX9" fmla="*/ 403412 w 1419412"/>
              <a:gd name="connsiteY9" fmla="*/ 553033 h 1210445"/>
              <a:gd name="connsiteX10" fmla="*/ 448236 w 1419412"/>
              <a:gd name="connsiteY10" fmla="*/ 493269 h 1210445"/>
              <a:gd name="connsiteX11" fmla="*/ 537883 w 1419412"/>
              <a:gd name="connsiteY11" fmla="*/ 448445 h 1210445"/>
              <a:gd name="connsiteX12" fmla="*/ 627530 w 1419412"/>
              <a:gd name="connsiteY12" fmla="*/ 358798 h 1210445"/>
              <a:gd name="connsiteX13" fmla="*/ 672353 w 1419412"/>
              <a:gd name="connsiteY13" fmla="*/ 328916 h 1210445"/>
              <a:gd name="connsiteX14" fmla="*/ 702236 w 1419412"/>
              <a:gd name="connsiteY14" fmla="*/ 299033 h 1210445"/>
              <a:gd name="connsiteX15" fmla="*/ 762000 w 1419412"/>
              <a:gd name="connsiteY15" fmla="*/ 284092 h 1210445"/>
              <a:gd name="connsiteX16" fmla="*/ 806824 w 1419412"/>
              <a:gd name="connsiteY16" fmla="*/ 254210 h 1210445"/>
              <a:gd name="connsiteX17" fmla="*/ 896471 w 1419412"/>
              <a:gd name="connsiteY17" fmla="*/ 224327 h 1210445"/>
              <a:gd name="connsiteX18" fmla="*/ 941294 w 1419412"/>
              <a:gd name="connsiteY18" fmla="*/ 194445 h 1210445"/>
              <a:gd name="connsiteX19" fmla="*/ 971177 w 1419412"/>
              <a:gd name="connsiteY19" fmla="*/ 164563 h 1210445"/>
              <a:gd name="connsiteX20" fmla="*/ 1030941 w 1419412"/>
              <a:gd name="connsiteY20" fmla="*/ 149622 h 1210445"/>
              <a:gd name="connsiteX21" fmla="*/ 1075765 w 1419412"/>
              <a:gd name="connsiteY21" fmla="*/ 119739 h 1210445"/>
              <a:gd name="connsiteX22" fmla="*/ 1135530 w 1419412"/>
              <a:gd name="connsiteY22" fmla="*/ 104798 h 1210445"/>
              <a:gd name="connsiteX23" fmla="*/ 1195294 w 1419412"/>
              <a:gd name="connsiteY23" fmla="*/ 74916 h 1210445"/>
              <a:gd name="connsiteX24" fmla="*/ 1240118 w 1419412"/>
              <a:gd name="connsiteY24" fmla="*/ 59974 h 1210445"/>
              <a:gd name="connsiteX25" fmla="*/ 1284941 w 1419412"/>
              <a:gd name="connsiteY25" fmla="*/ 30092 h 1210445"/>
              <a:gd name="connsiteX26" fmla="*/ 1344706 w 1419412"/>
              <a:gd name="connsiteY26" fmla="*/ 15151 h 1210445"/>
              <a:gd name="connsiteX27" fmla="*/ 1419412 w 1419412"/>
              <a:gd name="connsiteY27" fmla="*/ 210 h 1210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419412" h="1210445">
                <a:moveTo>
                  <a:pt x="0" y="1210445"/>
                </a:moveTo>
                <a:cubicBezTo>
                  <a:pt x="9961" y="1180563"/>
                  <a:pt x="17475" y="1149750"/>
                  <a:pt x="29883" y="1120798"/>
                </a:cubicBezTo>
                <a:cubicBezTo>
                  <a:pt x="47430" y="1079854"/>
                  <a:pt x="75560" y="1043529"/>
                  <a:pt x="89647" y="1001269"/>
                </a:cubicBezTo>
                <a:cubicBezTo>
                  <a:pt x="110268" y="939410"/>
                  <a:pt x="95853" y="969549"/>
                  <a:pt x="134471" y="911622"/>
                </a:cubicBezTo>
                <a:cubicBezTo>
                  <a:pt x="172022" y="798966"/>
                  <a:pt x="121371" y="937819"/>
                  <a:pt x="179294" y="821974"/>
                </a:cubicBezTo>
                <a:cubicBezTo>
                  <a:pt x="186337" y="807887"/>
                  <a:pt x="185500" y="790255"/>
                  <a:pt x="194236" y="777151"/>
                </a:cubicBezTo>
                <a:cubicBezTo>
                  <a:pt x="205957" y="759570"/>
                  <a:pt x="225532" y="748560"/>
                  <a:pt x="239059" y="732327"/>
                </a:cubicBezTo>
                <a:cubicBezTo>
                  <a:pt x="301311" y="657624"/>
                  <a:pt x="231590" y="712404"/>
                  <a:pt x="313765" y="657622"/>
                </a:cubicBezTo>
                <a:cubicBezTo>
                  <a:pt x="323726" y="642681"/>
                  <a:pt x="331961" y="626432"/>
                  <a:pt x="343647" y="612798"/>
                </a:cubicBezTo>
                <a:cubicBezTo>
                  <a:pt x="361982" y="591407"/>
                  <a:pt x="386508" y="575572"/>
                  <a:pt x="403412" y="553033"/>
                </a:cubicBezTo>
                <a:cubicBezTo>
                  <a:pt x="418353" y="533112"/>
                  <a:pt x="430628" y="510877"/>
                  <a:pt x="448236" y="493269"/>
                </a:cubicBezTo>
                <a:cubicBezTo>
                  <a:pt x="477202" y="464303"/>
                  <a:pt x="501424" y="460598"/>
                  <a:pt x="537883" y="448445"/>
                </a:cubicBezTo>
                <a:cubicBezTo>
                  <a:pt x="567765" y="418563"/>
                  <a:pt x="592368" y="382240"/>
                  <a:pt x="627530" y="358798"/>
                </a:cubicBezTo>
                <a:cubicBezTo>
                  <a:pt x="642471" y="348837"/>
                  <a:pt x="658331" y="340134"/>
                  <a:pt x="672353" y="328916"/>
                </a:cubicBezTo>
                <a:cubicBezTo>
                  <a:pt x="683353" y="320116"/>
                  <a:pt x="689636" y="305333"/>
                  <a:pt x="702236" y="299033"/>
                </a:cubicBezTo>
                <a:cubicBezTo>
                  <a:pt x="720603" y="289850"/>
                  <a:pt x="742079" y="289072"/>
                  <a:pt x="762000" y="284092"/>
                </a:cubicBezTo>
                <a:cubicBezTo>
                  <a:pt x="776941" y="274131"/>
                  <a:pt x="790415" y="261503"/>
                  <a:pt x="806824" y="254210"/>
                </a:cubicBezTo>
                <a:cubicBezTo>
                  <a:pt x="835608" y="241417"/>
                  <a:pt x="870262" y="241799"/>
                  <a:pt x="896471" y="224327"/>
                </a:cubicBezTo>
                <a:cubicBezTo>
                  <a:pt x="911412" y="214366"/>
                  <a:pt x="927272" y="205662"/>
                  <a:pt x="941294" y="194445"/>
                </a:cubicBezTo>
                <a:cubicBezTo>
                  <a:pt x="952294" y="185645"/>
                  <a:pt x="958577" y="170863"/>
                  <a:pt x="971177" y="164563"/>
                </a:cubicBezTo>
                <a:cubicBezTo>
                  <a:pt x="989544" y="155380"/>
                  <a:pt x="1011020" y="154602"/>
                  <a:pt x="1030941" y="149622"/>
                </a:cubicBezTo>
                <a:cubicBezTo>
                  <a:pt x="1045882" y="139661"/>
                  <a:pt x="1059260" y="126813"/>
                  <a:pt x="1075765" y="119739"/>
                </a:cubicBezTo>
                <a:cubicBezTo>
                  <a:pt x="1094639" y="111650"/>
                  <a:pt x="1116303" y="112008"/>
                  <a:pt x="1135530" y="104798"/>
                </a:cubicBezTo>
                <a:cubicBezTo>
                  <a:pt x="1156385" y="96978"/>
                  <a:pt x="1174822" y="83690"/>
                  <a:pt x="1195294" y="74916"/>
                </a:cubicBezTo>
                <a:cubicBezTo>
                  <a:pt x="1209770" y="68712"/>
                  <a:pt x="1226031" y="67018"/>
                  <a:pt x="1240118" y="59974"/>
                </a:cubicBezTo>
                <a:cubicBezTo>
                  <a:pt x="1256179" y="51943"/>
                  <a:pt x="1268436" y="37165"/>
                  <a:pt x="1284941" y="30092"/>
                </a:cubicBezTo>
                <a:cubicBezTo>
                  <a:pt x="1303815" y="22003"/>
                  <a:pt x="1324961" y="20792"/>
                  <a:pt x="1344706" y="15151"/>
                </a:cubicBezTo>
                <a:cubicBezTo>
                  <a:pt x="1408025" y="-2940"/>
                  <a:pt x="1368060" y="210"/>
                  <a:pt x="1419412" y="210"/>
                </a:cubicBezTo>
              </a:path>
            </a:pathLst>
          </a:cu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6529294" y="3221650"/>
            <a:ext cx="1643530" cy="1274150"/>
          </a:xfrm>
          <a:custGeom>
            <a:avLst/>
            <a:gdLst>
              <a:gd name="connsiteX0" fmla="*/ 0 w 1643530"/>
              <a:gd name="connsiteY0" fmla="*/ 1124738 h 1274150"/>
              <a:gd name="connsiteX1" fmla="*/ 44824 w 1643530"/>
              <a:gd name="connsiteY1" fmla="*/ 1214385 h 1274150"/>
              <a:gd name="connsiteX2" fmla="*/ 119530 w 1643530"/>
              <a:gd name="connsiteY2" fmla="*/ 1274150 h 1274150"/>
              <a:gd name="connsiteX3" fmla="*/ 164353 w 1643530"/>
              <a:gd name="connsiteY3" fmla="*/ 1259209 h 1274150"/>
              <a:gd name="connsiteX4" fmla="*/ 209177 w 1643530"/>
              <a:gd name="connsiteY4" fmla="*/ 1109797 h 1274150"/>
              <a:gd name="connsiteX5" fmla="*/ 224118 w 1643530"/>
              <a:gd name="connsiteY5" fmla="*/ 1064974 h 1274150"/>
              <a:gd name="connsiteX6" fmla="*/ 209177 w 1643530"/>
              <a:gd name="connsiteY6" fmla="*/ 825915 h 1274150"/>
              <a:gd name="connsiteX7" fmla="*/ 194235 w 1643530"/>
              <a:gd name="connsiteY7" fmla="*/ 616738 h 1274150"/>
              <a:gd name="connsiteX8" fmla="*/ 239059 w 1643530"/>
              <a:gd name="connsiteY8" fmla="*/ 422503 h 1274150"/>
              <a:gd name="connsiteX9" fmla="*/ 254000 w 1643530"/>
              <a:gd name="connsiteY9" fmla="*/ 377680 h 1274150"/>
              <a:gd name="connsiteX10" fmla="*/ 268941 w 1643530"/>
              <a:gd name="connsiteY10" fmla="*/ 332856 h 1274150"/>
              <a:gd name="connsiteX11" fmla="*/ 313765 w 1643530"/>
              <a:gd name="connsiteY11" fmla="*/ 317915 h 1274150"/>
              <a:gd name="connsiteX12" fmla="*/ 343647 w 1643530"/>
              <a:gd name="connsiteY12" fmla="*/ 362738 h 1274150"/>
              <a:gd name="connsiteX13" fmla="*/ 373530 w 1643530"/>
              <a:gd name="connsiteY13" fmla="*/ 512150 h 1274150"/>
              <a:gd name="connsiteX14" fmla="*/ 463177 w 1643530"/>
              <a:gd name="connsiteY14" fmla="*/ 631680 h 1274150"/>
              <a:gd name="connsiteX15" fmla="*/ 567765 w 1643530"/>
              <a:gd name="connsiteY15" fmla="*/ 661562 h 1274150"/>
              <a:gd name="connsiteX16" fmla="*/ 597647 w 1643530"/>
              <a:gd name="connsiteY16" fmla="*/ 616738 h 1274150"/>
              <a:gd name="connsiteX17" fmla="*/ 627530 w 1643530"/>
              <a:gd name="connsiteY17" fmla="*/ 512150 h 1274150"/>
              <a:gd name="connsiteX18" fmla="*/ 687294 w 1643530"/>
              <a:gd name="connsiteY18" fmla="*/ 437444 h 1274150"/>
              <a:gd name="connsiteX19" fmla="*/ 717177 w 1643530"/>
              <a:gd name="connsiteY19" fmla="*/ 392621 h 1274150"/>
              <a:gd name="connsiteX20" fmla="*/ 747059 w 1643530"/>
              <a:gd name="connsiteY20" fmla="*/ 362738 h 1274150"/>
              <a:gd name="connsiteX21" fmla="*/ 776941 w 1643530"/>
              <a:gd name="connsiteY21" fmla="*/ 317915 h 1274150"/>
              <a:gd name="connsiteX22" fmla="*/ 836706 w 1643530"/>
              <a:gd name="connsiteY22" fmla="*/ 258150 h 1274150"/>
              <a:gd name="connsiteX23" fmla="*/ 866588 w 1643530"/>
              <a:gd name="connsiteY23" fmla="*/ 213327 h 1274150"/>
              <a:gd name="connsiteX24" fmla="*/ 896471 w 1643530"/>
              <a:gd name="connsiteY24" fmla="*/ 183444 h 1274150"/>
              <a:gd name="connsiteX25" fmla="*/ 926353 w 1643530"/>
              <a:gd name="connsiteY25" fmla="*/ 138621 h 1274150"/>
              <a:gd name="connsiteX26" fmla="*/ 986118 w 1643530"/>
              <a:gd name="connsiteY26" fmla="*/ 78856 h 1274150"/>
              <a:gd name="connsiteX27" fmla="*/ 1001059 w 1643530"/>
              <a:gd name="connsiteY27" fmla="*/ 34033 h 1274150"/>
              <a:gd name="connsiteX28" fmla="*/ 1165412 w 1643530"/>
              <a:gd name="connsiteY28" fmla="*/ 34033 h 1274150"/>
              <a:gd name="connsiteX29" fmla="*/ 1195294 w 1643530"/>
              <a:gd name="connsiteY29" fmla="*/ 78856 h 1274150"/>
              <a:gd name="connsiteX30" fmla="*/ 1240118 w 1643530"/>
              <a:gd name="connsiteY30" fmla="*/ 168503 h 1274150"/>
              <a:gd name="connsiteX31" fmla="*/ 1255059 w 1643530"/>
              <a:gd name="connsiteY31" fmla="*/ 213327 h 1274150"/>
              <a:gd name="connsiteX32" fmla="*/ 1359647 w 1643530"/>
              <a:gd name="connsiteY32" fmla="*/ 332856 h 1274150"/>
              <a:gd name="connsiteX33" fmla="*/ 1389530 w 1643530"/>
              <a:gd name="connsiteY33" fmla="*/ 362738 h 1274150"/>
              <a:gd name="connsiteX34" fmla="*/ 1419412 w 1643530"/>
              <a:gd name="connsiteY34" fmla="*/ 392621 h 1274150"/>
              <a:gd name="connsiteX35" fmla="*/ 1464235 w 1643530"/>
              <a:gd name="connsiteY35" fmla="*/ 422503 h 1274150"/>
              <a:gd name="connsiteX36" fmla="*/ 1613647 w 1643530"/>
              <a:gd name="connsiteY36" fmla="*/ 467327 h 1274150"/>
              <a:gd name="connsiteX37" fmla="*/ 1643530 w 1643530"/>
              <a:gd name="connsiteY37" fmla="*/ 467327 h 127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643530" h="1274150">
                <a:moveTo>
                  <a:pt x="0" y="1124738"/>
                </a:moveTo>
                <a:cubicBezTo>
                  <a:pt x="14941" y="1154620"/>
                  <a:pt x="27117" y="1186054"/>
                  <a:pt x="44824" y="1214385"/>
                </a:cubicBezTo>
                <a:cubicBezTo>
                  <a:pt x="60033" y="1238719"/>
                  <a:pt x="97876" y="1259714"/>
                  <a:pt x="119530" y="1274150"/>
                </a:cubicBezTo>
                <a:cubicBezTo>
                  <a:pt x="134471" y="1269170"/>
                  <a:pt x="152055" y="1269048"/>
                  <a:pt x="164353" y="1259209"/>
                </a:cubicBezTo>
                <a:cubicBezTo>
                  <a:pt x="209777" y="1222869"/>
                  <a:pt x="199525" y="1158057"/>
                  <a:pt x="209177" y="1109797"/>
                </a:cubicBezTo>
                <a:cubicBezTo>
                  <a:pt x="212266" y="1094354"/>
                  <a:pt x="219138" y="1079915"/>
                  <a:pt x="224118" y="1064974"/>
                </a:cubicBezTo>
                <a:cubicBezTo>
                  <a:pt x="219138" y="985288"/>
                  <a:pt x="214488" y="905580"/>
                  <a:pt x="209177" y="825915"/>
                </a:cubicBezTo>
                <a:cubicBezTo>
                  <a:pt x="204527" y="756167"/>
                  <a:pt x="194235" y="686641"/>
                  <a:pt x="194235" y="616738"/>
                </a:cubicBezTo>
                <a:cubicBezTo>
                  <a:pt x="194235" y="539159"/>
                  <a:pt x="215390" y="493511"/>
                  <a:pt x="239059" y="422503"/>
                </a:cubicBezTo>
                <a:lnTo>
                  <a:pt x="254000" y="377680"/>
                </a:lnTo>
                <a:cubicBezTo>
                  <a:pt x="258980" y="362739"/>
                  <a:pt x="254000" y="337836"/>
                  <a:pt x="268941" y="332856"/>
                </a:cubicBezTo>
                <a:lnTo>
                  <a:pt x="313765" y="317915"/>
                </a:lnTo>
                <a:cubicBezTo>
                  <a:pt x="323726" y="332856"/>
                  <a:pt x="337969" y="345703"/>
                  <a:pt x="343647" y="362738"/>
                </a:cubicBezTo>
                <a:cubicBezTo>
                  <a:pt x="351155" y="385262"/>
                  <a:pt x="358567" y="482224"/>
                  <a:pt x="373530" y="512150"/>
                </a:cubicBezTo>
                <a:cubicBezTo>
                  <a:pt x="407320" y="579730"/>
                  <a:pt x="421152" y="589655"/>
                  <a:pt x="463177" y="631680"/>
                </a:cubicBezTo>
                <a:cubicBezTo>
                  <a:pt x="482490" y="689620"/>
                  <a:pt x="472601" y="709145"/>
                  <a:pt x="567765" y="661562"/>
                </a:cubicBezTo>
                <a:cubicBezTo>
                  <a:pt x="583826" y="653531"/>
                  <a:pt x="589616" y="632799"/>
                  <a:pt x="597647" y="616738"/>
                </a:cubicBezTo>
                <a:cubicBezTo>
                  <a:pt x="626720" y="558591"/>
                  <a:pt x="598809" y="579166"/>
                  <a:pt x="627530" y="512150"/>
                </a:cubicBezTo>
                <a:cubicBezTo>
                  <a:pt x="648753" y="462630"/>
                  <a:pt x="657637" y="474515"/>
                  <a:pt x="687294" y="437444"/>
                </a:cubicBezTo>
                <a:cubicBezTo>
                  <a:pt x="698512" y="423422"/>
                  <a:pt x="705959" y="406643"/>
                  <a:pt x="717177" y="392621"/>
                </a:cubicBezTo>
                <a:cubicBezTo>
                  <a:pt x="725977" y="381621"/>
                  <a:pt x="738259" y="373738"/>
                  <a:pt x="747059" y="362738"/>
                </a:cubicBezTo>
                <a:cubicBezTo>
                  <a:pt x="758276" y="348716"/>
                  <a:pt x="765255" y="331549"/>
                  <a:pt x="776941" y="317915"/>
                </a:cubicBezTo>
                <a:cubicBezTo>
                  <a:pt x="795276" y="296524"/>
                  <a:pt x="821078" y="281592"/>
                  <a:pt x="836706" y="258150"/>
                </a:cubicBezTo>
                <a:cubicBezTo>
                  <a:pt x="846667" y="243209"/>
                  <a:pt x="855370" y="227349"/>
                  <a:pt x="866588" y="213327"/>
                </a:cubicBezTo>
                <a:cubicBezTo>
                  <a:pt x="875388" y="202327"/>
                  <a:pt x="887671" y="194444"/>
                  <a:pt x="896471" y="183444"/>
                </a:cubicBezTo>
                <a:cubicBezTo>
                  <a:pt x="907689" y="169422"/>
                  <a:pt x="914667" y="152255"/>
                  <a:pt x="926353" y="138621"/>
                </a:cubicBezTo>
                <a:cubicBezTo>
                  <a:pt x="944688" y="117230"/>
                  <a:pt x="986118" y="78856"/>
                  <a:pt x="986118" y="78856"/>
                </a:cubicBezTo>
                <a:cubicBezTo>
                  <a:pt x="991098" y="63915"/>
                  <a:pt x="992956" y="47538"/>
                  <a:pt x="1001059" y="34033"/>
                </a:cubicBezTo>
                <a:cubicBezTo>
                  <a:pt x="1041404" y="-33209"/>
                  <a:pt x="1088918" y="17034"/>
                  <a:pt x="1165412" y="34033"/>
                </a:cubicBezTo>
                <a:cubicBezTo>
                  <a:pt x="1175373" y="48974"/>
                  <a:pt x="1188221" y="62351"/>
                  <a:pt x="1195294" y="78856"/>
                </a:cubicBezTo>
                <a:cubicBezTo>
                  <a:pt x="1236598" y="175233"/>
                  <a:pt x="1179973" y="108360"/>
                  <a:pt x="1240118" y="168503"/>
                </a:cubicBezTo>
                <a:cubicBezTo>
                  <a:pt x="1245098" y="183444"/>
                  <a:pt x="1248016" y="199240"/>
                  <a:pt x="1255059" y="213327"/>
                </a:cubicBezTo>
                <a:cubicBezTo>
                  <a:pt x="1279767" y="262743"/>
                  <a:pt x="1320703" y="293912"/>
                  <a:pt x="1359647" y="332856"/>
                </a:cubicBezTo>
                <a:lnTo>
                  <a:pt x="1389530" y="362738"/>
                </a:lnTo>
                <a:cubicBezTo>
                  <a:pt x="1399491" y="372699"/>
                  <a:pt x="1407691" y="384807"/>
                  <a:pt x="1419412" y="392621"/>
                </a:cubicBezTo>
                <a:cubicBezTo>
                  <a:pt x="1434353" y="402582"/>
                  <a:pt x="1447826" y="415210"/>
                  <a:pt x="1464235" y="422503"/>
                </a:cubicBezTo>
                <a:cubicBezTo>
                  <a:pt x="1488141" y="433128"/>
                  <a:pt x="1578882" y="461533"/>
                  <a:pt x="1613647" y="467327"/>
                </a:cubicBezTo>
                <a:cubicBezTo>
                  <a:pt x="1623472" y="468965"/>
                  <a:pt x="1633569" y="467327"/>
                  <a:pt x="1643530" y="467327"/>
                </a:cubicBezTo>
              </a:path>
            </a:pathLst>
          </a:cu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7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r>
              <a:rPr lang="en-US" dirty="0"/>
              <a:t> problem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0800" y="5498068"/>
            <a:ext cx="506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need to separate training set and testing set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Simple metho</a:t>
            </a:r>
            <a:r>
              <a:rPr lang="en-US" altLang="zh-CN" dirty="0" smtClean="0"/>
              <a:t>do</a:t>
            </a:r>
            <a:r>
              <a:rPr lang="en-US" dirty="0" smtClean="0"/>
              <a:t>logy:</a:t>
            </a:r>
          </a:p>
          <a:p>
            <a:pPr lvl="1"/>
            <a:r>
              <a:rPr lang="en-US" dirty="0"/>
              <a:t>Use 70% data as training </a:t>
            </a:r>
            <a:r>
              <a:rPr lang="en-US" dirty="0" smtClean="0"/>
              <a:t>set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Use 30% of the data as hold out validation set</a:t>
            </a:r>
          </a:p>
          <a:p>
            <a:pPr lvl="1"/>
            <a:r>
              <a:rPr lang="en-US" altLang="zh-CN" dirty="0" smtClean="0"/>
              <a:t>Pick the model perform best on the validation set and retrain on the whole data set.</a:t>
            </a:r>
          </a:p>
          <a:p>
            <a:pPr lvl="1"/>
            <a:r>
              <a:rPr lang="en-US" altLang="zh-CN" dirty="0" smtClean="0"/>
              <a:t>Drawbacks: waste of 30% the data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K-fold cross validation</a:t>
            </a:r>
          </a:p>
          <a:p>
            <a:pPr lvl="1"/>
            <a:r>
              <a:rPr lang="en-US" altLang="zh-CN" dirty="0" smtClean="0"/>
              <a:t>Random split training dataset into k subsets. S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S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…, </a:t>
            </a:r>
            <a:r>
              <a:rPr lang="en-US" altLang="zh-CN" dirty="0" err="1" smtClean="0"/>
              <a:t>S</a:t>
            </a:r>
            <a:r>
              <a:rPr lang="en-US" altLang="zh-CN" baseline="-25000" dirty="0" err="1" smtClean="0"/>
              <a:t>k</a:t>
            </a:r>
            <a:endParaRPr lang="en-US" altLang="zh-CN" baseline="-25000" dirty="0" smtClean="0"/>
          </a:p>
          <a:p>
            <a:pPr lvl="1"/>
            <a:r>
              <a:rPr lang="en-US" altLang="zh-CN" dirty="0" smtClean="0"/>
              <a:t>For j = 1…k</a:t>
            </a:r>
          </a:p>
          <a:p>
            <a:pPr lvl="2"/>
            <a:r>
              <a:rPr lang="en-US" altLang="zh-CN" dirty="0" smtClean="0"/>
              <a:t>Train the model on S-</a:t>
            </a:r>
            <a:r>
              <a:rPr lang="en-US" altLang="zh-CN" dirty="0" err="1" smtClean="0"/>
              <a:t>S</a:t>
            </a:r>
            <a:r>
              <a:rPr lang="en-US" altLang="zh-CN" baseline="-25000" dirty="0" err="1" smtClean="0"/>
              <a:t>j</a:t>
            </a:r>
            <a:endParaRPr lang="en-US" altLang="zh-CN" baseline="-25000" dirty="0" smtClean="0"/>
          </a:p>
          <a:p>
            <a:pPr lvl="2"/>
            <a:r>
              <a:rPr lang="en-US" altLang="zh-CN" dirty="0" smtClean="0"/>
              <a:t>Test the model on </a:t>
            </a:r>
            <a:r>
              <a:rPr lang="en-US" altLang="zh-CN" dirty="0" err="1" smtClean="0"/>
              <a:t>S</a:t>
            </a:r>
            <a:r>
              <a:rPr lang="en-US" altLang="zh-CN" baseline="-25000" dirty="0" err="1" smtClean="0"/>
              <a:t>j</a:t>
            </a:r>
            <a:endParaRPr lang="en-US" altLang="zh-CN" baseline="-25000" dirty="0" smtClean="0"/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 err="1" smtClean="0"/>
              <a:t>avg</a:t>
            </a:r>
            <a:r>
              <a:rPr lang="en-US" altLang="zh-CN" dirty="0" smtClean="0"/>
              <a:t>(error(</a:t>
            </a:r>
            <a:r>
              <a:rPr lang="en-US" altLang="zh-CN" dirty="0" err="1" smtClean="0"/>
              <a:t>S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)) as the final metric</a:t>
            </a:r>
          </a:p>
          <a:p>
            <a:pPr lvl="1"/>
            <a:r>
              <a:rPr lang="en-US" altLang="zh-CN" dirty="0" smtClean="0"/>
              <a:t>Pick the best model and retrain on the whole data set.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9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Chunyang</a:t>
            </a:r>
            <a:r>
              <a:rPr lang="en-US" dirty="0" smtClean="0"/>
              <a:t> Wei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Recommendation Team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15000" y="5943600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chunyang.wei@hulu.com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54895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Enlarge the training set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Regularization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Restrict </a:t>
            </a:r>
            <a:r>
              <a:rPr lang="en-US" dirty="0"/>
              <a:t>parameter space to control model complexity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Overcome </a:t>
            </a:r>
            <a:r>
              <a:rPr lang="en-US" dirty="0" err="1" smtClean="0"/>
              <a:t>overfitting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8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53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smtClean="0"/>
              <a:t>Simple example of linear regression with chart (one variable)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Supervised, Regression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simple Example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81200"/>
            <a:ext cx="4343400" cy="28658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the model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078112962"/>
              </p:ext>
            </p:extLst>
          </p:nvPr>
        </p:nvGraphicFramePr>
        <p:xfrm>
          <a:off x="1524000" y="2108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09600" y="4697273"/>
            <a:ext cx="2667000" cy="17543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1" y="951832"/>
            <a:ext cx="350520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Least </a:t>
            </a:r>
            <a:r>
              <a:rPr lang="en-US" dirty="0" smtClean="0"/>
              <a:t>mean squares: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Goal: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" y="4800600"/>
            <a:ext cx="1828800" cy="1574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1426411"/>
            <a:ext cx="2873254" cy="6817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400" y="2525364"/>
            <a:ext cx="1377328" cy="38565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096000" y="4658141"/>
            <a:ext cx="2209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Gradient </a:t>
            </a:r>
            <a:r>
              <a:rPr lang="fr-FR" dirty="0" err="1" smtClean="0"/>
              <a:t>Descent</a:t>
            </a:r>
            <a:endParaRPr lang="en-US" dirty="0" smtClean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62600" y="986588"/>
            <a:ext cx="2743200" cy="18159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smtClean="0"/>
              <a:t>Least Mean Squares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Another view of LMS</a:t>
            </a:r>
          </a:p>
          <a:p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Cost function</a:t>
            </a:r>
            <a:endParaRPr lang="zh-CN" alt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28800"/>
            <a:ext cx="2873254" cy="6817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533398" y="990600"/>
            <a:ext cx="8382002" cy="5105400"/>
          </a:xfrm>
        </p:spPr>
        <p:txBody>
          <a:bodyPr/>
          <a:lstStyle/>
          <a:p>
            <a:r>
              <a:rPr lang="en-US" altLang="zh-CN" dirty="0" smtClean="0"/>
              <a:t>Goal:</a:t>
            </a:r>
          </a:p>
          <a:p>
            <a:r>
              <a:rPr lang="en-US" altLang="zh-CN" dirty="0" smtClean="0"/>
              <a:t>Main idea</a:t>
            </a:r>
          </a:p>
          <a:p>
            <a:pPr lvl="1"/>
            <a:r>
              <a:rPr lang="en-US" altLang="zh-CN" dirty="0" smtClean="0"/>
              <a:t>Start </a:t>
            </a:r>
            <a:r>
              <a:rPr lang="en-US" altLang="zh-CN" dirty="0"/>
              <a:t>with </a:t>
            </a:r>
            <a:r>
              <a:rPr lang="en-US" altLang="zh-CN" dirty="0" smtClean="0"/>
              <a:t>some	</a:t>
            </a:r>
            <a:endParaRPr lang="en-US" altLang="zh-CN" dirty="0"/>
          </a:p>
          <a:p>
            <a:pPr lvl="1"/>
            <a:r>
              <a:rPr lang="en-US" altLang="zh-CN" dirty="0"/>
              <a:t>Keep changing  </a:t>
            </a:r>
            <a:r>
              <a:rPr lang="en-US" altLang="zh-CN" dirty="0" smtClean="0"/>
              <a:t>  to </a:t>
            </a:r>
            <a:r>
              <a:rPr lang="en-US" altLang="zh-CN" dirty="0"/>
              <a:t>reduce          </a:t>
            </a:r>
            <a:r>
              <a:rPr lang="en-US" altLang="zh-CN" dirty="0" smtClean="0"/>
              <a:t>until </a:t>
            </a:r>
            <a:r>
              <a:rPr lang="en-US" altLang="zh-CN" dirty="0"/>
              <a:t>we hopefully end up at a minimum</a:t>
            </a:r>
          </a:p>
          <a:p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7"/>
          </p:nvPr>
        </p:nvSpPr>
        <p:spPr>
          <a:xfrm>
            <a:off x="609600" y="6375974"/>
            <a:ext cx="8305800" cy="2272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8"/>
          </p:nvPr>
        </p:nvSpPr>
        <p:spPr>
          <a:xfrm>
            <a:off x="8915399" y="6377053"/>
            <a:ext cx="224589" cy="227285"/>
          </a:xfrm>
        </p:spPr>
        <p:txBody>
          <a:bodyPr/>
          <a:lstStyle/>
          <a:p>
            <a:fld id="{A077995F-332B-4C4C-BC91-A1950EC6AAF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Gradient Descend</a:t>
            </a:r>
            <a:endParaRPr lang="zh-CN" altLang="en-US" dirty="0"/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3400" y="2438400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AutoShape 7"/>
          <p:cNvSpPr>
            <a:spLocks noChangeArrowheads="1"/>
          </p:cNvSpPr>
          <p:nvPr/>
        </p:nvSpPr>
        <p:spPr bwMode="auto">
          <a:xfrm>
            <a:off x="3924750" y="3951684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8" name="AutoShape 8"/>
          <p:cNvSpPr>
            <a:spLocks noChangeArrowheads="1"/>
          </p:cNvSpPr>
          <p:nvPr/>
        </p:nvSpPr>
        <p:spPr bwMode="auto">
          <a:xfrm>
            <a:off x="3962850" y="4169568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9" name="AutoShape 9"/>
          <p:cNvSpPr>
            <a:spLocks noChangeArrowheads="1"/>
          </p:cNvSpPr>
          <p:nvPr/>
        </p:nvSpPr>
        <p:spPr bwMode="auto">
          <a:xfrm>
            <a:off x="3943800" y="4391024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0" name="AutoShape 10"/>
          <p:cNvSpPr>
            <a:spLocks noChangeArrowheads="1"/>
          </p:cNvSpPr>
          <p:nvPr/>
        </p:nvSpPr>
        <p:spPr bwMode="auto">
          <a:xfrm>
            <a:off x="3715200" y="4619624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1" name="AutoShape 11"/>
          <p:cNvSpPr>
            <a:spLocks noChangeArrowheads="1"/>
          </p:cNvSpPr>
          <p:nvPr/>
        </p:nvSpPr>
        <p:spPr bwMode="auto">
          <a:xfrm>
            <a:off x="3791400" y="4848224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2" name="AutoShape 12"/>
          <p:cNvSpPr>
            <a:spLocks noChangeArrowheads="1"/>
          </p:cNvSpPr>
          <p:nvPr/>
        </p:nvSpPr>
        <p:spPr bwMode="auto">
          <a:xfrm>
            <a:off x="4096200" y="4905374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3" name="AutoShape 13"/>
          <p:cNvSpPr>
            <a:spLocks noChangeArrowheads="1"/>
          </p:cNvSpPr>
          <p:nvPr/>
        </p:nvSpPr>
        <p:spPr bwMode="auto">
          <a:xfrm>
            <a:off x="4248600" y="5076824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4" name="AutoShape 14"/>
          <p:cNvSpPr>
            <a:spLocks noChangeArrowheads="1"/>
          </p:cNvSpPr>
          <p:nvPr/>
        </p:nvSpPr>
        <p:spPr bwMode="auto">
          <a:xfrm>
            <a:off x="4172400" y="5305424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65" name="AutoShape 15"/>
          <p:cNvCxnSpPr>
            <a:cxnSpLocks noChangeShapeType="1"/>
          </p:cNvCxnSpPr>
          <p:nvPr/>
        </p:nvCxnSpPr>
        <p:spPr bwMode="auto">
          <a:xfrm>
            <a:off x="3826325" y="4705349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" name="AutoShape 16"/>
          <p:cNvCxnSpPr>
            <a:cxnSpLocks noChangeShapeType="1"/>
          </p:cNvCxnSpPr>
          <p:nvPr/>
        </p:nvCxnSpPr>
        <p:spPr bwMode="auto">
          <a:xfrm flipH="1">
            <a:off x="3826325" y="4476749"/>
            <a:ext cx="2286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" name="AutoShape 17"/>
          <p:cNvCxnSpPr>
            <a:cxnSpLocks noChangeShapeType="1"/>
          </p:cNvCxnSpPr>
          <p:nvPr/>
        </p:nvCxnSpPr>
        <p:spPr bwMode="auto">
          <a:xfrm>
            <a:off x="3908875" y="4933949"/>
            <a:ext cx="304800" cy="57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" name="AutoShape 18"/>
          <p:cNvCxnSpPr>
            <a:cxnSpLocks noChangeShapeType="1"/>
          </p:cNvCxnSpPr>
          <p:nvPr/>
        </p:nvCxnSpPr>
        <p:spPr bwMode="auto">
          <a:xfrm>
            <a:off x="4202563" y="4991099"/>
            <a:ext cx="1524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" name="AutoShape 19"/>
          <p:cNvCxnSpPr>
            <a:cxnSpLocks noChangeShapeType="1"/>
          </p:cNvCxnSpPr>
          <p:nvPr/>
        </p:nvCxnSpPr>
        <p:spPr bwMode="auto">
          <a:xfrm flipH="1">
            <a:off x="4278763" y="5162549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70" name="Line 20"/>
          <p:cNvSpPr>
            <a:spLocks noChangeShapeType="1"/>
          </p:cNvSpPr>
          <p:nvPr/>
        </p:nvSpPr>
        <p:spPr bwMode="auto">
          <a:xfrm>
            <a:off x="4039051" y="4037409"/>
            <a:ext cx="42863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1" name="Line 21"/>
          <p:cNvSpPr>
            <a:spLocks noChangeShapeType="1"/>
          </p:cNvSpPr>
          <p:nvPr/>
        </p:nvSpPr>
        <p:spPr bwMode="auto">
          <a:xfrm flipH="1">
            <a:off x="4058101" y="4262437"/>
            <a:ext cx="23813" cy="2107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2" name="Text Box 22"/>
          <p:cNvSpPr txBox="1">
            <a:spLocks noChangeArrowheads="1"/>
          </p:cNvSpPr>
          <p:nvPr/>
        </p:nvSpPr>
        <p:spPr bwMode="auto">
          <a:xfrm>
            <a:off x="6906076" y="5642371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73" name="Text Box 23"/>
          <p:cNvSpPr txBox="1">
            <a:spLocks noChangeArrowheads="1"/>
          </p:cNvSpPr>
          <p:nvPr/>
        </p:nvSpPr>
        <p:spPr bwMode="auto">
          <a:xfrm>
            <a:off x="2884938" y="5926931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74" name="Text Box 21"/>
          <p:cNvSpPr txBox="1">
            <a:spLocks noChangeArrowheads="1"/>
          </p:cNvSpPr>
          <p:nvPr/>
        </p:nvSpPr>
        <p:spPr bwMode="auto">
          <a:xfrm>
            <a:off x="730085" y="4307442"/>
            <a:ext cx="851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J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,</a:t>
            </a:r>
            <a:r>
              <a:rPr lang="en-US" baseline="-25000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baseline="-25000" dirty="0">
              <a:solidFill>
                <a:prstClr val="black"/>
              </a:solidFill>
              <a:latin typeface="Symbol" pitchFamily="18" charset="2"/>
              <a:sym typeface="Symbol" pitchFamily="18" charset="2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744" y="1066800"/>
            <a:ext cx="1632856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800" y="2133600"/>
            <a:ext cx="114300" cy="190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1741" y="2133600"/>
            <a:ext cx="114300" cy="190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000" y="2095500"/>
            <a:ext cx="457200" cy="266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70" grpId="0" animBg="1"/>
      <p:bldP spid="7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095500" y="1600200"/>
            <a:ext cx="228600" cy="304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Gradient Descend Algorithm</a:t>
            </a:r>
            <a:endParaRPr lang="zh-CN" altLang="en-US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51966"/>
            <a:ext cx="3164154" cy="12454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663" y="1524000"/>
            <a:ext cx="2438400" cy="53499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82757" y="2352062"/>
            <a:ext cx="3304043" cy="1754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Simultaneously update: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9431" y="2768091"/>
            <a:ext cx="2964485" cy="1192378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2209800" y="1905000"/>
            <a:ext cx="0" cy="492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90159" y="2381906"/>
            <a:ext cx="146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learning rate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24100" y="1393245"/>
            <a:ext cx="1586163" cy="6858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1" idx="2"/>
          </p:cNvCxnSpPr>
          <p:nvPr/>
        </p:nvCxnSpPr>
        <p:spPr>
          <a:xfrm>
            <a:off x="3117182" y="2079045"/>
            <a:ext cx="540418" cy="31840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21190" y="2397453"/>
            <a:ext cx="1172579" cy="369332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fi-FI" dirty="0" err="1">
                <a:solidFill>
                  <a:srgbClr val="008000"/>
                </a:solidFill>
              </a:rPr>
              <a:t>derivative</a:t>
            </a:r>
            <a:endParaRPr lang="en-US" dirty="0">
              <a:solidFill>
                <a:srgbClr val="008000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" y="2768091"/>
            <a:ext cx="3775437" cy="40451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Learning Rate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101" y="2475137"/>
            <a:ext cx="3886200" cy="725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      is too small, gradient descent can be slow.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89101" y="4038600"/>
            <a:ext cx="388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dirty="0"/>
              <a:t> </a:t>
            </a:r>
            <a:r>
              <a:rPr lang="en-US" sz="2000" dirty="0" smtClean="0"/>
              <a:t>   is too large, gradient descent can overshoot the minimum. It may fail to converge, or even diverge.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14837"/>
            <a:ext cx="190500" cy="165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01" y="1154430"/>
            <a:ext cx="2816352" cy="6743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594" y="1575137"/>
            <a:ext cx="4548678" cy="24634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594" y="4038600"/>
            <a:ext cx="4546831" cy="24624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78300"/>
            <a:ext cx="190500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 optima Issue</a:t>
            </a:r>
            <a:endParaRPr lang="zh-CN" altLang="en-US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9115" y="1447800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3880465" y="2961084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AutoShape 8"/>
          <p:cNvSpPr>
            <a:spLocks noChangeArrowheads="1"/>
          </p:cNvSpPr>
          <p:nvPr/>
        </p:nvSpPr>
        <p:spPr bwMode="auto">
          <a:xfrm>
            <a:off x="3918565" y="3178968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AutoShape 9"/>
          <p:cNvSpPr>
            <a:spLocks noChangeArrowheads="1"/>
          </p:cNvSpPr>
          <p:nvPr/>
        </p:nvSpPr>
        <p:spPr bwMode="auto">
          <a:xfrm>
            <a:off x="3899515" y="3400424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AutoShape 10"/>
          <p:cNvSpPr>
            <a:spLocks noChangeArrowheads="1"/>
          </p:cNvSpPr>
          <p:nvPr/>
        </p:nvSpPr>
        <p:spPr bwMode="auto">
          <a:xfrm>
            <a:off x="3670915" y="3629024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AutoShape 11"/>
          <p:cNvSpPr>
            <a:spLocks noChangeArrowheads="1"/>
          </p:cNvSpPr>
          <p:nvPr/>
        </p:nvSpPr>
        <p:spPr bwMode="auto">
          <a:xfrm>
            <a:off x="3747115" y="3857624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" name="AutoShape 12"/>
          <p:cNvSpPr>
            <a:spLocks noChangeArrowheads="1"/>
          </p:cNvSpPr>
          <p:nvPr/>
        </p:nvSpPr>
        <p:spPr bwMode="auto">
          <a:xfrm>
            <a:off x="4051915" y="3914774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AutoShape 13"/>
          <p:cNvSpPr>
            <a:spLocks noChangeArrowheads="1"/>
          </p:cNvSpPr>
          <p:nvPr/>
        </p:nvSpPr>
        <p:spPr bwMode="auto">
          <a:xfrm>
            <a:off x="4204315" y="4086224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3" name="AutoShape 14"/>
          <p:cNvSpPr>
            <a:spLocks noChangeArrowheads="1"/>
          </p:cNvSpPr>
          <p:nvPr/>
        </p:nvSpPr>
        <p:spPr bwMode="auto">
          <a:xfrm>
            <a:off x="4128115" y="4314824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34" name="AutoShape 15"/>
          <p:cNvCxnSpPr>
            <a:cxnSpLocks noChangeShapeType="1"/>
          </p:cNvCxnSpPr>
          <p:nvPr/>
        </p:nvCxnSpPr>
        <p:spPr bwMode="auto">
          <a:xfrm>
            <a:off x="3782040" y="3714749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16"/>
          <p:cNvCxnSpPr>
            <a:cxnSpLocks noChangeShapeType="1"/>
          </p:cNvCxnSpPr>
          <p:nvPr/>
        </p:nvCxnSpPr>
        <p:spPr bwMode="auto">
          <a:xfrm flipH="1">
            <a:off x="3782040" y="3486149"/>
            <a:ext cx="2286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17"/>
          <p:cNvCxnSpPr>
            <a:cxnSpLocks noChangeShapeType="1"/>
          </p:cNvCxnSpPr>
          <p:nvPr/>
        </p:nvCxnSpPr>
        <p:spPr bwMode="auto">
          <a:xfrm>
            <a:off x="3864590" y="3943349"/>
            <a:ext cx="304800" cy="57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18"/>
          <p:cNvCxnSpPr>
            <a:cxnSpLocks noChangeShapeType="1"/>
          </p:cNvCxnSpPr>
          <p:nvPr/>
        </p:nvCxnSpPr>
        <p:spPr bwMode="auto">
          <a:xfrm>
            <a:off x="4158278" y="4000499"/>
            <a:ext cx="1524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AutoShape 19"/>
          <p:cNvCxnSpPr>
            <a:cxnSpLocks noChangeShapeType="1"/>
          </p:cNvCxnSpPr>
          <p:nvPr/>
        </p:nvCxnSpPr>
        <p:spPr bwMode="auto">
          <a:xfrm flipH="1">
            <a:off x="4234478" y="4171949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3994766" y="3046809"/>
            <a:ext cx="42863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Line 21"/>
          <p:cNvSpPr>
            <a:spLocks noChangeShapeType="1"/>
          </p:cNvSpPr>
          <p:nvPr/>
        </p:nvSpPr>
        <p:spPr bwMode="auto">
          <a:xfrm flipH="1">
            <a:off x="4013816" y="3271837"/>
            <a:ext cx="23813" cy="2107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1" name="Text Box 22"/>
          <p:cNvSpPr txBox="1">
            <a:spLocks noChangeArrowheads="1"/>
          </p:cNvSpPr>
          <p:nvPr/>
        </p:nvSpPr>
        <p:spPr bwMode="auto">
          <a:xfrm>
            <a:off x="6861791" y="4651771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42" name="Text Box 23"/>
          <p:cNvSpPr txBox="1">
            <a:spLocks noChangeArrowheads="1"/>
          </p:cNvSpPr>
          <p:nvPr/>
        </p:nvSpPr>
        <p:spPr bwMode="auto">
          <a:xfrm>
            <a:off x="2840653" y="4936331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43" name="Text Box 21"/>
          <p:cNvSpPr txBox="1">
            <a:spLocks noChangeArrowheads="1"/>
          </p:cNvSpPr>
          <p:nvPr/>
        </p:nvSpPr>
        <p:spPr bwMode="auto">
          <a:xfrm>
            <a:off x="685800" y="3316842"/>
            <a:ext cx="851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J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,</a:t>
            </a:r>
            <a:r>
              <a:rPr lang="en-US" baseline="-25000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baseline="-25000" dirty="0">
              <a:solidFill>
                <a:prstClr val="black"/>
              </a:solidFill>
              <a:latin typeface="Symbol" pitchFamily="18" charset="2"/>
              <a:sym typeface="Symbol" pitchFamily="18" charset="2"/>
            </a:endParaRPr>
          </a:p>
        </p:txBody>
      </p:sp>
      <p:pic>
        <p:nvPicPr>
          <p:cNvPr id="44" name="Ink 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2915" y="3725222"/>
            <a:ext cx="6395400" cy="1650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9" grpId="0" animBg="1"/>
      <p:bldP spid="4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 optima Issue</a:t>
            </a:r>
            <a:endParaRPr lang="zh-CN" altLang="en-US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139" y="1447800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2860677" y="4930378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6881815" y="4645818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4095752" y="286226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4352927" y="3094434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AutoShape 9"/>
          <p:cNvSpPr>
            <a:spLocks noChangeArrowheads="1"/>
          </p:cNvSpPr>
          <p:nvPr/>
        </p:nvSpPr>
        <p:spPr bwMode="auto">
          <a:xfrm>
            <a:off x="4638677" y="31873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" name="AutoShape 10"/>
          <p:cNvSpPr>
            <a:spLocks noChangeArrowheads="1"/>
          </p:cNvSpPr>
          <p:nvPr/>
        </p:nvSpPr>
        <p:spPr bwMode="auto">
          <a:xfrm>
            <a:off x="4986339" y="3394471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AutoShape 11"/>
          <p:cNvSpPr>
            <a:spLocks noChangeArrowheads="1"/>
          </p:cNvSpPr>
          <p:nvPr/>
        </p:nvSpPr>
        <p:spPr bwMode="auto">
          <a:xfrm>
            <a:off x="5367339" y="3565921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3" name="AutoShape 12"/>
          <p:cNvSpPr>
            <a:spLocks noChangeArrowheads="1"/>
          </p:cNvSpPr>
          <p:nvPr/>
        </p:nvSpPr>
        <p:spPr bwMode="auto">
          <a:xfrm>
            <a:off x="5748339" y="3680221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AutoShape 13"/>
          <p:cNvSpPr>
            <a:spLocks noChangeArrowheads="1"/>
          </p:cNvSpPr>
          <p:nvPr/>
        </p:nvSpPr>
        <p:spPr bwMode="auto">
          <a:xfrm>
            <a:off x="6129339" y="3794521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35" name="AutoShape 14"/>
          <p:cNvCxnSpPr>
            <a:cxnSpLocks noChangeShapeType="1"/>
          </p:cNvCxnSpPr>
          <p:nvPr/>
        </p:nvCxnSpPr>
        <p:spPr bwMode="auto">
          <a:xfrm>
            <a:off x="5086352" y="3480196"/>
            <a:ext cx="3810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15"/>
          <p:cNvCxnSpPr>
            <a:cxnSpLocks noChangeShapeType="1"/>
          </p:cNvCxnSpPr>
          <p:nvPr/>
        </p:nvCxnSpPr>
        <p:spPr bwMode="auto">
          <a:xfrm>
            <a:off x="5478464" y="3651646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16"/>
          <p:cNvCxnSpPr>
            <a:cxnSpLocks noChangeShapeType="1"/>
          </p:cNvCxnSpPr>
          <p:nvPr/>
        </p:nvCxnSpPr>
        <p:spPr bwMode="auto">
          <a:xfrm>
            <a:off x="5859464" y="3765946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8" name="Line 17"/>
          <p:cNvSpPr>
            <a:spLocks noChangeShapeType="1"/>
          </p:cNvSpPr>
          <p:nvPr/>
        </p:nvSpPr>
        <p:spPr bwMode="auto">
          <a:xfrm>
            <a:off x="4210052" y="2951558"/>
            <a:ext cx="247650" cy="225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Line 18"/>
          <p:cNvSpPr>
            <a:spLocks noChangeShapeType="1"/>
          </p:cNvSpPr>
          <p:nvPr/>
        </p:nvSpPr>
        <p:spPr bwMode="auto">
          <a:xfrm>
            <a:off x="4457702" y="3180158"/>
            <a:ext cx="290512" cy="100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AutoShape 19"/>
          <p:cNvSpPr>
            <a:spLocks noChangeArrowheads="1"/>
          </p:cNvSpPr>
          <p:nvPr/>
        </p:nvSpPr>
        <p:spPr bwMode="auto">
          <a:xfrm>
            <a:off x="3900489" y="2955131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1" name="Line 20"/>
          <p:cNvSpPr>
            <a:spLocks noChangeShapeType="1"/>
          </p:cNvSpPr>
          <p:nvPr/>
        </p:nvSpPr>
        <p:spPr bwMode="auto">
          <a:xfrm>
            <a:off x="4752978" y="3283744"/>
            <a:ext cx="333375" cy="1964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705824" y="3320414"/>
            <a:ext cx="851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J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,</a:t>
            </a:r>
            <a:r>
              <a:rPr lang="en-US" baseline="-25000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baseline="-25000" dirty="0">
              <a:solidFill>
                <a:prstClr val="black"/>
              </a:solidFill>
              <a:latin typeface="Symbol" pitchFamily="18" charset="2"/>
              <a:sym typeface="Symbol" pitchFamily="18" charset="2"/>
            </a:endParaRPr>
          </a:p>
        </p:txBody>
      </p:sp>
      <p:pic>
        <p:nvPicPr>
          <p:cNvPr id="43" name="Ink 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65339" y="2830982"/>
            <a:ext cx="3064320" cy="2320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sz="1600" dirty="0" smtClean="0"/>
              <a:t>Lecture 1: Overview of Machine Learning &amp; Linear regression</a:t>
            </a:r>
          </a:p>
          <a:p>
            <a:r>
              <a:rPr lang="en-US" sz="1600" dirty="0" smtClean="0"/>
              <a:t>Lecture 2: Linear classification - Logistic Regression &amp; SVM</a:t>
            </a:r>
          </a:p>
          <a:p>
            <a:r>
              <a:rPr lang="en-US" sz="1600" dirty="0" smtClean="0"/>
              <a:t>Lecture 3: Non-linear classification – Decision Tree, Random Forest</a:t>
            </a:r>
            <a:r>
              <a:rPr lang="en-US" sz="1600" smtClean="0"/>
              <a:t>, </a:t>
            </a:r>
            <a:r>
              <a:rPr lang="en-US" sz="1600"/>
              <a:t>N</a:t>
            </a:r>
            <a:r>
              <a:rPr lang="en-US" sz="1600" smtClean="0"/>
              <a:t>eural </a:t>
            </a:r>
            <a:r>
              <a:rPr lang="en-US" sz="1600" dirty="0"/>
              <a:t>N</a:t>
            </a:r>
            <a:r>
              <a:rPr lang="en-US" sz="1600" smtClean="0"/>
              <a:t>etwork</a:t>
            </a:r>
            <a:endParaRPr lang="en-US" sz="1600" dirty="0" smtClean="0"/>
          </a:p>
          <a:p>
            <a:r>
              <a:rPr lang="en-US" sz="1600" dirty="0" smtClean="0"/>
              <a:t>Lecture 4: Clustering – K-means, Mixture Gaussian</a:t>
            </a:r>
          </a:p>
          <a:p>
            <a:r>
              <a:rPr lang="en-US" sz="1600" dirty="0" smtClean="0"/>
              <a:t>Lecture 5: Topic Model – PLSA, LDA</a:t>
            </a:r>
          </a:p>
          <a:p>
            <a:r>
              <a:rPr lang="en-US" sz="1600" dirty="0" smtClean="0"/>
              <a:t>Lecture 6: Other topics - model combination &amp; recall &amp; other common </a:t>
            </a:r>
            <a:r>
              <a:rPr lang="en-US" altLang="zh-CN" sz="1600" dirty="0" smtClean="0"/>
              <a:t>model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Introductin</a:t>
            </a:r>
            <a:r>
              <a:rPr lang="en-US" dirty="0" smtClean="0"/>
              <a:t> to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3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is a convex function, so it don’t suffer the local minimum problem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Linear Regression Inference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95400"/>
            <a:ext cx="3439695" cy="32833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91625" y="3810000"/>
            <a:ext cx="4271377" cy="1046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dobe Arabic"/>
                <a:cs typeface="Adobe Arabic"/>
              </a:rPr>
              <a:t>Intuition:</a:t>
            </a:r>
          </a:p>
          <a:p>
            <a:r>
              <a:rPr lang="en-US" sz="2000" dirty="0">
                <a:latin typeface="Adobe Arabic"/>
                <a:cs typeface="Adobe Arabic"/>
              </a:rPr>
              <a:t> </a:t>
            </a:r>
            <a:r>
              <a:rPr lang="en-US" sz="2000" dirty="0" smtClean="0">
                <a:latin typeface="Adobe Arabic"/>
                <a:cs typeface="Adobe Arabic"/>
              </a:rPr>
              <a:t>   Update      according to the error 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0" y="4267200"/>
            <a:ext cx="1193800" cy="266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4305300"/>
            <a:ext cx="114300" cy="190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" y="5562600"/>
            <a:ext cx="457200" cy="266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Batch vs. Stochastic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399882"/>
            <a:ext cx="3962400" cy="27084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Batch gradient descent</a:t>
            </a:r>
          </a:p>
          <a:p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sz="1600" dirty="0" smtClean="0"/>
              <a:t>use all the data in one iteration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342493"/>
            <a:ext cx="3505200" cy="12389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05424" y="1399882"/>
            <a:ext cx="3962400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Stochastic gradient descent</a:t>
            </a:r>
          </a:p>
          <a:p>
            <a:pPr marL="0" lvl="1"/>
            <a:r>
              <a:rPr lang="en-US" dirty="0" smtClean="0"/>
              <a:t> - u</a:t>
            </a:r>
            <a:r>
              <a:rPr lang="en-US" altLang="zh-CN" dirty="0" smtClean="0"/>
              <a:t>se </a:t>
            </a:r>
            <a:r>
              <a:rPr lang="en-US" altLang="zh-CN" dirty="0"/>
              <a:t>one sample per </a:t>
            </a:r>
            <a:r>
              <a:rPr lang="en-US" altLang="zh-CN" dirty="0" smtClean="0"/>
              <a:t>iteration</a:t>
            </a:r>
          </a:p>
          <a:p>
            <a:pPr marL="0" lvl="1"/>
            <a:endParaRPr lang="en-US" altLang="zh-CN" dirty="0"/>
          </a:p>
          <a:p>
            <a:pPr marL="0" lvl="1"/>
            <a:endParaRPr lang="en-US" altLang="zh-CN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2209800"/>
            <a:ext cx="3497843" cy="15477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4495800"/>
            <a:ext cx="39624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>
                <a:latin typeface="Arial Rounded MT Bold"/>
                <a:cs typeface="Arial Rounded MT Bold"/>
              </a:rPr>
              <a:t>Can convergent to global optima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latin typeface="Arial Rounded MT Bold"/>
                <a:cs typeface="Arial Rounded MT Bold"/>
              </a:rPr>
              <a:t>Slowly for each iteration, especially when N is large</a:t>
            </a:r>
            <a:endParaRPr lang="en-US" sz="1600" dirty="0">
              <a:latin typeface="Arial Rounded MT Bold"/>
              <a:cs typeface="Arial Rounded MT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05424" y="4505158"/>
            <a:ext cx="39624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>
                <a:latin typeface="Arial Rounded MT Bold"/>
                <a:cs typeface="Arial Rounded MT Bold"/>
              </a:rPr>
              <a:t>Convergent faster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latin typeface="Arial Rounded MT Bold"/>
                <a:cs typeface="Arial Rounded MT Bold"/>
              </a:rPr>
              <a:t>May not reach the global optima</a:t>
            </a:r>
          </a:p>
          <a:p>
            <a:pPr marL="285750" indent="-285750">
              <a:buFontTx/>
              <a:buChar char="-"/>
            </a:pPr>
            <a:endParaRPr lang="en-US" sz="1600" dirty="0">
              <a:latin typeface="Arial Rounded MT Bold"/>
              <a:cs typeface="Arial Rounded MT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9200" y="5791200"/>
            <a:ext cx="581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 practice, always use SGD, and decrease α </a:t>
            </a:r>
            <a:r>
              <a:rPr lang="en-US" altLang="zh-CN" dirty="0" smtClean="0"/>
              <a:t>gradually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Naïve </a:t>
            </a:r>
            <a:r>
              <a:rPr lang="en-US" altLang="zh-CN" dirty="0" err="1" smtClean="0"/>
              <a:t>bayes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Learning Material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Book</a:t>
            </a:r>
          </a:p>
          <a:p>
            <a:pPr lvl="1"/>
            <a:r>
              <a:rPr lang="en-US" dirty="0" smtClean="0"/>
              <a:t>Pattern Recognition and Machine Learning</a:t>
            </a:r>
          </a:p>
          <a:p>
            <a:pPr lvl="1"/>
            <a:r>
              <a:rPr lang="en-US" dirty="0" smtClean="0"/>
              <a:t>The elements of statistical learning</a:t>
            </a:r>
          </a:p>
          <a:p>
            <a:pPr lvl="1"/>
            <a:r>
              <a:rPr lang="en-US" dirty="0" smtClean="0"/>
              <a:t>Machine Learning: A probabilistic perspective</a:t>
            </a:r>
            <a:endParaRPr lang="en-US" dirty="0"/>
          </a:p>
          <a:p>
            <a:pPr lvl="1"/>
            <a:r>
              <a:rPr lang="zh-CN" altLang="en-US" dirty="0"/>
              <a:t>统计学习方法 </a:t>
            </a:r>
            <a:r>
              <a:rPr lang="en-US" altLang="zh-CN" dirty="0"/>
              <a:t>– </a:t>
            </a:r>
            <a:r>
              <a:rPr lang="zh-CN" altLang="en-US" dirty="0"/>
              <a:t>李航</a:t>
            </a:r>
            <a:endParaRPr lang="en-US" altLang="zh-CN" dirty="0"/>
          </a:p>
          <a:p>
            <a:pPr lvl="1"/>
            <a:endParaRPr lang="en-US" dirty="0" smtClean="0"/>
          </a:p>
          <a:p>
            <a:r>
              <a:rPr lang="en-US" dirty="0" smtClean="0"/>
              <a:t>Online course</a:t>
            </a:r>
          </a:p>
          <a:p>
            <a:pPr lvl="1"/>
            <a:r>
              <a:rPr lang="en-US" dirty="0" smtClean="0"/>
              <a:t>Andrew </a:t>
            </a:r>
            <a:r>
              <a:rPr lang="en-US" dirty="0" err="1" smtClean="0"/>
              <a:t>ng</a:t>
            </a:r>
            <a:r>
              <a:rPr lang="en-US" dirty="0" smtClean="0"/>
              <a:t>, </a:t>
            </a:r>
            <a:r>
              <a:rPr lang="en-US" dirty="0" err="1" smtClean="0"/>
              <a:t>coursera</a:t>
            </a:r>
            <a:r>
              <a:rPr lang="zh-CN" altLang="en-US" dirty="0" smtClean="0"/>
              <a:t>，网易公开课</a:t>
            </a:r>
            <a:endParaRPr lang="en-US" dirty="0" smtClean="0"/>
          </a:p>
          <a:p>
            <a:pPr lvl="1"/>
            <a:r>
              <a:rPr lang="zh-CN" altLang="en-US" dirty="0" smtClean="0"/>
              <a:t>龙星计划</a:t>
            </a:r>
            <a:r>
              <a:rPr lang="en-US" altLang="zh-CN" smtClean="0"/>
              <a:t>2012</a:t>
            </a:r>
            <a:r>
              <a:rPr lang="zh-CN" altLang="en-US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余凯，张潼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6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Lecture 1: Overview of Machine Learning  </a:t>
            </a:r>
            <a:endParaRPr lang="en-US" dirty="0">
              <a:effectLst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52401" y="4724400"/>
            <a:ext cx="8839198" cy="4110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Definition and Application of machine Learning</a:t>
            </a:r>
          </a:p>
          <a:p>
            <a:r>
              <a:rPr lang="en-US" dirty="0" smtClean="0"/>
              <a:t>Categories of machine learning</a:t>
            </a:r>
          </a:p>
          <a:p>
            <a:r>
              <a:rPr lang="en-US" dirty="0" smtClean="0"/>
              <a:t>A typical procedure of machine learning</a:t>
            </a:r>
          </a:p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4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sz="2800" dirty="0"/>
              <a:t>“Machine Learning is a field of study that gives computers the ability to learn without being </a:t>
            </a:r>
            <a:r>
              <a:rPr lang="en-US" sz="2800" dirty="0">
                <a:solidFill>
                  <a:srgbClr val="FF0000"/>
                </a:solidFill>
              </a:rPr>
              <a:t>explicitly</a:t>
            </a:r>
            <a:r>
              <a:rPr lang="en-US" sz="2800" dirty="0"/>
              <a:t> programmed” - </a:t>
            </a:r>
            <a:r>
              <a:rPr lang="en-US" sz="2000" dirty="0"/>
              <a:t>Arthur Samuel (1959</a:t>
            </a:r>
            <a:r>
              <a:rPr lang="en-US" sz="2000" dirty="0" smtClean="0"/>
              <a:t>)</a:t>
            </a:r>
          </a:p>
          <a:p>
            <a:endParaRPr lang="en-US" sz="2800" dirty="0" smtClean="0"/>
          </a:p>
          <a:p>
            <a:r>
              <a:rPr lang="en-US" sz="2800" dirty="0" smtClean="0"/>
              <a:t>Machine learning is  a set of methods that can automatically detect patterns in data, and then use the uncovered patterns to predict future data, or to perform other kinds of decision making under uncertainty. – </a:t>
            </a:r>
            <a:r>
              <a:rPr lang="en-US" sz="2000" dirty="0" smtClean="0"/>
              <a:t>Machine Learning: A Probabilistic Perspective</a:t>
            </a:r>
          </a:p>
          <a:p>
            <a:endParaRPr lang="en-US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52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854143" y="1653614"/>
            <a:ext cx="2838449" cy="1728873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Machine Learning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848" y="1653614"/>
            <a:ext cx="2284507" cy="1713380"/>
          </a:xfrm>
          <a:prstGeom prst="rect">
            <a:avLst/>
          </a:prstGeom>
        </p:spPr>
      </p:pic>
      <p:pic>
        <p:nvPicPr>
          <p:cNvPr id="9" name="Picture 5" descr="C:\Users\dong\Desktop\Research Workshop\ppt相关素材\application of machine learning\search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9759" y="3815977"/>
            <a:ext cx="1541654" cy="165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6848" y="3810001"/>
            <a:ext cx="1815838" cy="1752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49462" y="3810001"/>
            <a:ext cx="2570297" cy="16621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47745" y="3815977"/>
            <a:ext cx="1925623" cy="163677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13510" y="1653613"/>
            <a:ext cx="2870581" cy="172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5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924815730"/>
              </p:ext>
            </p:extLst>
          </p:nvPr>
        </p:nvGraphicFramePr>
        <p:xfrm>
          <a:off x="-44822" y="1044387"/>
          <a:ext cx="8299824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Learning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49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>
          <a:xfrm>
            <a:off x="304800" y="1447800"/>
            <a:ext cx="8382002" cy="5105400"/>
          </a:xfrm>
        </p:spPr>
        <p:txBody>
          <a:bodyPr/>
          <a:lstStyle/>
          <a:p>
            <a:r>
              <a:rPr lang="en-US" sz="2800" dirty="0" smtClean="0"/>
              <a:t>Definition:</a:t>
            </a:r>
          </a:p>
          <a:p>
            <a:pPr lvl="1"/>
            <a:r>
              <a:rPr lang="en-US" sz="2600" dirty="0" smtClean="0"/>
              <a:t>Learn a mapping                  from inputs </a:t>
            </a:r>
            <a:r>
              <a:rPr lang="en-US" sz="2600" b="1" i="1" dirty="0"/>
              <a:t> </a:t>
            </a:r>
            <a:r>
              <a:rPr lang="en-US" sz="2600" b="1" i="1" dirty="0" smtClean="0"/>
              <a:t>   </a:t>
            </a:r>
            <a:r>
              <a:rPr lang="en-US" sz="2600" dirty="0" smtClean="0"/>
              <a:t>to outputs    , given a </a:t>
            </a:r>
            <a:r>
              <a:rPr lang="en-US" sz="2600" dirty="0" err="1" smtClean="0">
                <a:solidFill>
                  <a:srgbClr val="FF0000"/>
                </a:solidFill>
              </a:rPr>
              <a:t>labled</a:t>
            </a:r>
            <a:r>
              <a:rPr lang="en-US" sz="2600" dirty="0" smtClean="0"/>
              <a:t> input-output pairs </a:t>
            </a:r>
          </a:p>
          <a:p>
            <a:pPr lvl="1"/>
            <a:endParaRPr lang="en-US" sz="2600" dirty="0" smtClean="0"/>
          </a:p>
          <a:p>
            <a:r>
              <a:rPr lang="en-US" sz="2800" dirty="0" smtClean="0"/>
              <a:t>Concepts: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Training set</a:t>
            </a:r>
            <a:r>
              <a:rPr lang="en-US" sz="2400" dirty="0" smtClean="0"/>
              <a:t>: D (N is the number of training examples)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 err="1" smtClean="0"/>
              <a:t>i-th</a:t>
            </a:r>
            <a:r>
              <a:rPr lang="en-US" sz="2400" dirty="0" smtClean="0"/>
              <a:t> sample: </a:t>
            </a:r>
          </a:p>
          <a:p>
            <a:pPr lvl="1"/>
            <a:r>
              <a:rPr lang="en-US" sz="2400" dirty="0" err="1" smtClean="0">
                <a:solidFill>
                  <a:srgbClr val="FF0000"/>
                </a:solidFill>
              </a:rPr>
              <a:t>Feaures</a:t>
            </a:r>
            <a:r>
              <a:rPr lang="en-US" sz="2400" dirty="0" smtClean="0"/>
              <a:t>:        is a d-dimensional vector of numbers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Label</a:t>
            </a:r>
            <a:r>
              <a:rPr lang="en-US" sz="2400" dirty="0" smtClean="0"/>
              <a:t>: </a:t>
            </a:r>
          </a:p>
          <a:p>
            <a:endParaRPr lang="en-US" sz="26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2870200"/>
            <a:ext cx="3784600" cy="406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600" y="2057400"/>
            <a:ext cx="1244600" cy="3429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400" y="2116221"/>
            <a:ext cx="190500" cy="152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2037" y="2514600"/>
            <a:ext cx="165100" cy="2286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9787" y="5114191"/>
            <a:ext cx="444500" cy="3937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8421" y="4724400"/>
            <a:ext cx="482600" cy="3175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17900" y="4284579"/>
            <a:ext cx="1358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1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&#10;$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 &#10;&#10;\}&#10;% \delta_i^{(l)} = \left(\sum_j W_{ji}^{(l)} \delta_j^{(l+1)}\right) f'(z_i^{(l)})&#10;&#10;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simultaneously update&#10;&#10;\quad $j=0$ and $j=1$)&#10;% \delta_i^{(l)} = \left(\sum_j W_{ji}^{(l)} \delta_j^{(l+1)}\right) f'(z_i^{(l)})&#10;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{\color{blue}\mathrm{temp}0} := \theta_0 - \alpha \frac{\partial}{\partial \theta_0} J(\theta_0,\theta_1)$ &#10;&#10;${\color{blue}\mathrm{temp}1} := \theta_1 - \alpha \frac{\partial}{\partial \theta_1} J(\theta_0,\theta_1)$ &#10;&#10;$\theta_0 := {\color{blue}\mathrm{temp}0}$&#10;&#10;$\theta_1 := {\color{blue}\mathrm{temp}1}$ &#10;&#10;% \delta_i^{(l)} = \left(\sum_j W_{ji}^{(l)} \delta_j^{(l+1)}\right) f'(z_i^{(l)})&#10;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\partial}{\partial \theta_1} J(\theta_1)&#10;$ &#10;&#10;% \delta_i^{(l)} = \left(\sum_j W_{ji}^{(l)} \delta_j^{(l+1)}\right) f'(z_i^{(l)})&#10;&#10;&#10;&#10;\end{document}"/>
  <p:tag name="IGUANATEXSIZE" val="3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ulu">
  <a:themeElements>
    <a:clrScheme name="2012Hulu_Theme">
      <a:dk1>
        <a:srgbClr val="212121"/>
      </a:dk1>
      <a:lt1>
        <a:srgbClr val="FFFFFF"/>
      </a:lt1>
      <a:dk2>
        <a:srgbClr val="4D4D4D"/>
      </a:dk2>
      <a:lt2>
        <a:srgbClr val="B3B3B3"/>
      </a:lt2>
      <a:accent1>
        <a:srgbClr val="8CC83C"/>
      </a:accent1>
      <a:accent2>
        <a:srgbClr val="5588BB"/>
      </a:accent2>
      <a:accent3>
        <a:srgbClr val="FF6400"/>
      </a:accent3>
      <a:accent4>
        <a:srgbClr val="AD3456"/>
      </a:accent4>
      <a:accent5>
        <a:srgbClr val="4B3183"/>
      </a:accent5>
      <a:accent6>
        <a:srgbClr val="D20000"/>
      </a:accent6>
      <a:hlink>
        <a:srgbClr val="5588BB"/>
      </a:hlink>
      <a:folHlink>
        <a:srgbClr val="5588BB"/>
      </a:folHlink>
    </a:clrScheme>
    <a:fontScheme name="2012Hulu_Theme">
      <a:majorFont>
        <a:latin typeface="Helvetica"/>
        <a:ea typeface=""/>
        <a:cs typeface=""/>
        <a:font script="Latin" typeface="Arial Black"/>
      </a:majorFont>
      <a:minorFont>
        <a:latin typeface="Helvetica"/>
        <a:ea typeface=""/>
        <a:cs typeface=""/>
        <a:font script="Latin" typeface="Arial"/>
      </a:minorFont>
    </a:fontScheme>
    <a:fmtScheme name="2012Hulu_Theme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0000" endPos="30000" dist="38100" dir="5400000" sy="-100000" rotWithShape="0"/>
          </a:effectLst>
        </a:effectStyle>
        <a:effectStyle>
          <a:effectLst>
            <a:outerShdw blurRad="127000" dist="25400" dir="5400000" algn="ctr" rotWithShape="0">
              <a:srgbClr val="000000">
                <a:alpha val="7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8100" h="1270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solidFill>
          <a:schemeClr val="dk1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hulu.pptx</Template>
  <TotalTime>3526</TotalTime>
  <Words>1745</Words>
  <Application>Microsoft Macintosh PowerPoint</Application>
  <PresentationFormat>On-screen Show (4:3)</PresentationFormat>
  <Paragraphs>350</Paragraphs>
  <Slides>35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hulu</vt:lpstr>
      <vt:lpstr>Introduction to Machine Learning</vt:lpstr>
      <vt:lpstr>Chunyang Wei</vt:lpstr>
      <vt:lpstr>Introductin to Machine Learning</vt:lpstr>
      <vt:lpstr>Lecture 1: Overview of Machine Learning  </vt:lpstr>
      <vt:lpstr>Today’s Outline</vt:lpstr>
      <vt:lpstr>What is Machine Learning</vt:lpstr>
      <vt:lpstr>Application of Machine Learning</vt:lpstr>
      <vt:lpstr>Categories of Learning problem</vt:lpstr>
      <vt:lpstr>Supervised Learning</vt:lpstr>
      <vt:lpstr>supervised Learning</vt:lpstr>
      <vt:lpstr>UnsupErised Learning</vt:lpstr>
      <vt:lpstr>Categories of Model</vt:lpstr>
      <vt:lpstr>Review our outline</vt:lpstr>
      <vt:lpstr>A typical procedure of machine learning</vt:lpstr>
      <vt:lpstr>Common evaluation metric - Binary classification</vt:lpstr>
      <vt:lpstr>Common evaluation metric - Regression</vt:lpstr>
      <vt:lpstr>Overfitting problem</vt:lpstr>
      <vt:lpstr>Overfitting problem</vt:lpstr>
      <vt:lpstr>Cross Validation</vt:lpstr>
      <vt:lpstr>Overcome overfitting</vt:lpstr>
      <vt:lpstr>Linear Regression</vt:lpstr>
      <vt:lpstr>A simple Example</vt:lpstr>
      <vt:lpstr>Build the model</vt:lpstr>
      <vt:lpstr>Cost function</vt:lpstr>
      <vt:lpstr>Gradient Descend</vt:lpstr>
      <vt:lpstr>Gradient Descend Algorithm</vt:lpstr>
      <vt:lpstr>About Learning Rate</vt:lpstr>
      <vt:lpstr>local optima Issue</vt:lpstr>
      <vt:lpstr>local optima Issue</vt:lpstr>
      <vt:lpstr>Linear Regression Inference</vt:lpstr>
      <vt:lpstr>Batch vs. Stochastic</vt:lpstr>
      <vt:lpstr>Naïve bayes</vt:lpstr>
      <vt:lpstr>PowerPoint Presentation</vt:lpstr>
      <vt:lpstr>Learning Material</vt:lpstr>
      <vt:lpstr>Learning Material</vt:lpstr>
    </vt:vector>
  </TitlesOfParts>
  <Manager>Tom Walker</Manager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creator>Jeannette Lee</dc:creator>
  <cp:lastModifiedBy>Chunyang Wei</cp:lastModifiedBy>
  <cp:revision>145</cp:revision>
  <dcterms:created xsi:type="dcterms:W3CDTF">2013-08-08T23:11:26Z</dcterms:created>
  <dcterms:modified xsi:type="dcterms:W3CDTF">2013-09-21T09:52:45Z</dcterms:modified>
</cp:coreProperties>
</file>