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297" r:id="rId4"/>
    <p:sldId id="299" r:id="rId5"/>
    <p:sldId id="298" r:id="rId6"/>
    <p:sldId id="300" r:id="rId7"/>
    <p:sldId id="302" r:id="rId8"/>
    <p:sldId id="303" r:id="rId9"/>
    <p:sldId id="304" r:id="rId10"/>
    <p:sldId id="301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5" autoAdjust="0"/>
    <p:restoredTop sz="78303" autoAdjust="0"/>
  </p:normalViewPr>
  <p:slideViewPr>
    <p:cSldViewPr snapToObjects="1" showGuides="1">
      <p:cViewPr varScale="1">
        <p:scale>
          <a:sx n="84" d="100"/>
          <a:sy n="84" d="100"/>
        </p:scale>
        <p:origin x="-2392" y="-104"/>
      </p:cViewPr>
      <p:guideLst>
        <p:guide orient="horz" pos="2928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A9A4-ABEB-4F40-82DF-D43B613B125E}" type="datetime1">
              <a:rPr lang="en-US" smtClean="0"/>
              <a:pPr/>
              <a:t>13-9-21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1C2E-3AA4-E249-8B06-2DFD924F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37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8F4E-245C-F54F-B6AF-7BC407A9906E}" type="datetime1">
              <a:rPr lang="en-US" smtClean="0"/>
              <a:pPr/>
              <a:t>13-9-21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11847-43E8-F148-9896-634BD674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KNN??</a:t>
            </a:r>
          </a:p>
          <a:p>
            <a:r>
              <a:rPr lang="en-US" dirty="0" smtClean="0"/>
              <a:t>NN??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画一颗示意过程的树动画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熵表示随机变量的不确定性，熵越大，随机变量的不确定性越大。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熵表示了编码有这样概率分布的样本，需要的最少平均每个样本的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是多少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如果所有样本都属于同一个分类，熵为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信息增益表示的值特征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的信息而使得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的不确定性的减少程度。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H(D|A)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称为条件熵，表示在已知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的情况下，随机变量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的不确定性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H(D)=-\sum_{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\log{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Gain(D,A)&amp;=H(D)-H(D|A)\\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H(D)-\sum_{v\in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Values(A)}{\frac{|D_v|}{|D|}H(D_v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C4.5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克服了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用信息增益选择属性时偏向选择取值多的属性的不足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那些取值比较均匀的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比较大，信息增益比比较小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GainRatio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{Gain(D,A)}{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SplitInformation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SplitInformation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(D,A)=-\sum_{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|}{|D|}\log\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|}{|D|}}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18" r:id="rId2"/>
    <p:sldLayoutId id="2147483803" r:id="rId3"/>
    <p:sldLayoutId id="2147483819" r:id="rId4"/>
    <p:sldLayoutId id="2147483820" r:id="rId5"/>
    <p:sldLayoutId id="2147483821" r:id="rId6"/>
    <p:sldLayoutId id="2147483807" r:id="rId7"/>
    <p:sldLayoutId id="2147483806" r:id="rId8"/>
    <p:sldLayoutId id="2147483808" r:id="rId9"/>
    <p:sldLayoutId id="2147483810" r:id="rId10"/>
    <p:sldLayoutId id="2147483809" r:id="rId11"/>
    <p:sldLayoutId id="2147483811" r:id="rId12"/>
    <p:sldLayoutId id="2147483813" r:id="rId13"/>
    <p:sldLayoutId id="2147483814" r:id="rId14"/>
    <p:sldLayoutId id="2147483815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Chunyang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238" y="5207000"/>
            <a:ext cx="7892762" cy="575824"/>
          </a:xfrm>
        </p:spPr>
        <p:txBody>
          <a:bodyPr/>
          <a:lstStyle/>
          <a:p>
            <a:r>
              <a:rPr lang="en-US" dirty="0" smtClean="0"/>
              <a:t>Non-Linear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K-NN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4464"/>
            <a:ext cx="5182384" cy="464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138256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Lucida Grande"/>
                <a:cs typeface="Lucida Grande"/>
              </a:rPr>
              <a:t>“</a:t>
            </a:r>
            <a:r>
              <a:rPr lang="en-US" b="1" dirty="0" smtClean="0">
                <a:latin typeface="Lucida Grande"/>
                <a:cs typeface="Lucida Grande"/>
              </a:rPr>
              <a:t>If-else Rule</a:t>
            </a:r>
            <a:r>
              <a:rPr lang="zh-CN" altLang="en-US" b="1" dirty="0" smtClean="0">
                <a:latin typeface="Lucida Grande"/>
                <a:cs typeface="Lucida Grande"/>
              </a:rPr>
              <a:t>”</a:t>
            </a:r>
            <a:endParaRPr lang="en-US" b="1" dirty="0"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2362200"/>
            <a:ext cx="2198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Classical Algorithm:</a:t>
            </a:r>
          </a:p>
          <a:p>
            <a:r>
              <a:rPr lang="en-US" dirty="0" smtClean="0"/>
              <a:t>ID3,C4.5,CART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04801" y="1447800"/>
            <a:ext cx="4800599" cy="5105400"/>
          </a:xfrm>
        </p:spPr>
        <p:txBody>
          <a:bodyPr/>
          <a:lstStyle/>
          <a:p>
            <a:r>
              <a:rPr lang="en-US" altLang="zh-CN" dirty="0" smtClean="0"/>
              <a:t>Top-down </a:t>
            </a:r>
            <a:r>
              <a:rPr lang="en-US" dirty="0">
                <a:solidFill>
                  <a:srgbClr val="2E2E2E"/>
                </a:solidFill>
                <a:latin typeface="ArialMT"/>
              </a:rPr>
              <a:t>recursive </a:t>
            </a:r>
            <a:r>
              <a:rPr lang="en-US" dirty="0" smtClean="0">
                <a:solidFill>
                  <a:srgbClr val="2E2E2E"/>
                </a:solidFill>
                <a:latin typeface="ArialMT"/>
              </a:rPr>
              <a:t>procedure</a:t>
            </a:r>
          </a:p>
          <a:p>
            <a:r>
              <a:rPr lang="en-US" dirty="0" smtClean="0">
                <a:solidFill>
                  <a:srgbClr val="2E2E2E"/>
                </a:solidFill>
                <a:latin typeface="ArialMT"/>
              </a:rPr>
              <a:t>Greedy Search</a:t>
            </a:r>
            <a:endParaRPr lang="en-US" dirty="0" smtClean="0"/>
          </a:p>
          <a:p>
            <a:r>
              <a:rPr lang="en-US" dirty="0" smtClean="0"/>
              <a:t>Main loop:</a:t>
            </a:r>
          </a:p>
          <a:p>
            <a:pPr lvl="1"/>
            <a:r>
              <a:rPr lang="en-US" dirty="0" smtClean="0"/>
              <a:t>1. Select a feature F best classifies examples</a:t>
            </a:r>
          </a:p>
          <a:p>
            <a:pPr lvl="1"/>
            <a:r>
              <a:rPr lang="en-US" dirty="0" smtClean="0"/>
              <a:t>2. </a:t>
            </a:r>
            <a:r>
              <a:rPr lang="en-US" altLang="zh-CN" dirty="0" smtClean="0"/>
              <a:t>Create a node using F, separate the data set with different values of F</a:t>
            </a:r>
          </a:p>
          <a:p>
            <a:pPr lvl="1"/>
            <a:r>
              <a:rPr lang="en-US" altLang="zh-CN" dirty="0" smtClean="0"/>
              <a:t>3.  Recursively build sub-tree</a:t>
            </a:r>
          </a:p>
          <a:p>
            <a:pPr lvl="1"/>
            <a:r>
              <a:rPr lang="en-US" dirty="0" smtClean="0"/>
              <a:t>4. Stop until:</a:t>
            </a:r>
          </a:p>
          <a:p>
            <a:pPr lvl="2"/>
            <a:r>
              <a:rPr lang="en-US" dirty="0" smtClean="0"/>
              <a:t>The examples have the same category: build a leaf node with this category</a:t>
            </a:r>
          </a:p>
          <a:p>
            <a:pPr lvl="2"/>
            <a:r>
              <a:rPr lang="en-US" dirty="0" smtClean="0"/>
              <a:t>The feature set is empty: build a leaf node with the most common category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the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663" y="5867400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</a:t>
            </a:r>
            <a:r>
              <a:rPr lang="en-US" dirty="0"/>
              <a:t>a feature that </a:t>
            </a:r>
            <a:r>
              <a:rPr lang="en-US" altLang="zh-CN" dirty="0"/>
              <a:t>has the best classification ability. 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dirty="0" smtClean="0"/>
              <a:t>reates </a:t>
            </a:r>
            <a:r>
              <a:rPr lang="en-US" dirty="0"/>
              <a:t>subsets of examples that are relatively “pure” in a single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948934"/>
            <a:ext cx="18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45335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97100"/>
            <a:ext cx="2540000" cy="2451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659594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Gain(X,A) </a:t>
            </a:r>
            <a:r>
              <a:rPr lang="en-US" altLang="zh-CN" dirty="0"/>
              <a:t>= expected reduction in entropy due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spliting</a:t>
            </a:r>
            <a:r>
              <a:rPr lang="en-US" altLang="zh-CN" dirty="0" smtClean="0"/>
              <a:t> </a:t>
            </a:r>
            <a:r>
              <a:rPr lang="en-US" altLang="zh-CN" dirty="0"/>
              <a:t>on A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2438400" cy="698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7" y="5257800"/>
            <a:ext cx="5092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345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Gain Ratio</a:t>
            </a:r>
            <a:r>
              <a:rPr lang="en-US" dirty="0" smtClean="0"/>
              <a:t> to select feature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2053641"/>
            <a:ext cx="5041900" cy="609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83" y="2854280"/>
            <a:ext cx="5118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</a:t>
            </a:r>
            <a:r>
              <a:rPr lang="en-US" smtClean="0"/>
              <a:t>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ulu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hulu.pptx</Template>
  <TotalTime>14242</TotalTime>
  <Words>443</Words>
  <Application>Microsoft Macintosh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hulu</vt:lpstr>
      <vt:lpstr>Non-Linear classification</vt:lpstr>
      <vt:lpstr>Review</vt:lpstr>
      <vt:lpstr>Today’s Outline</vt:lpstr>
      <vt:lpstr>Decision Tree</vt:lpstr>
      <vt:lpstr>Basic Idea</vt:lpstr>
      <vt:lpstr>How to build the Tree</vt:lpstr>
      <vt:lpstr>Feature Selection</vt:lpstr>
      <vt:lpstr>C4.5</vt:lpstr>
      <vt:lpstr>Overfitting                                                                      </vt:lpstr>
      <vt:lpstr>When to use decision tree</vt:lpstr>
    </vt:vector>
  </TitlesOfParts>
  <Manager>Tom Walker</Manager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Jeannette Lee</dc:creator>
  <cp:lastModifiedBy>Chunyang Wei</cp:lastModifiedBy>
  <cp:revision>333</cp:revision>
  <dcterms:created xsi:type="dcterms:W3CDTF">2013-08-08T23:11:26Z</dcterms:created>
  <dcterms:modified xsi:type="dcterms:W3CDTF">2013-09-21T17:26:48Z</dcterms:modified>
</cp:coreProperties>
</file>