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00" r:id="rId1"/>
    <p:sldMasterId id="2147483822" r:id="rId2"/>
    <p:sldMasterId id="2147483838" r:id="rId3"/>
    <p:sldMasterId id="2147483852" r:id="rId4"/>
  </p:sldMasterIdLst>
  <p:notesMasterIdLst>
    <p:notesMasterId r:id="rId41"/>
  </p:notesMasterIdLst>
  <p:handoutMasterIdLst>
    <p:handoutMasterId r:id="rId42"/>
  </p:handoutMasterIdLst>
  <p:sldIdLst>
    <p:sldId id="331" r:id="rId5"/>
    <p:sldId id="296" r:id="rId6"/>
    <p:sldId id="297" r:id="rId7"/>
    <p:sldId id="299" r:id="rId8"/>
    <p:sldId id="298" r:id="rId9"/>
    <p:sldId id="300" r:id="rId10"/>
    <p:sldId id="302" r:id="rId11"/>
    <p:sldId id="303" r:id="rId12"/>
    <p:sldId id="315" r:id="rId13"/>
    <p:sldId id="304" r:id="rId14"/>
    <p:sldId id="307" r:id="rId15"/>
    <p:sldId id="301" r:id="rId16"/>
    <p:sldId id="306" r:id="rId17"/>
    <p:sldId id="305" r:id="rId18"/>
    <p:sldId id="308" r:id="rId19"/>
    <p:sldId id="309" r:id="rId20"/>
    <p:sldId id="310" r:id="rId21"/>
    <p:sldId id="311" r:id="rId22"/>
    <p:sldId id="314" r:id="rId23"/>
    <p:sldId id="313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6" r:id="rId33"/>
    <p:sldId id="327" r:id="rId34"/>
    <p:sldId id="328" r:id="rId35"/>
    <p:sldId id="325" r:id="rId36"/>
    <p:sldId id="330" r:id="rId37"/>
    <p:sldId id="329" r:id="rId38"/>
    <p:sldId id="312" r:id="rId39"/>
    <p:sldId id="324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5" autoAdjust="0"/>
    <p:restoredTop sz="78303" autoAdjust="0"/>
  </p:normalViewPr>
  <p:slideViewPr>
    <p:cSldViewPr snapToObjects="1" showGuides="1">
      <p:cViewPr varScale="1">
        <p:scale>
          <a:sx n="84" d="100"/>
          <a:sy n="84" d="100"/>
        </p:scale>
        <p:origin x="-2392" y="-104"/>
      </p:cViewPr>
      <p:guideLst>
        <p:guide orient="horz" pos="2928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AA9A4-ABEB-4F40-82DF-D43B613B125E}" type="datetime1">
              <a:rPr lang="en-US" smtClean="0"/>
              <a:pPr/>
              <a:t>13-10-7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D1C2E-3AA4-E249-8B06-2DFD924FC7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37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F8F4E-245C-F54F-B6AF-7BC407A9906E}" type="datetime1">
              <a:rPr lang="en-US" smtClean="0"/>
              <a:pPr/>
              <a:t>13-10-7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11847-43E8-F148-9896-634BD6742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42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KNN??</a:t>
            </a:r>
          </a:p>
          <a:p>
            <a:r>
              <a:rPr lang="en-US" dirty="0" smtClean="0"/>
              <a:t>NN??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4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random</a:t>
            </a:r>
            <a:r>
              <a:rPr lang="en-US" altLang="zh-CN" baseline="0" dirty="0" smtClean="0"/>
              <a:t> forest</a:t>
            </a:r>
            <a:r>
              <a:rPr lang="zh-CN" altLang="en-US" baseline="0" dirty="0" smtClean="0"/>
              <a:t>的思想很简单，就是用</a:t>
            </a:r>
            <a:r>
              <a:rPr lang="en-US" altLang="zh-CN" baseline="0" dirty="0" err="1" smtClean="0"/>
              <a:t>dt</a:t>
            </a:r>
            <a:r>
              <a:rPr lang="zh-CN" altLang="en-US" baseline="0" dirty="0" smtClean="0"/>
              <a:t>当做弱分类器，最后组合成一个强分类器。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我们学习出一组</a:t>
            </a:r>
            <a:r>
              <a:rPr lang="en-US" altLang="zh-CN" baseline="0" dirty="0" err="1" smtClean="0"/>
              <a:t>dt</a:t>
            </a:r>
            <a:r>
              <a:rPr lang="zh-CN" altLang="en-US" baseline="0" dirty="0" smtClean="0"/>
              <a:t>，当来了新的</a:t>
            </a:r>
            <a:r>
              <a:rPr lang="en-US" altLang="zh-CN" baseline="0" dirty="0" smtClean="0"/>
              <a:t>sample</a:t>
            </a:r>
            <a:r>
              <a:rPr lang="zh-CN" altLang="en-US" baseline="0" dirty="0" smtClean="0"/>
              <a:t>之后，把各个</a:t>
            </a:r>
            <a:r>
              <a:rPr lang="en-US" altLang="zh-CN" baseline="0" dirty="0" err="1" smtClean="0"/>
              <a:t>dt</a:t>
            </a:r>
            <a:r>
              <a:rPr lang="zh-CN" altLang="en-US" baseline="0" dirty="0" smtClean="0"/>
              <a:t>预测出的结果进行一下</a:t>
            </a:r>
            <a:r>
              <a:rPr lang="en-US" altLang="zh-CN" baseline="0" dirty="0" smtClean="0"/>
              <a:t>voting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具体怎么学习这些</a:t>
            </a:r>
            <a:r>
              <a:rPr lang="en-US" altLang="zh-CN" baseline="0" dirty="0" err="1" smtClean="0"/>
              <a:t>dt</a:t>
            </a:r>
            <a:r>
              <a:rPr lang="zh-CN" altLang="en-US" baseline="0" dirty="0" smtClean="0"/>
              <a:t>呢，下面我们来讲一下：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9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在有放回的抽样中，大概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4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OOB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：在构造单棵决策树时我们只是随机有放回的抽取了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个样例，所以可以用没有抽取到的样例来测试这棵决策树的分类准确性，这些样例大概占总样例数目的三分之一（作者这么说的，我还不知道理论上是如何出来的，但是可以自己做试验验证）。所以对于每个样例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，都有大约三分之一的决策树（记为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））在构造时没用到该样例，我们就用这些决策树来对这个样例进行分类。我们对于所有的训练样例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）中的树组成的森林对其分类，然后看其分类结果和实际的类别是否相等，不相等的样例所占的比例就是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OOB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错误估计。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OOB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错误估计被证明是无偏的。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42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我们先来看一下一个单独神经元的定义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他又一些输入，以及一个输出，输入中包含一个为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偏置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看一下下面这个式子。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输出是输入的线性组合，然后经过一个激活函数。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通常这个激活函数取输出值域在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之间，通常是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形的函数，我们之前知道这样一个函数，就是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我们可以看到当取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时候，这样的一个单元就相当于一个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regression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除此之外，也可以选择其他激活函数，例如双曲正切函数。这一讲中我们使用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h_{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w,b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}(x)=f(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W^Tx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)=f(\sum_{i=1}^{3}{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W_ix_i+b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f: \Re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f(z)=\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{1}{1+e^{-z}}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神经网络就是神经元组成的一个网络，上一层的输出作为下一层的输入</a:t>
            </a:r>
            <a:endParaRPr lang="en-US" altLang="zh-CN" dirty="0" smtClean="0"/>
          </a:p>
          <a:p>
            <a:r>
              <a:rPr lang="zh-CN" altLang="en-US" dirty="0" smtClean="0"/>
              <a:t>图中是一个三层的神经网络，他有一个输入层，一个输出层，以及中间的隐层。对于隐层的话，可以有多个</a:t>
            </a:r>
            <a:endParaRPr lang="en-US" altLang="zh-CN" dirty="0" smtClean="0"/>
          </a:p>
          <a:p>
            <a:r>
              <a:rPr lang="zh-CN" altLang="en-US" dirty="0" smtClean="0"/>
              <a:t>这个神经网络怎么计算呢：</a:t>
            </a:r>
            <a:endParaRPr lang="en-US" altLang="zh-CN" dirty="0" smtClean="0"/>
          </a:p>
          <a:p>
            <a:r>
              <a:rPr lang="zh-CN" altLang="en-US" dirty="0" smtClean="0"/>
              <a:t>首先看中间的隐层节点，他们输出的值是由第一层输入层计算得到的，我们可以这样计算。其中上面的括号，表示是第几层。这里面每一个箭头都带有一个权值，我们记为</a:t>
            </a:r>
            <a:r>
              <a:rPr lang="en-US" altLang="zh-CN" dirty="0" err="1" smtClean="0"/>
              <a:t>Wij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最下面这个</a:t>
            </a:r>
            <a:r>
              <a:rPr lang="en-US" altLang="zh-CN" dirty="0" smtClean="0"/>
              <a:t>+1</a:t>
            </a:r>
            <a:r>
              <a:rPr lang="zh-CN" altLang="en-US" dirty="0" smtClean="0"/>
              <a:t>偏置也有一个权值，我们记为</a:t>
            </a:r>
            <a:r>
              <a:rPr lang="en-US" altLang="zh-CN" dirty="0" smtClean="0"/>
              <a:t>bi</a:t>
            </a:r>
          </a:p>
          <a:p>
            <a:r>
              <a:rPr lang="zh-CN" altLang="en-US" dirty="0" smtClean="0"/>
              <a:t>计算好隐层，他的节点输出结果继续往下传递，我们这样计算最后一个输出层。这里，我们的输出只有一个节点，即只有一个输出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a_1^{(2)}=f(W_{11}^{(1)}x_1+W_{12}^{(1)}x_2+W_{13}^{(1)}x_3+b_1^{(1)})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a_2^{(2)}=f(W_{21}^{(1)}x_1+W_{22}^{(1)}x_2+W_{23}^{(1)}x_3+b_2^{(1)})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a_3^{(3)}=f(W_{31}^{(1)}x_1+W_{32}^{(1)}x_2+W_{33}^{(1)}x_3+b_3^{(1)}) \\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W,b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}(x)=a_1^{(3)}=f(W_{11}^{(2)}x_1+W_{12}^{(2)}x_2+W_{13}^{(2)}x_3+b_1^{(2)})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32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编辑公式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7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deeplearning.stanford.edu</a:t>
            </a:r>
            <a:r>
              <a:rPr lang="en-US" dirty="0" smtClean="0"/>
              <a:t>/wiki/</a:t>
            </a:r>
            <a:r>
              <a:rPr lang="en-US" dirty="0" err="1" smtClean="0"/>
              <a:t>index.php</a:t>
            </a:r>
            <a:r>
              <a:rPr lang="en-US" dirty="0" smtClean="0"/>
              <a:t>/</a:t>
            </a:r>
            <a:r>
              <a:rPr lang="en-US" dirty="0" err="1" smtClean="0"/>
              <a:t>Backpropagation_Algorithm</a:t>
            </a:r>
            <a:endParaRPr lang="en-US" dirty="0" smtClean="0"/>
          </a:p>
          <a:p>
            <a:r>
              <a:rPr lang="zh-CN" altLang="en-US" dirty="0" smtClean="0"/>
              <a:t>画图（动画）示意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画一颗示意过程的树动画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熵表示随机变量的不确定性，熵越大，随机变量的不确定性越大。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熵表示了编码有这样概率分布的样本，需要的最少平均每个样本的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是多少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如果所有样本都属于同一个分类，熵为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信息增益表示的值特征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的信息而使得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的不确定性的减少程度。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H(D|A)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称为条件熵，表示在已知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的情况下，随机变量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的不确定性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H(D)=-\sum_{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=1}^n{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\log{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Gain(D,A)&amp;=H(D)-H(D|A)\\</a:t>
            </a:r>
          </a:p>
          <a:p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H(D)-\sum_{v\in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Values(A)}{\frac{|D_v|}{|D|}H(D_v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6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C4.5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克服了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用信息增益选择属性时偏向选择取值多的属性的不足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那些取值比较均匀的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splitInfo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比较大，信息增益比比较小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GainRatio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(D,A)=\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{Gain(D,A)}{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SplitInformation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(D,A)}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SplitInformation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(D,A)=-\sum_{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=1}^n{\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{|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|}{|D|}\log\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{|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|}{|D|}}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如果我们每一个属性都仔细的考虑，理论上可以得到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拟合训练数据的决策树模型。</a:t>
            </a:r>
            <a:endParaRPr lang="en-US" altLang="zh-CN" dirty="0" smtClean="0"/>
          </a:p>
          <a:p>
            <a:r>
              <a:rPr lang="zh-CN" altLang="en-US" dirty="0" smtClean="0"/>
              <a:t>但是随着树的复杂度变高，在</a:t>
            </a:r>
            <a:r>
              <a:rPr lang="en-US" altLang="zh-CN" dirty="0" smtClean="0"/>
              <a:t>training dataset</a:t>
            </a:r>
            <a:r>
              <a:rPr lang="zh-CN" altLang="en-US" dirty="0" smtClean="0"/>
              <a:t>上的精确度碧昂高，但是测试数据上的精确度变低，而我们真实的目的是提高测试数据上的性能。</a:t>
            </a:r>
            <a:endParaRPr lang="en-US" altLang="zh-CN" dirty="0" smtClean="0"/>
          </a:p>
          <a:p>
            <a:r>
              <a:rPr lang="zh-CN" altLang="en-US" dirty="0" smtClean="0"/>
              <a:t>解决决策树的</a:t>
            </a:r>
            <a:r>
              <a:rPr lang="en-US" altLang="zh-CN" dirty="0" err="1" smtClean="0"/>
              <a:t>overfitting</a:t>
            </a:r>
            <a:r>
              <a:rPr lang="zh-CN" altLang="en-US" dirty="0" smtClean="0"/>
              <a:t>问题，主要是剪枝</a:t>
            </a:r>
            <a:r>
              <a:rPr lang="en-US" altLang="zh-CN" dirty="0" smtClean="0"/>
              <a:t> </a:t>
            </a:r>
            <a:r>
              <a:rPr lang="zh-CN" altLang="en-US" dirty="0" smtClean="0"/>
              <a:t>策略，以降低树的复杂度。</a:t>
            </a:r>
            <a:endParaRPr lang="en-US" altLang="zh-CN" dirty="0" smtClean="0"/>
          </a:p>
          <a:p>
            <a:r>
              <a:rPr lang="zh-CN" altLang="en-US" dirty="0" smtClean="0"/>
              <a:t>一种是</a:t>
            </a:r>
            <a:r>
              <a:rPr lang="en-US" altLang="zh-CN" dirty="0" smtClean="0"/>
              <a:t>pre-pruning, </a:t>
            </a:r>
            <a:r>
              <a:rPr lang="zh-CN" altLang="en-US" dirty="0" smtClean="0"/>
              <a:t>一种是</a:t>
            </a:r>
            <a:r>
              <a:rPr lang="en-US" altLang="zh-CN" dirty="0" smtClean="0"/>
              <a:t>post-pruning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                         </a:t>
            </a:r>
          </a:p>
          <a:p>
            <a:r>
              <a:rPr lang="en-US" dirty="0" smtClean="0"/>
              <a:t>From</a:t>
            </a:r>
            <a:r>
              <a:rPr lang="en-US" baseline="0" dirty="0" smtClean="0"/>
              <a:t> wiki: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剪枝是决策树停止分支的方法之一，剪枝有分预先剪枝和后剪枝两种。预先剪枝是在树的生长过程中设定一个指标，当达到该指标时就停止生长，这样做容易产生“视界局限”，就是一旦停止分支，使得节点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为叶节点，就断绝了其后继节点进行“好”的分支操作的任何可能性。不严格的说这会已停止的分支会误导学习算法，导致产生的树不纯度降差最大的地方过分靠近根节点。后剪枝中树首先要充分生长，直到叶节点都有最小的不纯度值为止，因而可以克服“视界局限”。然后对所有相邻的成对叶节点考虑是否消去它们，如果消去能引起令人满意的不纯度增长，那么执行消去，并令它们的公共父节点成为新的叶节点。这种“合并”叶节点的做法和节点分支的过程恰好相反，经过剪枝后叶节点常常会分布在很宽的层次上，树也变得非平衡。后剪枝技术的优点是克服了“视界局限”效应，而且无需保留部分样本用于交叉验证，所以可以充分利用全部训练集的信息。但后剪枝的计算量代价比预剪枝方法大得多，特别是在大样本集中，不过对于小样本的情况，后剪枝方法还是优于预剪枝方法的。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子树的剪枝，把该内部节点用叶节点代替，并且用该节点下类别最多的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代替这个节点的类别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容易引起</a:t>
            </a:r>
            <a:r>
              <a:rPr lang="en-US" altLang="zh-CN" baseline="0" dirty="0" err="1" smtClean="0"/>
              <a:t>overfitting</a:t>
            </a:r>
            <a:r>
              <a:rPr lang="zh-CN" altLang="en-US" baseline="0" dirty="0" smtClean="0"/>
              <a:t>问题，对于这个问题，我们下面讲的</a:t>
            </a:r>
            <a:r>
              <a:rPr lang="en-US" altLang="zh-CN" baseline="0" dirty="0" smtClean="0"/>
              <a:t>random forest</a:t>
            </a:r>
            <a:r>
              <a:rPr lang="zh-CN" altLang="en-US" baseline="0" dirty="0" smtClean="0"/>
              <a:t>可以很好的解决这个问题，可以很好的利用</a:t>
            </a:r>
            <a:r>
              <a:rPr lang="en-US" altLang="zh-CN" baseline="0" dirty="0" err="1" smtClean="0"/>
              <a:t>dt</a:t>
            </a:r>
            <a:r>
              <a:rPr lang="zh-CN" altLang="en-US" baseline="0" dirty="0" smtClean="0"/>
              <a:t>的低</a:t>
            </a:r>
            <a:r>
              <a:rPr lang="en-US" altLang="zh-CN" baseline="0" dirty="0" smtClean="0"/>
              <a:t>bias</a:t>
            </a:r>
            <a:r>
              <a:rPr lang="zh-CN" altLang="en-US" baseline="0" dirty="0" smtClean="0"/>
              <a:t>，高</a:t>
            </a:r>
            <a:r>
              <a:rPr lang="en-US" altLang="zh-CN" baseline="0" dirty="0" smtClean="0"/>
              <a:t>variance</a:t>
            </a:r>
            <a:r>
              <a:rPr lang="zh-CN" altLang="en-US" baseline="0" dirty="0" smtClean="0"/>
              <a:t>的特点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13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后面我们会详细讲到</a:t>
            </a:r>
            <a:r>
              <a:rPr lang="en-US" altLang="zh-CN" dirty="0" smtClean="0"/>
              <a:t>model ensemble</a:t>
            </a:r>
            <a:r>
              <a:rPr lang="zh-CN" altLang="en-US" dirty="0" smtClean="0"/>
              <a:t>。他的大概的思想是，把一些弱的分类器，进行组合，就可以变成相对较强的分类器。尤其针对那些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比较高，但是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比较低的模型，这里我们刚刚学习出来的</a:t>
            </a:r>
            <a:r>
              <a:rPr lang="en-US" altLang="zh-CN" dirty="0" err="1" smtClean="0"/>
              <a:t>dt</a:t>
            </a:r>
            <a:r>
              <a:rPr lang="zh-CN" altLang="en-US" dirty="0" smtClean="0"/>
              <a:t>就是一个很好的弱分类器。</a:t>
            </a:r>
            <a:endParaRPr lang="en-US" altLang="zh-CN" dirty="0" smtClean="0"/>
          </a:p>
          <a:p>
            <a:r>
              <a:rPr lang="zh-CN" altLang="en-US" dirty="0" smtClean="0"/>
              <a:t>这张图是什么意思呢，这些灰线是我们学习出来的一些弱模型，可以看到哪一条的结果都没有特别好，但是把他们组合到一起，变成红线，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7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e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e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1" y="5913503"/>
            <a:ext cx="8839200" cy="411097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6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 err="1" smtClean="0"/>
              <a:t>SeCONDARY</a:t>
            </a:r>
            <a:r>
              <a:rPr lang="en-US" dirty="0" smtClean="0"/>
              <a:t> LINE – DATE, SPEAKER NAME,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1" y="5257800"/>
            <a:ext cx="8839200" cy="614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0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1000" y="1142999"/>
            <a:ext cx="8381998" cy="5410201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2pPr>
            <a:lvl3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3pPr>
            <a:lvl4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4pPr>
            <a:lvl5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52401" y="376573"/>
            <a:ext cx="883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0" cap="all" dirty="0" smtClean="0">
                <a:solidFill>
                  <a:schemeClr val="accent1"/>
                </a:solidFill>
              </a:rPr>
              <a:t>TABLE OF CONTENTS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53345" y="4648200"/>
            <a:ext cx="4267200" cy="485759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3000" cap="all" baseline="0"/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53345" y="5145079"/>
            <a:ext cx="4267200" cy="381668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1400" cap="all" baseline="0"/>
            </a:lvl1pPr>
          </a:lstStyle>
          <a:p>
            <a:pPr lvl="0"/>
            <a:r>
              <a:rPr lang="en-US" dirty="0" smtClean="0"/>
              <a:t>HULU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4572000" y="6629576"/>
            <a:ext cx="45720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hulu_L_RGB_Titl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Hu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29576"/>
            <a:ext cx="9144000" cy="2272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5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 noChangeAspect="1"/>
          </p:cNvSpPr>
          <p:nvPr>
            <p:ph sz="quarter" idx="18"/>
          </p:nvPr>
        </p:nvSpPr>
        <p:spPr>
          <a:xfrm>
            <a:off x="0" y="857250"/>
            <a:ext cx="9144000" cy="51435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18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>
          <a:xfrm>
            <a:off x="0" y="6629576"/>
            <a:ext cx="89154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5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4918710" cy="715963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 typeface="Arial"/>
              <a:buNone/>
              <a:defRPr lang="en-US" sz="18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pty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80865" y="2713037"/>
            <a:ext cx="4491135" cy="715963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 typeface="Arial"/>
              <a:buNone/>
              <a:defRPr lang="en-US" sz="18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3429000"/>
            <a:ext cx="4495800" cy="685800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342900" indent="-342900" algn="ctr">
              <a:buNone/>
              <a:defRPr lang="en-US" sz="1800" b="1" i="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1" y="5913503"/>
            <a:ext cx="8839200" cy="411097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6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 err="1" smtClean="0"/>
              <a:t>SeCONDARY</a:t>
            </a:r>
            <a:r>
              <a:rPr lang="en-US" dirty="0" smtClean="0"/>
              <a:t> LINE – DATE, SPEAKER NAME,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hulu_L_RGB_Tit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1" y="5257800"/>
            <a:ext cx="8839200" cy="61402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pic>
        <p:nvPicPr>
          <p:cNvPr id="7" name="Picture 6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0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81000" y="1447800"/>
            <a:ext cx="8382002" cy="51054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  <a:ln w="6350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cxnSp>
        <p:nvCxnSpPr>
          <p:cNvPr id="19" name="Straight Connector 1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6350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1" y="3028275"/>
            <a:ext cx="8839198" cy="801449"/>
          </a:xfrm>
        </p:spPr>
        <p:txBody>
          <a:bodyPr anchor="t"/>
          <a:lstStyle>
            <a:lvl1pPr marL="0" indent="0" algn="ctr">
              <a:buFont typeface="Arial" pitchFamily="34" charset="0"/>
              <a:buNone/>
              <a:defRPr sz="4500" baseline="0">
                <a:effectLst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1" y="3886200"/>
            <a:ext cx="8839198" cy="411097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8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 err="1" smtClean="0"/>
              <a:t>SeCONDARY</a:t>
            </a:r>
            <a:r>
              <a:rPr lang="en-US" dirty="0" smtClean="0"/>
              <a:t> LINE – SUB-POINT, DATE, ETC.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52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81001" y="1447800"/>
            <a:ext cx="4121720" cy="51054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/>
              <a:buChar char="•"/>
              <a:defRPr sz="1400"/>
            </a:lvl1pPr>
            <a:lvl2pPr marL="742950" indent="-285750" algn="l">
              <a:buFont typeface="Arial"/>
              <a:buChar char="•"/>
              <a:defRPr sz="1400"/>
            </a:lvl2pPr>
            <a:lvl3pPr marL="1200150" indent="-285750" algn="l">
              <a:buFont typeface="Arial"/>
              <a:buChar char="•"/>
              <a:defRPr sz="1400"/>
            </a:lvl3pPr>
            <a:lvl4pPr marL="1657350" indent="-285750" algn="l">
              <a:buFont typeface="Arial"/>
              <a:buChar char="•"/>
              <a:defRPr sz="1400"/>
            </a:lvl4pPr>
            <a:lvl5pPr marL="2114550" indent="-285750" algn="l">
              <a:buFont typeface="Arial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6"/>
          </p:nvPr>
        </p:nvSpPr>
        <p:spPr>
          <a:xfrm>
            <a:off x="4641273" y="1447800"/>
            <a:ext cx="4121727" cy="51054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18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81000" y="1447800"/>
            <a:ext cx="8382002" cy="51054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6350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644657" y="1447800"/>
            <a:ext cx="4118343" cy="4572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381001" y="1447800"/>
            <a:ext cx="4120964" cy="4572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/>
            </a:lvl1pPr>
            <a:lvl2pPr marL="742950" indent="-285750" algn="l">
              <a:buFont typeface="Arial" pitchFamily="34" charset="0"/>
              <a:buChar char="•"/>
              <a:defRPr sz="1400"/>
            </a:lvl2pPr>
            <a:lvl3pPr marL="1200150" indent="-285750" algn="l">
              <a:buFont typeface="Arial" pitchFamily="34" charset="0"/>
              <a:buChar char="•"/>
              <a:defRPr sz="1400"/>
            </a:lvl3pPr>
            <a:lvl4pPr marL="1657350" indent="-285750" algn="l">
              <a:buFont typeface="Arial" pitchFamily="34" charset="0"/>
              <a:buChar char="•"/>
              <a:defRPr sz="1400"/>
            </a:lvl4pPr>
            <a:lvl5pPr marL="2114550" indent="-285750" algn="l">
              <a:buFont typeface="Arial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644657" y="1905000"/>
            <a:ext cx="4118343" cy="46482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8"/>
          </p:nvPr>
        </p:nvSpPr>
        <p:spPr>
          <a:xfrm>
            <a:off x="381001" y="1905000"/>
            <a:ext cx="4120964" cy="46482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/>
            </a:lvl1pPr>
            <a:lvl2pPr marL="742950" indent="-285750" algn="l">
              <a:buFont typeface="Arial" pitchFamily="34" charset="0"/>
              <a:buChar char="•"/>
              <a:defRPr sz="1400"/>
            </a:lvl2pPr>
            <a:lvl3pPr marL="1200150" indent="-285750" algn="l">
              <a:buFont typeface="Arial" pitchFamily="34" charset="0"/>
              <a:buChar char="•"/>
              <a:defRPr sz="1400"/>
            </a:lvl3pPr>
            <a:lvl4pPr marL="1657350" indent="-285750" algn="l">
              <a:buFont typeface="Arial" pitchFamily="34" charset="0"/>
              <a:buChar char="•"/>
              <a:defRPr sz="1400"/>
            </a:lvl4pPr>
            <a:lvl5pPr marL="2114550" indent="-285750" algn="l">
              <a:buFont typeface="Arial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79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0"/>
            <a:ext cx="9144000" cy="6629400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81000" y="1447800"/>
            <a:ext cx="5396346" cy="5105400"/>
          </a:xfrm>
          <a:prstGeom prst="rect">
            <a:avLst/>
          </a:prstGeom>
          <a:solidFill>
            <a:srgbClr val="000000">
              <a:alpha val="85000"/>
            </a:srgbClr>
          </a:solidFill>
          <a:ln w="12700" cmpd="sng">
            <a:solidFill>
              <a:schemeClr val="bg2"/>
            </a:solidFill>
          </a:ln>
          <a:effectLst>
            <a:outerShdw blurRad="190500" dir="2700000" algn="tl" rotWithShape="0">
              <a:srgbClr val="000000">
                <a:alpha val="70000"/>
              </a:srgbClr>
            </a:outerShdw>
          </a:effectLst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7429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2001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573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5867399" y="1447800"/>
            <a:ext cx="2895601" cy="5105400"/>
          </a:xfrm>
          <a:prstGeom prst="rect">
            <a:avLst/>
          </a:prstGeom>
          <a:solidFill>
            <a:srgbClr val="FFFFFF">
              <a:alpha val="55000"/>
            </a:srgbClr>
          </a:solidFill>
          <a:ln w="12700" cmpd="sng">
            <a:solidFill>
              <a:schemeClr val="bg2"/>
            </a:solidFill>
          </a:ln>
          <a:effectLst>
            <a:outerShdw blurRad="190500" dir="2700000" algn="tl" rotWithShape="0">
              <a:srgbClr val="000000">
                <a:alpha val="60000"/>
              </a:srgbClr>
            </a:outerShdw>
          </a:effectLst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1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ne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52401" y="3017520"/>
            <a:ext cx="8839200" cy="82296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4500" b="1" kern="1200" cap="all" baseline="0" dirty="0" smtClean="0">
                <a:solidFill>
                  <a:schemeClr val="accent1"/>
                </a:solidFill>
                <a:effectLst/>
                <a:latin typeface="Helvetica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8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20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8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1000" y="1142999"/>
            <a:ext cx="8381998" cy="5410201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2pPr>
            <a:lvl3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3pPr>
            <a:lvl4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4pPr>
            <a:lvl5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1" y="376573"/>
            <a:ext cx="883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0" cap="all" dirty="0" smtClean="0">
                <a:solidFill>
                  <a:schemeClr val="accent1"/>
                </a:solidFill>
              </a:rPr>
              <a:t>TABLE OF CONTENTS</a:t>
            </a:r>
            <a:endParaRPr lang="en-US" sz="2600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152401" y="376573"/>
            <a:ext cx="883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0" cap="all" dirty="0" smtClean="0">
                <a:solidFill>
                  <a:schemeClr val="accent1"/>
                </a:solidFill>
              </a:rPr>
              <a:t>TABLE OF CONTENTS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53345" y="4648200"/>
            <a:ext cx="4267200" cy="485759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3000" cap="all" baseline="0"/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53345" y="5145079"/>
            <a:ext cx="4267200" cy="381668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1400" cap="all" baseline="0"/>
            </a:lvl1pPr>
          </a:lstStyle>
          <a:p>
            <a:pPr lvl="0"/>
            <a:r>
              <a:rPr lang="en-US" dirty="0" smtClean="0"/>
              <a:t>HULU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4572000" y="6629576"/>
            <a:ext cx="45720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10" name="Picture 9" descr="hulu_L_RGB_Titl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992726"/>
            <a:ext cx="2648691" cy="87254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hulu_L_RGB_Titl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Hu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29576"/>
            <a:ext cx="9144000" cy="2272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hulu_L_RGB_Tit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5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 noChangeAspect="1"/>
          </p:cNvSpPr>
          <p:nvPr>
            <p:ph sz="quarter" idx="18"/>
          </p:nvPr>
        </p:nvSpPr>
        <p:spPr>
          <a:xfrm>
            <a:off x="0" y="857250"/>
            <a:ext cx="9144000" cy="51435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18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>
          <a:xfrm>
            <a:off x="0" y="6629576"/>
            <a:ext cx="89154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5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4918710" cy="715963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 typeface="Arial"/>
              <a:buNone/>
              <a:defRPr lang="en-US" sz="18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1" y="3028275"/>
            <a:ext cx="8839198" cy="801449"/>
          </a:xfrm>
        </p:spPr>
        <p:txBody>
          <a:bodyPr anchor="t"/>
          <a:lstStyle>
            <a:lvl1pPr marL="0" indent="0" algn="ctr">
              <a:buFont typeface="Arial" pitchFamily="34" charset="0"/>
              <a:buNone/>
              <a:defRPr sz="4500" baseline="0">
                <a:effectLst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1" y="3886200"/>
            <a:ext cx="8839198" cy="411097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8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 err="1" smtClean="0"/>
              <a:t>SeCONDARY</a:t>
            </a:r>
            <a:r>
              <a:rPr lang="en-US" dirty="0" smtClean="0"/>
              <a:t> LINE – SUB-POINT, DATE, ETC.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pty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80865" y="2713037"/>
            <a:ext cx="4491135" cy="715963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 typeface="Arial"/>
              <a:buNone/>
              <a:defRPr lang="en-US" sz="18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3429000"/>
            <a:ext cx="4495800" cy="685800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342900" indent="-342900" algn="ctr">
              <a:buNone/>
              <a:defRPr lang="en-US" sz="1800" b="1" i="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BE5D-B69A-4172-85C8-CCFB596A52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6350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9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4764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9230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47385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2409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92546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Tantrum – Cole Gleason – Intern Presentations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9959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Tantrum – Cole Gleason – Intern Presentations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3089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81001" y="1447800"/>
            <a:ext cx="4121720" cy="51054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/>
              <a:buChar char="•"/>
              <a:defRPr sz="1400"/>
            </a:lvl1pPr>
            <a:lvl2pPr marL="742950" indent="-285750" algn="l">
              <a:buFont typeface="Arial"/>
              <a:buChar char="•"/>
              <a:defRPr sz="1400"/>
            </a:lvl2pPr>
            <a:lvl3pPr marL="1200150" indent="-285750" algn="l">
              <a:buFont typeface="Arial"/>
              <a:buChar char="•"/>
              <a:defRPr sz="1400"/>
            </a:lvl3pPr>
            <a:lvl4pPr marL="1657350" indent="-285750" algn="l">
              <a:buFont typeface="Arial"/>
              <a:buChar char="•"/>
              <a:defRPr sz="1400"/>
            </a:lvl4pPr>
            <a:lvl5pPr marL="2114550" indent="-285750" algn="l">
              <a:buFont typeface="Arial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6"/>
          </p:nvPr>
        </p:nvSpPr>
        <p:spPr>
          <a:xfrm>
            <a:off x="4641273" y="1447800"/>
            <a:ext cx="4121727" cy="51054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Tantrum – Cole Gleason – Intern Presentations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46279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Tantrum – Cole Gleason – Intern Presentations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567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- Title Master" hidden="1"/>
          <p:cNvSpPr>
            <a:spLocks noChangeArrowheads="1"/>
          </p:cNvSpPr>
          <p:nvPr/>
        </p:nvSpPr>
        <p:spPr bwMode="auto">
          <a:xfrm>
            <a:off x="2" y="2466975"/>
            <a:ext cx="9142413" cy="635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1403" tIns="45700" rIns="91403" bIns="457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lang="en-US" sz="800" b="1" i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2781" y="5969479"/>
            <a:ext cx="949845" cy="46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202974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53345" y="4648200"/>
            <a:ext cx="4267200" cy="485759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3000" cap="all" baseline="0"/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53345" y="5145079"/>
            <a:ext cx="4267200" cy="381668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1400" cap="all" baseline="0"/>
            </a:lvl1pPr>
          </a:lstStyle>
          <a:p>
            <a:pPr lvl="0"/>
            <a:r>
              <a:rPr lang="en-US" dirty="0" smtClean="0"/>
              <a:t>HULU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4572000" y="6629576"/>
            <a:ext cx="45720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10" name="Picture 9" descr="hulu_L_RGB_Titl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- Title Master" hidden="1"/>
          <p:cNvSpPr>
            <a:spLocks noChangeArrowheads="1"/>
          </p:cNvSpPr>
          <p:nvPr/>
        </p:nvSpPr>
        <p:spPr bwMode="auto">
          <a:xfrm>
            <a:off x="2" y="2466975"/>
            <a:ext cx="9142413" cy="635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1403" tIns="45700" rIns="91403" bIns="457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lang="en-US" sz="800" b="1" i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2781" y="5969479"/>
            <a:ext cx="949845" cy="46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60212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i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3F3D4-893F-4FB9-BB3B-2EA0424A6918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6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5" indent="0">
              <a:buNone/>
              <a:defRPr sz="1800"/>
            </a:lvl2pPr>
            <a:lvl3pPr marL="914030" indent="0">
              <a:buNone/>
              <a:defRPr sz="1600"/>
            </a:lvl3pPr>
            <a:lvl4pPr marL="1371045" indent="0">
              <a:buNone/>
              <a:defRPr sz="1400"/>
            </a:lvl4pPr>
            <a:lvl5pPr marL="1828059" indent="0">
              <a:buNone/>
              <a:defRPr sz="1400"/>
            </a:lvl5pPr>
            <a:lvl6pPr marL="2285074" indent="0">
              <a:buNone/>
              <a:defRPr sz="1400"/>
            </a:lvl6pPr>
            <a:lvl7pPr marL="2742089" indent="0">
              <a:buNone/>
              <a:defRPr sz="1400"/>
            </a:lvl7pPr>
            <a:lvl8pPr marL="3199104" indent="0">
              <a:buNone/>
              <a:defRPr sz="1400"/>
            </a:lvl8pPr>
            <a:lvl9pPr marL="3656117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F926-DFEB-48AD-9656-780E1D251DA3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225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3"/>
            <a:ext cx="3810000" cy="426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3"/>
            <a:ext cx="3810000" cy="426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611BC-F9E2-4C0E-AA3A-1EA297DC687C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522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5" indent="0">
              <a:buNone/>
              <a:defRPr sz="2000" b="1"/>
            </a:lvl2pPr>
            <a:lvl3pPr marL="914030" indent="0">
              <a:buNone/>
              <a:defRPr sz="1800" b="1"/>
            </a:lvl3pPr>
            <a:lvl4pPr marL="1371045" indent="0">
              <a:buNone/>
              <a:defRPr sz="1600" b="1"/>
            </a:lvl4pPr>
            <a:lvl5pPr marL="1828059" indent="0">
              <a:buNone/>
              <a:defRPr sz="1600" b="1"/>
            </a:lvl5pPr>
            <a:lvl6pPr marL="2285074" indent="0">
              <a:buNone/>
              <a:defRPr sz="1600" b="1"/>
            </a:lvl6pPr>
            <a:lvl7pPr marL="2742089" indent="0">
              <a:buNone/>
              <a:defRPr sz="1600" b="1"/>
            </a:lvl7pPr>
            <a:lvl8pPr marL="3199104" indent="0">
              <a:buNone/>
              <a:defRPr sz="1600" b="1"/>
            </a:lvl8pPr>
            <a:lvl9pPr marL="3656117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5" indent="0">
              <a:buNone/>
              <a:defRPr sz="2000" b="1"/>
            </a:lvl2pPr>
            <a:lvl3pPr marL="914030" indent="0">
              <a:buNone/>
              <a:defRPr sz="1800" b="1"/>
            </a:lvl3pPr>
            <a:lvl4pPr marL="1371045" indent="0">
              <a:buNone/>
              <a:defRPr sz="1600" b="1"/>
            </a:lvl4pPr>
            <a:lvl5pPr marL="1828059" indent="0">
              <a:buNone/>
              <a:defRPr sz="1600" b="1"/>
            </a:lvl5pPr>
            <a:lvl6pPr marL="2285074" indent="0">
              <a:buNone/>
              <a:defRPr sz="1600" b="1"/>
            </a:lvl6pPr>
            <a:lvl7pPr marL="2742089" indent="0">
              <a:buNone/>
              <a:defRPr sz="1600" b="1"/>
            </a:lvl7pPr>
            <a:lvl8pPr marL="3199104" indent="0">
              <a:buNone/>
              <a:defRPr sz="1600" b="1"/>
            </a:lvl8pPr>
            <a:lvl9pPr marL="3656117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1D5D-B91E-4C68-9197-91E9E5517AE6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255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C2484-88DE-4EB4-82DD-A12FAAEE2396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6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644657" y="1447800"/>
            <a:ext cx="4118343" cy="4572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381001" y="1447800"/>
            <a:ext cx="4120964" cy="4572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/>
            </a:lvl1pPr>
            <a:lvl2pPr marL="742950" indent="-285750" algn="l">
              <a:buFont typeface="Arial" pitchFamily="34" charset="0"/>
              <a:buChar char="•"/>
              <a:defRPr sz="1400"/>
            </a:lvl2pPr>
            <a:lvl3pPr marL="1200150" indent="-285750" algn="l">
              <a:buFont typeface="Arial" pitchFamily="34" charset="0"/>
              <a:buChar char="•"/>
              <a:defRPr sz="1400"/>
            </a:lvl3pPr>
            <a:lvl4pPr marL="1657350" indent="-285750" algn="l">
              <a:buFont typeface="Arial" pitchFamily="34" charset="0"/>
              <a:buChar char="•"/>
              <a:defRPr sz="1400"/>
            </a:lvl4pPr>
            <a:lvl5pPr marL="2114550" indent="-285750" algn="l">
              <a:buFont typeface="Arial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644657" y="1905000"/>
            <a:ext cx="4118343" cy="46482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8"/>
          </p:nvPr>
        </p:nvSpPr>
        <p:spPr>
          <a:xfrm>
            <a:off x="381001" y="1905000"/>
            <a:ext cx="4120964" cy="46482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/>
            </a:lvl1pPr>
            <a:lvl2pPr marL="742950" indent="-285750" algn="l">
              <a:buFont typeface="Arial" pitchFamily="34" charset="0"/>
              <a:buChar char="•"/>
              <a:defRPr sz="1400"/>
            </a:lvl2pPr>
            <a:lvl3pPr marL="1200150" indent="-285750" algn="l">
              <a:buFont typeface="Arial" pitchFamily="34" charset="0"/>
              <a:buChar char="•"/>
              <a:defRPr sz="1400"/>
            </a:lvl3pPr>
            <a:lvl4pPr marL="1657350" indent="-285750" algn="l">
              <a:buFont typeface="Arial" pitchFamily="34" charset="0"/>
              <a:buChar char="•"/>
              <a:defRPr sz="1400"/>
            </a:lvl4pPr>
            <a:lvl5pPr marL="2114550" indent="-285750" algn="l">
              <a:buFont typeface="Arial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932BF-5D49-450E-86F3-2788D746954B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253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6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5" indent="0">
              <a:buNone/>
              <a:defRPr sz="1200"/>
            </a:lvl2pPr>
            <a:lvl3pPr marL="914030" indent="0">
              <a:buNone/>
              <a:defRPr sz="1000"/>
            </a:lvl3pPr>
            <a:lvl4pPr marL="1371045" indent="0">
              <a:buNone/>
              <a:defRPr sz="900"/>
            </a:lvl4pPr>
            <a:lvl5pPr marL="1828059" indent="0">
              <a:buNone/>
              <a:defRPr sz="900"/>
            </a:lvl5pPr>
            <a:lvl6pPr marL="2285074" indent="0">
              <a:buNone/>
              <a:defRPr sz="900"/>
            </a:lvl6pPr>
            <a:lvl7pPr marL="2742089" indent="0">
              <a:buNone/>
              <a:defRPr sz="900"/>
            </a:lvl7pPr>
            <a:lvl8pPr marL="3199104" indent="0">
              <a:buNone/>
              <a:defRPr sz="900"/>
            </a:lvl8pPr>
            <a:lvl9pPr marL="3656117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7B5C5-D4EA-4CE4-8554-88EF67F1D050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513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9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5" indent="0">
              <a:buNone/>
              <a:defRPr sz="2800"/>
            </a:lvl2pPr>
            <a:lvl3pPr marL="914030" indent="0">
              <a:buNone/>
              <a:defRPr sz="2400"/>
            </a:lvl3pPr>
            <a:lvl4pPr marL="1371045" indent="0">
              <a:buNone/>
              <a:defRPr sz="2000"/>
            </a:lvl4pPr>
            <a:lvl5pPr marL="1828059" indent="0">
              <a:buNone/>
              <a:defRPr sz="2000"/>
            </a:lvl5pPr>
            <a:lvl6pPr marL="2285074" indent="0">
              <a:buNone/>
              <a:defRPr sz="2000"/>
            </a:lvl6pPr>
            <a:lvl7pPr marL="2742089" indent="0">
              <a:buNone/>
              <a:defRPr sz="2000"/>
            </a:lvl7pPr>
            <a:lvl8pPr marL="3199104" indent="0">
              <a:buNone/>
              <a:defRPr sz="2000"/>
            </a:lvl8pPr>
            <a:lvl9pPr marL="3656117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015" indent="0">
              <a:buNone/>
              <a:defRPr sz="1200"/>
            </a:lvl2pPr>
            <a:lvl3pPr marL="914030" indent="0">
              <a:buNone/>
              <a:defRPr sz="1000"/>
            </a:lvl3pPr>
            <a:lvl4pPr marL="1371045" indent="0">
              <a:buNone/>
              <a:defRPr sz="900"/>
            </a:lvl4pPr>
            <a:lvl5pPr marL="1828059" indent="0">
              <a:buNone/>
              <a:defRPr sz="900"/>
            </a:lvl5pPr>
            <a:lvl6pPr marL="2285074" indent="0">
              <a:buNone/>
              <a:defRPr sz="900"/>
            </a:lvl6pPr>
            <a:lvl7pPr marL="2742089" indent="0">
              <a:buNone/>
              <a:defRPr sz="900"/>
            </a:lvl7pPr>
            <a:lvl8pPr marL="3199104" indent="0">
              <a:buNone/>
              <a:defRPr sz="900"/>
            </a:lvl8pPr>
            <a:lvl9pPr marL="3656117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03F90-97F4-461B-B885-E2406E7C34D5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911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DFDF3-B26A-489C-970E-0641977FAAA3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642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88" y="152402"/>
            <a:ext cx="2174875" cy="55641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455" y="152402"/>
            <a:ext cx="6372225" cy="55641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FE11-BB89-4BC2-B314-1968A0EF18AB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048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r>
              <a:rPr lang="en-US" altLang="zh-CN" noProof="0" smtClean="0"/>
              <a:t>Click icon to add table</a:t>
            </a:r>
            <a:endParaRPr lang="en-US" noProof="0" smtClean="0"/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927FB-0573-4030-B718-0C0A4E6F9F4F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0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096" y="886060"/>
            <a:ext cx="8504237" cy="519112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42D82-089B-405E-A474-B56B8FA5B649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21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/>
        <p:txBody>
          <a:bodyPr/>
          <a:lstStyle/>
          <a:p>
            <a:pPr lvl="0"/>
            <a:r>
              <a:rPr lang="en-US" altLang="zh-CN" noProof="0" smtClean="0"/>
              <a:t>Click icon to add chart</a:t>
            </a:r>
            <a:endParaRPr lang="en-US" noProof="0" smtClean="0"/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A64D2-8E97-4867-B2B2-18C8C2D86CA8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592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BE5D-B69A-4172-85C8-CCFB596A52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53345" y="4648200"/>
            <a:ext cx="4267200" cy="485759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3000" cap="all" baseline="0"/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53345" y="5145079"/>
            <a:ext cx="4267200" cy="381668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1400" cap="all" baseline="0"/>
            </a:lvl1pPr>
          </a:lstStyle>
          <a:p>
            <a:pPr lvl="0"/>
            <a:r>
              <a:rPr lang="en-US" dirty="0" smtClean="0"/>
              <a:t>HULU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4572000" y="6629576"/>
            <a:ext cx="4572000" cy="2272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10" name="Picture 9" descr="hulu_L_RGB_Titl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0"/>
            <a:ext cx="9144000" cy="6629400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81000" y="1447800"/>
            <a:ext cx="5396346" cy="5105400"/>
          </a:xfrm>
          <a:prstGeom prst="rect">
            <a:avLst/>
          </a:prstGeom>
          <a:solidFill>
            <a:srgbClr val="000000">
              <a:alpha val="85000"/>
            </a:srgbClr>
          </a:solidFill>
          <a:ln w="12700" cmpd="sng">
            <a:solidFill>
              <a:schemeClr val="bg2"/>
            </a:solidFill>
          </a:ln>
          <a:effectLst>
            <a:outerShdw blurRad="190500" dir="2700000" algn="tl" rotWithShape="0">
              <a:srgbClr val="000000">
                <a:alpha val="70000"/>
              </a:srgbClr>
            </a:outerShdw>
          </a:effectLst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7429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2001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573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5867399" y="1447800"/>
            <a:ext cx="2895601" cy="5105400"/>
          </a:xfrm>
          <a:prstGeom prst="rect">
            <a:avLst/>
          </a:prstGeom>
          <a:solidFill>
            <a:srgbClr val="FFFFFF">
              <a:alpha val="55000"/>
            </a:srgbClr>
          </a:solidFill>
          <a:ln w="12700" cmpd="sng">
            <a:solidFill>
              <a:schemeClr val="bg2"/>
            </a:solidFill>
          </a:ln>
          <a:effectLst>
            <a:outerShdw blurRad="190500" dir="2700000" algn="tl" rotWithShape="0">
              <a:srgbClr val="000000">
                <a:alpha val="60000"/>
              </a:srgbClr>
            </a:outerShdw>
          </a:effectLst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52401" y="3017520"/>
            <a:ext cx="8839200" cy="82296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4500" b="1" kern="1200" cap="all" baseline="0" dirty="0" smtClean="0">
                <a:solidFill>
                  <a:schemeClr val="accent1"/>
                </a:solidFill>
                <a:effectLst/>
                <a:latin typeface="Helvetica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theme" Target="../theme/theme2.xml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theme" Target="../theme/theme4.xml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915399" y="6630655"/>
            <a:ext cx="224589" cy="2272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808080"/>
                </a:solidFill>
                <a:latin typeface="+mn-lt"/>
              </a:defRPr>
            </a:lvl1pPr>
          </a:lstStyle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>
          <a:xfrm>
            <a:off x="152401" y="376573"/>
            <a:ext cx="8839200" cy="614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09600" y="6629576"/>
            <a:ext cx="8305800" cy="227285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 smtClean="0"/>
              <a:t>Tantrum – Cole Gleason – Intern Presentations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18" r:id="rId2"/>
    <p:sldLayoutId id="2147483803" r:id="rId3"/>
    <p:sldLayoutId id="2147483819" r:id="rId4"/>
    <p:sldLayoutId id="2147483820" r:id="rId5"/>
    <p:sldLayoutId id="2147483821" r:id="rId6"/>
    <p:sldLayoutId id="2147483807" r:id="rId7"/>
    <p:sldLayoutId id="2147483806" r:id="rId8"/>
    <p:sldLayoutId id="2147483808" r:id="rId9"/>
    <p:sldLayoutId id="2147483810" r:id="rId10"/>
    <p:sldLayoutId id="2147483809" r:id="rId11"/>
    <p:sldLayoutId id="2147483811" r:id="rId12"/>
    <p:sldLayoutId id="2147483813" r:id="rId13"/>
    <p:sldLayoutId id="2147483814" r:id="rId14"/>
    <p:sldLayoutId id="2147483815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marL="0" indent="0" algn="ctr" defTabSz="914400" rtl="0" eaLnBrk="1" latinLnBrk="0" hangingPunct="1">
        <a:spcBef>
          <a:spcPct val="0"/>
        </a:spcBef>
        <a:buFont typeface="Arial" pitchFamily="34" charset="0"/>
        <a:buNone/>
        <a:defRPr sz="2600" b="1" i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915399" y="6630655"/>
            <a:ext cx="224589" cy="2272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808080"/>
                </a:solidFill>
                <a:latin typeface="+mn-lt"/>
              </a:defRPr>
            </a:lvl1pPr>
          </a:lstStyle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>
          <a:xfrm>
            <a:off x="152401" y="376573"/>
            <a:ext cx="8839200" cy="614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09600" y="6629576"/>
            <a:ext cx="8305800" cy="227285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smtClean="0"/>
              <a:t>Tantrum – Cole Gleason – Intern Presentations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marL="0" indent="0" algn="ctr" defTabSz="914400" rtl="0" eaLnBrk="1" latinLnBrk="0" hangingPunct="1">
        <a:spcBef>
          <a:spcPct val="0"/>
        </a:spcBef>
        <a:buFont typeface="Arial" pitchFamily="34" charset="0"/>
        <a:buNone/>
        <a:defRPr sz="2600" b="1" i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Tantrum – Cole Gleason – Intern Presentations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- Slide Master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96" y="1176343"/>
            <a:ext cx="8504237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Sub Title</a:t>
            </a:r>
          </a:p>
          <a:p>
            <a:pPr lvl="1"/>
            <a:r>
              <a:rPr lang="en-US" smtClean="0"/>
              <a:t>Basic Text</a:t>
            </a:r>
          </a:p>
          <a:p>
            <a:pPr lvl="2"/>
            <a:r>
              <a:rPr lang="en-US" smtClean="0"/>
              <a:t>Bullet level one</a:t>
            </a:r>
          </a:p>
          <a:p>
            <a:pPr lvl="3"/>
            <a:r>
              <a:rPr lang="en-US" smtClean="0"/>
              <a:t>Bullet level two</a:t>
            </a:r>
          </a:p>
          <a:p>
            <a:pPr lvl="4"/>
            <a:r>
              <a:rPr lang="en-US" smtClean="0"/>
              <a:t>Bullet level three</a:t>
            </a:r>
          </a:p>
        </p:txBody>
      </p:sp>
      <p:sp>
        <p:nvSpPr>
          <p:cNvPr id="3075" name="Title - Slide Master"/>
          <p:cNvSpPr>
            <a:spLocks noGrp="1" noChangeArrowheads="1"/>
          </p:cNvSpPr>
          <p:nvPr>
            <p:ph type="title"/>
          </p:nvPr>
        </p:nvSpPr>
        <p:spPr bwMode="auto">
          <a:xfrm>
            <a:off x="298451" y="120651"/>
            <a:ext cx="8699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smtClean="0"/>
          </a:p>
        </p:txBody>
      </p:sp>
      <p:sp>
        <p:nvSpPr>
          <p:cNvPr id="7175" name="Draft Stamp - Slide Master" hidden="1"/>
          <p:cNvSpPr txBox="1">
            <a:spLocks noChangeArrowheads="1"/>
          </p:cNvSpPr>
          <p:nvPr/>
        </p:nvSpPr>
        <p:spPr bwMode="ltGray">
          <a:xfrm>
            <a:off x="0" y="1371603"/>
            <a:ext cx="685800" cy="424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3" tIns="45700" rIns="91403" bIns="4570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5400" noProof="1">
                <a:solidFill>
                  <a:srgbClr val="C0C0C0"/>
                </a:solidFill>
                <a:latin typeface="Arial Black" pitchFamily="34" charset="0"/>
                <a:cs typeface="Arial" pitchFamily="34" charset="0"/>
              </a:rPr>
              <a:t>DRAFT</a:t>
            </a:r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73027" y="538163"/>
            <a:ext cx="8997950" cy="0"/>
          </a:xfrm>
          <a:prstGeom prst="line">
            <a:avLst/>
          </a:prstGeom>
          <a:noFill/>
          <a:ln w="12700">
            <a:solidFill>
              <a:srgbClr val="005C2A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lang="en-US" sz="800" b="1" i="1">
              <a:solidFill>
                <a:prstClr val="black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1035" name="Page Number - Slide Mast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1537" y="6665925"/>
            <a:ext cx="606425" cy="98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noProof="1">
                <a:latin typeface="Segoe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320D4E47-00D8-42D8-B756-DBDC2C3DF9BA}" type="slidenum">
              <a:rPr sz="800" b="1" i="1">
                <a:solidFill>
                  <a:prstClr val="black"/>
                </a:solidFill>
                <a:cs typeface="Arial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800" b="1" i="1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4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5pPr>
      <a:lvl6pPr marL="457015"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6pPr>
      <a:lvl7pPr marL="914030"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7pPr>
      <a:lvl8pPr marL="1371045"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8pPr>
      <a:lvl9pPr marL="1828059"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9pPr>
    </p:titleStyle>
    <p:bodyStyle>
      <a:lvl1pPr marL="228507" indent="-22850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522" indent="-23326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egoe"/>
        <a:buChar char="–"/>
        <a:defRPr sz="1600">
          <a:solidFill>
            <a:schemeClr val="tx1"/>
          </a:solidFill>
          <a:latin typeface="Calibri" pitchFamily="34" charset="0"/>
        </a:defRPr>
      </a:lvl2pPr>
      <a:lvl3pPr marL="1142537" indent="-22850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Calibri" pitchFamily="34" charset="0"/>
        </a:defRPr>
      </a:lvl3pPr>
      <a:lvl4pPr marL="1599551" indent="-22850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egoe"/>
        <a:buChar char="–"/>
        <a:defRPr sz="1200">
          <a:solidFill>
            <a:schemeClr val="tx1"/>
          </a:solidFill>
          <a:latin typeface="Calibri" pitchFamily="34" charset="0"/>
        </a:defRPr>
      </a:lvl4pPr>
      <a:lvl5pPr marL="2056566" indent="-22850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900">
          <a:solidFill>
            <a:schemeClr val="tx1"/>
          </a:solidFill>
          <a:latin typeface="Calibri" pitchFamily="34" charset="0"/>
        </a:defRPr>
      </a:lvl5pPr>
      <a:lvl6pPr marL="1602724" indent="-17296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059739" indent="-17296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2516755" indent="-17296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2973769" indent="-17296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5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0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45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59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74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89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04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17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10" Type="http://schemas.openxmlformats.org/officeDocument/2006/relationships/image" Target="../media/image27.emf"/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23.emf"/><Relationship Id="rId16" Type="http://schemas.openxmlformats.org/officeDocument/2006/relationships/image" Target="../media/image34.emf"/><Relationship Id="rId17" Type="http://schemas.openxmlformats.org/officeDocument/2006/relationships/image" Target="../media/image35.emf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slideLayout" Target="../slideLayouts/slideLayout45.xml"/><Relationship Id="rId8" Type="http://schemas.openxmlformats.org/officeDocument/2006/relationships/notesSlide" Target="../notesSlides/notesSlide14.xml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0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en.wikipedia.org/wiki/Random_forest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hyperlink" Target="http://deeplearning.stanford.edu/wiki/index.php/Neural_Network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Chunyang </a:t>
            </a:r>
            <a:r>
              <a:rPr lang="en-US" dirty="0" err="1" smtClean="0"/>
              <a:t>wei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5731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Overfitting                 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6829" y="4572000"/>
            <a:ext cx="77851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i"/>
                <a:ea typeface="Hei"/>
                <a:cs typeface="Hei"/>
              </a:rPr>
              <a:t>Solution: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>
                <a:latin typeface="+mj-lt"/>
                <a:ea typeface="Hei"/>
                <a:cs typeface="Hei"/>
              </a:rPr>
              <a:t>Pre</a:t>
            </a:r>
            <a:r>
              <a:rPr lang="en-US" sz="2000" b="1" dirty="0">
                <a:latin typeface="+mj-lt"/>
                <a:ea typeface="Hei"/>
                <a:cs typeface="Hei"/>
              </a:rPr>
              <a:t>-pruning: </a:t>
            </a:r>
            <a:r>
              <a:rPr lang="en-US" sz="2000" dirty="0">
                <a:latin typeface="+mj-lt"/>
                <a:ea typeface="Hei"/>
                <a:cs typeface="Hei"/>
              </a:rPr>
              <a:t>stop growing when data split not </a:t>
            </a:r>
            <a:r>
              <a:rPr lang="en-US" sz="2000" dirty="0" smtClean="0">
                <a:latin typeface="+mj-lt"/>
                <a:ea typeface="Hei"/>
                <a:cs typeface="Hei"/>
              </a:rPr>
              <a:t>statistically significant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>
                <a:latin typeface="+mj-lt"/>
                <a:ea typeface="Hei"/>
                <a:cs typeface="Hei"/>
              </a:rPr>
              <a:t>Post</a:t>
            </a:r>
            <a:r>
              <a:rPr lang="en-US" sz="2000" b="1" dirty="0">
                <a:latin typeface="+mj-lt"/>
                <a:ea typeface="Hei"/>
                <a:cs typeface="Hei"/>
              </a:rPr>
              <a:t>-pruning: </a:t>
            </a:r>
            <a:r>
              <a:rPr lang="en-US" sz="2000" dirty="0" smtClean="0">
                <a:latin typeface="+mj-lt"/>
                <a:ea typeface="Hei"/>
                <a:cs typeface="Hei"/>
              </a:rPr>
              <a:t>grow </a:t>
            </a:r>
            <a:r>
              <a:rPr lang="en-US" sz="2000" dirty="0">
                <a:latin typeface="+mj-lt"/>
                <a:ea typeface="Hei"/>
                <a:cs typeface="Hei"/>
              </a:rPr>
              <a:t>the full tree, then remove </a:t>
            </a:r>
            <a:r>
              <a:rPr lang="en-US" sz="2000" dirty="0" err="1">
                <a:latin typeface="+mj-lt"/>
                <a:ea typeface="Hei"/>
                <a:cs typeface="Hei"/>
              </a:rPr>
              <a:t>subtrees</a:t>
            </a:r>
            <a:r>
              <a:rPr lang="en-US" sz="2000" dirty="0">
                <a:latin typeface="+mj-lt"/>
                <a:ea typeface="Hei"/>
                <a:cs typeface="Hei"/>
              </a:rPr>
              <a:t> that do not </a:t>
            </a:r>
            <a:r>
              <a:rPr lang="en-US" sz="2000" dirty="0" smtClean="0">
                <a:latin typeface="+mj-lt"/>
                <a:ea typeface="Hei"/>
                <a:cs typeface="Hei"/>
              </a:rPr>
              <a:t>have </a:t>
            </a:r>
            <a:r>
              <a:rPr lang="en-US" sz="2000" dirty="0">
                <a:latin typeface="+mj-lt"/>
                <a:ea typeface="Hei"/>
                <a:cs typeface="Hei"/>
              </a:rPr>
              <a:t>sufficient evidence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38200"/>
            <a:ext cx="5943600" cy="38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Post-pruning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7" y="1176343"/>
            <a:ext cx="7986704" cy="5191125"/>
          </a:xfrm>
        </p:spPr>
        <p:txBody>
          <a:bodyPr/>
          <a:lstStyle/>
          <a:p>
            <a:r>
              <a:rPr lang="en-US" dirty="0" smtClean="0"/>
              <a:t>Separate into training and validation dataset</a:t>
            </a:r>
          </a:p>
          <a:p>
            <a:r>
              <a:rPr lang="en-US" dirty="0" smtClean="0"/>
              <a:t>For each </a:t>
            </a:r>
            <a:r>
              <a:rPr lang="en-US" dirty="0" err="1" smtClean="0"/>
              <a:t>subtree</a:t>
            </a:r>
            <a:r>
              <a:rPr lang="en-US" dirty="0" smtClean="0"/>
              <a:t>, if prune performs better in validation, then prune it</a:t>
            </a:r>
          </a:p>
          <a:p>
            <a:endParaRPr lang="en-US" dirty="0"/>
          </a:p>
          <a:p>
            <a:r>
              <a:rPr lang="en-US" dirty="0" smtClean="0"/>
              <a:t>Avoid wasting of training data:</a:t>
            </a:r>
          </a:p>
          <a:p>
            <a:pPr lvl="1"/>
            <a:r>
              <a:rPr lang="en-US" dirty="0" smtClean="0"/>
              <a:t>Do the process above, and record the average pruning </a:t>
            </a:r>
            <a:r>
              <a:rPr lang="en-US" dirty="0" err="1" smtClean="0"/>
              <a:t>subtree</a:t>
            </a:r>
            <a:r>
              <a:rPr lang="en-US" dirty="0" smtClean="0"/>
              <a:t> complexity C</a:t>
            </a:r>
          </a:p>
          <a:p>
            <a:pPr lvl="1"/>
            <a:r>
              <a:rPr lang="en-US" dirty="0" smtClean="0"/>
              <a:t>Train on the whole training data, and prune when </a:t>
            </a:r>
            <a:r>
              <a:rPr lang="en-US" dirty="0" err="1" smtClean="0"/>
              <a:t>subtree</a:t>
            </a:r>
            <a:r>
              <a:rPr lang="en-US" dirty="0" smtClean="0"/>
              <a:t> complexity reaches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&amp; cons of decision 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 “White Box”</a:t>
            </a:r>
          </a:p>
          <a:p>
            <a:pPr lvl="1"/>
            <a:r>
              <a:rPr lang="en-US" dirty="0" smtClean="0"/>
              <a:t>Can handle non-linear problem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Don’t need to do feature transformation (e.g. scaling)</a:t>
            </a:r>
          </a:p>
          <a:p>
            <a:pPr lvl="1"/>
            <a:r>
              <a:rPr lang="en-US" dirty="0" smtClean="0"/>
              <a:t>Not much parameter to tune</a:t>
            </a:r>
          </a:p>
          <a:p>
            <a:pPr lvl="1"/>
            <a:r>
              <a:rPr lang="en-US" dirty="0" smtClean="0"/>
              <a:t>Easy to paralleliz</a:t>
            </a:r>
            <a:r>
              <a:rPr lang="en-US" altLang="zh-CN" dirty="0" smtClean="0"/>
              <a:t>ed</a:t>
            </a:r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support incremental update, have to rebuild when new data comes</a:t>
            </a:r>
          </a:p>
          <a:p>
            <a:pPr lvl="1"/>
            <a:r>
              <a:rPr lang="en-US" altLang="zh-CN" dirty="0" smtClean="0"/>
              <a:t>Not stable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8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</a:t>
            </a:r>
            <a:r>
              <a:rPr lang="en-US" smtClean="0"/>
              <a:t>Weak 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18475"/>
            <a:ext cx="5943600" cy="50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600200"/>
            <a:ext cx="6604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random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：</a:t>
            </a:r>
            <a:endParaRPr lang="en-US" dirty="0" smtClean="0"/>
          </a:p>
          <a:p>
            <a:pPr lvl="1"/>
            <a:r>
              <a:rPr lang="en-US" dirty="0" smtClean="0"/>
              <a:t>Randomly select samples</a:t>
            </a:r>
          </a:p>
          <a:p>
            <a:pPr lvl="1"/>
            <a:r>
              <a:rPr lang="en-US" dirty="0" smtClean="0"/>
              <a:t>Randomly select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917825"/>
            <a:ext cx="69342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Input: </a:t>
            </a:r>
            <a:r>
              <a:rPr lang="en-US" sz="2000" dirty="0" err="1" smtClean="0">
                <a:latin typeface="Calibri"/>
                <a:cs typeface="Calibri"/>
              </a:rPr>
              <a:t>Trainset</a:t>
            </a:r>
            <a:r>
              <a:rPr lang="en-US" sz="2000" dirty="0" smtClean="0">
                <a:latin typeface="Calibri"/>
                <a:cs typeface="Calibri"/>
              </a:rPr>
              <a:t> (size is N), </a:t>
            </a:r>
            <a:r>
              <a:rPr lang="en-US" sz="2000" dirty="0">
                <a:latin typeface="Calibri"/>
                <a:cs typeface="Calibri"/>
              </a:rPr>
              <a:t>T</a:t>
            </a:r>
            <a:r>
              <a:rPr lang="en-US" sz="2000" dirty="0" smtClean="0">
                <a:latin typeface="Calibri"/>
                <a:cs typeface="Calibri"/>
              </a:rPr>
              <a:t>ree count (T), Feature count(m)</a:t>
            </a:r>
          </a:p>
          <a:p>
            <a:r>
              <a:rPr lang="en-US" sz="2000" dirty="0" smtClean="0">
                <a:latin typeface="Calibri"/>
                <a:cs typeface="Calibri"/>
              </a:rPr>
              <a:t>Algorithm:</a:t>
            </a:r>
          </a:p>
          <a:p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For building each tree:</a:t>
            </a:r>
          </a:p>
          <a:p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    1. Random draw N samples with replacement</a:t>
            </a:r>
          </a:p>
          <a:p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    2. For </a:t>
            </a:r>
            <a:r>
              <a:rPr lang="en-US" sz="2000" dirty="0">
                <a:latin typeface="Calibri"/>
                <a:cs typeface="Calibri"/>
              </a:rPr>
              <a:t>each node of the tree, randomly choose m </a:t>
            </a:r>
            <a:r>
              <a:rPr lang="en-US" sz="2000" dirty="0" smtClean="0">
                <a:latin typeface="Calibri"/>
                <a:cs typeface="Calibri"/>
              </a:rPr>
              <a:t>features.      </a:t>
            </a:r>
          </a:p>
          <a:p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    3. Calculate </a:t>
            </a:r>
            <a:r>
              <a:rPr lang="en-US" sz="2000" dirty="0">
                <a:latin typeface="Calibri"/>
                <a:cs typeface="Calibri"/>
              </a:rPr>
              <a:t>the best split based on these m </a:t>
            </a:r>
            <a:r>
              <a:rPr lang="en-US" sz="2000" dirty="0" smtClean="0">
                <a:latin typeface="Calibri"/>
                <a:cs typeface="Calibri"/>
              </a:rPr>
              <a:t>features</a:t>
            </a:r>
          </a:p>
          <a:p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    4. No pruning</a:t>
            </a:r>
          </a:p>
        </p:txBody>
      </p:sp>
    </p:spTree>
    <p:extLst>
      <p:ext uri="{BB962C8B-B14F-4D97-AF65-F5344CB8AC3E}">
        <p14:creationId xmlns:p14="http://schemas.microsoft.com/office/powerpoint/2010/main" val="22456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OOB error </a:t>
            </a:r>
            <a:r>
              <a:rPr lang="en-US" altLang="zh-CN" dirty="0" err="1" smtClean="0"/>
              <a:t>esitmate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random forests, there is no need for cross-validation or a separate test set to get an unbiased estimate of the test set error. It is estimated internally, during the run, as follows:</a:t>
            </a:r>
          </a:p>
          <a:p>
            <a:r>
              <a:rPr lang="en-US" dirty="0"/>
              <a:t>Each tree is constructed using a different bootstrap sample from the original data. About one-third of the cases are left out of the bootstrap sample and not used in the construction of the kth tree.</a:t>
            </a:r>
          </a:p>
          <a:p>
            <a:r>
              <a:rPr lang="en-US" dirty="0"/>
              <a:t>Put each case left out in the construction of the kth tree down the kth tree to get a classification. In this way, a test set classification is obtained for each case in about one-third of the trees. At the end of the run, take j to be the class that got most of the votes every time case n was oob. The proportion of times that j is not equal to the true class of n averaged over all cases is the oob error estimate. This has proven to be unbiased in many tests.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Random Forest is Good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ensemble:</a:t>
            </a:r>
          </a:p>
          <a:p>
            <a:pPr lvl="1"/>
            <a:r>
              <a:rPr lang="en-US" dirty="0" smtClean="0"/>
              <a:t>Every tree is expert in its </a:t>
            </a:r>
            <a:r>
              <a:rPr lang="en-US" altLang="zh-CN" dirty="0" smtClean="0"/>
              <a:t>field</a:t>
            </a:r>
          </a:p>
          <a:p>
            <a:endParaRPr lang="en-US" dirty="0"/>
          </a:p>
          <a:p>
            <a:r>
              <a:rPr lang="en-US" dirty="0" smtClean="0"/>
              <a:t>Other advantages:</a:t>
            </a:r>
          </a:p>
          <a:p>
            <a:pPr lvl="1"/>
            <a:r>
              <a:rPr lang="en-US" dirty="0" smtClean="0"/>
              <a:t>Can handle non-linear data</a:t>
            </a:r>
          </a:p>
          <a:p>
            <a:pPr lvl="1"/>
            <a:r>
              <a:rPr lang="en-US" dirty="0" smtClean="0"/>
              <a:t>Can handle high-dimensional data</a:t>
            </a:r>
          </a:p>
          <a:p>
            <a:pPr lvl="1"/>
            <a:r>
              <a:rPr lang="en-US" dirty="0" smtClean="0"/>
              <a:t>After training, can figure out which feature is more important</a:t>
            </a:r>
          </a:p>
          <a:p>
            <a:pPr lvl="1"/>
            <a:r>
              <a:rPr lang="en-US" altLang="zh-CN" dirty="0" smtClean="0"/>
              <a:t>During training</a:t>
            </a:r>
            <a:r>
              <a:rPr lang="en-US" dirty="0" smtClean="0"/>
              <a:t>, </a:t>
            </a:r>
            <a:r>
              <a:rPr lang="zh-CN" altLang="en-US" dirty="0" smtClean="0"/>
              <a:t>无偏估计</a:t>
            </a:r>
            <a:endParaRPr lang="en-US" altLang="zh-CN" dirty="0" smtClean="0"/>
          </a:p>
          <a:p>
            <a:pPr lvl="1"/>
            <a:r>
              <a:rPr lang="en-US" dirty="0" smtClean="0"/>
              <a:t>No need to pruning</a:t>
            </a:r>
          </a:p>
          <a:p>
            <a:pPr lvl="1"/>
            <a:r>
              <a:rPr lang="en-US" dirty="0" smtClean="0"/>
              <a:t>Stable for outlier, missing data, unbalanced data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/>
              <a:t>Easy to paralleliz</a:t>
            </a:r>
            <a:r>
              <a:rPr lang="en-US" altLang="zh-CN" dirty="0"/>
              <a:t>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3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US" dirty="0" smtClean="0"/>
              <a:t>ry </a:t>
            </a:r>
            <a:r>
              <a:rPr lang="en-US" dirty="0"/>
              <a:t>to mimic the </a:t>
            </a:r>
            <a:r>
              <a:rPr lang="en-US" dirty="0" smtClean="0"/>
              <a:t>brain</a:t>
            </a:r>
          </a:p>
          <a:p>
            <a:r>
              <a:rPr lang="en-US" dirty="0"/>
              <a:t>Was very widely used in 80s and early 90s; popularity diminished in late 90s.</a:t>
            </a:r>
          </a:p>
          <a:p>
            <a:r>
              <a:rPr lang="en-US" dirty="0" smtClean="0"/>
              <a:t>Recently </a:t>
            </a:r>
            <a:r>
              <a:rPr lang="en-US" altLang="zh-CN" dirty="0" smtClean="0"/>
              <a:t>become popular again: deep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05200"/>
            <a:ext cx="5740400" cy="10414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72" y="4631270"/>
            <a:ext cx="1562100" cy="342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2547" y="4545951"/>
            <a:ext cx="2917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i"/>
                <a:ea typeface="Hei"/>
                <a:cs typeface="Hei"/>
              </a:rPr>
              <a:t>Activation function</a:t>
            </a:r>
            <a:endParaRPr lang="en-US" sz="2400" dirty="0">
              <a:latin typeface="Hei"/>
              <a:ea typeface="Hei"/>
              <a:cs typeface="Hei"/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24" y="5080000"/>
            <a:ext cx="2336800" cy="76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5230167"/>
            <a:ext cx="416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i"/>
                <a:ea typeface="Hei"/>
                <a:cs typeface="Hei"/>
              </a:rPr>
              <a:t>Sigmoid activation function</a:t>
            </a:r>
            <a:endParaRPr lang="en-US" sz="2400" dirty="0">
              <a:latin typeface="Hei"/>
              <a:ea typeface="Hei"/>
              <a:cs typeface="He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97915" y="4907001"/>
            <a:ext cx="1524000" cy="64633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2546350" y="1143000"/>
            <a:ext cx="3879850" cy="1873250"/>
            <a:chOff x="2546350" y="1143000"/>
            <a:chExt cx="3879850" cy="1873250"/>
          </a:xfrm>
        </p:grpSpPr>
        <p:cxnSp>
          <p:nvCxnSpPr>
            <p:cNvPr id="28" name="Straight Arrow Connector 27"/>
            <p:cNvCxnSpPr>
              <a:stCxn id="32" idx="6"/>
              <a:endCxn id="37" idx="1"/>
            </p:cNvCxnSpPr>
            <p:nvPr/>
          </p:nvCxnSpPr>
          <p:spPr>
            <a:xfrm flipV="1">
              <a:off x="4758572" y="2146874"/>
              <a:ext cx="497515" cy="4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32" idx="2"/>
            </p:cNvCxnSpPr>
            <p:nvPr/>
          </p:nvCxnSpPr>
          <p:spPr>
            <a:xfrm>
              <a:off x="3012750" y="1295400"/>
              <a:ext cx="1120550" cy="8563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32" idx="2"/>
            </p:cNvCxnSpPr>
            <p:nvPr/>
          </p:nvCxnSpPr>
          <p:spPr>
            <a:xfrm>
              <a:off x="3012750" y="1843648"/>
              <a:ext cx="1120550" cy="3081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32" idx="2"/>
            </p:cNvCxnSpPr>
            <p:nvPr/>
          </p:nvCxnSpPr>
          <p:spPr>
            <a:xfrm flipV="1">
              <a:off x="3012750" y="2151795"/>
              <a:ext cx="1120550" cy="194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133300" y="1839856"/>
              <a:ext cx="625272" cy="62387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87" y="1947422"/>
              <a:ext cx="1170113" cy="398903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>
              <a:endCxn id="32" idx="2"/>
            </p:cNvCxnSpPr>
            <p:nvPr/>
          </p:nvCxnSpPr>
          <p:spPr>
            <a:xfrm flipV="1">
              <a:off x="3012750" y="2151795"/>
              <a:ext cx="1120550" cy="7438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50" y="1143000"/>
              <a:ext cx="368300" cy="254000"/>
            </a:xfrm>
            <a:prstGeom prst="rect">
              <a:avLst/>
            </a:prstGeom>
          </p:spPr>
        </p:pic>
        <p:pic>
          <p:nvPicPr>
            <p:cNvPr id="56" name="Picture 55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875" y="1714500"/>
              <a:ext cx="381000" cy="254000"/>
            </a:xfrm>
            <a:prstGeom prst="rect">
              <a:avLst/>
            </a:prstGeom>
          </p:spPr>
        </p:pic>
        <p:pic>
          <p:nvPicPr>
            <p:cNvPr id="57" name="Picture 56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750" y="2206625"/>
              <a:ext cx="381000" cy="254000"/>
            </a:xfrm>
            <a:prstGeom prst="rect">
              <a:avLst/>
            </a:prstGeom>
          </p:spPr>
        </p:pic>
        <p:pic>
          <p:nvPicPr>
            <p:cNvPr id="58" name="Picture 57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749" y="2782416"/>
              <a:ext cx="346075" cy="233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24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52400" y="1280052"/>
            <a:ext cx="6400800" cy="3957240"/>
            <a:chOff x="152400" y="1280051"/>
            <a:chExt cx="6629400" cy="4199900"/>
          </a:xfrm>
        </p:grpSpPr>
        <p:sp>
          <p:nvSpPr>
            <p:cNvPr id="9" name="TextBox 8"/>
            <p:cNvSpPr txBox="1"/>
            <p:nvPr/>
          </p:nvSpPr>
          <p:spPr>
            <a:xfrm>
              <a:off x="152400" y="5088965"/>
              <a:ext cx="1357764" cy="369332"/>
            </a:xfrm>
            <a:prstGeom prst="rect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i"/>
                  <a:ea typeface="Hei"/>
                  <a:cs typeface="Hei"/>
                </a:rPr>
                <a:t>Input layer</a:t>
              </a:r>
              <a:endParaRPr lang="en-US" b="1" dirty="0">
                <a:latin typeface="Hei"/>
                <a:ea typeface="Hei"/>
                <a:cs typeface="He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12744" y="2955455"/>
              <a:ext cx="1556836" cy="369332"/>
            </a:xfrm>
            <a:prstGeom prst="rect">
              <a:avLst/>
            </a:prstGeom>
            <a:ln w="28575" cmpd="sng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i"/>
                  <a:ea typeface="Hei"/>
                  <a:cs typeface="Hei"/>
                </a:rPr>
                <a:t>Output layer</a:t>
              </a:r>
              <a:endParaRPr lang="en-US" b="1" dirty="0">
                <a:latin typeface="Hei"/>
                <a:ea typeface="Hei"/>
                <a:cs typeface="He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5110619"/>
              <a:ext cx="1595309" cy="369332"/>
            </a:xfrm>
            <a:prstGeom prst="rect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i"/>
                  <a:ea typeface="Hei"/>
                  <a:cs typeface="Hei"/>
                </a:rPr>
                <a:t>Hidden layer</a:t>
              </a:r>
              <a:endParaRPr lang="en-US" b="1" dirty="0">
                <a:latin typeface="Hei"/>
                <a:ea typeface="Hei"/>
                <a:cs typeface="Hei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57200" y="3173985"/>
              <a:ext cx="734930" cy="728437"/>
            </a:xfrm>
            <a:prstGeom prst="ellipse">
              <a:avLst/>
            </a:prstGeom>
            <a:solidFill>
              <a:schemeClr val="bg1"/>
            </a:solidFill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57200" y="2227018"/>
              <a:ext cx="734930" cy="728437"/>
            </a:xfrm>
            <a:prstGeom prst="ellipse">
              <a:avLst/>
            </a:prstGeom>
            <a:solidFill>
              <a:schemeClr val="bg1"/>
            </a:solidFill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" y="1280051"/>
              <a:ext cx="734930" cy="728437"/>
            </a:xfrm>
            <a:prstGeom prst="ellipse">
              <a:avLst/>
            </a:prstGeom>
            <a:solidFill>
              <a:schemeClr val="bg1"/>
            </a:solidFill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41511" y="2227018"/>
              <a:ext cx="734930" cy="7284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6"/>
              <a:endCxn id="16" idx="2"/>
            </p:cNvCxnSpPr>
            <p:nvPr/>
          </p:nvCxnSpPr>
          <p:spPr>
            <a:xfrm>
              <a:off x="1192130" y="1644269"/>
              <a:ext cx="1249381" cy="9469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6"/>
              <a:endCxn id="16" idx="2"/>
            </p:cNvCxnSpPr>
            <p:nvPr/>
          </p:nvCxnSpPr>
          <p:spPr>
            <a:xfrm>
              <a:off x="1192130" y="2591238"/>
              <a:ext cx="1249381" cy="15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6"/>
              <a:endCxn id="16" idx="2"/>
            </p:cNvCxnSpPr>
            <p:nvPr/>
          </p:nvCxnSpPr>
          <p:spPr>
            <a:xfrm flipV="1">
              <a:off x="1192130" y="2591237"/>
              <a:ext cx="1249381" cy="9469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9" idx="6"/>
            </p:cNvCxnSpPr>
            <p:nvPr/>
          </p:nvCxnSpPr>
          <p:spPr>
            <a:xfrm>
              <a:off x="5087258" y="2263063"/>
              <a:ext cx="734930" cy="15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41511" y="3173985"/>
              <a:ext cx="734930" cy="7284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15" idx="6"/>
              <a:endCxn id="21" idx="2"/>
            </p:cNvCxnSpPr>
            <p:nvPr/>
          </p:nvCxnSpPr>
          <p:spPr>
            <a:xfrm>
              <a:off x="1192130" y="1644269"/>
              <a:ext cx="1249381" cy="18939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21" idx="2"/>
            </p:cNvCxnSpPr>
            <p:nvPr/>
          </p:nvCxnSpPr>
          <p:spPr>
            <a:xfrm>
              <a:off x="1192130" y="2591237"/>
              <a:ext cx="1249381" cy="9469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6"/>
              <a:endCxn id="21" idx="2"/>
            </p:cNvCxnSpPr>
            <p:nvPr/>
          </p:nvCxnSpPr>
          <p:spPr>
            <a:xfrm>
              <a:off x="1192130" y="3538206"/>
              <a:ext cx="1249381" cy="15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192130" y="1644272"/>
              <a:ext cx="1249381" cy="15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6"/>
            </p:cNvCxnSpPr>
            <p:nvPr/>
          </p:nvCxnSpPr>
          <p:spPr>
            <a:xfrm flipV="1">
              <a:off x="1192130" y="1644269"/>
              <a:ext cx="1249381" cy="9469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6"/>
            </p:cNvCxnSpPr>
            <p:nvPr/>
          </p:nvCxnSpPr>
          <p:spPr>
            <a:xfrm flipV="1">
              <a:off x="1192130" y="1644269"/>
              <a:ext cx="1249381" cy="18939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441511" y="1280051"/>
              <a:ext cx="734930" cy="7284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352328" y="1898842"/>
              <a:ext cx="734930" cy="7284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6"/>
              <a:endCxn id="29" idx="2"/>
            </p:cNvCxnSpPr>
            <p:nvPr/>
          </p:nvCxnSpPr>
          <p:spPr>
            <a:xfrm>
              <a:off x="3176441" y="1644269"/>
              <a:ext cx="1175887" cy="618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6"/>
              <a:endCxn id="29" idx="2"/>
            </p:cNvCxnSpPr>
            <p:nvPr/>
          </p:nvCxnSpPr>
          <p:spPr>
            <a:xfrm flipV="1">
              <a:off x="3176441" y="2263060"/>
              <a:ext cx="1175887" cy="3281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1" idx="6"/>
              <a:endCxn id="29" idx="2"/>
            </p:cNvCxnSpPr>
            <p:nvPr/>
          </p:nvCxnSpPr>
          <p:spPr>
            <a:xfrm flipV="1">
              <a:off x="3176441" y="2263060"/>
              <a:ext cx="1175887" cy="12751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72" y="1537268"/>
              <a:ext cx="290748" cy="19631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92" y="2491165"/>
              <a:ext cx="298203" cy="19631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92" y="3439081"/>
              <a:ext cx="300688" cy="20128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259" y="1472315"/>
              <a:ext cx="339433" cy="31277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122" y="2426980"/>
              <a:ext cx="339433" cy="31277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836" y="3381816"/>
              <a:ext cx="339433" cy="316330"/>
            </a:xfrm>
            <a:prstGeom prst="rect">
              <a:avLst/>
            </a:prstGeom>
          </p:spPr>
        </p:pic>
        <p:pic>
          <p:nvPicPr>
            <p:cNvPr id="40" name="Picture 39" descr="latex-image-1.pd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953" y="2133600"/>
              <a:ext cx="923847" cy="314948"/>
            </a:xfrm>
            <a:prstGeom prst="rect">
              <a:avLst/>
            </a:prstGeom>
          </p:spPr>
        </p:pic>
        <p:sp>
          <p:nvSpPr>
            <p:cNvPr id="41" name="Oval 40"/>
            <p:cNvSpPr/>
            <p:nvPr/>
          </p:nvSpPr>
          <p:spPr>
            <a:xfrm>
              <a:off x="457200" y="4191000"/>
              <a:ext cx="734930" cy="728437"/>
            </a:xfrm>
            <a:prstGeom prst="ellipse">
              <a:avLst/>
            </a:prstGeom>
            <a:solidFill>
              <a:schemeClr val="bg1"/>
            </a:solidFill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28" idx="2"/>
            </p:cNvCxnSpPr>
            <p:nvPr/>
          </p:nvCxnSpPr>
          <p:spPr>
            <a:xfrm flipV="1">
              <a:off x="1192130" y="1644270"/>
              <a:ext cx="1249381" cy="2910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441511" y="4191000"/>
              <a:ext cx="734930" cy="7284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12121"/>
                  </a:solidFill>
                </a:rPr>
                <a:t>+1</a:t>
              </a:r>
              <a:endParaRPr lang="en-US" dirty="0">
                <a:solidFill>
                  <a:srgbClr val="21212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1" idx="6"/>
              <a:endCxn id="16" idx="2"/>
            </p:cNvCxnSpPr>
            <p:nvPr/>
          </p:nvCxnSpPr>
          <p:spPr>
            <a:xfrm flipV="1">
              <a:off x="1192130" y="2591237"/>
              <a:ext cx="1249381" cy="1963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1" idx="6"/>
              <a:endCxn id="21" idx="2"/>
            </p:cNvCxnSpPr>
            <p:nvPr/>
          </p:nvCxnSpPr>
          <p:spPr>
            <a:xfrm flipV="1">
              <a:off x="1192130" y="3538204"/>
              <a:ext cx="1249381" cy="1017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29" idx="2"/>
            </p:cNvCxnSpPr>
            <p:nvPr/>
          </p:nvCxnSpPr>
          <p:spPr>
            <a:xfrm flipV="1">
              <a:off x="3167513" y="2263061"/>
              <a:ext cx="1184815" cy="23450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1" y="3750909"/>
            <a:ext cx="5270500" cy="1384300"/>
          </a:xfrm>
          <a:prstGeom prst="rect">
            <a:avLst/>
          </a:prstGeom>
        </p:spPr>
      </p:pic>
      <p:pic>
        <p:nvPicPr>
          <p:cNvPr id="73" name="Picture 72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65" y="5592710"/>
            <a:ext cx="6553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1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3434" y="1000247"/>
            <a:ext cx="8382002" cy="599953"/>
          </a:xfrm>
        </p:spPr>
        <p:txBody>
          <a:bodyPr/>
          <a:lstStyle/>
          <a:p>
            <a:r>
              <a:rPr lang="en-US" dirty="0" smtClean="0"/>
              <a:t>Minimize cost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4241" y="1600200"/>
            <a:ext cx="21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single sample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168" y="1568450"/>
            <a:ext cx="3479800" cy="52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241" y="2286000"/>
            <a:ext cx="43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Overall cost function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55332"/>
            <a:ext cx="7543800" cy="167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4507468"/>
            <a:ext cx="176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W,b</a:t>
            </a:r>
            <a:r>
              <a:rPr lang="en-US" dirty="0" smtClean="0"/>
              <a:t> as: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16700" y="1383784"/>
            <a:ext cx="1676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Squared error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5029200"/>
            <a:ext cx="31750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" y="1371600"/>
            <a:ext cx="9144000" cy="23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7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err="1" smtClean="0"/>
              <a:t>Sparsity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k-nearest </a:t>
            </a:r>
            <a:r>
              <a:rPr lang="en-US" dirty="0" smtClean="0"/>
              <a:t>neighbor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1-NN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1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529484" y="1325829"/>
            <a:ext cx="3432916" cy="2407971"/>
            <a:chOff x="3895545" y="1285158"/>
            <a:chExt cx="3432916" cy="2407971"/>
          </a:xfrm>
        </p:grpSpPr>
        <p:grpSp>
          <p:nvGrpSpPr>
            <p:cNvPr id="126" name="Group 125"/>
            <p:cNvGrpSpPr/>
            <p:nvPr/>
          </p:nvGrpSpPr>
          <p:grpSpPr>
            <a:xfrm>
              <a:off x="3895545" y="1332996"/>
              <a:ext cx="3432916" cy="2360133"/>
              <a:chOff x="3965052" y="1599495"/>
              <a:chExt cx="3432916" cy="2360133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868426" y="220227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137851" y="297809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204285" y="26474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401446" y="328727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ross 69"/>
              <p:cNvSpPr/>
              <p:nvPr/>
            </p:nvSpPr>
            <p:spPr>
              <a:xfrm rot="2734294">
                <a:off x="6745107" y="228696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ross 70"/>
              <p:cNvSpPr/>
              <p:nvPr/>
            </p:nvSpPr>
            <p:spPr>
              <a:xfrm rot="2734294">
                <a:off x="6882030" y="296236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ross 71"/>
              <p:cNvSpPr/>
              <p:nvPr/>
            </p:nvSpPr>
            <p:spPr>
              <a:xfrm rot="2734294">
                <a:off x="6975073" y="201846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ross 72"/>
              <p:cNvSpPr/>
              <p:nvPr/>
            </p:nvSpPr>
            <p:spPr>
              <a:xfrm rot="2734294">
                <a:off x="6649035" y="20033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758716" y="3590296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965052" y="2413028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V="1">
                <a:off x="4333319" y="1599495"/>
                <a:ext cx="0" cy="21246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4224537" y="3571010"/>
                <a:ext cx="3173431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Cross 77"/>
              <p:cNvSpPr/>
              <p:nvPr/>
            </p:nvSpPr>
            <p:spPr>
              <a:xfrm rot="2734294">
                <a:off x="6167607" y="286414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ross 78"/>
              <p:cNvSpPr/>
              <p:nvPr/>
            </p:nvSpPr>
            <p:spPr>
              <a:xfrm rot="2734294">
                <a:off x="6360337" y="25963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ross 79"/>
              <p:cNvSpPr/>
              <p:nvPr/>
            </p:nvSpPr>
            <p:spPr>
              <a:xfrm rot="2734294">
                <a:off x="6587038" y="282865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ross 80"/>
              <p:cNvSpPr/>
              <p:nvPr/>
            </p:nvSpPr>
            <p:spPr>
              <a:xfrm rot="2734294">
                <a:off x="6675691" y="257952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ross 81"/>
              <p:cNvSpPr/>
              <p:nvPr/>
            </p:nvSpPr>
            <p:spPr>
              <a:xfrm rot="2734294">
                <a:off x="6699098" y="322370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/>
              <p:cNvSpPr/>
              <p:nvPr/>
            </p:nvSpPr>
            <p:spPr>
              <a:xfrm rot="2734294">
                <a:off x="7061244" y="239198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ross 83"/>
              <p:cNvSpPr/>
              <p:nvPr/>
            </p:nvSpPr>
            <p:spPr>
              <a:xfrm rot="2734294">
                <a:off x="6399627" y="223714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ross 84"/>
              <p:cNvSpPr/>
              <p:nvPr/>
            </p:nvSpPr>
            <p:spPr>
              <a:xfrm rot="2734294">
                <a:off x="4399277" y="16435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ross 85"/>
              <p:cNvSpPr/>
              <p:nvPr/>
            </p:nvSpPr>
            <p:spPr>
              <a:xfrm rot="2734294">
                <a:off x="4421328" y="195146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ross 86"/>
              <p:cNvSpPr/>
              <p:nvPr/>
            </p:nvSpPr>
            <p:spPr>
              <a:xfrm rot="2734294">
                <a:off x="4642545" y="199616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669123" y="329254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676211" y="31484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470790" y="274400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714058" y="244768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464741" y="2902208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5338" y="284393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846456" y="308957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060569" y="325163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5549515" y="26516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190217" y="3228798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901169" y="326432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468453" y="244768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447905" y="3048788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866458" y="268499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714058" y="287824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029941" y="236058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096375" y="202994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356831" y="228469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597212" y="231162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441605" y="203416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336669" y="16701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840986" y="213611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6109775" y="18718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ross 110"/>
              <p:cNvSpPr/>
              <p:nvPr/>
            </p:nvSpPr>
            <p:spPr>
              <a:xfrm rot="2734294">
                <a:off x="4697136" y="1716419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ross 111"/>
              <p:cNvSpPr/>
              <p:nvPr/>
            </p:nvSpPr>
            <p:spPr>
              <a:xfrm rot="2734294">
                <a:off x="4868006" y="183809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ross 112"/>
              <p:cNvSpPr/>
              <p:nvPr/>
            </p:nvSpPr>
            <p:spPr>
              <a:xfrm rot="2734294">
                <a:off x="5194896" y="17287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Cross 113"/>
              <p:cNvSpPr/>
              <p:nvPr/>
            </p:nvSpPr>
            <p:spPr>
              <a:xfrm rot="2734294">
                <a:off x="5505701" y="177242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ross 114"/>
              <p:cNvSpPr/>
              <p:nvPr/>
            </p:nvSpPr>
            <p:spPr>
              <a:xfrm rot="2734294">
                <a:off x="5959176" y="160202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ross 115"/>
              <p:cNvSpPr/>
              <p:nvPr/>
            </p:nvSpPr>
            <p:spPr>
              <a:xfrm rot="2734294">
                <a:off x="5721883" y="1860400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ross 116"/>
              <p:cNvSpPr/>
              <p:nvPr/>
            </p:nvSpPr>
            <p:spPr>
              <a:xfrm rot="2734294">
                <a:off x="5801721" y="2495560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ross 117"/>
              <p:cNvSpPr/>
              <p:nvPr/>
            </p:nvSpPr>
            <p:spPr>
              <a:xfrm rot="2734294">
                <a:off x="6068177" y="219984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ross 118"/>
              <p:cNvSpPr/>
              <p:nvPr/>
            </p:nvSpPr>
            <p:spPr>
              <a:xfrm rot="2734294">
                <a:off x="6068178" y="255935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ross 119"/>
              <p:cNvSpPr/>
              <p:nvPr/>
            </p:nvSpPr>
            <p:spPr>
              <a:xfrm rot="2734294">
                <a:off x="6382961" y="19223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ross 120"/>
              <p:cNvSpPr/>
              <p:nvPr/>
            </p:nvSpPr>
            <p:spPr>
              <a:xfrm rot="2734294">
                <a:off x="6649035" y="168606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ross 121"/>
              <p:cNvSpPr/>
              <p:nvPr/>
            </p:nvSpPr>
            <p:spPr>
              <a:xfrm rot="2734294">
                <a:off x="6903176" y="17586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ross 122"/>
              <p:cNvSpPr/>
              <p:nvPr/>
            </p:nvSpPr>
            <p:spPr>
              <a:xfrm rot="2734294">
                <a:off x="6428970" y="3069740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ross 123"/>
              <p:cNvSpPr/>
              <p:nvPr/>
            </p:nvSpPr>
            <p:spPr>
              <a:xfrm rot="2734294">
                <a:off x="6965173" y="267207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ross 124"/>
              <p:cNvSpPr/>
              <p:nvPr/>
            </p:nvSpPr>
            <p:spPr>
              <a:xfrm rot="2734294">
                <a:off x="7040099" y="322370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Freeform 130"/>
            <p:cNvSpPr/>
            <p:nvPr/>
          </p:nvSpPr>
          <p:spPr>
            <a:xfrm>
              <a:off x="4268858" y="1285158"/>
              <a:ext cx="2448090" cy="1943545"/>
            </a:xfrm>
            <a:custGeom>
              <a:avLst/>
              <a:gdLst>
                <a:gd name="connsiteX0" fmla="*/ 0 w 2448090"/>
                <a:gd name="connsiteY0" fmla="*/ 749675 h 1943545"/>
                <a:gd name="connsiteX1" fmla="*/ 76502 w 2448090"/>
                <a:gd name="connsiteY1" fmla="*/ 764975 h 1943545"/>
                <a:gd name="connsiteX2" fmla="*/ 367213 w 2448090"/>
                <a:gd name="connsiteY2" fmla="*/ 734376 h 1943545"/>
                <a:gd name="connsiteX3" fmla="*/ 443716 w 2448090"/>
                <a:gd name="connsiteY3" fmla="*/ 688477 h 1943545"/>
                <a:gd name="connsiteX4" fmla="*/ 489618 w 2448090"/>
                <a:gd name="connsiteY4" fmla="*/ 657878 h 1943545"/>
                <a:gd name="connsiteX5" fmla="*/ 535519 w 2448090"/>
                <a:gd name="connsiteY5" fmla="*/ 642579 h 1943545"/>
                <a:gd name="connsiteX6" fmla="*/ 642623 w 2448090"/>
                <a:gd name="connsiteY6" fmla="*/ 581381 h 1943545"/>
                <a:gd name="connsiteX7" fmla="*/ 688525 w 2448090"/>
                <a:gd name="connsiteY7" fmla="*/ 535482 h 1943545"/>
                <a:gd name="connsiteX8" fmla="*/ 734427 w 2448090"/>
                <a:gd name="connsiteY8" fmla="*/ 520183 h 1943545"/>
                <a:gd name="connsiteX9" fmla="*/ 765028 w 2448090"/>
                <a:gd name="connsiteY9" fmla="*/ 474284 h 1943545"/>
                <a:gd name="connsiteX10" fmla="*/ 856831 w 2448090"/>
                <a:gd name="connsiteY10" fmla="*/ 428386 h 1943545"/>
                <a:gd name="connsiteX11" fmla="*/ 887432 w 2448090"/>
                <a:gd name="connsiteY11" fmla="*/ 382487 h 1943545"/>
                <a:gd name="connsiteX12" fmla="*/ 1025137 w 2448090"/>
                <a:gd name="connsiteY12" fmla="*/ 382487 h 1943545"/>
                <a:gd name="connsiteX13" fmla="*/ 1132241 w 2448090"/>
                <a:gd name="connsiteY13" fmla="*/ 443685 h 1943545"/>
                <a:gd name="connsiteX14" fmla="*/ 1224045 w 2448090"/>
                <a:gd name="connsiteY14" fmla="*/ 474284 h 1943545"/>
                <a:gd name="connsiteX15" fmla="*/ 1315848 w 2448090"/>
                <a:gd name="connsiteY15" fmla="*/ 504883 h 1943545"/>
                <a:gd name="connsiteX16" fmla="*/ 1468854 w 2448090"/>
                <a:gd name="connsiteY16" fmla="*/ 520183 h 1943545"/>
                <a:gd name="connsiteX17" fmla="*/ 1606559 w 2448090"/>
                <a:gd name="connsiteY17" fmla="*/ 504883 h 1943545"/>
                <a:gd name="connsiteX18" fmla="*/ 1637160 w 2448090"/>
                <a:gd name="connsiteY18" fmla="*/ 458985 h 1943545"/>
                <a:gd name="connsiteX19" fmla="*/ 1728963 w 2448090"/>
                <a:gd name="connsiteY19" fmla="*/ 397787 h 1943545"/>
                <a:gd name="connsiteX20" fmla="*/ 1805466 w 2448090"/>
                <a:gd name="connsiteY20" fmla="*/ 336589 h 1943545"/>
                <a:gd name="connsiteX21" fmla="*/ 1897270 w 2448090"/>
                <a:gd name="connsiteY21" fmla="*/ 260091 h 1943545"/>
                <a:gd name="connsiteX22" fmla="*/ 1943171 w 2448090"/>
                <a:gd name="connsiteY22" fmla="*/ 168294 h 1943545"/>
                <a:gd name="connsiteX23" fmla="*/ 1989073 w 2448090"/>
                <a:gd name="connsiteY23" fmla="*/ 76497 h 1943545"/>
                <a:gd name="connsiteX24" fmla="*/ 2126778 w 2448090"/>
                <a:gd name="connsiteY24" fmla="*/ 0 h 1943545"/>
                <a:gd name="connsiteX25" fmla="*/ 2233882 w 2448090"/>
                <a:gd name="connsiteY25" fmla="*/ 45898 h 1943545"/>
                <a:gd name="connsiteX26" fmla="*/ 2264483 w 2448090"/>
                <a:gd name="connsiteY26" fmla="*/ 137695 h 1943545"/>
                <a:gd name="connsiteX27" fmla="*/ 2187980 w 2448090"/>
                <a:gd name="connsiteY27" fmla="*/ 275391 h 1943545"/>
                <a:gd name="connsiteX28" fmla="*/ 2126778 w 2448090"/>
                <a:gd name="connsiteY28" fmla="*/ 321289 h 1943545"/>
                <a:gd name="connsiteX29" fmla="*/ 2050275 w 2448090"/>
                <a:gd name="connsiteY29" fmla="*/ 397787 h 1943545"/>
                <a:gd name="connsiteX30" fmla="*/ 1973772 w 2448090"/>
                <a:gd name="connsiteY30" fmla="*/ 474284 h 1943545"/>
                <a:gd name="connsiteX31" fmla="*/ 1881969 w 2448090"/>
                <a:gd name="connsiteY31" fmla="*/ 535482 h 1943545"/>
                <a:gd name="connsiteX32" fmla="*/ 1744264 w 2448090"/>
                <a:gd name="connsiteY32" fmla="*/ 642579 h 1943545"/>
                <a:gd name="connsiteX33" fmla="*/ 1683062 w 2448090"/>
                <a:gd name="connsiteY33" fmla="*/ 719076 h 1943545"/>
                <a:gd name="connsiteX34" fmla="*/ 1652461 w 2448090"/>
                <a:gd name="connsiteY34" fmla="*/ 764975 h 1943545"/>
                <a:gd name="connsiteX35" fmla="*/ 1621859 w 2448090"/>
                <a:gd name="connsiteY35" fmla="*/ 795574 h 1943545"/>
                <a:gd name="connsiteX36" fmla="*/ 1606559 w 2448090"/>
                <a:gd name="connsiteY36" fmla="*/ 841472 h 1943545"/>
                <a:gd name="connsiteX37" fmla="*/ 1514755 w 2448090"/>
                <a:gd name="connsiteY37" fmla="*/ 887371 h 1943545"/>
                <a:gd name="connsiteX38" fmla="*/ 1468854 w 2448090"/>
                <a:gd name="connsiteY38" fmla="*/ 917970 h 1943545"/>
                <a:gd name="connsiteX39" fmla="*/ 1453553 w 2448090"/>
                <a:gd name="connsiteY39" fmla="*/ 963868 h 1943545"/>
                <a:gd name="connsiteX40" fmla="*/ 1499455 w 2448090"/>
                <a:gd name="connsiteY40" fmla="*/ 1086264 h 1943545"/>
                <a:gd name="connsiteX41" fmla="*/ 1514755 w 2448090"/>
                <a:gd name="connsiteY41" fmla="*/ 1132163 h 1943545"/>
                <a:gd name="connsiteX42" fmla="*/ 1606559 w 2448090"/>
                <a:gd name="connsiteY42" fmla="*/ 1193361 h 1943545"/>
                <a:gd name="connsiteX43" fmla="*/ 1713663 w 2448090"/>
                <a:gd name="connsiteY43" fmla="*/ 1331056 h 1943545"/>
                <a:gd name="connsiteX44" fmla="*/ 1790166 w 2448090"/>
                <a:gd name="connsiteY44" fmla="*/ 1422853 h 1943545"/>
                <a:gd name="connsiteX45" fmla="*/ 1851368 w 2448090"/>
                <a:gd name="connsiteY45" fmla="*/ 1468752 h 1943545"/>
                <a:gd name="connsiteX46" fmla="*/ 1897270 w 2448090"/>
                <a:gd name="connsiteY46" fmla="*/ 1514650 h 1943545"/>
                <a:gd name="connsiteX47" fmla="*/ 1989073 w 2448090"/>
                <a:gd name="connsiteY47" fmla="*/ 1545249 h 1943545"/>
                <a:gd name="connsiteX48" fmla="*/ 2034975 w 2448090"/>
                <a:gd name="connsiteY48" fmla="*/ 1575848 h 1943545"/>
                <a:gd name="connsiteX49" fmla="*/ 2080876 w 2448090"/>
                <a:gd name="connsiteY49" fmla="*/ 1591148 h 1943545"/>
                <a:gd name="connsiteX50" fmla="*/ 2126778 w 2448090"/>
                <a:gd name="connsiteY50" fmla="*/ 1637046 h 1943545"/>
                <a:gd name="connsiteX51" fmla="*/ 2142079 w 2448090"/>
                <a:gd name="connsiteY51" fmla="*/ 1682945 h 1943545"/>
                <a:gd name="connsiteX52" fmla="*/ 2172680 w 2448090"/>
                <a:gd name="connsiteY52" fmla="*/ 1744143 h 1943545"/>
                <a:gd name="connsiteX53" fmla="*/ 2218581 w 2448090"/>
                <a:gd name="connsiteY53" fmla="*/ 1851239 h 1943545"/>
                <a:gd name="connsiteX54" fmla="*/ 2310385 w 2448090"/>
                <a:gd name="connsiteY54" fmla="*/ 1897138 h 1943545"/>
                <a:gd name="connsiteX55" fmla="*/ 2356287 w 2448090"/>
                <a:gd name="connsiteY55" fmla="*/ 1927737 h 1943545"/>
                <a:gd name="connsiteX56" fmla="*/ 2448090 w 2448090"/>
                <a:gd name="connsiteY56" fmla="*/ 1943036 h 19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448090" h="1943545">
                  <a:moveTo>
                    <a:pt x="0" y="749675"/>
                  </a:moveTo>
                  <a:cubicBezTo>
                    <a:pt x="25501" y="754775"/>
                    <a:pt x="50496" y="764975"/>
                    <a:pt x="76502" y="764975"/>
                  </a:cubicBezTo>
                  <a:cubicBezTo>
                    <a:pt x="260191" y="764975"/>
                    <a:pt x="249948" y="763689"/>
                    <a:pt x="367213" y="734376"/>
                  </a:cubicBezTo>
                  <a:cubicBezTo>
                    <a:pt x="392714" y="719076"/>
                    <a:pt x="418497" y="704238"/>
                    <a:pt x="443716" y="688477"/>
                  </a:cubicBezTo>
                  <a:cubicBezTo>
                    <a:pt x="459310" y="678731"/>
                    <a:pt x="473170" y="666101"/>
                    <a:pt x="489618" y="657878"/>
                  </a:cubicBezTo>
                  <a:cubicBezTo>
                    <a:pt x="504043" y="650666"/>
                    <a:pt x="520219" y="647679"/>
                    <a:pt x="535519" y="642579"/>
                  </a:cubicBezTo>
                  <a:cubicBezTo>
                    <a:pt x="600599" y="544965"/>
                    <a:pt x="519729" y="642824"/>
                    <a:pt x="642623" y="581381"/>
                  </a:cubicBezTo>
                  <a:cubicBezTo>
                    <a:pt x="661977" y="571705"/>
                    <a:pt x="670521" y="547484"/>
                    <a:pt x="688525" y="535482"/>
                  </a:cubicBezTo>
                  <a:cubicBezTo>
                    <a:pt x="701945" y="526536"/>
                    <a:pt x="719126" y="525283"/>
                    <a:pt x="734427" y="520183"/>
                  </a:cubicBezTo>
                  <a:cubicBezTo>
                    <a:pt x="744627" y="504883"/>
                    <a:pt x="752025" y="487286"/>
                    <a:pt x="765028" y="474284"/>
                  </a:cubicBezTo>
                  <a:cubicBezTo>
                    <a:pt x="794689" y="444625"/>
                    <a:pt x="819498" y="440829"/>
                    <a:pt x="856831" y="428386"/>
                  </a:cubicBezTo>
                  <a:cubicBezTo>
                    <a:pt x="867031" y="413086"/>
                    <a:pt x="873073" y="393974"/>
                    <a:pt x="887432" y="382487"/>
                  </a:cubicBezTo>
                  <a:cubicBezTo>
                    <a:pt x="926396" y="351318"/>
                    <a:pt x="987382" y="376195"/>
                    <a:pt x="1025137" y="382487"/>
                  </a:cubicBezTo>
                  <a:cubicBezTo>
                    <a:pt x="1066540" y="410087"/>
                    <a:pt x="1083711" y="424275"/>
                    <a:pt x="1132241" y="443685"/>
                  </a:cubicBezTo>
                  <a:cubicBezTo>
                    <a:pt x="1162191" y="455664"/>
                    <a:pt x="1193444" y="464084"/>
                    <a:pt x="1224045" y="474284"/>
                  </a:cubicBezTo>
                  <a:cubicBezTo>
                    <a:pt x="1224052" y="474286"/>
                    <a:pt x="1315840" y="504882"/>
                    <a:pt x="1315848" y="504883"/>
                  </a:cubicBezTo>
                  <a:lnTo>
                    <a:pt x="1468854" y="520183"/>
                  </a:lnTo>
                  <a:cubicBezTo>
                    <a:pt x="1514756" y="515083"/>
                    <a:pt x="1563155" y="520665"/>
                    <a:pt x="1606559" y="504883"/>
                  </a:cubicBezTo>
                  <a:cubicBezTo>
                    <a:pt x="1623840" y="498599"/>
                    <a:pt x="1623321" y="471093"/>
                    <a:pt x="1637160" y="458985"/>
                  </a:cubicBezTo>
                  <a:cubicBezTo>
                    <a:pt x="1664838" y="434768"/>
                    <a:pt x="1702956" y="423791"/>
                    <a:pt x="1728963" y="397787"/>
                  </a:cubicBezTo>
                  <a:cubicBezTo>
                    <a:pt x="1818002" y="308757"/>
                    <a:pt x="1689646" y="433100"/>
                    <a:pt x="1805466" y="336589"/>
                  </a:cubicBezTo>
                  <a:cubicBezTo>
                    <a:pt x="1923270" y="238425"/>
                    <a:pt x="1783309" y="336059"/>
                    <a:pt x="1897270" y="260091"/>
                  </a:cubicBezTo>
                  <a:cubicBezTo>
                    <a:pt x="1935724" y="144734"/>
                    <a:pt x="1883854" y="286919"/>
                    <a:pt x="1943171" y="168294"/>
                  </a:cubicBezTo>
                  <a:cubicBezTo>
                    <a:pt x="1963786" y="127067"/>
                    <a:pt x="1950097" y="110599"/>
                    <a:pt x="1989073" y="76497"/>
                  </a:cubicBezTo>
                  <a:cubicBezTo>
                    <a:pt x="2053826" y="19842"/>
                    <a:pt x="2063733" y="21013"/>
                    <a:pt x="2126778" y="0"/>
                  </a:cubicBezTo>
                  <a:cubicBezTo>
                    <a:pt x="2155696" y="7229"/>
                    <a:pt x="2214314" y="14592"/>
                    <a:pt x="2233882" y="45898"/>
                  </a:cubicBezTo>
                  <a:cubicBezTo>
                    <a:pt x="2250978" y="73249"/>
                    <a:pt x="2264483" y="137695"/>
                    <a:pt x="2264483" y="137695"/>
                  </a:cubicBezTo>
                  <a:cubicBezTo>
                    <a:pt x="2247806" y="187724"/>
                    <a:pt x="2234748" y="240318"/>
                    <a:pt x="2187980" y="275391"/>
                  </a:cubicBezTo>
                  <a:lnTo>
                    <a:pt x="2126778" y="321289"/>
                  </a:lnTo>
                  <a:cubicBezTo>
                    <a:pt x="2065577" y="413085"/>
                    <a:pt x="2131877" y="326391"/>
                    <a:pt x="2050275" y="397787"/>
                  </a:cubicBezTo>
                  <a:cubicBezTo>
                    <a:pt x="2023134" y="421533"/>
                    <a:pt x="2003778" y="454281"/>
                    <a:pt x="1973772" y="474284"/>
                  </a:cubicBezTo>
                  <a:cubicBezTo>
                    <a:pt x="1943171" y="494683"/>
                    <a:pt x="1907975" y="509478"/>
                    <a:pt x="1881969" y="535482"/>
                  </a:cubicBezTo>
                  <a:cubicBezTo>
                    <a:pt x="1778761" y="638683"/>
                    <a:pt x="1831220" y="613595"/>
                    <a:pt x="1744264" y="642579"/>
                  </a:cubicBezTo>
                  <a:cubicBezTo>
                    <a:pt x="1714476" y="731934"/>
                    <a:pt x="1752269" y="649872"/>
                    <a:pt x="1683062" y="719076"/>
                  </a:cubicBezTo>
                  <a:cubicBezTo>
                    <a:pt x="1670059" y="732078"/>
                    <a:pt x="1663949" y="750617"/>
                    <a:pt x="1652461" y="764975"/>
                  </a:cubicBezTo>
                  <a:cubicBezTo>
                    <a:pt x="1643449" y="776239"/>
                    <a:pt x="1632060" y="785374"/>
                    <a:pt x="1621859" y="795574"/>
                  </a:cubicBezTo>
                  <a:cubicBezTo>
                    <a:pt x="1616759" y="810873"/>
                    <a:pt x="1616634" y="828879"/>
                    <a:pt x="1606559" y="841472"/>
                  </a:cubicBezTo>
                  <a:cubicBezTo>
                    <a:pt x="1577327" y="878009"/>
                    <a:pt x="1551711" y="868894"/>
                    <a:pt x="1514755" y="887371"/>
                  </a:cubicBezTo>
                  <a:cubicBezTo>
                    <a:pt x="1498308" y="895594"/>
                    <a:pt x="1484154" y="907770"/>
                    <a:pt x="1468854" y="917970"/>
                  </a:cubicBezTo>
                  <a:cubicBezTo>
                    <a:pt x="1463754" y="933269"/>
                    <a:pt x="1453553" y="947741"/>
                    <a:pt x="1453553" y="963868"/>
                  </a:cubicBezTo>
                  <a:cubicBezTo>
                    <a:pt x="1453553" y="1030038"/>
                    <a:pt x="1467798" y="1038782"/>
                    <a:pt x="1499455" y="1086264"/>
                  </a:cubicBezTo>
                  <a:cubicBezTo>
                    <a:pt x="1504555" y="1101564"/>
                    <a:pt x="1503351" y="1120760"/>
                    <a:pt x="1514755" y="1132163"/>
                  </a:cubicBezTo>
                  <a:cubicBezTo>
                    <a:pt x="1540761" y="1158168"/>
                    <a:pt x="1606559" y="1193361"/>
                    <a:pt x="1606559" y="1193361"/>
                  </a:cubicBezTo>
                  <a:cubicBezTo>
                    <a:pt x="1761246" y="1425377"/>
                    <a:pt x="1593815" y="1187248"/>
                    <a:pt x="1713663" y="1331056"/>
                  </a:cubicBezTo>
                  <a:cubicBezTo>
                    <a:pt x="1772693" y="1401887"/>
                    <a:pt x="1711932" y="1355800"/>
                    <a:pt x="1790166" y="1422853"/>
                  </a:cubicBezTo>
                  <a:cubicBezTo>
                    <a:pt x="1809528" y="1439448"/>
                    <a:pt x="1832006" y="1452157"/>
                    <a:pt x="1851368" y="1468752"/>
                  </a:cubicBezTo>
                  <a:cubicBezTo>
                    <a:pt x="1867797" y="1482833"/>
                    <a:pt x="1878355" y="1504143"/>
                    <a:pt x="1897270" y="1514650"/>
                  </a:cubicBezTo>
                  <a:cubicBezTo>
                    <a:pt x="1925467" y="1530314"/>
                    <a:pt x="1989073" y="1545249"/>
                    <a:pt x="1989073" y="1545249"/>
                  </a:cubicBezTo>
                  <a:cubicBezTo>
                    <a:pt x="2004374" y="1555449"/>
                    <a:pt x="2018527" y="1567625"/>
                    <a:pt x="2034975" y="1575848"/>
                  </a:cubicBezTo>
                  <a:cubicBezTo>
                    <a:pt x="2049400" y="1583060"/>
                    <a:pt x="2067456" y="1582202"/>
                    <a:pt x="2080876" y="1591148"/>
                  </a:cubicBezTo>
                  <a:cubicBezTo>
                    <a:pt x="2098880" y="1603150"/>
                    <a:pt x="2111477" y="1621747"/>
                    <a:pt x="2126778" y="1637046"/>
                  </a:cubicBezTo>
                  <a:cubicBezTo>
                    <a:pt x="2131878" y="1652346"/>
                    <a:pt x="2135726" y="1668122"/>
                    <a:pt x="2142079" y="1682945"/>
                  </a:cubicBezTo>
                  <a:cubicBezTo>
                    <a:pt x="2151064" y="1703908"/>
                    <a:pt x="2164671" y="1722788"/>
                    <a:pt x="2172680" y="1744143"/>
                  </a:cubicBezTo>
                  <a:cubicBezTo>
                    <a:pt x="2193749" y="1800325"/>
                    <a:pt x="2175170" y="1807832"/>
                    <a:pt x="2218581" y="1851239"/>
                  </a:cubicBezTo>
                  <a:cubicBezTo>
                    <a:pt x="2262429" y="1895084"/>
                    <a:pt x="2260609" y="1872252"/>
                    <a:pt x="2310385" y="1897138"/>
                  </a:cubicBezTo>
                  <a:cubicBezTo>
                    <a:pt x="2326833" y="1905361"/>
                    <a:pt x="2339839" y="1919514"/>
                    <a:pt x="2356287" y="1927737"/>
                  </a:cubicBezTo>
                  <a:cubicBezTo>
                    <a:pt x="2396564" y="1947874"/>
                    <a:pt x="2405167" y="1943036"/>
                    <a:pt x="2448090" y="1943036"/>
                  </a:cubicBezTo>
                </a:path>
              </a:pathLst>
            </a:custGeom>
            <a:ln w="28575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3263248" y="4040651"/>
            <a:ext cx="30616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Today’s outline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Decision </a:t>
            </a:r>
            <a:r>
              <a:rPr lang="en-US" sz="2400" dirty="0">
                <a:latin typeface="Calibri"/>
                <a:cs typeface="Calibri"/>
              </a:rPr>
              <a:t>Tree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Random Forest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Neural Network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K-NN</a:t>
            </a:r>
          </a:p>
          <a:p>
            <a:endParaRPr lang="en-US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52600"/>
            <a:ext cx="3429000" cy="10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nn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to accelerate searching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3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6" y="762000"/>
            <a:ext cx="8504237" cy="5191125"/>
          </a:xfrm>
        </p:spPr>
        <p:txBody>
          <a:bodyPr/>
          <a:lstStyle/>
          <a:p>
            <a:r>
              <a:rPr lang="en-US" dirty="0" smtClean="0"/>
              <a:t>Non-parameter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make any assumptions on the underlying data distribution</a:t>
            </a:r>
            <a:endParaRPr lang="en-US" dirty="0" smtClean="0"/>
          </a:p>
          <a:p>
            <a:r>
              <a:rPr lang="en-US" dirty="0" smtClean="0"/>
              <a:t>Lazy learning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use the training data points to do any </a:t>
            </a:r>
            <a:r>
              <a:rPr lang="en-US" dirty="0" smtClean="0"/>
              <a:t>generalization</a:t>
            </a:r>
            <a:endParaRPr lang="en-US" dirty="0"/>
          </a:p>
          <a:p>
            <a:pPr lvl="1"/>
            <a:r>
              <a:rPr lang="en-US" dirty="0" smtClean="0"/>
              <a:t>No training phase,  keeps all the training data when predicting</a:t>
            </a:r>
          </a:p>
          <a:p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Easy to understand, easy to implement and debug</a:t>
            </a:r>
          </a:p>
          <a:p>
            <a:pPr lvl="1"/>
            <a:r>
              <a:rPr lang="en-US" dirty="0" smtClean="0"/>
              <a:t>Can use the neighbors as explanation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Large memory requirements</a:t>
            </a:r>
          </a:p>
          <a:p>
            <a:pPr lvl="1"/>
            <a:r>
              <a:rPr lang="en-US" dirty="0"/>
              <a:t>Computationally </a:t>
            </a:r>
            <a:r>
              <a:rPr lang="en-US" dirty="0" smtClean="0"/>
              <a:t>expensive </a:t>
            </a:r>
            <a:r>
              <a:rPr lang="en-US" dirty="0"/>
              <a:t>O(</a:t>
            </a:r>
            <a:r>
              <a:rPr lang="en-US" dirty="0" err="1"/>
              <a:t>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Curse </a:t>
            </a:r>
            <a:r>
              <a:rPr lang="en-US" dirty="0"/>
              <a:t>of </a:t>
            </a:r>
            <a:r>
              <a:rPr lang="en-US" dirty="0" smtClean="0"/>
              <a:t>dimensionality</a:t>
            </a:r>
          </a:p>
          <a:p>
            <a:pPr lvl="2"/>
            <a:r>
              <a:rPr lang="en-US" dirty="0" smtClean="0"/>
              <a:t>"</a:t>
            </a:r>
            <a:r>
              <a:rPr lang="en-US" dirty="0"/>
              <a:t>nearest" neighbor might be very </a:t>
            </a:r>
            <a:r>
              <a:rPr lang="en-US" dirty="0" smtClean="0"/>
              <a:t>far</a:t>
            </a:r>
            <a:endParaRPr lang="en-US" dirty="0"/>
          </a:p>
          <a:p>
            <a:pPr lvl="2"/>
            <a:r>
              <a:rPr lang="en-US" dirty="0" smtClean="0"/>
              <a:t>in </a:t>
            </a:r>
            <a:r>
              <a:rPr lang="en-US" dirty="0"/>
              <a:t>high dimensions "nearest" becomes meaningless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0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1845"/>
              </p:ext>
            </p:extLst>
          </p:nvPr>
        </p:nvGraphicFramePr>
        <p:xfrm>
          <a:off x="609600" y="762000"/>
          <a:ext cx="7206303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28800"/>
                <a:gridCol w="1295400"/>
                <a:gridCol w="271050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r>
                        <a:rPr lang="en-US" baseline="0" dirty="0" smtClean="0"/>
                        <a:t>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Non-parametric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Non-linear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Non-parametric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Non-linear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Non-linear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Non-parametric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Non-linear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6" y="838200"/>
            <a:ext cx="8504237" cy="5191125"/>
          </a:xfrm>
        </p:spPr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Wiki page</a:t>
            </a:r>
          </a:p>
          <a:p>
            <a:pPr lvl="1"/>
            <a:r>
              <a:rPr lang="en-US" dirty="0" smtClean="0"/>
              <a:t>ID3 </a:t>
            </a:r>
            <a:r>
              <a:rPr lang="en-US" altLang="zh-CN" dirty="0" smtClean="0"/>
              <a:t>paper</a:t>
            </a:r>
            <a:endParaRPr lang="en-US" dirty="0" smtClean="0"/>
          </a:p>
          <a:p>
            <a:pPr lvl="1"/>
            <a:r>
              <a:rPr lang="en-US" dirty="0" smtClean="0"/>
              <a:t>C45 paper</a:t>
            </a:r>
            <a:endParaRPr lang="en-US" dirty="0"/>
          </a:p>
          <a:p>
            <a:pPr lvl="1"/>
            <a:r>
              <a:rPr lang="en-US" dirty="0" err="1"/>
              <a:t>Breiman</a:t>
            </a:r>
            <a:r>
              <a:rPr lang="en-US" dirty="0"/>
              <a:t>, L., J. H. Friedman, R. A. </a:t>
            </a:r>
            <a:r>
              <a:rPr lang="en-US" dirty="0" err="1"/>
              <a:t>Olshen</a:t>
            </a:r>
            <a:r>
              <a:rPr lang="en-US" dirty="0"/>
              <a:t>, and C. J. Stone 1984. Classification and Regression Trees. Chapman and Hall, New York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统计学习方法</a:t>
            </a:r>
            <a:r>
              <a:rPr lang="en-US" altLang="zh-CN" dirty="0" smtClean="0"/>
              <a:t>》 </a:t>
            </a:r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Radom Forest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://en.wikipedia.org/wiki/</a:t>
            </a:r>
            <a:r>
              <a:rPr lang="en-US" dirty="0" smtClean="0">
                <a:hlinkClick r:id="rId3"/>
              </a:rPr>
              <a:t>Random_forest</a:t>
            </a:r>
            <a:endParaRPr lang="en-US" dirty="0" smtClean="0"/>
          </a:p>
          <a:p>
            <a:pPr lvl="1"/>
            <a:r>
              <a:rPr lang="en-US" dirty="0" err="1" smtClean="0"/>
              <a:t>Breiman</a:t>
            </a:r>
            <a:r>
              <a:rPr lang="en-US" dirty="0"/>
              <a:t>, L. 2001a. Random forests. Machine Learning 45:5-32.</a:t>
            </a:r>
          </a:p>
          <a:p>
            <a:pPr lvl="1"/>
            <a:r>
              <a:rPr lang="en-US" dirty="0"/>
              <a:t>Breiman, L. 2001b. Statistical modeling: The two cultures. Statistical Science 16:199-215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www.stat.berkeley.edu</a:t>
            </a:r>
            <a:r>
              <a:rPr lang="en-US" dirty="0"/>
              <a:t>/users/</a:t>
            </a:r>
            <a:r>
              <a:rPr lang="en-US" dirty="0" err="1"/>
              <a:t>breiman</a:t>
            </a:r>
            <a:r>
              <a:rPr lang="en-US" dirty="0"/>
              <a:t>/</a:t>
            </a:r>
            <a:r>
              <a:rPr lang="en-US" dirty="0" err="1"/>
              <a:t>RandomForests</a:t>
            </a:r>
            <a:r>
              <a:rPr lang="en-US" dirty="0"/>
              <a:t>/</a:t>
            </a:r>
            <a:r>
              <a:rPr lang="en-US" dirty="0" err="1"/>
              <a:t>cc_home.htm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2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Artificial_neural_network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://deeplearning.stanford.edu/wiki/index.php/</a:t>
            </a:r>
            <a:r>
              <a:rPr lang="en-US" dirty="0" smtClean="0">
                <a:hlinkClick r:id="rId2"/>
              </a:rPr>
              <a:t>Neural_Networks</a:t>
            </a:r>
            <a:endParaRPr lang="en-US" dirty="0"/>
          </a:p>
          <a:p>
            <a:pPr lvl="1"/>
            <a:r>
              <a:rPr lang="en-US" dirty="0"/>
              <a:t>《Pattern Recognition and Machine Learning</a:t>
            </a:r>
            <a:r>
              <a:rPr lang="en-US" dirty="0" smtClean="0"/>
              <a:t>》 Chapter 5</a:t>
            </a:r>
          </a:p>
          <a:p>
            <a:pPr lvl="1"/>
            <a:r>
              <a:rPr lang="en-US" dirty="0"/>
              <a:t>Geoff Hinton's Coursera Lectures  https://d396qusza40orc.cloudfront.net/neuralnets/lecture_slides%2Flec1.</a:t>
            </a:r>
            <a:r>
              <a:rPr lang="en-US" dirty="0" smtClean="0"/>
              <a:t>pdf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/wiki/K-</a:t>
            </a:r>
            <a:r>
              <a:rPr lang="en-US" dirty="0" err="1"/>
              <a:t>nearest_neighbor_algorithm</a:t>
            </a:r>
            <a:endParaRPr lang="en-US" dirty="0" smtClean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统计学习方法</a:t>
            </a:r>
            <a:r>
              <a:rPr lang="en-US" altLang="zh-CN" dirty="0"/>
              <a:t>》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4464"/>
            <a:ext cx="5182384" cy="464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138256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Lucida Grande"/>
                <a:cs typeface="Lucida Grande"/>
              </a:rPr>
              <a:t>“</a:t>
            </a:r>
            <a:r>
              <a:rPr lang="en-US" b="1" dirty="0" smtClean="0">
                <a:latin typeface="Lucida Grande"/>
                <a:cs typeface="Lucida Grande"/>
              </a:rPr>
              <a:t>If-else Rule</a:t>
            </a:r>
            <a:r>
              <a:rPr lang="zh-CN" altLang="en-US" b="1" dirty="0" smtClean="0">
                <a:latin typeface="Lucida Grande"/>
                <a:cs typeface="Lucida Grande"/>
              </a:rPr>
              <a:t>”</a:t>
            </a:r>
            <a:endParaRPr lang="en-US" b="1" dirty="0">
              <a:latin typeface="Lucida Grande"/>
              <a:cs typeface="Lucida Grand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2362200"/>
            <a:ext cx="2198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Classical Algorithm:</a:t>
            </a:r>
          </a:p>
          <a:p>
            <a:r>
              <a:rPr lang="en-US" dirty="0" smtClean="0"/>
              <a:t>ID3,C4.5,CART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the 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703" y="914400"/>
            <a:ext cx="4800599" cy="5105400"/>
          </a:xfrm>
        </p:spPr>
        <p:txBody>
          <a:bodyPr/>
          <a:lstStyle/>
          <a:p>
            <a:r>
              <a:rPr lang="en-US" altLang="zh-CN" dirty="0" smtClean="0"/>
              <a:t>Top-down </a:t>
            </a:r>
            <a:r>
              <a:rPr lang="en-US" dirty="0">
                <a:solidFill>
                  <a:srgbClr val="2E2E2E"/>
                </a:solidFill>
                <a:latin typeface="ArialMT"/>
              </a:rPr>
              <a:t>recursive </a:t>
            </a:r>
            <a:r>
              <a:rPr lang="en-US" dirty="0" smtClean="0">
                <a:solidFill>
                  <a:srgbClr val="2E2E2E"/>
                </a:solidFill>
                <a:latin typeface="ArialMT"/>
              </a:rPr>
              <a:t>procedure</a:t>
            </a:r>
          </a:p>
          <a:p>
            <a:r>
              <a:rPr lang="en-US" dirty="0" smtClean="0">
                <a:solidFill>
                  <a:srgbClr val="2E2E2E"/>
                </a:solidFill>
                <a:latin typeface="ArialMT"/>
              </a:rPr>
              <a:t>Greedy </a:t>
            </a:r>
            <a:r>
              <a:rPr lang="en-US" dirty="0" smtClean="0">
                <a:solidFill>
                  <a:srgbClr val="2E2E2E"/>
                </a:solidFill>
                <a:latin typeface="ArialMT"/>
              </a:rPr>
              <a:t>Search</a:t>
            </a:r>
            <a:endParaRPr lang="en-US" dirty="0" smtClean="0"/>
          </a:p>
          <a:p>
            <a:r>
              <a:rPr lang="en-US" dirty="0" smtClean="0"/>
              <a:t>Main loop:</a:t>
            </a:r>
          </a:p>
          <a:p>
            <a:pPr lvl="1"/>
            <a:r>
              <a:rPr lang="en-US" dirty="0" smtClean="0"/>
              <a:t>1. Select a feature F best classifies examples</a:t>
            </a:r>
          </a:p>
          <a:p>
            <a:pPr lvl="1"/>
            <a:r>
              <a:rPr lang="en-US" dirty="0" smtClean="0"/>
              <a:t>2. </a:t>
            </a:r>
            <a:r>
              <a:rPr lang="en-US" altLang="zh-CN" dirty="0" smtClean="0"/>
              <a:t>Create a node using F, separate the data set with different values of F</a:t>
            </a:r>
          </a:p>
          <a:p>
            <a:pPr lvl="1"/>
            <a:r>
              <a:rPr lang="en-US" altLang="zh-CN" dirty="0" smtClean="0"/>
              <a:t>3.  Recursively build sub-tree</a:t>
            </a:r>
          </a:p>
          <a:p>
            <a:pPr lvl="1"/>
            <a:r>
              <a:rPr lang="en-US" dirty="0" smtClean="0"/>
              <a:t>4. Stop until:</a:t>
            </a:r>
          </a:p>
          <a:p>
            <a:pPr lvl="2"/>
            <a:r>
              <a:rPr lang="en-US" dirty="0" smtClean="0"/>
              <a:t>The examples have the same category: build a leaf node with this category</a:t>
            </a:r>
          </a:p>
          <a:p>
            <a:pPr lvl="2"/>
            <a:r>
              <a:rPr lang="en-US" dirty="0" smtClean="0"/>
              <a:t>The feature set is empty: build a leaf node with the most common category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5682734"/>
            <a:ext cx="192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ID3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60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168" y="9144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Pick </a:t>
            </a:r>
            <a:r>
              <a:rPr lang="en-US" sz="2000" dirty="0"/>
              <a:t>a feature that </a:t>
            </a:r>
            <a:r>
              <a:rPr lang="en-US" altLang="zh-CN" sz="2000" dirty="0"/>
              <a:t>has the best classification ability. </a:t>
            </a:r>
            <a:endParaRPr lang="en-US" altLang="zh-CN" sz="2000" dirty="0" smtClean="0"/>
          </a:p>
          <a:p>
            <a:r>
              <a:rPr lang="en-US" altLang="zh-CN" sz="2000" dirty="0" smtClean="0"/>
              <a:t>C</a:t>
            </a:r>
            <a:r>
              <a:rPr lang="en-US" sz="2000" dirty="0" smtClean="0"/>
              <a:t>reates </a:t>
            </a:r>
            <a:r>
              <a:rPr lang="en-US" sz="2000" dirty="0"/>
              <a:t>subsets of examples that are relatively “pure” in a single class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43349" y="1947618"/>
            <a:ext cx="231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Information Gain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945335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197100"/>
            <a:ext cx="2540000" cy="2451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4659594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Gain(X,A) </a:t>
            </a:r>
            <a:r>
              <a:rPr lang="en-US" altLang="zh-CN" dirty="0"/>
              <a:t>= expected reduction in entropy due </a:t>
            </a:r>
            <a:r>
              <a:rPr lang="en-US" altLang="zh-CN" dirty="0" smtClean="0"/>
              <a:t>to </a:t>
            </a:r>
            <a:r>
              <a:rPr lang="en-US" altLang="zh-CN" dirty="0" err="1" smtClean="0"/>
              <a:t>spliting</a:t>
            </a:r>
            <a:r>
              <a:rPr lang="en-US" altLang="zh-CN" dirty="0" smtClean="0"/>
              <a:t> </a:t>
            </a:r>
            <a:r>
              <a:rPr lang="en-US" altLang="zh-CN" dirty="0"/>
              <a:t>on A</a:t>
            </a:r>
            <a:endParaRPr lang="en-US" dirty="0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19400"/>
            <a:ext cx="2438400" cy="6985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07" y="5257800"/>
            <a:ext cx="50927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345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Gain Ratio</a:t>
            </a:r>
            <a:r>
              <a:rPr lang="en-US" dirty="0" smtClean="0"/>
              <a:t> to select feature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91" y="2053641"/>
            <a:ext cx="5041900" cy="6096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83" y="2854280"/>
            <a:ext cx="5118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 x_2 + \theta_4 x_1^2 x_2 $&#10;&#10;$+ \theta_5 x_1^3 x_2 + \theta_6 x_1 x_2^2 + \dots)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ulu">
  <a:themeElements>
    <a:clrScheme name="2012Hulu_Theme">
      <a:dk1>
        <a:srgbClr val="212121"/>
      </a:dk1>
      <a:lt1>
        <a:srgbClr val="FFFFFF"/>
      </a:lt1>
      <a:dk2>
        <a:srgbClr val="4D4D4D"/>
      </a:dk2>
      <a:lt2>
        <a:srgbClr val="B3B3B3"/>
      </a:lt2>
      <a:accent1>
        <a:srgbClr val="8CC83C"/>
      </a:accent1>
      <a:accent2>
        <a:srgbClr val="5588BB"/>
      </a:accent2>
      <a:accent3>
        <a:srgbClr val="FF6400"/>
      </a:accent3>
      <a:accent4>
        <a:srgbClr val="AD3456"/>
      </a:accent4>
      <a:accent5>
        <a:srgbClr val="4B3183"/>
      </a:accent5>
      <a:accent6>
        <a:srgbClr val="D20000"/>
      </a:accent6>
      <a:hlink>
        <a:srgbClr val="5588BB"/>
      </a:hlink>
      <a:folHlink>
        <a:srgbClr val="5588BB"/>
      </a:folHlink>
    </a:clrScheme>
    <a:fontScheme name="2012Hulu_Theme">
      <a:majorFont>
        <a:latin typeface="Helvetica"/>
        <a:ea typeface=""/>
        <a:cs typeface=""/>
        <a:font script="Latin" typeface="Arial Black"/>
      </a:majorFont>
      <a:minorFont>
        <a:latin typeface="Helvetica"/>
        <a:ea typeface=""/>
        <a:cs typeface=""/>
        <a:font script="Latin" typeface="Arial"/>
      </a:minorFont>
    </a:fontScheme>
    <a:fmtScheme name="2012Hulu_Theme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0000" endPos="30000" dist="38100" dir="5400000" sy="-100000" rotWithShape="0"/>
          </a:effectLst>
        </a:effectStyle>
        <a:effectStyle>
          <a:effectLst>
            <a:outerShdw blurRad="127000" dist="25400" dir="5400000" algn="ctr" rotWithShape="0">
              <a:srgbClr val="000000">
                <a:alpha val="7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270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solidFill>
          <a:schemeClr val="dk1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L_lecture">
  <a:themeElements>
    <a:clrScheme name="2012Hulu_Theme">
      <a:dk1>
        <a:srgbClr val="212121"/>
      </a:dk1>
      <a:lt1>
        <a:srgbClr val="FFFFFF"/>
      </a:lt1>
      <a:dk2>
        <a:srgbClr val="4D4D4D"/>
      </a:dk2>
      <a:lt2>
        <a:srgbClr val="B3B3B3"/>
      </a:lt2>
      <a:accent1>
        <a:srgbClr val="8CC83C"/>
      </a:accent1>
      <a:accent2>
        <a:srgbClr val="5588BB"/>
      </a:accent2>
      <a:accent3>
        <a:srgbClr val="FF6400"/>
      </a:accent3>
      <a:accent4>
        <a:srgbClr val="AD3456"/>
      </a:accent4>
      <a:accent5>
        <a:srgbClr val="4B3183"/>
      </a:accent5>
      <a:accent6>
        <a:srgbClr val="D20000"/>
      </a:accent6>
      <a:hlink>
        <a:srgbClr val="5588BB"/>
      </a:hlink>
      <a:folHlink>
        <a:srgbClr val="5588BB"/>
      </a:folHlink>
    </a:clrScheme>
    <a:fontScheme name="2012Hulu_Theme">
      <a:majorFont>
        <a:latin typeface="Helvetica"/>
        <a:ea typeface=""/>
        <a:cs typeface=""/>
        <a:font script="Latin" typeface="Arial Black"/>
      </a:majorFont>
      <a:minorFont>
        <a:latin typeface="Helvetica"/>
        <a:ea typeface=""/>
        <a:cs typeface=""/>
        <a:font script="Latin" typeface="Arial"/>
      </a:minorFont>
    </a:fontScheme>
    <a:fmtScheme name="2012Hulu_Theme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0000" endPos="30000" dist="38100" dir="5400000" sy="-100000" rotWithShape="0"/>
          </a:effectLst>
        </a:effectStyle>
        <a:effectStyle>
          <a:effectLst>
            <a:outerShdw blurRad="127000" dist="25400" dir="5400000" algn="ctr" rotWithShape="0">
              <a:srgbClr val="000000">
                <a:alpha val="7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270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solidFill>
          <a:schemeClr val="dk1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 upd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owerPi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>
            <a:tab pos="346075" algn="l"/>
          </a:tabLst>
          <a:defRPr kumimoji="0" sz="800" b="0" i="0" u="none" strike="noStrike" cap="none" normalizeH="0" baseline="0" dirty="0" smtClean="0"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>
            <a:tab pos="346075" algn="l"/>
          </a:tabLst>
          <a:defRPr kumimoji="0" lang="en-US" sz="800" b="1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 anchor="t" anchorCtr="0">
        <a:spAutoFit/>
      </a:bodyPr>
      <a:lstStyle>
        <a:defPPr algn="l">
          <a:defRPr sz="1000" b="0" i="0" dirty="0" err="1" smtClean="0">
            <a:latin typeface="Calibri" pitchFamily="34" charset="0"/>
          </a:defRPr>
        </a:defPPr>
      </a:lstStyle>
    </a:txDef>
  </a:objectDefaults>
  <a:extraClrSchemeLst>
    <a:extraClrScheme>
      <a:clrScheme name="PowerPitch 1">
        <a:dk1>
          <a:srgbClr val="000000"/>
        </a:dk1>
        <a:lt1>
          <a:srgbClr val="FFFFFF"/>
        </a:lt1>
        <a:dk2>
          <a:srgbClr val="D5EAFF"/>
        </a:dk2>
        <a:lt2>
          <a:srgbClr val="B2B2B2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B900"/>
        </a:accent6>
        <a:hlink>
          <a:srgbClr val="DF103F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hulu.pptx</Template>
  <TotalTime>17218</TotalTime>
  <Words>2204</Words>
  <Application>Microsoft Macintosh PowerPoint</Application>
  <PresentationFormat>On-screen Show (4:3)</PresentationFormat>
  <Paragraphs>295</Paragraphs>
  <Slides>36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hulu</vt:lpstr>
      <vt:lpstr>ML_lecture</vt:lpstr>
      <vt:lpstr>LA update</vt:lpstr>
      <vt:lpstr>PowerPitch</vt:lpstr>
      <vt:lpstr>Non-Linear classification</vt:lpstr>
      <vt:lpstr>Review</vt:lpstr>
      <vt:lpstr>Non-linear classification</vt:lpstr>
      <vt:lpstr>Decision Tree</vt:lpstr>
      <vt:lpstr>Basic Idea</vt:lpstr>
      <vt:lpstr>How to build the Tree</vt:lpstr>
      <vt:lpstr>Feature Selection</vt:lpstr>
      <vt:lpstr>C4.5</vt:lpstr>
      <vt:lpstr>CART</vt:lpstr>
      <vt:lpstr>Overfitting                                                                      </vt:lpstr>
      <vt:lpstr>Post-pruning</vt:lpstr>
      <vt:lpstr>Pros &amp; cons of decision tree</vt:lpstr>
      <vt:lpstr>Random forest</vt:lpstr>
      <vt:lpstr>Ensemble Weak classifier</vt:lpstr>
      <vt:lpstr>Random forest</vt:lpstr>
      <vt:lpstr>Training</vt:lpstr>
      <vt:lpstr>OOB error esitmate</vt:lpstr>
      <vt:lpstr>Why Random Forest is Good</vt:lpstr>
      <vt:lpstr>Experiments</vt:lpstr>
      <vt:lpstr>Neural network</vt:lpstr>
      <vt:lpstr>PowerPoint Presentation</vt:lpstr>
      <vt:lpstr>Neuron</vt:lpstr>
      <vt:lpstr>Neural network</vt:lpstr>
      <vt:lpstr>Example</vt:lpstr>
      <vt:lpstr>Training </vt:lpstr>
      <vt:lpstr>Back propagation</vt:lpstr>
      <vt:lpstr>Autoencoder and Sparsity </vt:lpstr>
      <vt:lpstr>K-NN</vt:lpstr>
      <vt:lpstr>1-NN</vt:lpstr>
      <vt:lpstr>K-nn</vt:lpstr>
      <vt:lpstr>Index to accelerate searching</vt:lpstr>
      <vt:lpstr>Pros &amp; Cons</vt:lpstr>
      <vt:lpstr>Summary</vt:lpstr>
      <vt:lpstr>PowerPoint Presentation</vt:lpstr>
      <vt:lpstr>Reference</vt:lpstr>
      <vt:lpstr>Reference</vt:lpstr>
    </vt:vector>
  </TitlesOfParts>
  <Manager>Tom Walker</Manager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Jeannette Lee</dc:creator>
  <cp:lastModifiedBy>Chunyang Wei</cp:lastModifiedBy>
  <cp:revision>432</cp:revision>
  <dcterms:created xsi:type="dcterms:W3CDTF">2013-08-08T23:11:26Z</dcterms:created>
  <dcterms:modified xsi:type="dcterms:W3CDTF">2013-10-07T15:15:56Z</dcterms:modified>
</cp:coreProperties>
</file>