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3"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08" autoAdjust="0"/>
    <p:restoredTop sz="94660"/>
  </p:normalViewPr>
  <p:slideViewPr>
    <p:cSldViewPr snapToGrid="0">
      <p:cViewPr varScale="1">
        <p:scale>
          <a:sx n="105" d="100"/>
          <a:sy n="105" d="100"/>
        </p:scale>
        <p:origin x="192" y="1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2T14:22:06.403"/>
    </inkml:context>
    <inkml:brush xml:id="br0">
      <inkml:brushProperty name="width" value="0.2" units="cm"/>
      <inkml:brushProperty name="height" value="0.2" units="cm"/>
      <inkml:brushProperty name="color" value="#FFFFFF"/>
    </inkml:brush>
  </inkml:definitions>
  <inkml:trace contextRef="#ctx0" brushRef="#br0">184 1028 24575,'0'-17'0,"0"5"0,0 9 0,0 26 0,0 5 0,-4 34 0,1-14 0,-7 10 0,6-27 0,-2-3 0,5-16 0,-1-2 0,-1-1 0,2-2 0,0 0 0,1-2 0,0 1 0,0-1 0,-1 1 0,-1-2 0,-4-14 0,1 3 0,-2-13 0,3 4 0,-1-4 0,1 0 0,-1 1 0,0 3 0,1 4 0,-1-3 0,1 0 0,-1-1 0,1 1 0,-1 1 0,1 1 0,1-2 0,1 0 0,0-1 0,0 0 0,-1 5 0,1 1 0,0-1 0,0-1 0,0 1 0,0-2 0,0 1 0,0 0 0,0 1 0,0 2 0,1 1 0,-1 0 0,0 1 0,0 2 0,0-1 0,0 1 0,0-3 0,0 1 0,1-3 0,1-1 0,-1 1 0,-1 0 0,0 2 0,-1-1 0,1 3 0,0-1 0,1 2 0,0-1 0,1 1 0,-6 1 0,4 15 0,-4 1 0,6 14 0,0-6 0,0-1 0,0 7 0,0-10 0,0 7 0,0-10 0,0 0 0,0 0 0,0-1 0,0-1 0,0-1 0,0-2 0,0 2 0,0-2 0,0 1 0,0-2 0,0 0 0,0-2 0,0 1 0,0-1 0,2 1 0,-1-1 0,5 1 0,-2-2 0,3 2 0,-4-2 0,1-2 0,0 3 0,2-4 0,0 2 0,-1-3 0,-2-12 0,-1 4 0,0-12 0,0 4 0,0-3 0,0-5 0,-1 1 0,-1-10 0,2-4 0,1-10 0,-1-8 0,0 2 0,-2 9 0,0 11 0,0 11 0,0 3 0,0 1 0,0 1 0,0 2 0,0 3 0,0 2 0,0 1 0,0 1 0,0 2 0,0 1 0,0-1 0,5 22 0,-2-9 0,2 25 0,-4-16 0,1 10 0,1 5 0,0 1 0,6 30 0,-5-29 0,2 16 0,-2-27 0,-3-7 0,2 1 0,1 4 0,-3-7 0,3 16 0,-3-14 0,1 5 0,0-6 0,0 2 0,-2-3 0,0 0 0,0-2 0,0 0 0,0 0 0,0-2 0,0-2 0,0-4 0,0 4 0,0-3 0,0-16 0,0 6 0,0-20 0,0 10 0,0-1 0,2-6 0,1-2 0,-1-5 0,0-6 0,-1 3 0,2 5 0,-1 6 0,0 6 0,-1 1 0,-1 0 0,0-1 0,0 0 0,0 4 0,0 2 0,0 0 0,0-1 0,0 0 0,0 1 0,0 2 0,0-1 0,0 1 0,0-1 0,0 2 0,0 2 0,0-1 0,0 2 0,0-3 0,1 3 0,4 0 0,0 2 0,1 4 0,-1 2 0,-1 4 0,2 7 0,2 5 0,1 0 0,-1 0 0,-2-8 0,-2 1 0,1 2 0,0-4 0,1 2 0,-1-1 0,2 0 0,-2-2 0,-1-3 0,-3-3 0,-1 1 0,3-1 0,-2-15 0,2 4 0,-3-12 0,0 9 0,0-1 0,0-6 0,0 2 0,0-9 0,0 5 0,0-3 0,0 4 0,0 1 0,0 4 0,0 1 0,0 3 0,0 4 0,0-1 0,0 1 0,0-1 0,0 0 0,11 9 0,-6 0 0,9 7 0,-8-1 0,0 1 0,3 5 0,-3-6 0,2 5 0,-3-8 0,1 4 0,-1-3 0,-1 0 0,0-1 0,0-1 0,-1-2 0,1 0 0,0 4 0,-2-3 0,0 3 0,1-2 0,-2-1 0,1 2 0,-13-11 0,4 0 0,-9-9 0,5 1 0,0 0 0,-1-1 0,-5-8 0,5 4 0,-6-7 0,7 8 0,1 1 0,2 4 0,2 2 0,0-1 0,0 1 0,2 0 0,2 0 0,0 1 0,0 1 0,-1 1 0,-1-1 0,1 1 0,1 2 0,0-1 0,0 1 0,-1-1 0,-1-1 0,2 3 0,0-1 0,-1 21 0,3-8 0,-3 23 0,3-19 0,0 4 0,0-4 0,-2-3 0,0 4 0,0-5 0,0-1 0,2-23 0,0 1 0,0-13 0,0 7 0,0-4 0,0 3 0,0-9 0,0 10 0,0-1 0,0 5 0,0 2 0,0 2 0,0 1 0,0-1 0,0 0 0,0 1 0,0 0 0,0 2 0,0 2 0,0 0 0,0 0 0,0 0 0,0 0 0,0 1 0,0-1 0,0-2 0,0 2 0,0-3 0,0-1 0,0 1 0,0 2 0,0 1 0,0 3 0,0-1 0,0 0 0,0 1 0,0 0 0,0 18 0,0-5 0,0 26 0,0-19 0,0 8 0,-1 11 0,-1-15 0,0 13 0,0-22 0,1-3 0,1 1 0,0-2 0,0 0 0,-2 0 0,1-3 0,-2 4 0,1-3 0,-1 0 0,-5-2 0,2-2 0,-2 0 0,2 0 0,0 0 0,-1 0 0,2 0 0,-1-1 0,1-1 0,-1-2 0,0 1 0,2-2 0,0-1 0,0-1 0,0-1 0,2-1 0,0-1 0,0-1 0,0 1 0,0-1 0,0 1 0,2-3 0,0-2 0,0 1 0,0-4 0,0 3 0,0 1 0,0 2 0,0 5 0,0 0 0,0 2 0,0-1 0,0 0 0,0-1 0,0 1 0,0 1 0,0-1 0,0 0 0,0 0 0,0 1 0,0-1 0,0 0 0,0 1 0,0-3 0,0 2 0,0-1 0,0 0 0,0 0 0,0 2 0,0 0 0,0 22 0,0-3 0,0 21 0,0-7 0,0-3 0,0 2 0,0-9 0,3 16 0,0-17 0,7 18 0,-4-23 0,3 4 0,-5-9 0,-3-2 0,2 1 0,0-1 0,0-1 0,3-3 0,-1-5 0,0-2 0,0-5 0,-3 1 0,1 0 0,-1 3 0,1-1 0,1 0 0,0 0 0,-1 1 0,1-3 0,0 0 0,0-1 0,0 1 0,0 0 0,0 0 0,1-3 0,-1 1 0,0 0 0,1 0 0,-1 1 0,0-5 0,0-1 0,1-1 0,-1 1 0,1 2 0,-1 2 0,-2 2 0,0 4 0,-2 2 0,2 1 0,5 2 0,-2 1 0,3 1 0,-3 0 0,-2 0 0,4 0 0,-2 1 0,3 3 0,2 6 0,6 8 0,-4-3 0,3 6 0,-10-12 0,0 2 0,-1-3 0,0-1 0,0 1 0,0 2 0,0 0 0,0 0 0,0 0 0,0 3 0,0 0 0,-1 4 0,0 0 0,-1-3 0,0 4 0,0 0 0,-1 4 0,-1 0 0,0-6 0,1-4 0,1-4 0,0-2 0,0-1 0,-1 0 0,-1-1 0,0 2 0,0-1 0,0 2 0,0-3 0,0 2 0,-5-3 0,-1-3 0,-6-6 0,1-6 0,1-2 0,3 1 0,3 3 0,-1 0 0,-1 0 0,-1-2 0,1-1 0,2 0 0,2 1 0,0 1 0,0 1 0,0 1 0,0 1 0,0-1 0,0-3 0,0 0 0,0-1 0,2 1 0,0 1 0,0 2 0,0 2 0,0 4 0,0-2 0,0 18 0,0-7 0,0 17 0,0-11 0,0 1 0,0 10 0,0-3 0,0 15 0,0-6 0,0-1 0,0-2 0,0-8 0,0 13 0,0-10 0,0 10 0,0-11 0,0-3 0,0-2 0,0-2 0,0-2 0,0-1 0,0-1 0,0-1 0,0-2 0,0-1 0,0 1 0,0-1 0,0 1 0,0 0 0,0-2 0,0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2T14:22:19.136"/>
    </inkml:context>
    <inkml:brush xml:id="br0">
      <inkml:brushProperty name="width" value="0.2" units="cm"/>
      <inkml:brushProperty name="height" value="0.2" units="cm"/>
      <inkml:brushProperty name="color" value="#FFFFFF"/>
    </inkml:brush>
  </inkml:definitions>
  <inkml:trace contextRef="#ctx0" brushRef="#br0">204 168 24575,'-15'4'0,"2"-4"0,5-2 0,1-3 0,2 3 0,2-3 0,4-1 0,-1-1 0,3-1 0,-3 2 0,0 1 0,0 0 0,0-1 0,0 1 0,0 0 0,-3-2 0,3 0 0,-4-1 0,2 2 0,-3-2 0,0 0 0,-1 1 0,1 0 0,1 3 0,1 1 0,-1-1 0,1 0 0,0-1 0,-1 2 0,1-3 0,-4 5 0,1-2 0,0 3 0,0-1 0,3-1 0,-5 0 0,3 1 0,-1 0 0,1 1 0,0 0 0,-3 0 0,3 0 0,-1 0 0,0-3 0,2 3 0,-2-3 0,1 3 0,-1 0 0,20 0 0,-9 0 0,13 0 0,-14 0 0,0 0 0,4 0 0,-4 0 0,5 0 0,-6 0 0,2 1 0,1 3 0,-2-1 0,2 1 0,-2-2 0,0 1 0,0 1 0,-1 0 0,1 1 0,0-2 0,0 1 0,1 0 0,0 1 0,-1 0 0,0 0 0,-1 0 0,0 0 0,1-2 0,-2 2 0,1-1 0,-1 1 0,1-1 0,1 0 0,-2 2 0,1 0 0,-2-1 0,1 0 0,-1 0 0,1 0 0,0 1 0,0 1 0,0-1 0,0-1 0,-1 0 0,2 0 0,0-1 0,-2 3 0,1-3 0,-2 2 0,3 0 0,-2-2 0,1 4 0,-1-2 0,0 0 0,0-1 0,1 0 0,1 0 0,-1-1 0,0 2 0,0 0 0,-2-1 0,0 1 0,0-1 0,0-1 0,0 3 0,0-3 0,-6-1 0,2-1 0,-7-2 0,6 0 0,-1 0 0,2 0 0,-1 0 0,-2 0 0,2 0 0,14-9 0,-6 5 0,11-7 0,-10 8 0,-1 0 0,3 1 0,-4-2 0,5 3 0,-4-4 0,1 3 0,-1-3 0,2 2 0,-1-2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2T14:22:28.853"/>
    </inkml:context>
    <inkml:brush xml:id="br0">
      <inkml:brushProperty name="width" value="0.2" units="cm"/>
      <inkml:brushProperty name="height" value="0.2" units="cm"/>
      <inkml:brushProperty name="color" value="#FFFFFF"/>
    </inkml:brush>
  </inkml:definitions>
  <inkml:trace contextRef="#ctx0" brushRef="#br0">0 500 24575,'0'-14'0,"1"4"0,1 9 0,0-4 0,2 1 0,-3-4 0,2 3 0,0 2 0,-1-1 0,5 4 0,-2 2 0,1 1 0,0 4 0,0-3 0,2 0 0,-1-2 0,-1 1 0,-2 0 0,-1 0 0,2-1 0,1 0 0,-1-2 0,1 1 0,-2 1 0,1-1 0,1 1 0,-1-1 0,0-1 0,1 3 0,-1-2 0,1 2 0,-1-3 0,1 0 0,-1 0 0,1 0 0,-1 0 0,0-2 0,1 0 0,-2 1 0,-1-5 0,2 2 0,-5-2 0,7 2 0,-2 1 0,2 1 0,-1 1 0,-2-1 0,0-2 0,0 1 0,0-2 0,0 2 0,1 1 0,-1 0 0,1-2 0,-3 0 0,2 1 0,0-3 0,1 3 0,0-1 0,1 0 0,-2 1 0,2 1 0,-1 0 0,0-2 0,2 0 0,-1-1 0,0 0 0,-2 2 0,0-1 0,1 2 0,-3-4 0,2 3 0,-1-3 0,0 3 0,2 0 0,-1-1 0,3-3 0,-2 1 0,6-3 0,-4 4 0,0-1 0,0 1 0,-2 2 0,1-1 0,-1 1 0,-1-1 0,0 1 0,-1-2 0,1-1 0,0 1 0,9-4 0,-4 2 0,7-4 0,-6 3 0,1-1 0,-2 2 0,-1 1 0,-2 2 0,-2 2 0,1 0 0,-1-1 0,1-1 0,0-1 0,-2 0 0,2 0 0,2-1 0,1 0 0,2 1 0,0-1 0,-2 3 0,-2-3 0,0 0 0,-1 0 0,1 1 0,2 0 0,-1 2 0,-1-1 0,1-1 0,-1 1 0,2-1 0,-1 1 0,-2 0 0,-1 1 0,0 0 0,-3-2 0,3 1 0,-1-1 0,2 1 0,0 0 0,-1-1 0,1 0 0,0 1 0,2-1 0,-2 2 0,1-1 0,-3 0 0,2 1 0,1-1 0,0 0 0,-1 0 0,-1 1 0,1-2 0,1 1 0,1-1 0,0 0 0,0-1 0,-2 1 0,0 1 0,0 3 0,-1-1 0,1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2T14:22:33.143"/>
    </inkml:context>
    <inkml:brush xml:id="br0">
      <inkml:brushProperty name="width" value="0.2" units="cm"/>
      <inkml:brushProperty name="height" value="0.2" units="cm"/>
      <inkml:brushProperty name="color" value="#FFFFFF"/>
    </inkml:brush>
  </inkml:definitions>
  <inkml:trace contextRef="#ctx0" brushRef="#br0">2 0 24575,'2'10'0,"-5"-6"0,16 2 0,-12-6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CD07F9-2EAD-4290-82C2-FE7650DA3779}" type="datetimeFigureOut">
              <a:rPr lang="en-US" smtClean="0"/>
              <a:t>4/1/23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4843A-DA8D-4D03-8BA0-FCE792A003D6}" type="slidenum">
              <a:rPr lang="en-US" smtClean="0"/>
              <a:t>‹#›</a:t>
            </a:fld>
            <a:endParaRPr lang="en-US"/>
          </a:p>
        </p:txBody>
      </p:sp>
    </p:spTree>
    <p:extLst>
      <p:ext uri="{BB962C8B-B14F-4D97-AF65-F5344CB8AC3E}">
        <p14:creationId xmlns:p14="http://schemas.microsoft.com/office/powerpoint/2010/main" val="2001644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CD07F9-2EAD-4290-82C2-FE7650DA3779}" type="datetimeFigureOut">
              <a:rPr lang="en-US" smtClean="0"/>
              <a:t>4/1/23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4843A-DA8D-4D03-8BA0-FCE792A003D6}" type="slidenum">
              <a:rPr lang="en-US" smtClean="0"/>
              <a:t>‹#›</a:t>
            </a:fld>
            <a:endParaRPr lang="en-US"/>
          </a:p>
        </p:txBody>
      </p:sp>
    </p:spTree>
    <p:extLst>
      <p:ext uri="{BB962C8B-B14F-4D97-AF65-F5344CB8AC3E}">
        <p14:creationId xmlns:p14="http://schemas.microsoft.com/office/powerpoint/2010/main" val="3992396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CD07F9-2EAD-4290-82C2-FE7650DA3779}" type="datetimeFigureOut">
              <a:rPr lang="en-US" smtClean="0"/>
              <a:t>4/1/23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4843A-DA8D-4D03-8BA0-FCE792A003D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64093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CD07F9-2EAD-4290-82C2-FE7650DA3779}" type="datetimeFigureOut">
              <a:rPr lang="en-US" smtClean="0"/>
              <a:t>4/1/23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4843A-DA8D-4D03-8BA0-FCE792A003D6}" type="slidenum">
              <a:rPr lang="en-US" smtClean="0"/>
              <a:t>‹#›</a:t>
            </a:fld>
            <a:endParaRPr lang="en-US"/>
          </a:p>
        </p:txBody>
      </p:sp>
    </p:spTree>
    <p:extLst>
      <p:ext uri="{BB962C8B-B14F-4D97-AF65-F5344CB8AC3E}">
        <p14:creationId xmlns:p14="http://schemas.microsoft.com/office/powerpoint/2010/main" val="2199115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CD07F9-2EAD-4290-82C2-FE7650DA3779}" type="datetimeFigureOut">
              <a:rPr lang="en-US" smtClean="0"/>
              <a:t>4/1/23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4843A-DA8D-4D03-8BA0-FCE792A003D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8222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CD07F9-2EAD-4290-82C2-FE7650DA3779}" type="datetimeFigureOut">
              <a:rPr lang="en-US" smtClean="0"/>
              <a:t>4/1/23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4843A-DA8D-4D03-8BA0-FCE792A003D6}" type="slidenum">
              <a:rPr lang="en-US" smtClean="0"/>
              <a:t>‹#›</a:t>
            </a:fld>
            <a:endParaRPr lang="en-US"/>
          </a:p>
        </p:txBody>
      </p:sp>
    </p:spTree>
    <p:extLst>
      <p:ext uri="{BB962C8B-B14F-4D97-AF65-F5344CB8AC3E}">
        <p14:creationId xmlns:p14="http://schemas.microsoft.com/office/powerpoint/2010/main" val="2620243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D07F9-2EAD-4290-82C2-FE7650DA3779}" type="datetimeFigureOut">
              <a:rPr lang="en-US" smtClean="0"/>
              <a:t>4/1/23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4843A-DA8D-4D03-8BA0-FCE792A003D6}" type="slidenum">
              <a:rPr lang="en-US" smtClean="0"/>
              <a:t>‹#›</a:t>
            </a:fld>
            <a:endParaRPr lang="en-US"/>
          </a:p>
        </p:txBody>
      </p:sp>
    </p:spTree>
    <p:extLst>
      <p:ext uri="{BB962C8B-B14F-4D97-AF65-F5344CB8AC3E}">
        <p14:creationId xmlns:p14="http://schemas.microsoft.com/office/powerpoint/2010/main" val="1839977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D07F9-2EAD-4290-82C2-FE7650DA3779}" type="datetimeFigureOut">
              <a:rPr lang="en-US" smtClean="0"/>
              <a:t>4/1/23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4843A-DA8D-4D03-8BA0-FCE792A003D6}" type="slidenum">
              <a:rPr lang="en-US" smtClean="0"/>
              <a:t>‹#›</a:t>
            </a:fld>
            <a:endParaRPr lang="en-US"/>
          </a:p>
        </p:txBody>
      </p:sp>
    </p:spTree>
    <p:extLst>
      <p:ext uri="{BB962C8B-B14F-4D97-AF65-F5344CB8AC3E}">
        <p14:creationId xmlns:p14="http://schemas.microsoft.com/office/powerpoint/2010/main" val="4014600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D07F9-2EAD-4290-82C2-FE7650DA3779}" type="datetimeFigureOut">
              <a:rPr lang="en-US" smtClean="0"/>
              <a:t>4/1/23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4843A-DA8D-4D03-8BA0-FCE792A003D6}" type="slidenum">
              <a:rPr lang="en-US" smtClean="0"/>
              <a:t>‹#›</a:t>
            </a:fld>
            <a:endParaRPr lang="en-US"/>
          </a:p>
        </p:txBody>
      </p:sp>
    </p:spTree>
    <p:extLst>
      <p:ext uri="{BB962C8B-B14F-4D97-AF65-F5344CB8AC3E}">
        <p14:creationId xmlns:p14="http://schemas.microsoft.com/office/powerpoint/2010/main" val="508056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CD07F9-2EAD-4290-82C2-FE7650DA3779}" type="datetimeFigureOut">
              <a:rPr lang="en-US" smtClean="0"/>
              <a:t>4/1/23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4843A-DA8D-4D03-8BA0-FCE792A003D6}" type="slidenum">
              <a:rPr lang="en-US" smtClean="0"/>
              <a:t>‹#›</a:t>
            </a:fld>
            <a:endParaRPr lang="en-US"/>
          </a:p>
        </p:txBody>
      </p:sp>
    </p:spTree>
    <p:extLst>
      <p:ext uri="{BB962C8B-B14F-4D97-AF65-F5344CB8AC3E}">
        <p14:creationId xmlns:p14="http://schemas.microsoft.com/office/powerpoint/2010/main" val="4022808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CD07F9-2EAD-4290-82C2-FE7650DA3779}" type="datetimeFigureOut">
              <a:rPr lang="en-US" smtClean="0"/>
              <a:t>4/1/23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4843A-DA8D-4D03-8BA0-FCE792A003D6}" type="slidenum">
              <a:rPr lang="en-US" smtClean="0"/>
              <a:t>‹#›</a:t>
            </a:fld>
            <a:endParaRPr lang="en-US"/>
          </a:p>
        </p:txBody>
      </p:sp>
    </p:spTree>
    <p:extLst>
      <p:ext uri="{BB962C8B-B14F-4D97-AF65-F5344CB8AC3E}">
        <p14:creationId xmlns:p14="http://schemas.microsoft.com/office/powerpoint/2010/main" val="3317494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CD07F9-2EAD-4290-82C2-FE7650DA3779}" type="datetimeFigureOut">
              <a:rPr lang="en-US" smtClean="0"/>
              <a:t>4/1/23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34843A-DA8D-4D03-8BA0-FCE792A003D6}" type="slidenum">
              <a:rPr lang="en-US" smtClean="0"/>
              <a:t>‹#›</a:t>
            </a:fld>
            <a:endParaRPr lang="en-US"/>
          </a:p>
        </p:txBody>
      </p:sp>
    </p:spTree>
    <p:extLst>
      <p:ext uri="{BB962C8B-B14F-4D97-AF65-F5344CB8AC3E}">
        <p14:creationId xmlns:p14="http://schemas.microsoft.com/office/powerpoint/2010/main" val="2775523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CD07F9-2EAD-4290-82C2-FE7650DA3779}" type="datetimeFigureOut">
              <a:rPr lang="en-US" smtClean="0"/>
              <a:t>4/1/23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34843A-DA8D-4D03-8BA0-FCE792A003D6}" type="slidenum">
              <a:rPr lang="en-US" smtClean="0"/>
              <a:t>‹#›</a:t>
            </a:fld>
            <a:endParaRPr lang="en-US"/>
          </a:p>
        </p:txBody>
      </p:sp>
    </p:spTree>
    <p:extLst>
      <p:ext uri="{BB962C8B-B14F-4D97-AF65-F5344CB8AC3E}">
        <p14:creationId xmlns:p14="http://schemas.microsoft.com/office/powerpoint/2010/main" val="2775524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CD07F9-2EAD-4290-82C2-FE7650DA3779}" type="datetimeFigureOut">
              <a:rPr lang="en-US" smtClean="0"/>
              <a:t>4/1/23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34843A-DA8D-4D03-8BA0-FCE792A003D6}" type="slidenum">
              <a:rPr lang="en-US" smtClean="0"/>
              <a:t>‹#›</a:t>
            </a:fld>
            <a:endParaRPr lang="en-US"/>
          </a:p>
        </p:txBody>
      </p:sp>
    </p:spTree>
    <p:extLst>
      <p:ext uri="{BB962C8B-B14F-4D97-AF65-F5344CB8AC3E}">
        <p14:creationId xmlns:p14="http://schemas.microsoft.com/office/powerpoint/2010/main" val="47585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CD07F9-2EAD-4290-82C2-FE7650DA3779}" type="datetimeFigureOut">
              <a:rPr lang="en-US" smtClean="0"/>
              <a:t>4/1/23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4843A-DA8D-4D03-8BA0-FCE792A003D6}" type="slidenum">
              <a:rPr lang="en-US" smtClean="0"/>
              <a:t>‹#›</a:t>
            </a:fld>
            <a:endParaRPr lang="en-US"/>
          </a:p>
        </p:txBody>
      </p:sp>
    </p:spTree>
    <p:extLst>
      <p:ext uri="{BB962C8B-B14F-4D97-AF65-F5344CB8AC3E}">
        <p14:creationId xmlns:p14="http://schemas.microsoft.com/office/powerpoint/2010/main" val="256340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CD07F9-2EAD-4290-82C2-FE7650DA3779}" type="datetimeFigureOut">
              <a:rPr lang="en-US" smtClean="0"/>
              <a:t>4/1/23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4843A-DA8D-4D03-8BA0-FCE792A003D6}" type="slidenum">
              <a:rPr lang="en-US" smtClean="0"/>
              <a:t>‹#›</a:t>
            </a:fld>
            <a:endParaRPr lang="en-US"/>
          </a:p>
        </p:txBody>
      </p:sp>
    </p:spTree>
    <p:extLst>
      <p:ext uri="{BB962C8B-B14F-4D97-AF65-F5344CB8AC3E}">
        <p14:creationId xmlns:p14="http://schemas.microsoft.com/office/powerpoint/2010/main" val="3794052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CD07F9-2EAD-4290-82C2-FE7650DA3779}" type="datetimeFigureOut">
              <a:rPr lang="en-US" smtClean="0"/>
              <a:t>4/1/23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334843A-DA8D-4D03-8BA0-FCE792A003D6}" type="slidenum">
              <a:rPr lang="en-US" smtClean="0"/>
              <a:t>‹#›</a:t>
            </a:fld>
            <a:endParaRPr lang="en-US"/>
          </a:p>
        </p:txBody>
      </p:sp>
    </p:spTree>
    <p:extLst>
      <p:ext uri="{BB962C8B-B14F-4D97-AF65-F5344CB8AC3E}">
        <p14:creationId xmlns:p14="http://schemas.microsoft.com/office/powerpoint/2010/main" val="27162756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2.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 open toilet door">
            <a:extLst>
              <a:ext uri="{FF2B5EF4-FFF2-40B4-BE49-F238E27FC236}">
                <a16:creationId xmlns:a16="http://schemas.microsoft.com/office/drawing/2014/main" id="{1B8F8632-F8C4-4348-DEE5-28DFF091C8AF}"/>
              </a:ext>
            </a:extLst>
          </p:cNvPr>
          <p:cNvPicPr>
            <a:picLocks noChangeAspect="1"/>
          </p:cNvPicPr>
          <p:nvPr/>
        </p:nvPicPr>
        <p:blipFill rotWithShape="1">
          <a:blip r:embed="rId2">
            <a:duotone>
              <a:prstClr val="black"/>
              <a:prstClr val="white"/>
            </a:duotone>
          </a:blip>
          <a:srcRect l="10823" r="20667"/>
          <a:stretch/>
        </p:blipFill>
        <p:spPr>
          <a:xfrm>
            <a:off x="5123543" y="-1"/>
            <a:ext cx="7065281" cy="6858001"/>
          </a:xfrm>
          <a:custGeom>
            <a:avLst/>
            <a:gdLst/>
            <a:ahLst/>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p:spPr>
      </p:pic>
      <p:sp>
        <p:nvSpPr>
          <p:cNvPr id="2" name="Title 1"/>
          <p:cNvSpPr>
            <a:spLocks noGrp="1"/>
          </p:cNvSpPr>
          <p:nvPr>
            <p:ph type="ctrTitle"/>
          </p:nvPr>
        </p:nvSpPr>
        <p:spPr>
          <a:xfrm>
            <a:off x="668866" y="1678666"/>
            <a:ext cx="5123515" cy="2369093"/>
          </a:xfrm>
        </p:spPr>
        <p:txBody>
          <a:bodyPr>
            <a:normAutofit/>
          </a:bodyPr>
          <a:lstStyle/>
          <a:p>
            <a:pPr>
              <a:lnSpc>
                <a:spcPct val="90000"/>
              </a:lnSpc>
            </a:pPr>
            <a:r>
              <a:rPr lang="en-US" sz="3000"/>
              <a:t>ARDUINO RFID DOOR LOCK SYSTEM</a:t>
            </a:r>
            <a:br>
              <a:rPr lang="en-US" sz="3000"/>
            </a:br>
            <a:br>
              <a:rPr lang="en-US" sz="3000"/>
            </a:br>
            <a:r>
              <a:rPr lang="en-US" sz="3000"/>
              <a:t>Design Jury</a:t>
            </a:r>
            <a:br>
              <a:rPr lang="en-US" sz="3000"/>
            </a:br>
            <a:endParaRPr lang="en-US" sz="3000"/>
          </a:p>
        </p:txBody>
      </p:sp>
      <p:sp>
        <p:nvSpPr>
          <p:cNvPr id="3" name="Subtitle 2"/>
          <p:cNvSpPr>
            <a:spLocks noGrp="1"/>
          </p:cNvSpPr>
          <p:nvPr>
            <p:ph type="subTitle" idx="1"/>
          </p:nvPr>
        </p:nvSpPr>
        <p:spPr>
          <a:xfrm>
            <a:off x="677335" y="4050831"/>
            <a:ext cx="5113217" cy="1096901"/>
          </a:xfrm>
        </p:spPr>
        <p:txBody>
          <a:bodyPr>
            <a:normAutofit/>
          </a:bodyPr>
          <a:lstStyle/>
          <a:p>
            <a:r>
              <a:rPr lang="en-US" sz="1600"/>
              <a:t>BENJAMIN APPIAH AMPOMAH (ba387)</a:t>
            </a:r>
          </a:p>
          <a:p>
            <a:endParaRPr lang="en-US" sz="1600"/>
          </a:p>
          <a:p>
            <a:endParaRPr lang="en-US" sz="1600"/>
          </a:p>
          <a:p>
            <a:endParaRPr lang="en-US" sz="1600"/>
          </a:p>
        </p:txBody>
      </p:sp>
      <p:cxnSp>
        <p:nvCxnSpPr>
          <p:cNvPr id="9" name="Straight Connector 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56684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36734" y="609600"/>
            <a:ext cx="3737268" cy="1320800"/>
          </a:xfrm>
        </p:spPr>
        <p:txBody>
          <a:bodyPr vert="horz" lIns="91440" tIns="45720" rIns="91440" bIns="45720" rtlCol="0" anchor="t">
            <a:normAutofit/>
          </a:bodyPr>
          <a:lstStyle/>
          <a:p>
            <a:pPr algn="ctr">
              <a:lnSpc>
                <a:spcPct val="90000"/>
              </a:lnSpc>
            </a:pPr>
            <a:r>
              <a:rPr lang="en-US" sz="2800" dirty="0"/>
              <a:t>Introduction </a:t>
            </a:r>
            <a:br>
              <a:rPr lang="en-US" sz="2800" dirty="0"/>
            </a:br>
            <a:r>
              <a:rPr lang="en-US" sz="2800" dirty="0"/>
              <a:t>(Aim and Idea) </a:t>
            </a:r>
            <a:br>
              <a:rPr lang="en-US" sz="2800" dirty="0"/>
            </a:br>
            <a:endParaRPr lang="en-US" sz="2800" dirty="0"/>
          </a:p>
        </p:txBody>
      </p:sp>
      <p:sp>
        <p:nvSpPr>
          <p:cNvPr id="5" name="Rectangle 4"/>
          <p:cNvSpPr/>
          <p:nvPr/>
        </p:nvSpPr>
        <p:spPr>
          <a:xfrm>
            <a:off x="5533386" y="1514475"/>
            <a:ext cx="4064439" cy="454342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p>
            <a:pPr marL="285750" indent="-285750" defTabSz="457200">
              <a:spcBef>
                <a:spcPts val="1000"/>
              </a:spcBef>
              <a:buClr>
                <a:schemeClr val="accent1"/>
              </a:buClr>
              <a:buSzPct val="80000"/>
              <a:buFont typeface="Wingdings 3" charset="2"/>
              <a:buChar char=""/>
            </a:pPr>
            <a:r>
              <a:rPr lang="en-US" sz="1600" b="0" i="0" u="none" strike="noStrike" dirty="0">
                <a:solidFill>
                  <a:schemeClr val="bg1"/>
                </a:solidFill>
                <a:effectLst/>
                <a:latin typeface="Verdana" panose="020B0604030504040204" pitchFamily="34" charset="0"/>
              </a:rPr>
              <a:t>This is an RFID door lock mechanism which is based on the Arduino ESP32 and the RC522 RFID sensor, which allows you to use RFID tags or cards to lock and unlock a door.</a:t>
            </a:r>
          </a:p>
          <a:p>
            <a:pPr marL="285750" indent="-285750" defTabSz="457200">
              <a:spcBef>
                <a:spcPts val="1000"/>
              </a:spcBef>
              <a:buClr>
                <a:schemeClr val="accent1"/>
              </a:buClr>
              <a:buSzPct val="80000"/>
              <a:buFont typeface="Wingdings 3" charset="2"/>
              <a:buChar char=""/>
            </a:pPr>
            <a:endParaRPr lang="en-US" sz="1600" b="0" i="0" u="none" strike="noStrike" dirty="0">
              <a:solidFill>
                <a:schemeClr val="bg1"/>
              </a:solidFill>
              <a:effectLst/>
              <a:latin typeface="Verdana" panose="020B0604030504040204" pitchFamily="34" charset="0"/>
            </a:endParaRPr>
          </a:p>
          <a:p>
            <a:pPr marL="285750" indent="-285750" defTabSz="457200">
              <a:spcBef>
                <a:spcPts val="1000"/>
              </a:spcBef>
              <a:buClr>
                <a:schemeClr val="accent1"/>
              </a:buClr>
              <a:buSzPct val="80000"/>
              <a:buFont typeface="Wingdings 3" charset="2"/>
              <a:buChar char=""/>
            </a:pPr>
            <a:r>
              <a:rPr lang="en-GB" sz="1600" dirty="0">
                <a:solidFill>
                  <a:schemeClr val="bg1"/>
                </a:solidFill>
              </a:rPr>
              <a:t> This project aims to produce a detection and alarm system for homes that use RFID tags connected to the user's phone using WIFI via an Arduino board that sends notifications to determine if they have access or not.</a:t>
            </a:r>
          </a:p>
          <a:p>
            <a:pPr marL="285750" indent="-285750" defTabSz="457200">
              <a:spcBef>
                <a:spcPts val="1000"/>
              </a:spcBef>
              <a:buClr>
                <a:schemeClr val="accent1"/>
              </a:buClr>
              <a:buSzPct val="80000"/>
              <a:buFont typeface="Wingdings 3" charset="2"/>
              <a:buChar char=""/>
            </a:pPr>
            <a:endParaRPr lang="en-GB" sz="1600" dirty="0">
              <a:solidFill>
                <a:schemeClr val="bg1"/>
              </a:solidFill>
            </a:endParaRPr>
          </a:p>
          <a:p>
            <a:pPr marL="285750" indent="-285750" defTabSz="457200">
              <a:spcBef>
                <a:spcPts val="1000"/>
              </a:spcBef>
              <a:buClr>
                <a:schemeClr val="accent1"/>
              </a:buClr>
              <a:buSzPct val="80000"/>
              <a:buFont typeface="Wingdings 3" charset="2"/>
              <a:buChar char=""/>
            </a:pPr>
            <a:r>
              <a:rPr lang="en-GB" b="0" i="0" u="none" strike="noStrike" baseline="0" dirty="0">
                <a:solidFill>
                  <a:schemeClr val="bg1"/>
                </a:solidFill>
                <a:latin typeface="Calibri" panose="020F0502020204030204" pitchFamily="34" charset="0"/>
              </a:rPr>
              <a:t>This will be of great value to user as it very convenient and provides security</a:t>
            </a:r>
            <a:r>
              <a:rPr lang="en-GB" sz="1600" b="0" i="0" u="none" strike="noStrike" baseline="0" dirty="0">
                <a:solidFill>
                  <a:schemeClr val="bg1"/>
                </a:solidFill>
                <a:latin typeface="Calibri" panose="020F0502020204030204" pitchFamily="34" charset="0"/>
              </a:rPr>
              <a:t>.</a:t>
            </a:r>
            <a:endParaRPr lang="en-US" sz="1600" dirty="0">
              <a:solidFill>
                <a:schemeClr val="tx1">
                  <a:lumMod val="75000"/>
                  <a:lumOff val="25000"/>
                </a:schemeClr>
              </a:solidFill>
            </a:endParaRPr>
          </a:p>
        </p:txBody>
      </p:sp>
      <p:pic>
        <p:nvPicPr>
          <p:cNvPr id="8" name="Content Placeholder 7" descr="A picture containing text, indoor&#10;&#10;Description automatically generated">
            <a:extLst>
              <a:ext uri="{FF2B5EF4-FFF2-40B4-BE49-F238E27FC236}">
                <a16:creationId xmlns:a16="http://schemas.microsoft.com/office/drawing/2014/main" id="{68AF8A97-BA6C-2349-B906-89D8EE10EAF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063" r="-2"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34" name="Isosceles Triangle 33">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601059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673754" y="643467"/>
            <a:ext cx="4203045" cy="1375608"/>
          </a:xfrm>
        </p:spPr>
        <p:txBody>
          <a:bodyPr vert="horz" lIns="91440" tIns="45720" rIns="91440" bIns="45720" rtlCol="0" anchor="ctr">
            <a:normAutofit/>
          </a:bodyPr>
          <a:lstStyle/>
          <a:p>
            <a:pPr>
              <a:lnSpc>
                <a:spcPct val="90000"/>
              </a:lnSpc>
            </a:pPr>
            <a:r>
              <a:rPr lang="en-US" sz="3100" dirty="0">
                <a:solidFill>
                  <a:schemeClr val="bg1"/>
                </a:solidFill>
              </a:rPr>
              <a:t>  Circuit Diagram </a:t>
            </a:r>
            <a:br>
              <a:rPr lang="en-US" sz="3100" dirty="0">
                <a:solidFill>
                  <a:schemeClr val="bg1"/>
                </a:solidFill>
              </a:rPr>
            </a:br>
            <a:br>
              <a:rPr lang="en-US" sz="3100" dirty="0">
                <a:solidFill>
                  <a:schemeClr val="bg1"/>
                </a:solidFill>
              </a:rPr>
            </a:br>
            <a:endParaRPr lang="en-US" sz="3100" dirty="0">
              <a:solidFill>
                <a:schemeClr val="bg1"/>
              </a:solidFill>
            </a:endParaRPr>
          </a:p>
        </p:txBody>
      </p:sp>
      <p:sp>
        <p:nvSpPr>
          <p:cNvPr id="4" name="Rectangle 3"/>
          <p:cNvSpPr/>
          <p:nvPr/>
        </p:nvSpPr>
        <p:spPr>
          <a:xfrm>
            <a:off x="544298" y="1723588"/>
            <a:ext cx="3973943" cy="379041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p>
            <a:pPr defTabSz="457200">
              <a:spcBef>
                <a:spcPts val="1000"/>
              </a:spcBef>
              <a:buClr>
                <a:schemeClr val="accent1"/>
              </a:buClr>
              <a:buSzPct val="80000"/>
              <a:buFont typeface="Wingdings 3" charset="2"/>
              <a:buChar char=""/>
            </a:pPr>
            <a:r>
              <a:rPr lang="en-US" dirty="0">
                <a:solidFill>
                  <a:schemeClr val="tx1"/>
                </a:solidFill>
              </a:rPr>
              <a:t>The circuit diagram for the RFID door lock is relatively simple.. It includes the Arduino ESP32 connected to the RC522 RFID Sensor, a Micro Servo, and LEDs.</a:t>
            </a:r>
          </a:p>
          <a:p>
            <a:pPr defTabSz="457200">
              <a:spcBef>
                <a:spcPts val="1000"/>
              </a:spcBef>
              <a:buClr>
                <a:schemeClr val="accent1"/>
              </a:buClr>
              <a:buSzPct val="80000"/>
              <a:buFont typeface="Wingdings 3" charset="2"/>
              <a:buChar char=""/>
            </a:pPr>
            <a:endParaRPr lang="en-US" dirty="0">
              <a:solidFill>
                <a:schemeClr val="tx1"/>
              </a:solidFill>
            </a:endParaRPr>
          </a:p>
          <a:p>
            <a:pPr defTabSz="457200">
              <a:spcBef>
                <a:spcPts val="1000"/>
              </a:spcBef>
              <a:buClr>
                <a:schemeClr val="accent1"/>
              </a:buClr>
              <a:buSzPct val="80000"/>
              <a:buFont typeface="Wingdings 3" charset="2"/>
              <a:buChar char=""/>
            </a:pPr>
            <a:r>
              <a:rPr lang="en-US" b="0" i="0" u="none" strike="noStrike" dirty="0">
                <a:solidFill>
                  <a:schemeClr val="tx1"/>
                </a:solidFill>
                <a:effectLst/>
              </a:rPr>
              <a:t>What You Need To Make Your Own Arduino Based RFID Lock: </a:t>
            </a:r>
            <a:r>
              <a:rPr lang="en-US" dirty="0">
                <a:solidFill>
                  <a:schemeClr val="tx1"/>
                </a:solidFill>
              </a:rPr>
              <a:t>Arduino Power Supply, RC522 RFID Sensor, Breadboard &amp; Jumpers for Testing, Micro Servo, 2 x LEDs, 2 x </a:t>
            </a:r>
            <a:r>
              <a:rPr lang="el-GR" b="0" i="0" u="none" strike="noStrike" dirty="0">
                <a:solidFill>
                  <a:srgbClr val="172842"/>
                </a:solidFill>
                <a:effectLst/>
                <a:latin typeface="Verdana" panose="020B0604030504040204" pitchFamily="34" charset="0"/>
              </a:rPr>
              <a:t>220Ω</a:t>
            </a:r>
            <a:r>
              <a:rPr lang="en-US" b="0" i="0" u="none" strike="noStrike" dirty="0">
                <a:solidFill>
                  <a:srgbClr val="172842"/>
                </a:solidFill>
                <a:effectLst/>
                <a:latin typeface="Verdana" panose="020B0604030504040204" pitchFamily="34" charset="0"/>
              </a:rPr>
              <a:t> Resistors</a:t>
            </a:r>
            <a:endParaRPr lang="en-US" dirty="0">
              <a:solidFill>
                <a:schemeClr val="tx1"/>
              </a:solidFill>
            </a:endParaRPr>
          </a:p>
        </p:txBody>
      </p:sp>
      <p:pic>
        <p:nvPicPr>
          <p:cNvPr id="8" name="Content Placeholder 7" descr="Diagram, schematic&#10;&#10;Description automatically generated">
            <a:extLst>
              <a:ext uri="{FF2B5EF4-FFF2-40B4-BE49-F238E27FC236}">
                <a16:creationId xmlns:a16="http://schemas.microsoft.com/office/drawing/2014/main" id="{E843369E-D4A5-7648-9857-E883AE4A38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9659" y="-3"/>
            <a:ext cx="3517339" cy="6678810"/>
          </a:xfrm>
          <a:prstGeom prst="rect">
            <a:avLst/>
          </a:prstGeom>
        </p:spPr>
      </p:pic>
      <p:sp>
        <p:nvSpPr>
          <p:cNvPr id="19" name="Isosceles Triangle 1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A0B97858-E7D1-9F45-9BA3-134757D13662}"/>
                  </a:ext>
                </a:extLst>
              </p14:cNvPr>
              <p14:cNvContentPartPr/>
              <p14:nvPr/>
            </p14:nvContentPartPr>
            <p14:xfrm>
              <a:off x="6869160" y="6318495"/>
              <a:ext cx="138240" cy="484560"/>
            </p14:xfrm>
          </p:contentPart>
        </mc:Choice>
        <mc:Fallback xmlns="">
          <p:pic>
            <p:nvPicPr>
              <p:cNvPr id="9" name="Ink 8">
                <a:extLst>
                  <a:ext uri="{FF2B5EF4-FFF2-40B4-BE49-F238E27FC236}">
                    <a16:creationId xmlns:a16="http://schemas.microsoft.com/office/drawing/2014/main" id="{A0B97858-E7D1-9F45-9BA3-134757D13662}"/>
                  </a:ext>
                </a:extLst>
              </p:cNvPr>
              <p:cNvPicPr/>
              <p:nvPr/>
            </p:nvPicPr>
            <p:blipFill>
              <a:blip r:embed="rId4"/>
              <a:stretch>
                <a:fillRect/>
              </a:stretch>
            </p:blipFill>
            <p:spPr>
              <a:xfrm>
                <a:off x="6833160" y="6282855"/>
                <a:ext cx="209880" cy="556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89684FC2-6789-6A43-8C7D-41C6D99A5920}"/>
                  </a:ext>
                </a:extLst>
              </p14:cNvPr>
              <p14:cNvContentPartPr/>
              <p14:nvPr/>
            </p14:nvContentPartPr>
            <p14:xfrm>
              <a:off x="10351440" y="1163655"/>
              <a:ext cx="80280" cy="99360"/>
            </p14:xfrm>
          </p:contentPart>
        </mc:Choice>
        <mc:Fallback xmlns="">
          <p:pic>
            <p:nvPicPr>
              <p:cNvPr id="10" name="Ink 9">
                <a:extLst>
                  <a:ext uri="{FF2B5EF4-FFF2-40B4-BE49-F238E27FC236}">
                    <a16:creationId xmlns:a16="http://schemas.microsoft.com/office/drawing/2014/main" id="{89684FC2-6789-6A43-8C7D-41C6D99A5920}"/>
                  </a:ext>
                </a:extLst>
              </p:cNvPr>
              <p:cNvPicPr/>
              <p:nvPr/>
            </p:nvPicPr>
            <p:blipFill>
              <a:blip r:embed="rId6"/>
              <a:stretch>
                <a:fillRect/>
              </a:stretch>
            </p:blipFill>
            <p:spPr>
              <a:xfrm>
                <a:off x="10315440" y="1128015"/>
                <a:ext cx="15192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B0E499EF-FCD7-C049-9A9F-4063C219E7AD}"/>
                  </a:ext>
                </a:extLst>
              </p14:cNvPr>
              <p14:cNvContentPartPr/>
              <p14:nvPr/>
            </p14:nvContentPartPr>
            <p14:xfrm>
              <a:off x="10325880" y="2411055"/>
              <a:ext cx="289440" cy="180360"/>
            </p14:xfrm>
          </p:contentPart>
        </mc:Choice>
        <mc:Fallback xmlns="">
          <p:pic>
            <p:nvPicPr>
              <p:cNvPr id="11" name="Ink 10">
                <a:extLst>
                  <a:ext uri="{FF2B5EF4-FFF2-40B4-BE49-F238E27FC236}">
                    <a16:creationId xmlns:a16="http://schemas.microsoft.com/office/drawing/2014/main" id="{B0E499EF-FCD7-C049-9A9F-4063C219E7AD}"/>
                  </a:ext>
                </a:extLst>
              </p:cNvPr>
              <p:cNvPicPr/>
              <p:nvPr/>
            </p:nvPicPr>
            <p:blipFill>
              <a:blip r:embed="rId8"/>
              <a:stretch>
                <a:fillRect/>
              </a:stretch>
            </p:blipFill>
            <p:spPr>
              <a:xfrm>
                <a:off x="10289880" y="2375415"/>
                <a:ext cx="36108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CE6125DF-D137-F141-8E50-74E39A8BA0C2}"/>
                  </a:ext>
                </a:extLst>
              </p14:cNvPr>
              <p14:cNvContentPartPr/>
              <p14:nvPr/>
            </p14:nvContentPartPr>
            <p14:xfrm>
              <a:off x="10392840" y="2533815"/>
              <a:ext cx="5760" cy="7200"/>
            </p14:xfrm>
          </p:contentPart>
        </mc:Choice>
        <mc:Fallback xmlns="">
          <p:pic>
            <p:nvPicPr>
              <p:cNvPr id="12" name="Ink 11">
                <a:extLst>
                  <a:ext uri="{FF2B5EF4-FFF2-40B4-BE49-F238E27FC236}">
                    <a16:creationId xmlns:a16="http://schemas.microsoft.com/office/drawing/2014/main" id="{CE6125DF-D137-F141-8E50-74E39A8BA0C2}"/>
                  </a:ext>
                </a:extLst>
              </p:cNvPr>
              <p:cNvPicPr/>
              <p:nvPr/>
            </p:nvPicPr>
            <p:blipFill>
              <a:blip r:embed="rId10"/>
              <a:stretch>
                <a:fillRect/>
              </a:stretch>
            </p:blipFill>
            <p:spPr>
              <a:xfrm>
                <a:off x="10357200" y="2497815"/>
                <a:ext cx="77400" cy="78840"/>
              </a:xfrm>
              <a:prstGeom prst="rect">
                <a:avLst/>
              </a:prstGeom>
            </p:spPr>
          </p:pic>
        </mc:Fallback>
      </mc:AlternateContent>
    </p:spTree>
    <p:extLst>
      <p:ext uri="{BB962C8B-B14F-4D97-AF65-F5344CB8AC3E}">
        <p14:creationId xmlns:p14="http://schemas.microsoft.com/office/powerpoint/2010/main" val="2550501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7" descr="A picture containing text, indoor&#10;&#10;Description automatically generated">
            <a:extLst>
              <a:ext uri="{FF2B5EF4-FFF2-40B4-BE49-F238E27FC236}">
                <a16:creationId xmlns:a16="http://schemas.microsoft.com/office/drawing/2014/main" id="{47217230-64D0-D641-9C7B-5E834A07123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8683" r="-2" b="10070"/>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p:cNvSpPr>
            <a:spLocks noGrp="1"/>
          </p:cNvSpPr>
          <p:nvPr>
            <p:ph type="title"/>
          </p:nvPr>
        </p:nvSpPr>
        <p:spPr>
          <a:xfrm>
            <a:off x="677333" y="609600"/>
            <a:ext cx="3851123" cy="1320800"/>
          </a:xfrm>
        </p:spPr>
        <p:txBody>
          <a:bodyPr vert="horz" lIns="91440" tIns="45720" rIns="91440" bIns="45720" rtlCol="0" anchor="t">
            <a:normAutofit/>
          </a:bodyPr>
          <a:lstStyle/>
          <a:p>
            <a:pPr algn="ctr"/>
            <a:r>
              <a:rPr lang="en-US" dirty="0"/>
              <a:t>How it works</a:t>
            </a:r>
            <a:br>
              <a:rPr lang="en-US" dirty="0"/>
            </a:br>
            <a:endParaRPr lang="en-US" dirty="0"/>
          </a:p>
        </p:txBody>
      </p:sp>
      <p:sp>
        <p:nvSpPr>
          <p:cNvPr id="5" name="Rectangle 4"/>
          <p:cNvSpPr/>
          <p:nvPr/>
        </p:nvSpPr>
        <p:spPr>
          <a:xfrm>
            <a:off x="677334" y="2160590"/>
            <a:ext cx="3851122" cy="3176587"/>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92500"/>
          </a:bodyPr>
          <a:lstStyle/>
          <a:p>
            <a:pPr algn="ctr" defTabSz="457200">
              <a:lnSpc>
                <a:spcPct val="90000"/>
              </a:lnSpc>
              <a:spcBef>
                <a:spcPts val="1000"/>
              </a:spcBef>
              <a:buClr>
                <a:schemeClr val="accent1"/>
              </a:buClr>
              <a:buSzPct val="80000"/>
            </a:pPr>
            <a:r>
              <a:rPr lang="en-US" sz="1500" b="1" dirty="0">
                <a:solidFill>
                  <a:schemeClr val="tx1">
                    <a:lumMod val="75000"/>
                    <a:lumOff val="25000"/>
                  </a:schemeClr>
                </a:solidFill>
              </a:rPr>
              <a:t>PROGRESS AND DEVELOPMENT</a:t>
            </a:r>
          </a:p>
          <a:p>
            <a:pPr marL="285750" indent="-285750" defTabSz="457200">
              <a:lnSpc>
                <a:spcPct val="90000"/>
              </a:lnSpc>
              <a:spcBef>
                <a:spcPts val="1000"/>
              </a:spcBef>
              <a:buClr>
                <a:schemeClr val="accent1"/>
              </a:buClr>
              <a:buSzPct val="80000"/>
              <a:buFont typeface="Wingdings 3" charset="2"/>
              <a:buChar char=""/>
            </a:pPr>
            <a:r>
              <a:rPr lang="en-US" sz="1500" dirty="0">
                <a:solidFill>
                  <a:schemeClr val="tx1">
                    <a:lumMod val="75000"/>
                    <a:lumOff val="25000"/>
                  </a:schemeClr>
                </a:solidFill>
              </a:rPr>
              <a:t>Even though the IoT project has not been fully completed to the finest stage I believe that I have made significant progress and development.</a:t>
            </a:r>
          </a:p>
          <a:p>
            <a:pPr defTabSz="457200">
              <a:lnSpc>
                <a:spcPct val="90000"/>
              </a:lnSpc>
              <a:spcBef>
                <a:spcPts val="1000"/>
              </a:spcBef>
              <a:buClr>
                <a:schemeClr val="accent1"/>
              </a:buClr>
              <a:buSzPct val="80000"/>
              <a:buFont typeface="Wingdings 3" charset="2"/>
              <a:buChar char=""/>
            </a:pPr>
            <a:endParaRPr lang="en-US" sz="1500" dirty="0">
              <a:solidFill>
                <a:schemeClr val="tx1">
                  <a:lumMod val="75000"/>
                  <a:lumOff val="25000"/>
                </a:schemeClr>
              </a:solidFill>
            </a:endParaRPr>
          </a:p>
          <a:p>
            <a:pPr marL="285750" indent="-285750" defTabSz="457200">
              <a:lnSpc>
                <a:spcPct val="90000"/>
              </a:lnSpc>
              <a:spcBef>
                <a:spcPts val="1000"/>
              </a:spcBef>
              <a:buClr>
                <a:schemeClr val="accent1"/>
              </a:buClr>
              <a:buSzPct val="80000"/>
              <a:buFont typeface="Wingdings 3" charset="2"/>
              <a:buChar char=""/>
            </a:pPr>
            <a:r>
              <a:rPr lang="en-US" sz="1500" dirty="0">
                <a:solidFill>
                  <a:schemeClr val="tx1">
                    <a:lumMod val="75000"/>
                    <a:lumOff val="25000"/>
                  </a:schemeClr>
                </a:solidFill>
              </a:rPr>
              <a:t>However, there are some features that I believe will better improve the project in the future given more time. Some of these features may include having the UID of every user sent in the notifications, also being able to implement a camera to capture every user when the RFID card and tag is used or scanned. </a:t>
            </a:r>
          </a:p>
          <a:p>
            <a:pPr defTabSz="457200">
              <a:lnSpc>
                <a:spcPct val="90000"/>
              </a:lnSpc>
              <a:spcBef>
                <a:spcPts val="1000"/>
              </a:spcBef>
              <a:buClr>
                <a:schemeClr val="accent1"/>
              </a:buClr>
              <a:buSzPct val="80000"/>
              <a:buFont typeface="Wingdings 3" charset="2"/>
              <a:buChar char=""/>
            </a:pPr>
            <a:endParaRPr lang="en-US" sz="1500" dirty="0">
              <a:solidFill>
                <a:schemeClr val="tx1">
                  <a:lumMod val="75000"/>
                  <a:lumOff val="25000"/>
                </a:schemeClr>
              </a:solidFill>
            </a:endParaRPr>
          </a:p>
        </p:txBody>
      </p:sp>
      <p:cxnSp>
        <p:nvCxnSpPr>
          <p:cNvPr id="23" name="Straight Connector 22">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62132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04D68F31-B717-405E-8FDA-18AB5EF2DD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7" name="Straight Connector 66">
              <a:extLst>
                <a:ext uri="{FF2B5EF4-FFF2-40B4-BE49-F238E27FC236}">
                  <a16:creationId xmlns:a16="http://schemas.microsoft.com/office/drawing/2014/main" id="{B880E025-48FA-41BF-B643-0F8A44B909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8B9DE0C2-FDAC-4F0A-87F8-E88ECD0E2B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9" name="Rectangle 23">
              <a:extLst>
                <a:ext uri="{FF2B5EF4-FFF2-40B4-BE49-F238E27FC236}">
                  <a16:creationId xmlns:a16="http://schemas.microsoft.com/office/drawing/2014/main" id="{511C30BC-C353-4E3B-B27A-79E55CA4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25">
              <a:extLst>
                <a:ext uri="{FF2B5EF4-FFF2-40B4-BE49-F238E27FC236}">
                  <a16:creationId xmlns:a16="http://schemas.microsoft.com/office/drawing/2014/main" id="{476261E9-EE37-4446-8A99-BF1624CA4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ED67AA56-9A94-4774-8196-23D0C538D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Rectangle 27">
              <a:extLst>
                <a:ext uri="{FF2B5EF4-FFF2-40B4-BE49-F238E27FC236}">
                  <a16:creationId xmlns:a16="http://schemas.microsoft.com/office/drawing/2014/main" id="{51ABDD58-0B98-40D3-8540-6BD3C22D2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28">
              <a:extLst>
                <a:ext uri="{FF2B5EF4-FFF2-40B4-BE49-F238E27FC236}">
                  <a16:creationId xmlns:a16="http://schemas.microsoft.com/office/drawing/2014/main" id="{C1221CB9-937E-4D51-A315-FCDE0A77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Rectangle 29">
              <a:extLst>
                <a:ext uri="{FF2B5EF4-FFF2-40B4-BE49-F238E27FC236}">
                  <a16:creationId xmlns:a16="http://schemas.microsoft.com/office/drawing/2014/main" id="{84AE7C0B-B7D8-4F7A-A31B-6704BC4A4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Isosceles Triangle 74">
              <a:extLst>
                <a:ext uri="{FF2B5EF4-FFF2-40B4-BE49-F238E27FC236}">
                  <a16:creationId xmlns:a16="http://schemas.microsoft.com/office/drawing/2014/main" id="{16AF0C9F-08B9-458B-B540-A8E3913DF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6FD06311-3180-43A6-86B8-4D1F153FE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78" name="Rectangle 77">
            <a:extLst>
              <a:ext uri="{FF2B5EF4-FFF2-40B4-BE49-F238E27FC236}">
                <a16:creationId xmlns:a16="http://schemas.microsoft.com/office/drawing/2014/main" id="{29FD90D9-0777-4927-90C9-E837E6773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a:extLst>
              <a:ext uri="{FF2B5EF4-FFF2-40B4-BE49-F238E27FC236}">
                <a16:creationId xmlns:a16="http://schemas.microsoft.com/office/drawing/2014/main" id="{F92D073F-0FE7-41B7-ADCD-5CE16DEEE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743" y="4181364"/>
            <a:ext cx="10548514" cy="2177879"/>
          </a:xfrm>
          <a:prstGeom prst="parallelogram">
            <a:avLst>
              <a:gd name="adj" fmla="val 29000"/>
            </a:avLst>
          </a:prstGeom>
          <a:solidFill>
            <a:schemeClr val="tx1">
              <a:alpha val="9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764878" y="4819344"/>
            <a:ext cx="8380319" cy="765867"/>
          </a:xfrm>
        </p:spPr>
        <p:txBody>
          <a:bodyPr vert="horz" lIns="91440" tIns="45720" rIns="91440" bIns="45720" rtlCol="0" anchor="b">
            <a:normAutofit/>
          </a:bodyPr>
          <a:lstStyle/>
          <a:p>
            <a:pPr algn="r">
              <a:lnSpc>
                <a:spcPct val="90000"/>
              </a:lnSpc>
            </a:pPr>
            <a:r>
              <a:rPr lang="en-US" sz="1400" dirty="0"/>
              <a:t> </a:t>
            </a:r>
            <a:br>
              <a:rPr lang="en-US" sz="1400" dirty="0"/>
            </a:br>
            <a:br>
              <a:rPr lang="en-US" sz="1400" dirty="0"/>
            </a:br>
            <a:endParaRPr lang="en-US" sz="1400" dirty="0"/>
          </a:p>
        </p:txBody>
      </p:sp>
      <p:pic>
        <p:nvPicPr>
          <p:cNvPr id="13" name="Picture 12" descr="Graphical user interface, text, application, email&#10;&#10;Description automatically generated">
            <a:extLst>
              <a:ext uri="{FF2B5EF4-FFF2-40B4-BE49-F238E27FC236}">
                <a16:creationId xmlns:a16="http://schemas.microsoft.com/office/drawing/2014/main" id="{1F585ADD-047C-6649-BC92-90822A45A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468"/>
            <a:ext cx="3782456" cy="4134723"/>
          </a:xfrm>
          <a:prstGeom prst="rect">
            <a:avLst/>
          </a:prstGeom>
        </p:spPr>
      </p:pic>
      <p:pic>
        <p:nvPicPr>
          <p:cNvPr id="15" name="Picture 14" descr="Graphical user interface, text, application, email&#10;&#10;Description automatically generated">
            <a:extLst>
              <a:ext uri="{FF2B5EF4-FFF2-40B4-BE49-F238E27FC236}">
                <a16:creationId xmlns:a16="http://schemas.microsoft.com/office/drawing/2014/main" id="{3711F250-5E94-1443-A69D-A5B78C865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2455" y="0"/>
            <a:ext cx="4099415" cy="4181364"/>
          </a:xfrm>
          <a:prstGeom prst="rect">
            <a:avLst/>
          </a:prstGeom>
        </p:spPr>
      </p:pic>
      <p:pic>
        <p:nvPicPr>
          <p:cNvPr id="28" name="Picture 27" descr="Graphical user interface, text, application&#10;&#10;Description automatically generated">
            <a:extLst>
              <a:ext uri="{FF2B5EF4-FFF2-40B4-BE49-F238E27FC236}">
                <a16:creationId xmlns:a16="http://schemas.microsoft.com/office/drawing/2014/main" id="{B59034BE-1050-A34A-AC3A-023E8EC861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1871" y="-8469"/>
            <a:ext cx="4310129" cy="4189833"/>
          </a:xfrm>
          <a:prstGeom prst="rect">
            <a:avLst/>
          </a:prstGeom>
        </p:spPr>
      </p:pic>
      <p:sp>
        <p:nvSpPr>
          <p:cNvPr id="4" name="TextBox 3">
            <a:extLst>
              <a:ext uri="{FF2B5EF4-FFF2-40B4-BE49-F238E27FC236}">
                <a16:creationId xmlns:a16="http://schemas.microsoft.com/office/drawing/2014/main" id="{D51913E3-7F6C-8E4D-9196-C0D885EA63CF}"/>
              </a:ext>
            </a:extLst>
          </p:cNvPr>
          <p:cNvSpPr txBox="1"/>
          <p:nvPr/>
        </p:nvSpPr>
        <p:spPr>
          <a:xfrm>
            <a:off x="1333454" y="4251543"/>
            <a:ext cx="9643333" cy="2031325"/>
          </a:xfrm>
          <a:prstGeom prst="rect">
            <a:avLst/>
          </a:prstGeom>
          <a:noFill/>
        </p:spPr>
        <p:txBody>
          <a:bodyPr wrap="square" rtlCol="0">
            <a:spAutoFit/>
          </a:bodyPr>
          <a:lstStyle/>
          <a:p>
            <a:pPr algn="l"/>
            <a:r>
              <a:rPr lang="en-US" sz="1400" b="0" i="0" dirty="0">
                <a:solidFill>
                  <a:srgbClr val="D1D5DB"/>
                </a:solidFill>
                <a:effectLst/>
                <a:latin typeface="Söhne"/>
              </a:rPr>
              <a:t>The system uses two LEDs, green and red, to display the access status based on detected RFID cards. When a card is detected, its UID (Unique Identifier) is compared to a hardcoded list of authorized UIDs. If there's a match, access is granted, and the green LED is turned on to indicate authorized access. If there's no match, access is denied, and the red LED is turned on to signal unauthorized access.</a:t>
            </a:r>
          </a:p>
          <a:p>
            <a:pPr algn="l"/>
            <a:endParaRPr lang="en-US" sz="1400" b="0" i="0" dirty="0">
              <a:solidFill>
                <a:srgbClr val="D1D5DB"/>
              </a:solidFill>
              <a:effectLst/>
              <a:latin typeface="Söhne"/>
            </a:endParaRPr>
          </a:p>
          <a:p>
            <a:pPr algn="l"/>
            <a:r>
              <a:rPr lang="en-US" sz="1400" b="0" i="0" dirty="0">
                <a:solidFill>
                  <a:srgbClr val="D1D5DB"/>
                </a:solidFill>
                <a:effectLst/>
                <a:latin typeface="Söhne"/>
              </a:rPr>
              <a:t>For small-scale systems, this method is straightforward and effective. However, in larger systems or situations where the authorized card list may change frequently, it would be more practical to use a flexible data structure or an external database to store and manage authorized UIDs. This approach allows for easier updates and management of authorized cards without needing to modify the code directly, enhancing the system's scalability and adaptability.</a:t>
            </a:r>
          </a:p>
        </p:txBody>
      </p:sp>
    </p:spTree>
    <p:extLst>
      <p:ext uri="{BB962C8B-B14F-4D97-AF65-F5344CB8AC3E}">
        <p14:creationId xmlns:p14="http://schemas.microsoft.com/office/powerpoint/2010/main" val="286190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Graphical user interface, text, application, chat or text message&#10;&#10;Description automatically generated">
            <a:extLst>
              <a:ext uri="{FF2B5EF4-FFF2-40B4-BE49-F238E27FC236}">
                <a16:creationId xmlns:a16="http://schemas.microsoft.com/office/drawing/2014/main" id="{AEAB265C-2B02-CF4B-93A4-1EE5E45A2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4301" y="3127022"/>
            <a:ext cx="2781195" cy="3644979"/>
          </a:xfrm>
          <a:prstGeom prst="rect">
            <a:avLst/>
          </a:prstGeom>
        </p:spPr>
      </p:pic>
      <p:pic>
        <p:nvPicPr>
          <p:cNvPr id="13" name="Picture 12" descr="Text&#10;&#10;Description automatically generated">
            <a:extLst>
              <a:ext uri="{FF2B5EF4-FFF2-40B4-BE49-F238E27FC236}">
                <a16:creationId xmlns:a16="http://schemas.microsoft.com/office/drawing/2014/main" id="{B10E0954-CC93-ED4F-B99E-B5A4CA33D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6544" y="743522"/>
            <a:ext cx="3471483" cy="2107917"/>
          </a:xfrm>
          <a:prstGeom prst="rect">
            <a:avLst/>
          </a:prstGeom>
        </p:spPr>
      </p:pic>
      <p:sp>
        <p:nvSpPr>
          <p:cNvPr id="16" name="TextBox 15">
            <a:extLst>
              <a:ext uri="{FF2B5EF4-FFF2-40B4-BE49-F238E27FC236}">
                <a16:creationId xmlns:a16="http://schemas.microsoft.com/office/drawing/2014/main" id="{3D1BEDE4-0C61-0241-8BDD-B7FAD8506010}"/>
              </a:ext>
            </a:extLst>
          </p:cNvPr>
          <p:cNvSpPr txBox="1"/>
          <p:nvPr/>
        </p:nvSpPr>
        <p:spPr>
          <a:xfrm>
            <a:off x="736307" y="504547"/>
            <a:ext cx="6144875" cy="7017306"/>
          </a:xfrm>
          <a:prstGeom prst="rect">
            <a:avLst/>
          </a:prstGeom>
          <a:noFill/>
        </p:spPr>
        <p:txBody>
          <a:bodyPr wrap="square" rtlCol="0">
            <a:spAutoFit/>
          </a:bodyPr>
          <a:lstStyle/>
          <a:p>
            <a:pPr marL="285750" indent="-285750">
              <a:buFont typeface="Wingdings" pitchFamily="2" charset="2"/>
              <a:buChar char="Ø"/>
            </a:pPr>
            <a:r>
              <a:rPr lang="en-US" b="0" i="0" dirty="0">
                <a:effectLst/>
                <a:latin typeface="Söhne"/>
              </a:rPr>
              <a:t>Detect RFID card using MFRC522 reader. </a:t>
            </a:r>
          </a:p>
          <a:p>
            <a:r>
              <a:rPr lang="en-US" b="0" i="0" dirty="0">
                <a:effectLst/>
                <a:latin typeface="Söhne"/>
              </a:rPr>
              <a:t>RFID card detection: The MFRC522 reader scans for cards and sends UIDs to the ESP32.</a:t>
            </a:r>
          </a:p>
          <a:p>
            <a:pPr marL="285750" indent="-285750">
              <a:buFont typeface="Wingdings" pitchFamily="2" charset="2"/>
              <a:buChar char="Ø"/>
            </a:pPr>
            <a:endParaRPr lang="en-US" b="0" i="0" dirty="0">
              <a:effectLst/>
              <a:latin typeface="Söhne"/>
            </a:endParaRPr>
          </a:p>
          <a:p>
            <a:pPr marL="285750" indent="-285750">
              <a:buFont typeface="Wingdings" pitchFamily="2" charset="2"/>
              <a:buChar char="Ø"/>
            </a:pPr>
            <a:r>
              <a:rPr lang="en-US" b="0" i="0" dirty="0">
                <a:effectLst/>
                <a:latin typeface="Söhne"/>
              </a:rPr>
              <a:t>Check if card UID matches authorized list. </a:t>
            </a:r>
          </a:p>
          <a:p>
            <a:r>
              <a:rPr lang="en-US" b="0" i="0" dirty="0">
                <a:effectLst/>
                <a:latin typeface="Söhne"/>
              </a:rPr>
              <a:t>UID validation: The ESP32 checks if the UID matches the authorized list for access</a:t>
            </a:r>
          </a:p>
          <a:p>
            <a:pPr marL="285750" indent="-285750">
              <a:buFont typeface="Wingdings" pitchFamily="2" charset="2"/>
              <a:buChar char="Ø"/>
            </a:pPr>
            <a:endParaRPr lang="en-US" b="0" i="0" dirty="0">
              <a:effectLst/>
              <a:latin typeface="Söhne"/>
            </a:endParaRPr>
          </a:p>
          <a:p>
            <a:pPr marL="285750" indent="-285750">
              <a:buFont typeface="Wingdings" pitchFamily="2" charset="2"/>
              <a:buChar char="Ø"/>
            </a:pPr>
            <a:r>
              <a:rPr lang="en-US" b="0" i="0" dirty="0">
                <a:effectLst/>
                <a:latin typeface="Söhne"/>
              </a:rPr>
              <a:t>Send access status to Telegram bot. </a:t>
            </a:r>
            <a:endParaRPr lang="en-US" dirty="0">
              <a:latin typeface="Söhne"/>
            </a:endParaRPr>
          </a:p>
          <a:p>
            <a:r>
              <a:rPr lang="en-US" b="0" i="0" dirty="0">
                <a:effectLst/>
                <a:latin typeface="Söhne"/>
              </a:rPr>
              <a:t>Telegram notification: The ESP32 sends access status to the Telegram bot for alerts.</a:t>
            </a:r>
          </a:p>
          <a:p>
            <a:pPr marL="285750" indent="-285750">
              <a:buFont typeface="Wingdings" pitchFamily="2" charset="2"/>
              <a:buChar char="Ø"/>
            </a:pPr>
            <a:endParaRPr lang="en-US" b="0" i="0" dirty="0">
              <a:effectLst/>
              <a:latin typeface="Söhne"/>
            </a:endParaRPr>
          </a:p>
          <a:p>
            <a:pPr marL="285750" indent="-285750">
              <a:buFont typeface="Wingdings" pitchFamily="2" charset="2"/>
              <a:buChar char="Ø"/>
            </a:pPr>
            <a:r>
              <a:rPr lang="en-US" b="0" i="0" dirty="0">
                <a:effectLst/>
                <a:latin typeface="Söhne"/>
              </a:rPr>
              <a:t>Toggle LEDs based on authorization. </a:t>
            </a:r>
          </a:p>
          <a:p>
            <a:r>
              <a:rPr lang="en-US" b="0" i="0" dirty="0">
                <a:effectLst/>
                <a:latin typeface="Söhne"/>
              </a:rPr>
              <a:t>LED update: The ESP32 toggles LEDs based on access granted (green) or denied (red).</a:t>
            </a:r>
          </a:p>
          <a:p>
            <a:pPr marL="285750" indent="-285750">
              <a:buFont typeface="Wingdings" pitchFamily="2" charset="2"/>
              <a:buChar char="Ø"/>
            </a:pPr>
            <a:endParaRPr lang="en-US" b="0" i="0" dirty="0">
              <a:effectLst/>
              <a:latin typeface="Söhne"/>
            </a:endParaRPr>
          </a:p>
          <a:p>
            <a:pPr marL="285750" indent="-285750">
              <a:buFont typeface="Wingdings" pitchFamily="2" charset="2"/>
              <a:buChar char="Ø"/>
            </a:pPr>
            <a:r>
              <a:rPr lang="en-US" b="0" i="0" dirty="0">
                <a:effectLst/>
                <a:latin typeface="Söhne"/>
              </a:rPr>
              <a:t>Control servo motor for lock/unlock. </a:t>
            </a:r>
          </a:p>
          <a:p>
            <a:r>
              <a:rPr lang="en-US" b="0" i="0" dirty="0">
                <a:effectLst/>
                <a:latin typeface="Söhne"/>
              </a:rPr>
              <a:t>Servo motor control: The ESP32 unlocks access with authorized cards and locks it after a delay</a:t>
            </a:r>
          </a:p>
          <a:p>
            <a:endParaRPr lang="en-US" b="0" i="0" dirty="0">
              <a:effectLst/>
              <a:latin typeface="Söhne"/>
            </a:endParaRPr>
          </a:p>
          <a:p>
            <a:pPr marL="285750" indent="-285750">
              <a:buFont typeface="Wingdings" pitchFamily="2" charset="2"/>
              <a:buChar char="Ø"/>
            </a:pPr>
            <a:r>
              <a:rPr lang="en-US" b="0" i="0" dirty="0">
                <a:effectLst/>
                <a:latin typeface="Söhne"/>
              </a:rPr>
              <a:t>Repeat process for each detected card. </a:t>
            </a:r>
          </a:p>
          <a:p>
            <a:r>
              <a:rPr lang="en-US" b="0" i="0" dirty="0">
                <a:effectLst/>
                <a:latin typeface="Söhne"/>
              </a:rPr>
              <a:t>Continuous detection: The system loops, processing new cards and repeating steps 2-5.</a:t>
            </a:r>
          </a:p>
          <a:p>
            <a:pPr marL="285750" indent="-285750">
              <a:buFont typeface="Wingdings" pitchFamily="2" charset="2"/>
              <a:buChar char="Ø"/>
            </a:pPr>
            <a:endParaRPr lang="en-US" b="0" i="0" dirty="0">
              <a:effectLst/>
              <a:latin typeface="Söhne"/>
            </a:endParaRPr>
          </a:p>
          <a:p>
            <a:endParaRPr lang="en-US" dirty="0"/>
          </a:p>
        </p:txBody>
      </p:sp>
      <p:sp>
        <p:nvSpPr>
          <p:cNvPr id="17" name="TextBox 16">
            <a:extLst>
              <a:ext uri="{FF2B5EF4-FFF2-40B4-BE49-F238E27FC236}">
                <a16:creationId xmlns:a16="http://schemas.microsoft.com/office/drawing/2014/main" id="{7F819F7C-A579-844D-9404-8A0C37ACA3EA}"/>
              </a:ext>
            </a:extLst>
          </p:cNvPr>
          <p:cNvSpPr txBox="1"/>
          <p:nvPr/>
        </p:nvSpPr>
        <p:spPr>
          <a:xfrm>
            <a:off x="2673054" y="2833077"/>
            <a:ext cx="6600391" cy="1200329"/>
          </a:xfrm>
          <a:prstGeom prst="rect">
            <a:avLst/>
          </a:prstGeom>
          <a:noFill/>
        </p:spPr>
        <p:txBody>
          <a:bodyPr wrap="square" rtlCol="0">
            <a:spAutoFit/>
          </a:bodyPr>
          <a:lstStyle/>
          <a:p>
            <a:pPr marL="742950" lvl="1" indent="-285750">
              <a:buFont typeface="Wingdings" pitchFamily="2" charset="2"/>
              <a:buChar char="Ø"/>
            </a:pPr>
            <a:endParaRPr lang="en-US" b="0" i="0" dirty="0">
              <a:effectLst/>
              <a:latin typeface="Söhne"/>
            </a:endParaRPr>
          </a:p>
          <a:p>
            <a:pPr algn="l"/>
            <a:br>
              <a:rPr lang="en-US" b="0" i="0" dirty="0">
                <a:effectLst/>
                <a:latin typeface="Söhne"/>
              </a:rPr>
            </a:br>
            <a:endParaRPr lang="en-US" b="0" i="0" dirty="0">
              <a:effectLst/>
              <a:latin typeface="Söhne"/>
            </a:endParaRPr>
          </a:p>
          <a:p>
            <a:endParaRPr lang="en-US" dirty="0"/>
          </a:p>
        </p:txBody>
      </p:sp>
      <p:sp>
        <p:nvSpPr>
          <p:cNvPr id="18" name="TextBox 17">
            <a:extLst>
              <a:ext uri="{FF2B5EF4-FFF2-40B4-BE49-F238E27FC236}">
                <a16:creationId xmlns:a16="http://schemas.microsoft.com/office/drawing/2014/main" id="{FDA82757-F721-904C-8778-BF50A6EE725F}"/>
              </a:ext>
            </a:extLst>
          </p:cNvPr>
          <p:cNvSpPr txBox="1"/>
          <p:nvPr/>
        </p:nvSpPr>
        <p:spPr>
          <a:xfrm>
            <a:off x="2179740" y="8483"/>
            <a:ext cx="8080482" cy="461665"/>
          </a:xfrm>
          <a:prstGeom prst="rect">
            <a:avLst/>
          </a:prstGeom>
          <a:noFill/>
        </p:spPr>
        <p:txBody>
          <a:bodyPr wrap="none" rtlCol="0">
            <a:spAutoFit/>
          </a:bodyPr>
          <a:lstStyle/>
          <a:p>
            <a:pPr algn="ctr"/>
            <a:r>
              <a:rPr lang="en-US" sz="2400" b="1" dirty="0"/>
              <a:t>CONT. HOW IT WORKS ( PROGRESS AND DEVELOPMENT)</a:t>
            </a:r>
          </a:p>
        </p:txBody>
      </p:sp>
    </p:spTree>
    <p:extLst>
      <p:ext uri="{BB962C8B-B14F-4D97-AF65-F5344CB8AC3E}">
        <p14:creationId xmlns:p14="http://schemas.microsoft.com/office/powerpoint/2010/main" val="710224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5065" y="609600"/>
            <a:ext cx="2930518" cy="1320800"/>
          </a:xfrm>
        </p:spPr>
        <p:txBody>
          <a:bodyPr anchor="ctr">
            <a:normAutofit/>
          </a:bodyPr>
          <a:lstStyle/>
          <a:p>
            <a:pPr>
              <a:lnSpc>
                <a:spcPct val="90000"/>
              </a:lnSpc>
            </a:pPr>
            <a:r>
              <a:rPr lang="en-US" sz="2800"/>
              <a:t>Connectivity</a:t>
            </a:r>
            <a:br>
              <a:rPr lang="en-US" sz="2800"/>
            </a:br>
            <a:br>
              <a:rPr lang="en-US" sz="2800"/>
            </a:br>
            <a:endParaRPr lang="en-US" sz="2800"/>
          </a:p>
        </p:txBody>
      </p:sp>
      <p:sp>
        <p:nvSpPr>
          <p:cNvPr id="6" name="Content Placeholder 5"/>
          <p:cNvSpPr>
            <a:spLocks noGrp="1"/>
          </p:cNvSpPr>
          <p:nvPr>
            <p:ph idx="1"/>
          </p:nvPr>
        </p:nvSpPr>
        <p:spPr>
          <a:xfrm>
            <a:off x="671361" y="2160589"/>
            <a:ext cx="2930517" cy="3880773"/>
          </a:xfrm>
        </p:spPr>
        <p:txBody>
          <a:bodyPr>
            <a:normAutofit/>
          </a:bodyPr>
          <a:lstStyle/>
          <a:p>
            <a:pPr marL="0" indent="0">
              <a:buNone/>
            </a:pPr>
            <a:r>
              <a:rPr lang="en-GB"/>
              <a:t>The IoT device uses a Wi-Fi connection via the Arduino board which enables an internet connection allowing notifications to be sent to the user's phone which allows the sensor to detect RFID signals.</a:t>
            </a:r>
          </a:p>
          <a:p>
            <a:pPr marL="0" indent="0">
              <a:buNone/>
            </a:pPr>
            <a:endParaRPr lang="en-US"/>
          </a:p>
        </p:txBody>
      </p:sp>
      <p:pic>
        <p:nvPicPr>
          <p:cNvPr id="7" name="Picture 6" descr="Graphical user interface, text, application, email&#10;&#10;Description automatically generated">
            <a:extLst>
              <a:ext uri="{FF2B5EF4-FFF2-40B4-BE49-F238E27FC236}">
                <a16:creationId xmlns:a16="http://schemas.microsoft.com/office/drawing/2014/main" id="{78CAFF2A-0388-5643-9B3B-BA646B4DD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501" y="185738"/>
            <a:ext cx="4769792" cy="2949410"/>
          </a:xfrm>
          <a:prstGeom prst="rect">
            <a:avLst/>
          </a:prstGeom>
        </p:spPr>
      </p:pic>
      <p:pic>
        <p:nvPicPr>
          <p:cNvPr id="4" name="Picture 3" descr="Graphical user interface, text, application, email&#10;&#10;Description automatically generated">
            <a:extLst>
              <a:ext uri="{FF2B5EF4-FFF2-40B4-BE49-F238E27FC236}">
                <a16:creationId xmlns:a16="http://schemas.microsoft.com/office/drawing/2014/main" id="{B0AD4E2A-158D-7E4C-B999-AE8B531520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501" y="3439020"/>
            <a:ext cx="4769792" cy="3233243"/>
          </a:xfrm>
          <a:prstGeom prst="rect">
            <a:avLst/>
          </a:prstGeom>
        </p:spPr>
      </p:pic>
    </p:spTree>
    <p:extLst>
      <p:ext uri="{BB962C8B-B14F-4D97-AF65-F5344CB8AC3E}">
        <p14:creationId xmlns:p14="http://schemas.microsoft.com/office/powerpoint/2010/main" val="2859638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77334" y="609599"/>
            <a:ext cx="3843375" cy="6060141"/>
          </a:xfrm>
        </p:spPr>
        <p:txBody>
          <a:bodyPr anchor="ctr">
            <a:normAutofit/>
          </a:bodyPr>
          <a:lstStyle/>
          <a:p>
            <a:r>
              <a:rPr lang="en-US" dirty="0">
                <a:solidFill>
                  <a:schemeClr val="tx1">
                    <a:lumMod val="85000"/>
                    <a:lumOff val="15000"/>
                  </a:schemeClr>
                </a:solidFill>
              </a:rPr>
              <a:t>Problems Encountered</a:t>
            </a:r>
            <a:br>
              <a:rPr lang="en-US" dirty="0">
                <a:solidFill>
                  <a:schemeClr val="tx1">
                    <a:lumMod val="85000"/>
                    <a:lumOff val="15000"/>
                  </a:schemeClr>
                </a:solidFill>
              </a:rPr>
            </a:br>
            <a:br>
              <a:rPr lang="en-US" dirty="0">
                <a:solidFill>
                  <a:schemeClr val="tx1">
                    <a:lumMod val="85000"/>
                    <a:lumOff val="15000"/>
                  </a:schemeClr>
                </a:solidFill>
              </a:rPr>
            </a:br>
            <a:endParaRPr lang="en-US" dirty="0">
              <a:solidFill>
                <a:schemeClr val="tx1">
                  <a:lumMod val="85000"/>
                  <a:lumOff val="15000"/>
                </a:schemeClr>
              </a:solidFill>
            </a:endParaRP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116084" y="175846"/>
            <a:ext cx="5511296" cy="6682154"/>
          </a:xfrm>
        </p:spPr>
        <p:txBody>
          <a:bodyPr anchor="ctr">
            <a:normAutofit fontScale="70000" lnSpcReduction="20000"/>
          </a:bodyPr>
          <a:lstStyle/>
          <a:p>
            <a:pPr marL="0" indent="0">
              <a:buClr>
                <a:schemeClr val="tx1"/>
              </a:buClr>
              <a:buNone/>
            </a:pPr>
            <a:r>
              <a:rPr lang="en-GB" sz="1800" b="1" dirty="0">
                <a:solidFill>
                  <a:srgbClr val="FFFFFF"/>
                </a:solidFill>
              </a:rPr>
              <a:t>Throughout the entire duration of my IoT project there were a few difficulties I encountered. Here are the difficulties and how I solved them:</a:t>
            </a:r>
          </a:p>
          <a:p>
            <a:pPr>
              <a:buClr>
                <a:schemeClr val="tx1"/>
              </a:buClr>
              <a:buFont typeface="Wingdings" pitchFamily="2" charset="2"/>
              <a:buChar char="Ø"/>
            </a:pPr>
            <a:r>
              <a:rPr lang="en-GB" sz="1800" b="1" dirty="0">
                <a:solidFill>
                  <a:srgbClr val="FFFFFF"/>
                </a:solidFill>
              </a:rPr>
              <a:t>RFID and RFID libraries </a:t>
            </a:r>
          </a:p>
          <a:p>
            <a:pPr marL="0" indent="0">
              <a:buClr>
                <a:schemeClr val="tx1"/>
              </a:buClr>
              <a:buNone/>
            </a:pPr>
            <a:r>
              <a:rPr lang="en-GB" sz="1800" dirty="0">
                <a:solidFill>
                  <a:srgbClr val="FFFFFF"/>
                </a:solidFill>
              </a:rPr>
              <a:t>At the beginning of my project getting my RFID to work was a major issues which held me back for weeks without progress, this was because the RFID I was using had a library which was incompatible with my ESP23 device. </a:t>
            </a:r>
          </a:p>
          <a:p>
            <a:pPr marL="0" indent="0">
              <a:buClr>
                <a:schemeClr val="tx1"/>
              </a:buClr>
              <a:buNone/>
            </a:pPr>
            <a:r>
              <a:rPr lang="en-GB" dirty="0">
                <a:solidFill>
                  <a:srgbClr val="FFFFFF"/>
                </a:solidFill>
              </a:rPr>
              <a:t>Also, I got an error while compiling my code “error status 1: library Servo claims to run on avr, megaavr, sam, samd, nrf52, stm32f4, mbed, mbed_nano, mbed_portenta, mbed_rp2040 architecture(s) and may be incompatible with your current board which runs on esp32 architecture(s).”</a:t>
            </a:r>
          </a:p>
          <a:p>
            <a:pPr marL="0" indent="0">
              <a:buClr>
                <a:schemeClr val="tx1"/>
              </a:buClr>
              <a:buNone/>
            </a:pPr>
            <a:r>
              <a:rPr lang="en-GB" sz="1800" b="1" u="sng" dirty="0">
                <a:solidFill>
                  <a:srgbClr val="FFFFFF"/>
                </a:solidFill>
              </a:rPr>
              <a:t>How I solved this issue</a:t>
            </a:r>
          </a:p>
          <a:p>
            <a:pPr marL="0" indent="0">
              <a:buNone/>
            </a:pPr>
            <a:r>
              <a:rPr lang="en-GB" sz="1800" dirty="0">
                <a:solidFill>
                  <a:srgbClr val="FFFFFF"/>
                </a:solidFill>
              </a:rPr>
              <a:t>In order to solve this issues, I had to acquire another RFID reader with a compatible library which enabled to proceed with my project effectively.</a:t>
            </a:r>
          </a:p>
          <a:p>
            <a:pPr marL="0" indent="0">
              <a:buNone/>
            </a:pPr>
            <a:r>
              <a:rPr lang="en-GB" sz="2000" dirty="0">
                <a:solidFill>
                  <a:schemeClr val="tx1"/>
                </a:solidFill>
              </a:rPr>
              <a:t>I </a:t>
            </a:r>
            <a:r>
              <a:rPr lang="en-US" sz="2000" b="0" i="0" dirty="0">
                <a:solidFill>
                  <a:schemeClr val="tx1"/>
                </a:solidFill>
                <a:effectLst/>
                <a:latin typeface="Söhne"/>
              </a:rPr>
              <a:t>included the ESPServo.h library, which provided compatibility for using the servo motor since it is an ESP32 board.</a:t>
            </a:r>
          </a:p>
          <a:p>
            <a:pPr marL="0" indent="0">
              <a:buNone/>
            </a:pPr>
            <a:endParaRPr lang="en-GB" sz="1800" dirty="0">
              <a:solidFill>
                <a:schemeClr val="tx1"/>
              </a:solidFill>
            </a:endParaRPr>
          </a:p>
          <a:p>
            <a:pPr>
              <a:buClr>
                <a:schemeClr val="tx1"/>
              </a:buClr>
              <a:buFont typeface="Wingdings" pitchFamily="2" charset="2"/>
              <a:buChar char="Ø"/>
            </a:pPr>
            <a:r>
              <a:rPr lang="en-GB" sz="1800" b="1" dirty="0">
                <a:solidFill>
                  <a:srgbClr val="FFFFFF"/>
                </a:solidFill>
              </a:rPr>
              <a:t>Getting notifications </a:t>
            </a:r>
          </a:p>
          <a:p>
            <a:pPr marL="0" indent="0">
              <a:buClr>
                <a:schemeClr val="tx1"/>
              </a:buClr>
              <a:buNone/>
            </a:pPr>
            <a:r>
              <a:rPr lang="en-GB" sz="1800" dirty="0">
                <a:solidFill>
                  <a:srgbClr val="FFFFFF"/>
                </a:solidFill>
              </a:rPr>
              <a:t> Another difficulty I had whiles working on connection to the internet and getting notifications on my phone.</a:t>
            </a:r>
          </a:p>
          <a:p>
            <a:pPr marL="0" indent="0">
              <a:buNone/>
            </a:pPr>
            <a:r>
              <a:rPr lang="en-GB" sz="1800" b="1" u="sng" dirty="0">
                <a:solidFill>
                  <a:srgbClr val="FFFFFF"/>
                </a:solidFill>
              </a:rPr>
              <a:t>How I solved this issue</a:t>
            </a:r>
          </a:p>
          <a:p>
            <a:pPr marL="0" indent="0">
              <a:buNone/>
            </a:pPr>
            <a:r>
              <a:rPr lang="en-GB" sz="1800" dirty="0">
                <a:solidFill>
                  <a:srgbClr val="FFFFFF"/>
                </a:solidFill>
              </a:rPr>
              <a:t>To solve the this, I had to debug the errors within my code for WIFI connection and try using other notification apps to finally get the right one. </a:t>
            </a:r>
          </a:p>
          <a:p>
            <a:pPr marL="0" indent="0">
              <a:buNone/>
            </a:pPr>
            <a:endParaRPr lang="en-GB" sz="1800" dirty="0">
              <a:solidFill>
                <a:srgbClr val="FFFFFF"/>
              </a:solidFill>
            </a:endParaRPr>
          </a:p>
          <a:p>
            <a:pPr>
              <a:buClr>
                <a:schemeClr val="tx1"/>
              </a:buClr>
              <a:buFont typeface="Wingdings" pitchFamily="2" charset="2"/>
              <a:buChar char="Ø"/>
            </a:pPr>
            <a:r>
              <a:rPr lang="en-GB" sz="2000" dirty="0">
                <a:solidFill>
                  <a:srgbClr val="FFFFFF"/>
                </a:solidFill>
              </a:rPr>
              <a:t>Getting the RFID unique card serial number to detected and show up on the serial monitor.</a:t>
            </a:r>
          </a:p>
          <a:p>
            <a:pPr marL="0" indent="0">
              <a:buNone/>
            </a:pPr>
            <a:endParaRPr lang="en-US" dirty="0">
              <a:solidFill>
                <a:srgbClr val="FFFFFF"/>
              </a:solidFill>
            </a:endParaRPr>
          </a:p>
        </p:txBody>
      </p:sp>
    </p:spTree>
    <p:extLst>
      <p:ext uri="{BB962C8B-B14F-4D97-AF65-F5344CB8AC3E}">
        <p14:creationId xmlns:p14="http://schemas.microsoft.com/office/powerpoint/2010/main" val="223881237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2181</TotalTime>
  <Words>904</Words>
  <Application>Microsoft Macintosh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Söhne</vt:lpstr>
      <vt:lpstr>Trebuchet MS</vt:lpstr>
      <vt:lpstr>Verdana</vt:lpstr>
      <vt:lpstr>Wingdings</vt:lpstr>
      <vt:lpstr>Wingdings 3</vt:lpstr>
      <vt:lpstr>Facet</vt:lpstr>
      <vt:lpstr>ARDUINO RFID DOOR LOCK SYSTEM  Design Jury </vt:lpstr>
      <vt:lpstr>Introduction  (Aim and Idea)  </vt:lpstr>
      <vt:lpstr>  Circuit Diagram   </vt:lpstr>
      <vt:lpstr>How it works </vt:lpstr>
      <vt:lpstr>   </vt:lpstr>
      <vt:lpstr>PowerPoint Presentation</vt:lpstr>
      <vt:lpstr>Connectivity  </vt:lpstr>
      <vt:lpstr>Problems Encountered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Smart Home IoT System for Environmental Impact and Sustainability</dc:title>
  <dc:creator>Microsoft account</dc:creator>
  <cp:lastModifiedBy>Benjamin Appiah Ampomah</cp:lastModifiedBy>
  <cp:revision>32</cp:revision>
  <dcterms:created xsi:type="dcterms:W3CDTF">2023-03-21T16:56:52Z</dcterms:created>
  <dcterms:modified xsi:type="dcterms:W3CDTF">2023-04-01T19:58:41Z</dcterms:modified>
</cp:coreProperties>
</file>