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3859" r:id="rId5"/>
    <p:sldId id="3844" r:id="rId6"/>
    <p:sldId id="3846" r:id="rId7"/>
    <p:sldId id="261" r:id="rId8"/>
    <p:sldId id="3860" r:id="rId9"/>
    <p:sldId id="3862" r:id="rId10"/>
    <p:sldId id="3869" r:id="rId11"/>
    <p:sldId id="3863" r:id="rId12"/>
    <p:sldId id="38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94" autoAdjust="0"/>
  </p:normalViewPr>
  <p:slideViewPr>
    <p:cSldViewPr snapToGrid="0">
      <p:cViewPr varScale="1">
        <p:scale>
          <a:sx n="64" d="100"/>
          <a:sy n="64" d="100"/>
        </p:scale>
        <p:origin x="978" y="78"/>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10/30/2024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‹N°›</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10/30/2024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‹N°›</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dirty="0"/>
          </a:p>
        </p:txBody>
      </p:sp>
    </p:spTree>
    <p:extLst>
      <p:ext uri="{BB962C8B-B14F-4D97-AF65-F5344CB8AC3E}">
        <p14:creationId xmlns:p14="http://schemas.microsoft.com/office/powerpoint/2010/main" val="50756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3</a:t>
            </a:fld>
            <a:endParaRPr lang="en-US" dirty="0"/>
          </a:p>
        </p:txBody>
      </p:sp>
    </p:spTree>
    <p:extLst>
      <p:ext uri="{BB962C8B-B14F-4D97-AF65-F5344CB8AC3E}">
        <p14:creationId xmlns:p14="http://schemas.microsoft.com/office/powerpoint/2010/main" val="2439709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4</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CC0AF-7166-EB96-4723-04D528533E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C84F6-EF3B-1C55-A76A-FFCFE05A13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5D28C7-F39F-1D7C-D964-39F8960AC9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B6393A-7AF9-7D60-8396-8EBBA34B459A}"/>
              </a:ext>
            </a:extLst>
          </p:cNvPr>
          <p:cNvSpPr>
            <a:spLocks noGrp="1"/>
          </p:cNvSpPr>
          <p:nvPr>
            <p:ph type="sldNum" sz="quarter" idx="5"/>
          </p:nvPr>
        </p:nvSpPr>
        <p:spPr/>
        <p:txBody>
          <a:bodyPr/>
          <a:lstStyle/>
          <a:p>
            <a:fld id="{8B57D50D-BAA9-464B-B391-243138E078D8}" type="slidenum">
              <a:rPr lang="en-US" smtClean="0"/>
              <a:t>5</a:t>
            </a:fld>
            <a:endParaRPr lang="en-US" dirty="0"/>
          </a:p>
        </p:txBody>
      </p:sp>
    </p:spTree>
    <p:extLst>
      <p:ext uri="{BB962C8B-B14F-4D97-AF65-F5344CB8AC3E}">
        <p14:creationId xmlns:p14="http://schemas.microsoft.com/office/powerpoint/2010/main" val="1397717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000B2-CDEE-3D2D-3342-69F26826EB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0D35FA-756D-836C-47D8-A5C43EFDEC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741237-5EBB-67E7-DD3F-40D0547173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BBECE7-AF7F-DCA7-7001-28ECC47A6593}"/>
              </a:ext>
            </a:extLst>
          </p:cNvPr>
          <p:cNvSpPr>
            <a:spLocks noGrp="1"/>
          </p:cNvSpPr>
          <p:nvPr>
            <p:ph type="sldNum" sz="quarter" idx="5"/>
          </p:nvPr>
        </p:nvSpPr>
        <p:spPr/>
        <p:txBody>
          <a:bodyPr/>
          <a:lstStyle/>
          <a:p>
            <a:fld id="{8B57D50D-BAA9-464B-B391-243138E078D8}" type="slidenum">
              <a:rPr lang="en-US" smtClean="0"/>
              <a:t>6</a:t>
            </a:fld>
            <a:endParaRPr lang="en-US" dirty="0"/>
          </a:p>
        </p:txBody>
      </p:sp>
    </p:spTree>
    <p:extLst>
      <p:ext uri="{BB962C8B-B14F-4D97-AF65-F5344CB8AC3E}">
        <p14:creationId xmlns:p14="http://schemas.microsoft.com/office/powerpoint/2010/main" val="1807911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EB265-6836-E0E4-7FF5-8B11F1F831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8221BC-533B-7F61-E7AA-3025ED9FFA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83B0E3-838A-04BA-7E33-943105DC91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5594E8-766A-2EA7-0881-43CCBEFFF062}"/>
              </a:ext>
            </a:extLst>
          </p:cNvPr>
          <p:cNvSpPr>
            <a:spLocks noGrp="1"/>
          </p:cNvSpPr>
          <p:nvPr>
            <p:ph type="sldNum" sz="quarter" idx="5"/>
          </p:nvPr>
        </p:nvSpPr>
        <p:spPr/>
        <p:txBody>
          <a:bodyPr/>
          <a:lstStyle/>
          <a:p>
            <a:fld id="{8B57D50D-BAA9-464B-B391-243138E078D8}" type="slidenum">
              <a:rPr lang="en-US" smtClean="0"/>
              <a:t>7</a:t>
            </a:fld>
            <a:endParaRPr lang="en-US" dirty="0"/>
          </a:p>
        </p:txBody>
      </p:sp>
    </p:spTree>
    <p:extLst>
      <p:ext uri="{BB962C8B-B14F-4D97-AF65-F5344CB8AC3E}">
        <p14:creationId xmlns:p14="http://schemas.microsoft.com/office/powerpoint/2010/main" val="3497559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F57CD-2CED-464E-8D9E-B248C7401D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A10D08-1911-516A-F420-D7681C83B8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698574-C4DD-3989-49A8-6C973BE367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09A723-7194-7EAE-2684-8575B7A690BF}"/>
              </a:ext>
            </a:extLst>
          </p:cNvPr>
          <p:cNvSpPr>
            <a:spLocks noGrp="1"/>
          </p:cNvSpPr>
          <p:nvPr>
            <p:ph type="sldNum" sz="quarter" idx="5"/>
          </p:nvPr>
        </p:nvSpPr>
        <p:spPr/>
        <p:txBody>
          <a:bodyPr/>
          <a:lstStyle/>
          <a:p>
            <a:fld id="{8B57D50D-BAA9-464B-B391-243138E078D8}" type="slidenum">
              <a:rPr lang="en-US" smtClean="0"/>
              <a:t>8</a:t>
            </a:fld>
            <a:endParaRPr lang="en-US" dirty="0"/>
          </a:p>
        </p:txBody>
      </p:sp>
    </p:spTree>
    <p:extLst>
      <p:ext uri="{BB962C8B-B14F-4D97-AF65-F5344CB8AC3E}">
        <p14:creationId xmlns:p14="http://schemas.microsoft.com/office/powerpoint/2010/main" val="2906556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54BB4-846B-BA63-0005-5300955E6C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748748-C22D-FC3D-394F-7F8FE4F47A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808D69-2937-522C-8005-C8D752E7AF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9E31C2-7A6D-577B-E86D-6CF4CB77F8E5}"/>
              </a:ext>
            </a:extLst>
          </p:cNvPr>
          <p:cNvSpPr>
            <a:spLocks noGrp="1"/>
          </p:cNvSpPr>
          <p:nvPr>
            <p:ph type="sldNum" sz="quarter" idx="5"/>
          </p:nvPr>
        </p:nvSpPr>
        <p:spPr/>
        <p:txBody>
          <a:bodyPr/>
          <a:lstStyle/>
          <a:p>
            <a:fld id="{D40C6A29-4676-420C-BBE3-ACC2B80F64D4}" type="slidenum">
              <a:rPr lang="en-US" smtClean="0"/>
              <a:t>9</a:t>
            </a:fld>
            <a:endParaRPr lang="en-US" dirty="0"/>
          </a:p>
        </p:txBody>
      </p:sp>
    </p:spTree>
    <p:extLst>
      <p:ext uri="{BB962C8B-B14F-4D97-AF65-F5344CB8AC3E}">
        <p14:creationId xmlns:p14="http://schemas.microsoft.com/office/powerpoint/2010/main" val="2675920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fr-FR"/>
              <a:t>Cliquez sur l'icône pour ajouter un tableau</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10/30/2024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‹N°›</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10/30/2024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‹N°›</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10/30/2024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‹N°›</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fr-FR"/>
              <a:t>Cliquez sur l'icône pour ajouter un tableau</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fr-FR"/>
              <a:t>Modifiez le style du titre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10/30/2024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‹N°›</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B8A6E1-44B2-54E1-6460-1C9B27EE75FD}"/>
              </a:ext>
              <a:ext uri="{C183D7F6-B498-43B3-948B-1728B52AA6E4}">
                <adec:decorative xmlns:adec="http://schemas.microsoft.com/office/drawing/2017/decorative" val="1"/>
              </a:ext>
            </a:extLst>
          </p:cNvPr>
          <p:cNvGrpSpPr/>
          <p:nvPr userDrawn="1"/>
        </p:nvGrpSpPr>
        <p:grpSpPr>
          <a:xfrm>
            <a:off x="0" y="0"/>
            <a:ext cx="5698912" cy="6858001"/>
            <a:chOff x="0" y="-1"/>
            <a:chExt cx="5698912" cy="6858001"/>
          </a:xfrm>
        </p:grpSpPr>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Title 1">
            <a:extLst>
              <a:ext uri="{FF2B5EF4-FFF2-40B4-BE49-F238E27FC236}">
                <a16:creationId xmlns:a16="http://schemas.microsoft.com/office/drawing/2014/main" id="{4F9EBE3B-A856-C23C-4698-B764DF4BC70D}"/>
              </a:ext>
            </a:extLst>
          </p:cNvPr>
          <p:cNvSpPr>
            <a:spLocks noGrp="1"/>
          </p:cNvSpPr>
          <p:nvPr>
            <p:ph type="title" hasCustomPrompt="1"/>
          </p:nvPr>
        </p:nvSpPr>
        <p:spPr>
          <a:xfrm>
            <a:off x="6222118" y="262762"/>
            <a:ext cx="5507421" cy="3649718"/>
          </a:xfrm>
        </p:spPr>
        <p:txBody>
          <a:bodyPr anchor="b">
            <a:normAutofit/>
          </a:bodyPr>
          <a:lstStyle>
            <a:lvl1pPr>
              <a:defRPr sz="6000"/>
            </a:lvl1pPr>
          </a:lstStyle>
          <a:p>
            <a:r>
              <a:rPr lang="en-US" dirty="0"/>
              <a:t>Click to add title</a:t>
            </a:r>
          </a:p>
        </p:txBody>
      </p:sp>
      <p:sp>
        <p:nvSpPr>
          <p:cNvPr id="8" name="Picture Placeholder 7">
            <a:extLst>
              <a:ext uri="{FF2B5EF4-FFF2-40B4-BE49-F238E27FC236}">
                <a16:creationId xmlns:a16="http://schemas.microsoft.com/office/drawing/2014/main" id="{74C9CB37-5251-201C-ACE3-FD69A00C772E}"/>
              </a:ext>
            </a:extLst>
          </p:cNvPr>
          <p:cNvSpPr>
            <a:spLocks noGrp="1"/>
          </p:cNvSpPr>
          <p:nvPr>
            <p:ph type="pic" sz="quarter" idx="14"/>
          </p:nvPr>
        </p:nvSpPr>
        <p:spPr>
          <a:xfrm>
            <a:off x="707393" y="847600"/>
            <a:ext cx="4619625" cy="4617720"/>
          </a:xfrm>
          <a:prstGeom prst="ellipse">
            <a:avLst/>
          </a:prstGeom>
          <a:noFill/>
        </p:spPr>
        <p:txBody>
          <a:bodyPr tIns="548640">
            <a:normAutofit/>
          </a:bodyPr>
          <a:lstStyle>
            <a:lvl1pPr marL="0" indent="0" algn="ctr">
              <a:buNone/>
              <a:defRPr sz="2000"/>
            </a:lvl1pPr>
          </a:lstStyle>
          <a:p>
            <a:r>
              <a:rPr lang="fr-FR"/>
              <a:t>Cliquez sur l'icône pour ajouter une image</a:t>
            </a:r>
            <a:endParaRPr lang="en-US" dirty="0"/>
          </a:p>
        </p:txBody>
      </p:sp>
      <p:sp>
        <p:nvSpPr>
          <p:cNvPr id="9" name="Content Placeholder 2">
            <a:extLst>
              <a:ext uri="{FF2B5EF4-FFF2-40B4-BE49-F238E27FC236}">
                <a16:creationId xmlns:a16="http://schemas.microsoft.com/office/drawing/2014/main" id="{EBF08299-9068-827D-783B-BFF5B95E9574}"/>
              </a:ext>
            </a:extLst>
          </p:cNvPr>
          <p:cNvSpPr>
            <a:spLocks noGrp="1"/>
          </p:cNvSpPr>
          <p:nvPr>
            <p:ph idx="1" hasCustomPrompt="1"/>
          </p:nvPr>
        </p:nvSpPr>
        <p:spPr>
          <a:xfrm>
            <a:off x="6222118" y="4058263"/>
            <a:ext cx="5507421" cy="2141482"/>
          </a:xfrm>
        </p:spPr>
        <p:txBody>
          <a:bodyPr>
            <a:normAutofit/>
          </a:bodyPr>
          <a:lstStyle>
            <a:lvl1pPr marL="0" indent="0">
              <a:lnSpc>
                <a:spcPct val="90000"/>
              </a:lnSpc>
              <a:buFont typeface="Arial" panose="020B0604020202020204" pitchFamily="34" charset="0"/>
              <a:buNone/>
              <a:defRPr sz="2400"/>
            </a:lvl1pPr>
            <a:lvl2pPr marL="228600">
              <a:lnSpc>
                <a:spcPct val="90000"/>
              </a:lnSpc>
              <a:buClr>
                <a:schemeClr val="accent2"/>
              </a:buClr>
              <a:defRPr sz="2000"/>
            </a:lvl2pPr>
            <a:lvl3pPr marL="457200">
              <a:lnSpc>
                <a:spcPct val="90000"/>
              </a:lnSpc>
              <a:buClr>
                <a:schemeClr val="accent2"/>
              </a:buClr>
              <a:defRPr sz="1800"/>
            </a:lvl3pPr>
            <a:lvl4pPr marL="685800">
              <a:lnSpc>
                <a:spcPct val="90000"/>
              </a:lnSpc>
              <a:buClr>
                <a:schemeClr val="accent2"/>
              </a:buClr>
              <a:defRPr sz="1600"/>
            </a:lvl4pPr>
            <a:lvl5pPr>
              <a:lnSpc>
                <a:spcPct val="110000"/>
              </a:lnSpc>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Pitch deck</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‹N°›</a:t>
            </a:fld>
            <a:endParaRPr lang="en-US" dirty="0">
              <a:solidFill>
                <a:prstClr val="black">
                  <a:tint val="75000"/>
                </a:prstClr>
              </a:solidFill>
            </a:endParaRPr>
          </a:p>
        </p:txBody>
      </p:sp>
    </p:spTree>
    <p:extLst>
      <p:ext uri="{BB962C8B-B14F-4D97-AF65-F5344CB8AC3E}">
        <p14:creationId xmlns:p14="http://schemas.microsoft.com/office/powerpoint/2010/main" val="151746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10/30/2024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‹N°›</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fr-FR"/>
              <a:t>Modifiez le style du titre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10/30/2024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‹N°›</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10/30/2024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‹N°›</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10/30/2024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‹N°›</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fr-FR"/>
              <a:t>Modifiez le style du titre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fr-FR"/>
              <a:t>Cliquez sur l'icône pour ajouter une image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10/30/2024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‹N°›</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10/30/2024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‹N°›</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67" r:id="rId4"/>
    <p:sldLayoutId id="2147483650" r:id="rId5"/>
    <p:sldLayoutId id="2147483649" r:id="rId6"/>
    <p:sldLayoutId id="2147483662" r:id="rId7"/>
    <p:sldLayoutId id="2147483663" r:id="rId8"/>
    <p:sldLayoutId id="2147483652" r:id="rId9"/>
    <p:sldLayoutId id="2147483666" r:id="rId10"/>
    <p:sldLayoutId id="2147483664" r:id="rId11"/>
    <p:sldLayoutId id="2147483665"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 coins arrondis 19">
            <a:extLst>
              <a:ext uri="{FF2B5EF4-FFF2-40B4-BE49-F238E27FC236}">
                <a16:creationId xmlns:a16="http://schemas.microsoft.com/office/drawing/2014/main" id="{1FCEF849-B547-F4D9-F84B-157304FC7714}"/>
              </a:ext>
            </a:extLst>
          </p:cNvPr>
          <p:cNvSpPr/>
          <p:nvPr/>
        </p:nvSpPr>
        <p:spPr>
          <a:xfrm>
            <a:off x="3552669" y="6175948"/>
            <a:ext cx="5726242" cy="41972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t>Année Universitaire 2024-2025</a:t>
            </a:r>
            <a:endParaRPr lang="fr-TN" dirty="0"/>
          </a:p>
        </p:txBody>
      </p:sp>
      <p:sp>
        <p:nvSpPr>
          <p:cNvPr id="23" name="Rectangle : coins arrondis 22">
            <a:extLst>
              <a:ext uri="{FF2B5EF4-FFF2-40B4-BE49-F238E27FC236}">
                <a16:creationId xmlns:a16="http://schemas.microsoft.com/office/drawing/2014/main" id="{EC6554D7-86A6-823E-1FB5-CE2F0CA21DD7}"/>
              </a:ext>
            </a:extLst>
          </p:cNvPr>
          <p:cNvSpPr/>
          <p:nvPr/>
        </p:nvSpPr>
        <p:spPr>
          <a:xfrm>
            <a:off x="2503357" y="1661602"/>
            <a:ext cx="7439180" cy="32140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5400" dirty="0"/>
              <a:t>Mise en Place d’un ERP Odoo avec Base de Donné PostgreSQL Séparé</a:t>
            </a:r>
            <a:endParaRPr lang="fr-TN" sz="5400" b="1" i="1" dirty="0"/>
          </a:p>
        </p:txBody>
      </p:sp>
      <p:sp>
        <p:nvSpPr>
          <p:cNvPr id="28" name="Rectangle : coins arrondis 27">
            <a:extLst>
              <a:ext uri="{FF2B5EF4-FFF2-40B4-BE49-F238E27FC236}">
                <a16:creationId xmlns:a16="http://schemas.microsoft.com/office/drawing/2014/main" id="{17846316-934F-5B20-E693-B4C1439CE72E}"/>
              </a:ext>
            </a:extLst>
          </p:cNvPr>
          <p:cNvSpPr/>
          <p:nvPr/>
        </p:nvSpPr>
        <p:spPr>
          <a:xfrm>
            <a:off x="209863" y="4646951"/>
            <a:ext cx="2293494" cy="15289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fr-TN" sz="2400" b="1" dirty="0"/>
              <a:t>Élaboré par:</a:t>
            </a:r>
            <a:endParaRPr lang="fr-FR" sz="2400" b="1" dirty="0"/>
          </a:p>
          <a:p>
            <a:pPr marL="285750" indent="-285750">
              <a:buFont typeface="Arial" panose="020B0604020202020204" pitchFamily="34" charset="0"/>
              <a:buChar char="•"/>
            </a:pPr>
            <a:r>
              <a:rPr lang="fr-FR" sz="1800" b="1" dirty="0"/>
              <a:t>Ali Ben Youssef</a:t>
            </a:r>
          </a:p>
          <a:p>
            <a:pPr marL="285750" indent="-285750">
              <a:buFont typeface="Arial" panose="020B0604020202020204" pitchFamily="34" charset="0"/>
              <a:buChar char="•"/>
            </a:pPr>
            <a:r>
              <a:rPr lang="fr-FR" sz="1800" b="1" dirty="0"/>
              <a:t>Aymen </a:t>
            </a:r>
            <a:r>
              <a:rPr lang="fr-FR" b="1" dirty="0" err="1"/>
              <a:t>Y</a:t>
            </a:r>
            <a:r>
              <a:rPr lang="fr-FR" sz="1800" b="1" dirty="0" err="1"/>
              <a:t>agoubi</a:t>
            </a:r>
            <a:endParaRPr lang="fr-FR" sz="1800" b="1" dirty="0"/>
          </a:p>
          <a:p>
            <a:pPr marL="285750" indent="-285750">
              <a:buFont typeface="Arial" panose="020B0604020202020204" pitchFamily="34" charset="0"/>
              <a:buChar char="•"/>
            </a:pPr>
            <a:endParaRPr lang="fr-TN" sz="1800" b="1" dirty="0"/>
          </a:p>
          <a:p>
            <a:pPr algn="ctr"/>
            <a:endParaRPr lang="fr-TN" dirty="0"/>
          </a:p>
        </p:txBody>
      </p:sp>
      <p:pic>
        <p:nvPicPr>
          <p:cNvPr id="5" name="Image 4" descr="Une image contenant cercle, Police, Graphique, conception&#10;&#10;Description générée automatiquement">
            <a:extLst>
              <a:ext uri="{FF2B5EF4-FFF2-40B4-BE49-F238E27FC236}">
                <a16:creationId xmlns:a16="http://schemas.microsoft.com/office/drawing/2014/main" id="{B0CFAEC8-5AA5-EA90-FE80-739CE88D0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019"/>
            <a:ext cx="2724150" cy="1676400"/>
          </a:xfrm>
          <a:prstGeom prst="rect">
            <a:avLst/>
          </a:prstGeom>
        </p:spPr>
      </p:pic>
      <p:pic>
        <p:nvPicPr>
          <p:cNvPr id="7" name="Image 6" descr="Une image contenant texte, Police, logo, Graphique&#10;&#10;Description générée automatiquement">
            <a:extLst>
              <a:ext uri="{FF2B5EF4-FFF2-40B4-BE49-F238E27FC236}">
                <a16:creationId xmlns:a16="http://schemas.microsoft.com/office/drawing/2014/main" id="{A757095B-A426-5E7F-5F10-246A8A390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1077" y="25111"/>
            <a:ext cx="2428054" cy="1636491"/>
          </a:xfrm>
          <a:prstGeom prst="rect">
            <a:avLst/>
          </a:prstGeom>
        </p:spPr>
      </p:pic>
    </p:spTree>
    <p:extLst>
      <p:ext uri="{BB962C8B-B14F-4D97-AF65-F5344CB8AC3E}">
        <p14:creationId xmlns:p14="http://schemas.microsoft.com/office/powerpoint/2010/main" val="398057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3C7184B3-0319-F5F7-799D-6C6239B6A0A8}"/>
              </a:ext>
            </a:extLst>
          </p:cNvPr>
          <p:cNvSpPr>
            <a:spLocks noGrp="1"/>
          </p:cNvSpPr>
          <p:nvPr>
            <p:ph type="title"/>
          </p:nvPr>
        </p:nvSpPr>
        <p:spPr>
          <a:xfrm>
            <a:off x="838200" y="365125"/>
            <a:ext cx="10515600" cy="1325563"/>
          </a:xfrm>
        </p:spPr>
        <p:txBody>
          <a:bodyPr vert="horz" lIns="91440" tIns="45720" rIns="91440" bIns="45720" rtlCol="0" anchor="ctr" anchorCtr="0">
            <a:normAutofit/>
          </a:bodyPr>
          <a:lstStyle/>
          <a:p>
            <a:pPr algn="ctr"/>
            <a:r>
              <a:rPr lang="en-US" kern="1200" dirty="0">
                <a:latin typeface="+mj-lt"/>
                <a:ea typeface="+mj-ea"/>
                <a:cs typeface="+mj-cs"/>
              </a:rPr>
              <a:t>INTRODUCTION</a:t>
            </a:r>
          </a:p>
        </p:txBody>
      </p:sp>
      <p:pic>
        <p:nvPicPr>
          <p:cNvPr id="2" name="Image 1" descr="Une image contenant cercle, Police, Graphique, conception&#10;&#10;Description générée automatiquement">
            <a:extLst>
              <a:ext uri="{FF2B5EF4-FFF2-40B4-BE49-F238E27FC236}">
                <a16:creationId xmlns:a16="http://schemas.microsoft.com/office/drawing/2014/main" id="{00F350C2-66CB-F985-79C7-44ED9DEA1C07}"/>
              </a:ext>
            </a:extLst>
          </p:cNvPr>
          <p:cNvPicPr>
            <a:picLocks noChangeAspect="1"/>
          </p:cNvPicPr>
          <p:nvPr/>
        </p:nvPicPr>
        <p:blipFill>
          <a:blip r:embed="rId3"/>
          <a:srcRect r="711" b="1"/>
          <a:stretch/>
        </p:blipFill>
        <p:spPr>
          <a:xfrm>
            <a:off x="838200" y="1825625"/>
            <a:ext cx="6934200" cy="4297680"/>
          </a:xfrm>
          <a:prstGeom prst="rect">
            <a:avLst/>
          </a:prstGeom>
          <a:noFill/>
        </p:spPr>
      </p:pic>
      <p:sp>
        <p:nvSpPr>
          <p:cNvPr id="10" name="ZoneTexte 9">
            <a:extLst>
              <a:ext uri="{FF2B5EF4-FFF2-40B4-BE49-F238E27FC236}">
                <a16:creationId xmlns:a16="http://schemas.microsoft.com/office/drawing/2014/main" id="{C9B9B73E-42E1-4534-91A4-B10F258ECBB3}"/>
              </a:ext>
            </a:extLst>
          </p:cNvPr>
          <p:cNvSpPr txBox="1"/>
          <p:nvPr/>
        </p:nvSpPr>
        <p:spPr>
          <a:xfrm>
            <a:off x="7903029" y="1825625"/>
            <a:ext cx="3450771" cy="4297680"/>
          </a:xfrm>
          <a:prstGeom prst="rect">
            <a:avLst/>
          </a:prstGeom>
        </p:spPr>
        <p:txBody>
          <a:bodyPr vert="horz" lIns="91440" tIns="45720" rIns="91440" bIns="45720" rtlCol="0">
            <a:normAutofit/>
          </a:bodyPr>
          <a:lstStyle/>
          <a:p>
            <a:pPr>
              <a:lnSpc>
                <a:spcPct val="90000"/>
              </a:lnSpc>
              <a:spcBef>
                <a:spcPts val="1000"/>
              </a:spcBef>
              <a:spcAft>
                <a:spcPts val="800"/>
              </a:spcAft>
              <a:buFont typeface="Arial" panose="020B0604020202020204" pitchFamily="34" charset="0"/>
            </a:pPr>
            <a:r>
              <a:rPr lang="en-US"/>
              <a:t>Dans un environnement professionnel où les données sont clés pour la prise de décision, un système de gestion centralisé et sécurisé est essentiel. Le projet vise à déployer un ERP basé sur Odoo, une solution open source flexible et performante, pour gérer les données de manière unifiée. La configuration prévoit une séparation physique entre la couche applicative et la base de données pour renforcer la sécurité et la gestion.</a:t>
            </a:r>
          </a:p>
        </p:txBody>
      </p:sp>
    </p:spTree>
    <p:extLst>
      <p:ext uri="{BB962C8B-B14F-4D97-AF65-F5344CB8AC3E}">
        <p14:creationId xmlns:p14="http://schemas.microsoft.com/office/powerpoint/2010/main" val="175612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arn(inVertical)">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3E45-4F5C-9394-1D42-7FB6C0170D83}"/>
              </a:ext>
            </a:extLst>
          </p:cNvPr>
          <p:cNvSpPr>
            <a:spLocks noGrp="1"/>
          </p:cNvSpPr>
          <p:nvPr>
            <p:ph type="title"/>
          </p:nvPr>
        </p:nvSpPr>
        <p:spPr>
          <a:xfrm>
            <a:off x="3342289" y="113035"/>
            <a:ext cx="5507421" cy="794525"/>
          </a:xfrm>
        </p:spPr>
        <p:txBody>
          <a:bodyPr anchor="b">
            <a:normAutofit fontScale="90000"/>
          </a:bodyPr>
          <a:lstStyle/>
          <a:p>
            <a:r>
              <a:rPr lang="en-US" dirty="0"/>
              <a:t>OBJECTIFS</a:t>
            </a:r>
          </a:p>
        </p:txBody>
      </p:sp>
      <p:sp>
        <p:nvSpPr>
          <p:cNvPr id="3" name="ZoneTexte 2">
            <a:extLst>
              <a:ext uri="{FF2B5EF4-FFF2-40B4-BE49-F238E27FC236}">
                <a16:creationId xmlns:a16="http://schemas.microsoft.com/office/drawing/2014/main" id="{1664423B-3EE8-ACAB-53F8-B32674E3127D}"/>
              </a:ext>
            </a:extLst>
          </p:cNvPr>
          <p:cNvSpPr txBox="1"/>
          <p:nvPr/>
        </p:nvSpPr>
        <p:spPr>
          <a:xfrm>
            <a:off x="5580088" y="2293090"/>
            <a:ext cx="6093500" cy="2862322"/>
          </a:xfrm>
          <a:prstGeom prst="rect">
            <a:avLst/>
          </a:prstGeom>
          <a:noFill/>
        </p:spPr>
        <p:txBody>
          <a:bodyPr wrap="square">
            <a:spAutoFit/>
          </a:bodyPr>
          <a:lstStyle/>
          <a:p>
            <a:r>
              <a:rPr lang="fr-FR" dirty="0"/>
              <a:t>Les principaux objectifs du projet sont :</a:t>
            </a:r>
          </a:p>
          <a:p>
            <a:pPr marL="285750" indent="-285750">
              <a:buFont typeface="Arial" panose="020B0604020202020204" pitchFamily="34" charset="0"/>
              <a:buChar char="•"/>
            </a:pPr>
            <a:r>
              <a:rPr lang="fr-FR" dirty="0"/>
              <a:t>Centraliser la gestion des données pour améliorer la coordination entre les départements.</a:t>
            </a:r>
          </a:p>
          <a:p>
            <a:pPr marL="285750" indent="-285750">
              <a:buFont typeface="Arial" panose="020B0604020202020204" pitchFamily="34" charset="0"/>
              <a:buChar char="•"/>
            </a:pPr>
            <a:r>
              <a:rPr lang="fr-FR" dirty="0"/>
              <a:t>Renforcer la sécurité des informations grâce à une séparation physique et au chiffrement des échanges.</a:t>
            </a:r>
          </a:p>
          <a:p>
            <a:pPr marL="285750" indent="-285750">
              <a:buFont typeface="Arial" panose="020B0604020202020204" pitchFamily="34" charset="0"/>
              <a:buChar char="•"/>
            </a:pPr>
            <a:r>
              <a:rPr lang="fr-FR" dirty="0"/>
              <a:t>Optimiser les performances en utilisant une base de données dédiée et en adaptant les ressources aux besoins spécifiques.</a:t>
            </a:r>
          </a:p>
          <a:p>
            <a:pPr marL="285750" indent="-285750">
              <a:buFont typeface="Arial" panose="020B0604020202020204" pitchFamily="34" charset="0"/>
              <a:buChar char="•"/>
            </a:pPr>
            <a:r>
              <a:rPr lang="fr-FR" dirty="0"/>
              <a:t>Assurer la conformité avec les normes de sécurité relatives à la protection des données.</a:t>
            </a:r>
          </a:p>
        </p:txBody>
      </p:sp>
      <p:pic>
        <p:nvPicPr>
          <p:cNvPr id="9" name="Espace réservé pour une image  8" descr="Une image contenant clipart, Dessin d’enfant&#10;&#10;Description générée automatiquement">
            <a:extLst>
              <a:ext uri="{FF2B5EF4-FFF2-40B4-BE49-F238E27FC236}">
                <a16:creationId xmlns:a16="http://schemas.microsoft.com/office/drawing/2014/main" id="{CBBB6181-FE84-50CD-E007-0059BC023956}"/>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17" b="17"/>
          <a:stretch>
            <a:fillRect/>
          </a:stretch>
        </p:blipFill>
        <p:spPr/>
      </p:pic>
    </p:spTree>
    <p:extLst>
      <p:ext uri="{BB962C8B-B14F-4D97-AF65-F5344CB8AC3E}">
        <p14:creationId xmlns:p14="http://schemas.microsoft.com/office/powerpoint/2010/main" val="329392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arn(inVertical)">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barn(inVertical)">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barn(inVertical)">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barn(inVertical)">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barn(inVertical)">
                                      <p:cBhvr>
                                        <p:cTn id="3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65125"/>
            <a:ext cx="10515600" cy="1325563"/>
          </a:xfrm>
        </p:spPr>
        <p:txBody>
          <a:bodyPr vert="horz" lIns="91440" tIns="45720" rIns="91440" bIns="45720" rtlCol="0" anchor="ctr" anchorCtr="0">
            <a:normAutofit/>
          </a:bodyPr>
          <a:lstStyle/>
          <a:p>
            <a:pPr algn="ctr"/>
            <a:r>
              <a:rPr lang="en-US" kern="1200" dirty="0">
                <a:latin typeface="+mj-lt"/>
                <a:ea typeface="+mj-ea"/>
                <a:cs typeface="+mj-cs"/>
              </a:rPr>
              <a:t>ARCHITECTURE</a:t>
            </a:r>
          </a:p>
        </p:txBody>
      </p:sp>
      <p:pic>
        <p:nvPicPr>
          <p:cNvPr id="9" name="Image 8" descr="Une image contenant texte, Appareils électroniques, capture d’écran, circuit&#10;&#10;Description générée automatiquement">
            <a:extLst>
              <a:ext uri="{FF2B5EF4-FFF2-40B4-BE49-F238E27FC236}">
                <a16:creationId xmlns:a16="http://schemas.microsoft.com/office/drawing/2014/main" id="{D8B5864B-F14E-AFD1-C1CB-35F7C8E1C341}"/>
              </a:ext>
            </a:extLst>
          </p:cNvPr>
          <p:cNvPicPr>
            <a:picLocks noChangeAspect="1"/>
          </p:cNvPicPr>
          <p:nvPr/>
        </p:nvPicPr>
        <p:blipFill>
          <a:blip r:embed="rId3"/>
          <a:stretch>
            <a:fillRect/>
          </a:stretch>
        </p:blipFill>
        <p:spPr>
          <a:xfrm>
            <a:off x="838200" y="1989550"/>
            <a:ext cx="6934200" cy="3969829"/>
          </a:xfrm>
          <a:prstGeom prst="rect">
            <a:avLst/>
          </a:prstGeom>
          <a:noFill/>
        </p:spPr>
      </p:pic>
      <p:sp>
        <p:nvSpPr>
          <p:cNvPr id="5" name="ZoneTexte 4">
            <a:extLst>
              <a:ext uri="{FF2B5EF4-FFF2-40B4-BE49-F238E27FC236}">
                <a16:creationId xmlns:a16="http://schemas.microsoft.com/office/drawing/2014/main" id="{1A57E1DE-D9B6-957F-F96A-11AE3F9781E6}"/>
              </a:ext>
            </a:extLst>
          </p:cNvPr>
          <p:cNvSpPr txBox="1"/>
          <p:nvPr/>
        </p:nvSpPr>
        <p:spPr>
          <a:xfrm>
            <a:off x="7903029" y="1825625"/>
            <a:ext cx="3450771" cy="4297680"/>
          </a:xfrm>
          <a:prstGeom prst="rect">
            <a:avLst/>
          </a:prstGeom>
        </p:spPr>
        <p:txBody>
          <a:bodyPr vert="horz" lIns="91440" tIns="45720" rIns="91440" bIns="45720" rtlCol="0">
            <a:normAutofit/>
          </a:bodyPr>
          <a:lstStyle/>
          <a:p>
            <a:pPr>
              <a:lnSpc>
                <a:spcPct val="90000"/>
              </a:lnSpc>
              <a:spcBef>
                <a:spcPts val="1000"/>
              </a:spcBef>
              <a:spcAft>
                <a:spcPts val="800"/>
              </a:spcAft>
              <a:buFont typeface="Arial" panose="020B0604020202020204" pitchFamily="34" charset="0"/>
            </a:pPr>
            <a:r>
              <a:rPr lang="fr-FR" dirty="0"/>
              <a:t>Cette architecture ERP, basée sur une séparation physique et un échange sécurisé, est conçue pour assurer la sécurité et l’efficacité de l’environnement applicatif avec Odoo et PostgreSQL.</a:t>
            </a:r>
            <a:endParaRPr lang="en-US" dirty="0"/>
          </a:p>
        </p:txBody>
      </p:sp>
    </p:spTree>
    <p:extLst>
      <p:ext uri="{BB962C8B-B14F-4D97-AF65-F5344CB8AC3E}">
        <p14:creationId xmlns:p14="http://schemas.microsoft.com/office/powerpoint/2010/main" val="366667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99285-7372-7DFE-7DE5-34D2D0D550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591AFF-4592-6731-6E7C-039002896733}"/>
              </a:ext>
            </a:extLst>
          </p:cNvPr>
          <p:cNvSpPr>
            <a:spLocks noGrp="1"/>
          </p:cNvSpPr>
          <p:nvPr>
            <p:ph type="title"/>
          </p:nvPr>
        </p:nvSpPr>
        <p:spPr>
          <a:xfrm>
            <a:off x="838200" y="365125"/>
            <a:ext cx="10515600" cy="1325563"/>
          </a:xfrm>
        </p:spPr>
        <p:txBody>
          <a:bodyPr anchor="ctr">
            <a:normAutofit/>
          </a:bodyPr>
          <a:lstStyle/>
          <a:p>
            <a:pPr algn="ctr"/>
            <a:r>
              <a:rPr lang="en-US" dirty="0"/>
              <a:t>CHOIX DES TECHNOLOGIE</a:t>
            </a:r>
          </a:p>
        </p:txBody>
      </p:sp>
      <p:pic>
        <p:nvPicPr>
          <p:cNvPr id="8" name="Image 7" descr="Une image contenant clipart, Police, logo, Graphique&#10;&#10;Description générée automatiquement">
            <a:extLst>
              <a:ext uri="{FF2B5EF4-FFF2-40B4-BE49-F238E27FC236}">
                <a16:creationId xmlns:a16="http://schemas.microsoft.com/office/drawing/2014/main" id="{C75113F4-1EFB-6671-2713-E7DE0332FE8F}"/>
              </a:ext>
            </a:extLst>
          </p:cNvPr>
          <p:cNvPicPr>
            <a:picLocks noChangeAspect="1"/>
          </p:cNvPicPr>
          <p:nvPr/>
        </p:nvPicPr>
        <p:blipFill>
          <a:blip r:embed="rId3">
            <a:extLst>
              <a:ext uri="{28A0092B-C50C-407E-A947-70E740481C1C}">
                <a14:useLocalDpi xmlns:a14="http://schemas.microsoft.com/office/drawing/2010/main" val="0"/>
              </a:ext>
            </a:extLst>
          </a:blip>
          <a:srcRect l="26223" r="28276" b="-1"/>
          <a:stretch/>
        </p:blipFill>
        <p:spPr>
          <a:xfrm>
            <a:off x="838201" y="1825625"/>
            <a:ext cx="3108958" cy="4297680"/>
          </a:xfrm>
          <a:prstGeom prst="rect">
            <a:avLst/>
          </a:prstGeom>
          <a:noFill/>
        </p:spPr>
      </p:pic>
      <p:pic>
        <p:nvPicPr>
          <p:cNvPr id="6" name="Image 5" descr="Une image contenant cercle, Police, Graphique, conception&#10;&#10;Description générée automatiquement">
            <a:extLst>
              <a:ext uri="{FF2B5EF4-FFF2-40B4-BE49-F238E27FC236}">
                <a16:creationId xmlns:a16="http://schemas.microsoft.com/office/drawing/2014/main" id="{9BF26483-C3EE-0958-C990-29C664CA1C70}"/>
              </a:ext>
            </a:extLst>
          </p:cNvPr>
          <p:cNvPicPr>
            <a:picLocks noChangeAspect="1"/>
          </p:cNvPicPr>
          <p:nvPr/>
        </p:nvPicPr>
        <p:blipFill>
          <a:blip r:embed="rId4">
            <a:extLst>
              <a:ext uri="{28A0092B-C50C-407E-A947-70E740481C1C}">
                <a14:useLocalDpi xmlns:a14="http://schemas.microsoft.com/office/drawing/2010/main" val="0"/>
              </a:ext>
            </a:extLst>
          </a:blip>
          <a:srcRect r="4091" b="1"/>
          <a:stretch/>
        </p:blipFill>
        <p:spPr>
          <a:xfrm>
            <a:off x="4661820" y="1816916"/>
            <a:ext cx="6698156" cy="4297680"/>
          </a:xfrm>
          <a:prstGeom prst="rect">
            <a:avLst/>
          </a:prstGeom>
          <a:noFill/>
        </p:spPr>
      </p:pic>
    </p:spTree>
    <p:extLst>
      <p:ext uri="{BB962C8B-B14F-4D97-AF65-F5344CB8AC3E}">
        <p14:creationId xmlns:p14="http://schemas.microsoft.com/office/powerpoint/2010/main" val="17531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712B2-BB92-25C7-136F-1389B1CC20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8A6BD-41AF-8719-BF4F-D0792A0903CE}"/>
              </a:ext>
            </a:extLst>
          </p:cNvPr>
          <p:cNvSpPr>
            <a:spLocks noGrp="1"/>
          </p:cNvSpPr>
          <p:nvPr>
            <p:ph type="title"/>
          </p:nvPr>
        </p:nvSpPr>
        <p:spPr>
          <a:xfrm>
            <a:off x="838200" y="365125"/>
            <a:ext cx="10515600" cy="1325563"/>
          </a:xfrm>
        </p:spPr>
        <p:txBody>
          <a:bodyPr vert="horz" lIns="91440" tIns="45720" rIns="91440" bIns="45720" rtlCol="0" anchor="ctr" anchorCtr="0">
            <a:normAutofit/>
          </a:bodyPr>
          <a:lstStyle/>
          <a:p>
            <a:pPr algn="ctr"/>
            <a:r>
              <a:rPr lang="en-US" kern="1200" dirty="0">
                <a:latin typeface="+mj-lt"/>
                <a:ea typeface="+mj-ea"/>
                <a:cs typeface="+mj-cs"/>
              </a:rPr>
              <a:t>LA MISE EN PLACE LES COMPOSANTS TECHNIQUES</a:t>
            </a:r>
          </a:p>
        </p:txBody>
      </p:sp>
      <p:pic>
        <p:nvPicPr>
          <p:cNvPr id="3" name="Image 2" descr="Une image contenant texte, capture d’écran, Police&#10;&#10;Description générée automatiquement">
            <a:extLst>
              <a:ext uri="{FF2B5EF4-FFF2-40B4-BE49-F238E27FC236}">
                <a16:creationId xmlns:a16="http://schemas.microsoft.com/office/drawing/2014/main" id="{302286EB-1533-37E0-1B0A-50615FE18E91}"/>
              </a:ext>
            </a:extLst>
          </p:cNvPr>
          <p:cNvPicPr>
            <a:picLocks noChangeAspect="1"/>
          </p:cNvPicPr>
          <p:nvPr/>
        </p:nvPicPr>
        <p:blipFill>
          <a:blip r:embed="rId3"/>
          <a:stretch>
            <a:fillRect/>
          </a:stretch>
        </p:blipFill>
        <p:spPr>
          <a:xfrm>
            <a:off x="433466" y="2500948"/>
            <a:ext cx="6934200" cy="1473517"/>
          </a:xfrm>
          <a:prstGeom prst="rect">
            <a:avLst/>
          </a:prstGeom>
          <a:noFill/>
        </p:spPr>
      </p:pic>
      <p:sp>
        <p:nvSpPr>
          <p:cNvPr id="5" name="ZoneTexte 4">
            <a:extLst>
              <a:ext uri="{FF2B5EF4-FFF2-40B4-BE49-F238E27FC236}">
                <a16:creationId xmlns:a16="http://schemas.microsoft.com/office/drawing/2014/main" id="{C1E27BE0-0967-3FE9-2A2E-CE6DD26EE90C}"/>
              </a:ext>
            </a:extLst>
          </p:cNvPr>
          <p:cNvSpPr txBox="1"/>
          <p:nvPr/>
        </p:nvSpPr>
        <p:spPr>
          <a:xfrm>
            <a:off x="7903029" y="1825625"/>
            <a:ext cx="3450771" cy="4297680"/>
          </a:xfrm>
          <a:prstGeom prst="rect">
            <a:avLst/>
          </a:prstGeom>
        </p:spPr>
        <p:txBody>
          <a:bodyPr vert="horz" lIns="91440" tIns="45720" rIns="91440" bIns="45720" rtlCol="0">
            <a:normAutofit/>
          </a:bodyPr>
          <a:lstStyle/>
          <a:p>
            <a:pPr>
              <a:lnSpc>
                <a:spcPct val="90000"/>
              </a:lnSpc>
              <a:spcBef>
                <a:spcPts val="1000"/>
              </a:spcBef>
              <a:spcAft>
                <a:spcPts val="800"/>
              </a:spcAft>
              <a:buFont typeface="Arial" panose="020B0604020202020204" pitchFamily="34" charset="0"/>
            </a:pPr>
            <a:r>
              <a:rPr lang="en-US" b="1" u="sng" dirty="0"/>
              <a:t>1 </a:t>
            </a:r>
            <a:r>
              <a:rPr lang="en-US" b="1" u="sng" dirty="0" err="1"/>
              <a:t>ère</a:t>
            </a:r>
            <a:r>
              <a:rPr lang="en-US" b="1" u="sng" dirty="0"/>
              <a:t> étape: Installation et configuration PostgreSQL sur Ubuntu</a:t>
            </a:r>
            <a:endParaRPr lang="en-US" u="sng" dirty="0"/>
          </a:p>
        </p:txBody>
      </p:sp>
    </p:spTree>
    <p:extLst>
      <p:ext uri="{BB962C8B-B14F-4D97-AF65-F5344CB8AC3E}">
        <p14:creationId xmlns:p14="http://schemas.microsoft.com/office/powerpoint/2010/main" val="122712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5F657-48CA-4ADB-B29A-9714F0BE88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EF2BB2-E60B-61B1-1A76-5E75BDA381BC}"/>
              </a:ext>
            </a:extLst>
          </p:cNvPr>
          <p:cNvSpPr>
            <a:spLocks noGrp="1"/>
          </p:cNvSpPr>
          <p:nvPr>
            <p:ph type="title"/>
          </p:nvPr>
        </p:nvSpPr>
        <p:spPr>
          <a:xfrm>
            <a:off x="838200" y="365125"/>
            <a:ext cx="10515600" cy="1325563"/>
          </a:xfrm>
        </p:spPr>
        <p:txBody>
          <a:bodyPr vert="horz" lIns="91440" tIns="45720" rIns="91440" bIns="45720" rtlCol="0" anchor="ctr" anchorCtr="0">
            <a:normAutofit/>
          </a:bodyPr>
          <a:lstStyle/>
          <a:p>
            <a:pPr algn="ctr"/>
            <a:r>
              <a:rPr lang="en-US" kern="1200">
                <a:latin typeface="+mj-lt"/>
                <a:ea typeface="+mj-ea"/>
                <a:cs typeface="+mj-cs"/>
              </a:rPr>
              <a:t>LA MISE EN PLACE LES COMPOSANTS TECHNIQUES</a:t>
            </a:r>
          </a:p>
        </p:txBody>
      </p:sp>
      <p:sp>
        <p:nvSpPr>
          <p:cNvPr id="5" name="ZoneTexte 4">
            <a:extLst>
              <a:ext uri="{FF2B5EF4-FFF2-40B4-BE49-F238E27FC236}">
                <a16:creationId xmlns:a16="http://schemas.microsoft.com/office/drawing/2014/main" id="{592F3378-DEA2-8476-FCB0-F18467F920B7}"/>
              </a:ext>
            </a:extLst>
          </p:cNvPr>
          <p:cNvSpPr txBox="1"/>
          <p:nvPr/>
        </p:nvSpPr>
        <p:spPr>
          <a:xfrm>
            <a:off x="7903029" y="1825625"/>
            <a:ext cx="3450771" cy="4297680"/>
          </a:xfrm>
          <a:prstGeom prst="rect">
            <a:avLst/>
          </a:prstGeom>
        </p:spPr>
        <p:txBody>
          <a:bodyPr vert="horz" lIns="91440" tIns="45720" rIns="91440" bIns="45720" rtlCol="0">
            <a:normAutofit/>
          </a:bodyPr>
          <a:lstStyle/>
          <a:p>
            <a:pPr>
              <a:lnSpc>
                <a:spcPct val="90000"/>
              </a:lnSpc>
              <a:spcBef>
                <a:spcPts val="1000"/>
              </a:spcBef>
              <a:spcAft>
                <a:spcPts val="800"/>
              </a:spcAft>
              <a:buFont typeface="Arial" panose="020B0604020202020204" pitchFamily="34" charset="0"/>
            </a:pPr>
            <a:r>
              <a:rPr lang="en-US" b="1" u="sng" dirty="0"/>
              <a:t>2 ème étape: Installation et configuration Odoo sur kali Linux</a:t>
            </a:r>
            <a:endParaRPr lang="en-US" u="sng" dirty="0"/>
          </a:p>
        </p:txBody>
      </p:sp>
      <p:pic>
        <p:nvPicPr>
          <p:cNvPr id="6" name="Image 5">
            <a:extLst>
              <a:ext uri="{FF2B5EF4-FFF2-40B4-BE49-F238E27FC236}">
                <a16:creationId xmlns:a16="http://schemas.microsoft.com/office/drawing/2014/main" id="{FCD5E348-8CD3-0D4A-3669-F735D0E93135}"/>
              </a:ext>
            </a:extLst>
          </p:cNvPr>
          <p:cNvPicPr>
            <a:picLocks noChangeAspect="1"/>
          </p:cNvPicPr>
          <p:nvPr/>
        </p:nvPicPr>
        <p:blipFill>
          <a:blip r:embed="rId3"/>
          <a:stretch>
            <a:fillRect/>
          </a:stretch>
        </p:blipFill>
        <p:spPr>
          <a:xfrm>
            <a:off x="1013925" y="2855815"/>
            <a:ext cx="5082075" cy="1854462"/>
          </a:xfrm>
          <a:prstGeom prst="rect">
            <a:avLst/>
          </a:prstGeom>
        </p:spPr>
      </p:pic>
    </p:spTree>
    <p:extLst>
      <p:ext uri="{BB962C8B-B14F-4D97-AF65-F5344CB8AC3E}">
        <p14:creationId xmlns:p14="http://schemas.microsoft.com/office/powerpoint/2010/main" val="367931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36CC4-4C56-A23A-E7AE-F281F05799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C76512-5DCC-D3C0-9054-27779C02C58F}"/>
              </a:ext>
            </a:extLst>
          </p:cNvPr>
          <p:cNvSpPr>
            <a:spLocks noGrp="1"/>
          </p:cNvSpPr>
          <p:nvPr>
            <p:ph type="title"/>
          </p:nvPr>
        </p:nvSpPr>
        <p:spPr>
          <a:xfrm>
            <a:off x="838200" y="365125"/>
            <a:ext cx="10515600" cy="1325563"/>
          </a:xfrm>
        </p:spPr>
        <p:txBody>
          <a:bodyPr vert="horz" lIns="91440" tIns="45720" rIns="91440" bIns="45720" rtlCol="0" anchor="ctr" anchorCtr="0">
            <a:normAutofit/>
          </a:bodyPr>
          <a:lstStyle/>
          <a:p>
            <a:r>
              <a:rPr lang="en-US" kern="1200">
                <a:latin typeface="+mj-lt"/>
                <a:ea typeface="+mj-ea"/>
                <a:cs typeface="+mj-cs"/>
              </a:rPr>
              <a:t>SECURISATION DE LA COMMUNICATION</a:t>
            </a:r>
          </a:p>
        </p:txBody>
      </p:sp>
      <p:pic>
        <p:nvPicPr>
          <p:cNvPr id="4" name="Image 3" descr="Une image contenant texte, capture d’écran&#10;&#10;Description générée automatiquement">
            <a:extLst>
              <a:ext uri="{FF2B5EF4-FFF2-40B4-BE49-F238E27FC236}">
                <a16:creationId xmlns:a16="http://schemas.microsoft.com/office/drawing/2014/main" id="{544B468C-386F-8FAB-FF37-73ACBE7FD952}"/>
              </a:ext>
            </a:extLst>
          </p:cNvPr>
          <p:cNvPicPr>
            <a:picLocks noChangeAspect="1"/>
          </p:cNvPicPr>
          <p:nvPr/>
        </p:nvPicPr>
        <p:blipFill>
          <a:blip r:embed="rId3"/>
          <a:stretch>
            <a:fillRect/>
          </a:stretch>
        </p:blipFill>
        <p:spPr>
          <a:xfrm>
            <a:off x="838200" y="3151029"/>
            <a:ext cx="6934200" cy="1646871"/>
          </a:xfrm>
          <a:prstGeom prst="rect">
            <a:avLst/>
          </a:prstGeom>
          <a:noFill/>
        </p:spPr>
      </p:pic>
      <p:sp>
        <p:nvSpPr>
          <p:cNvPr id="3" name="ZoneTexte 2">
            <a:extLst>
              <a:ext uri="{FF2B5EF4-FFF2-40B4-BE49-F238E27FC236}">
                <a16:creationId xmlns:a16="http://schemas.microsoft.com/office/drawing/2014/main" id="{EB077DE4-22B4-18F2-6345-6414F7A0C96A}"/>
              </a:ext>
            </a:extLst>
          </p:cNvPr>
          <p:cNvSpPr txBox="1"/>
          <p:nvPr/>
        </p:nvSpPr>
        <p:spPr>
          <a:xfrm>
            <a:off x="7903029" y="1825625"/>
            <a:ext cx="3450771" cy="4297680"/>
          </a:xfrm>
          <a:prstGeom prst="rect">
            <a:avLst/>
          </a:prstGeom>
        </p:spPr>
        <p:txBody>
          <a:bodyPr vert="horz" lIns="91440" tIns="45720" rIns="91440" bIns="45720" rtlCol="0">
            <a:normAutofit/>
          </a:bodyPr>
          <a:lstStyle/>
          <a:p>
            <a:r>
              <a:rPr lang="fr-TN" dirty="0"/>
              <a:t>Cette commande vous affichera une liste des connexions actives avec leur adresse IP et l'état SSL. </a:t>
            </a:r>
          </a:p>
          <a:p>
            <a:r>
              <a:rPr lang="fr-TN" dirty="0"/>
              <a:t>=</a:t>
            </a:r>
            <a:r>
              <a:rPr lang="fr-TN" dirty="0">
                <a:sym typeface="Wingdings" panose="05000000000000000000" pitchFamily="2" charset="2"/>
              </a:rPr>
              <a:t></a:t>
            </a:r>
            <a:r>
              <a:rPr lang="fr-TN" dirty="0"/>
              <a:t>La colonne </a:t>
            </a:r>
            <a:r>
              <a:rPr lang="fr-TN" dirty="0" err="1"/>
              <a:t>ssl</a:t>
            </a:r>
            <a:r>
              <a:rPr lang="fr-TN" dirty="0"/>
              <a:t> affiche t (</a:t>
            </a:r>
            <a:r>
              <a:rPr lang="fr-TN" dirty="0" err="1"/>
              <a:t>true</a:t>
            </a:r>
            <a:r>
              <a:rPr lang="fr-TN" dirty="0"/>
              <a:t>), cela signifie que la connexion est bien chiffrée.</a:t>
            </a:r>
          </a:p>
        </p:txBody>
      </p:sp>
    </p:spTree>
    <p:extLst>
      <p:ext uri="{BB962C8B-B14F-4D97-AF65-F5344CB8AC3E}">
        <p14:creationId xmlns:p14="http://schemas.microsoft.com/office/powerpoint/2010/main" val="90615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398C8-1648-4419-F023-3361E26F7407}"/>
            </a:ext>
          </a:extLst>
        </p:cNvPr>
        <p:cNvGrpSpPr/>
        <p:nvPr/>
      </p:nvGrpSpPr>
      <p:grpSpPr>
        <a:xfrm>
          <a:off x="0" y="0"/>
          <a:ext cx="0" cy="0"/>
          <a:chOff x="0" y="0"/>
          <a:chExt cx="0" cy="0"/>
        </a:xfrm>
      </p:grpSpPr>
      <p:pic>
        <p:nvPicPr>
          <p:cNvPr id="10" name="Image 9" descr="Une image contenant Police, blanc, Graphique, symbole&#10;&#10;Description générée automatiquement">
            <a:extLst>
              <a:ext uri="{FF2B5EF4-FFF2-40B4-BE49-F238E27FC236}">
                <a16:creationId xmlns:a16="http://schemas.microsoft.com/office/drawing/2014/main" id="{175A06CF-9B52-488B-95FB-646C271C38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40762"/>
            <a:ext cx="7123067" cy="3429625"/>
          </a:xfrm>
          <a:prstGeom prst="rect">
            <a:avLst/>
          </a:prstGeom>
        </p:spPr>
      </p:pic>
      <p:sp>
        <p:nvSpPr>
          <p:cNvPr id="14" name="ZoneTexte 13">
            <a:extLst>
              <a:ext uri="{FF2B5EF4-FFF2-40B4-BE49-F238E27FC236}">
                <a16:creationId xmlns:a16="http://schemas.microsoft.com/office/drawing/2014/main" id="{BA63C2D1-A287-EBEF-CD8B-2B3BF663D366}"/>
              </a:ext>
            </a:extLst>
          </p:cNvPr>
          <p:cNvSpPr txBox="1"/>
          <p:nvPr/>
        </p:nvSpPr>
        <p:spPr>
          <a:xfrm>
            <a:off x="5295276" y="4170387"/>
            <a:ext cx="6093500" cy="1200329"/>
          </a:xfrm>
          <a:prstGeom prst="rect">
            <a:avLst/>
          </a:prstGeom>
          <a:noFill/>
        </p:spPr>
        <p:txBody>
          <a:bodyPr wrap="square">
            <a:spAutoFit/>
          </a:bodyPr>
          <a:lstStyle/>
          <a:p>
            <a:pPr algn="just"/>
            <a:r>
              <a:rPr lang="fr-FR" dirty="0"/>
              <a:t>La sécurisation des communications entre Odoo et PostgreSQL, grâce à des certificats SSL et des connexions sécurisées, garantit la protection des données et prépare le terrain pour les tests et la validation de la solution.</a:t>
            </a:r>
            <a:endParaRPr lang="fr-TN" dirty="0"/>
          </a:p>
        </p:txBody>
      </p:sp>
    </p:spTree>
    <p:extLst>
      <p:ext uri="{BB962C8B-B14F-4D97-AF65-F5344CB8AC3E}">
        <p14:creationId xmlns:p14="http://schemas.microsoft.com/office/powerpoint/2010/main" val="72587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2.xml><?xml version="1.0" encoding="utf-8"?>
<ds:datastoreItem xmlns:ds="http://schemas.openxmlformats.org/officeDocument/2006/customXml" ds:itemID="{E130005B-6102-4F3C-A26F-485DF1BF97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BC90B52-91C7-4BE9-8AE0-180FFFE1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{267AC42B-1890-4B8C-B237-47B6B853265D}tf78504181_win32</Template>
  <TotalTime>7246</TotalTime>
  <Words>325</Words>
  <Application>Microsoft Office PowerPoint</Application>
  <PresentationFormat>Grand écran</PresentationFormat>
  <Paragraphs>32</Paragraphs>
  <Slides>9</Slides>
  <Notes>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vt:i4>
      </vt:variant>
    </vt:vector>
  </HeadingPairs>
  <TitlesOfParts>
    <vt:vector size="17" baseType="lpstr">
      <vt:lpstr>Aptos</vt:lpstr>
      <vt:lpstr>Arial</vt:lpstr>
      <vt:lpstr>Avenir Next LT Pro</vt:lpstr>
      <vt:lpstr>Avenir Next LT Pro Light</vt:lpstr>
      <vt:lpstr>Calibri</vt:lpstr>
      <vt:lpstr>Tw Cen MT</vt:lpstr>
      <vt:lpstr>Wingdings</vt:lpstr>
      <vt:lpstr>Custom</vt:lpstr>
      <vt:lpstr>Présentation PowerPoint</vt:lpstr>
      <vt:lpstr>INTRODUCTION</vt:lpstr>
      <vt:lpstr>OBJECTIFS</vt:lpstr>
      <vt:lpstr>ARCHITECTURE</vt:lpstr>
      <vt:lpstr>CHOIX DES TECHNOLOGIE</vt:lpstr>
      <vt:lpstr>LA MISE EN PLACE LES COMPOSANTS TECHNIQUES</vt:lpstr>
      <vt:lpstr>LA MISE EN PLACE LES COMPOSANTS TECHNIQUES</vt:lpstr>
      <vt:lpstr>SECURISATION DE LA COMMUNICATION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aymen kouki</dc:creator>
  <cp:lastModifiedBy>aymen kouki</cp:lastModifiedBy>
  <cp:revision>11</cp:revision>
  <dcterms:created xsi:type="dcterms:W3CDTF">2024-10-09T21:41:24Z</dcterms:created>
  <dcterms:modified xsi:type="dcterms:W3CDTF">2024-10-30T14:20:43Z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