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97" r:id="rId2"/>
    <p:sldId id="599" r:id="rId3"/>
    <p:sldId id="6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47">
          <p15:clr>
            <a:srgbClr val="A4A3A4"/>
          </p15:clr>
        </p15:guide>
        <p15:guide id="4" pos="4214">
          <p15:clr>
            <a:srgbClr val="A4A3A4"/>
          </p15:clr>
        </p15:guide>
        <p15:guide id="5" orient="horz" pos="559">
          <p15:clr>
            <a:srgbClr val="A4A3A4"/>
          </p15:clr>
        </p15:guide>
        <p15:guide id="6" orient="horz" pos="4182">
          <p15:clr>
            <a:srgbClr val="A4A3A4"/>
          </p15:clr>
        </p15:guide>
        <p15:guide id="7" pos="369">
          <p15:clr>
            <a:srgbClr val="A4A3A4"/>
          </p15:clr>
        </p15:guide>
        <p15:guide id="8" pos="3801">
          <p15:clr>
            <a:srgbClr val="A4A3A4"/>
          </p15:clr>
        </p15:guide>
        <p15:guide id="9" orient="horz" pos="2466">
          <p15:clr>
            <a:srgbClr val="A4A3A4"/>
          </p15:clr>
        </p15:guide>
        <p15:guide id="10" orient="horz" pos="1006">
          <p15:clr>
            <a:srgbClr val="A4A3A4"/>
          </p15:clr>
        </p15:guide>
        <p15:guide id="11" orient="horz" pos="3974">
          <p15:clr>
            <a:srgbClr val="A4A3A4"/>
          </p15:clr>
        </p15:guide>
        <p15:guide id="12" pos="7450">
          <p15:clr>
            <a:srgbClr val="A4A3A4"/>
          </p15:clr>
        </p15:guide>
        <p15:guide id="13" pos="241">
          <p15:clr>
            <a:srgbClr val="A4A3A4"/>
          </p15:clr>
        </p15:guide>
        <p15:guide id="14" pos="414">
          <p15:clr>
            <a:srgbClr val="A4A3A4"/>
          </p15:clr>
        </p15:guide>
        <p15:guide id="15" pos="7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28700"/>
    <a:srgbClr val="7E8919"/>
    <a:srgbClr val="14324D"/>
    <a:srgbClr val="B92F26"/>
    <a:srgbClr val="E9EBEF"/>
    <a:srgbClr val="CED4DE"/>
    <a:srgbClr val="DDDBDB"/>
    <a:srgbClr val="B5B0B1"/>
    <a:srgbClr val="E9E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61143" autoAdjust="0"/>
  </p:normalViewPr>
  <p:slideViewPr>
    <p:cSldViewPr snapToGrid="0">
      <p:cViewPr varScale="1">
        <p:scale>
          <a:sx n="63" d="100"/>
          <a:sy n="63" d="100"/>
        </p:scale>
        <p:origin x="102" y="240"/>
      </p:cViewPr>
      <p:guideLst>
        <p:guide orient="horz" pos="2160"/>
        <p:guide pos="3840"/>
        <p:guide orient="horz" pos="947"/>
        <p:guide pos="4214"/>
        <p:guide orient="horz" pos="559"/>
        <p:guide orient="horz" pos="4182"/>
        <p:guide pos="369"/>
        <p:guide pos="3801"/>
        <p:guide orient="horz" pos="2466"/>
        <p:guide orient="horz" pos="1006"/>
        <p:guide orient="horz" pos="3974"/>
        <p:guide pos="7450"/>
        <p:guide pos="241"/>
        <p:guide pos="414"/>
        <p:guide pos="7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ADF20-8178-6F4A-BE90-01D034AE42D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373F-A01D-CB4F-BBC5-EF3E75B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6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BB47-7E81-43D5-8057-0FD6EF5435E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F5E22-1F14-4F85-90B0-85A6ADCB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7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y_b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0000">
                <a:srgbClr val="0F2551">
                  <a:alpha val="90000"/>
                </a:srgbClr>
              </a:gs>
            </a:gsLst>
            <a:lin ang="1944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0">
                <a:srgbClr val="071228">
                  <a:alpha val="95000"/>
                </a:srgbClr>
              </a:gs>
            </a:gsLst>
            <a:lin ang="178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8" y="5200639"/>
            <a:ext cx="2887237" cy="10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eg_dark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7" y="325673"/>
            <a:ext cx="2095634" cy="773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379346"/>
            <a:ext cx="12188952" cy="385983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1382621"/>
            <a:ext cx="12192000" cy="377907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7000">
                <a:srgbClr val="203A65"/>
              </a:gs>
            </a:gsLst>
            <a:lin ang="1944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6595" y="4718895"/>
            <a:ext cx="12192000" cy="548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 bwMode="white">
          <a:xfrm>
            <a:off x="509151" y="2980432"/>
            <a:ext cx="4845487" cy="1149545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00000"/>
              </a:lnSpc>
              <a:defRPr lang="en-US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lnSpc>
                <a:spcPct val="9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509152" y="5429969"/>
            <a:ext cx="5123198" cy="475771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02216" y="6405722"/>
            <a:ext cx="307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EA5CE"/>
                </a:solidFill>
              </a:rPr>
              <a:t>#</a:t>
            </a:r>
            <a:r>
              <a:rPr lang="en-US" sz="1200" dirty="0" err="1" smtClean="0">
                <a:solidFill>
                  <a:srgbClr val="7EA5CE"/>
                </a:solidFill>
              </a:rPr>
              <a:t>compromisenothing</a:t>
            </a:r>
            <a:endParaRPr lang="en-US" sz="1200" dirty="0">
              <a:solidFill>
                <a:srgbClr val="7EA5C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7499" y="6475011"/>
            <a:ext cx="604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7EA5CE"/>
                </a:solidFill>
              </a:rPr>
              <a:t>©</a:t>
            </a:r>
            <a:r>
              <a:rPr lang="en-US" sz="1200" baseline="0" dirty="0" smtClean="0">
                <a:solidFill>
                  <a:srgbClr val="7EA5CE"/>
                </a:solidFill>
              </a:rPr>
              <a:t> Copyright 2014 Tegile Systems, All Rights Reserved. Company Confidential.</a:t>
            </a:r>
            <a:endParaRPr lang="en-US" sz="1200" dirty="0" smtClean="0">
              <a:solidFill>
                <a:srgbClr val="7EA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44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1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520700" y="1817688"/>
            <a:ext cx="10515600" cy="4362450"/>
          </a:xfrm>
        </p:spPr>
        <p:txBody>
          <a:bodyPr lIns="91440" tIns="0" bIns="1188720"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31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97536"/>
            <a:ext cx="12192000" cy="2145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3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135963"/>
            <a:ext cx="12192000" cy="490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g_dark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7" y="325673"/>
            <a:ext cx="2095634" cy="773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379346"/>
            <a:ext cx="12188952" cy="3859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376064"/>
            <a:ext cx="12192000" cy="377907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7000">
                <a:srgbClr val="203A65"/>
              </a:gs>
            </a:gsLst>
            <a:lin ang="1944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6595" y="4718895"/>
            <a:ext cx="12192000" cy="548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 bwMode="white">
          <a:xfrm>
            <a:off x="509151" y="2980432"/>
            <a:ext cx="4845487" cy="1149545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00000"/>
              </a:lnSpc>
              <a:defRPr lang="en-US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lnSpc>
                <a:spcPct val="9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802216" y="6405722"/>
            <a:ext cx="307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EA5CE"/>
                </a:solidFill>
              </a:rPr>
              <a:t>#</a:t>
            </a:r>
            <a:r>
              <a:rPr lang="en-US" sz="1200" dirty="0" err="1" smtClean="0">
                <a:solidFill>
                  <a:srgbClr val="7EA5CE"/>
                </a:solidFill>
              </a:rPr>
              <a:t>compromisenothing</a:t>
            </a:r>
            <a:endParaRPr lang="en-US" sz="1200" dirty="0">
              <a:solidFill>
                <a:srgbClr val="7EA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21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135963"/>
            <a:ext cx="12192000" cy="490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g_dark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7" y="325673"/>
            <a:ext cx="2095634" cy="773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379346"/>
            <a:ext cx="12188952" cy="385983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376064"/>
            <a:ext cx="12192000" cy="377907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7000">
                <a:srgbClr val="203A65"/>
              </a:gs>
            </a:gsLst>
            <a:lin ang="1944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6595" y="4718895"/>
            <a:ext cx="12192000" cy="548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 bwMode="white">
          <a:xfrm>
            <a:off x="509151" y="2980432"/>
            <a:ext cx="4845487" cy="1149545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00000"/>
              </a:lnSpc>
              <a:defRPr lang="en-US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lnSpc>
                <a:spcPct val="9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802216" y="6405722"/>
            <a:ext cx="307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EA5CE"/>
                </a:solidFill>
              </a:rPr>
              <a:t>#</a:t>
            </a:r>
            <a:r>
              <a:rPr lang="en-US" sz="1200" dirty="0" err="1" smtClean="0">
                <a:solidFill>
                  <a:srgbClr val="7EA5CE"/>
                </a:solidFill>
              </a:rPr>
              <a:t>compromisenothing</a:t>
            </a:r>
            <a:endParaRPr lang="en-US" sz="1200" dirty="0">
              <a:solidFill>
                <a:srgbClr val="7EA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84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700" y="214604"/>
            <a:ext cx="10515600" cy="119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1463995"/>
            <a:ext cx="12192000" cy="0"/>
          </a:xfrm>
          <a:prstGeom prst="line">
            <a:avLst/>
          </a:prstGeom>
          <a:ln>
            <a:solidFill>
              <a:srgbClr val="B5B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 userDrawn="1"/>
        </p:nvSpPr>
        <p:spPr>
          <a:xfrm>
            <a:off x="35" y="1387675"/>
            <a:ext cx="1793939" cy="87630"/>
          </a:xfrm>
          <a:prstGeom prst="rect">
            <a:avLst/>
          </a:prstGeom>
          <a:solidFill>
            <a:srgbClr val="B92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30854" y="6393334"/>
            <a:ext cx="557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5841E38-89F5-47E8-AAFB-CC769CC07ECB}" type="slidenum">
              <a:rPr lang="en-US" sz="1100" smtClean="0">
                <a:solidFill>
                  <a:srgbClr val="7EA5CE"/>
                </a:solidFill>
              </a:rPr>
              <a:pPr algn="l"/>
              <a:t>‹#›</a:t>
            </a:fld>
            <a:endParaRPr lang="en-US" sz="1100" dirty="0">
              <a:solidFill>
                <a:srgbClr val="7EA5C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2216" y="6405722"/>
            <a:ext cx="307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EA5CE"/>
                </a:solidFill>
              </a:rPr>
              <a:t>#</a:t>
            </a:r>
            <a:r>
              <a:rPr lang="en-US" sz="1200" dirty="0" err="1" smtClean="0">
                <a:solidFill>
                  <a:srgbClr val="7EA5CE"/>
                </a:solidFill>
              </a:rPr>
              <a:t>compromisenothing</a:t>
            </a:r>
            <a:endParaRPr lang="en-US" sz="1200" dirty="0">
              <a:solidFill>
                <a:srgbClr val="7EA5C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490" y="6415247"/>
            <a:ext cx="604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7EA5CE"/>
                </a:solidFill>
              </a:rPr>
              <a:t>©</a:t>
            </a:r>
            <a:r>
              <a:rPr lang="en-US" sz="1200" baseline="0" dirty="0" smtClean="0">
                <a:solidFill>
                  <a:srgbClr val="7EA5CE"/>
                </a:solidFill>
              </a:rPr>
              <a:t> Copyright 2014 Tegile Systems, All Rights Reserved. Company Confidential.</a:t>
            </a:r>
            <a:endParaRPr lang="en-US" sz="1200" dirty="0" smtClean="0">
              <a:solidFill>
                <a:srgbClr val="7EA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6" r:id="rId3"/>
    <p:sldLayoutId id="2147483657" r:id="rId4"/>
    <p:sldLayoutId id="2147483654" r:id="rId5"/>
    <p:sldLayoutId id="2147483655" r:id="rId6"/>
    <p:sldLayoutId id="2147483660" r:id="rId7"/>
    <p:sldLayoutId id="2147483661" r:id="rId8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4400" kern="1200" dirty="0" smtClean="0">
          <a:solidFill>
            <a:srgbClr val="3B6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2C2A2B"/>
          </a:solidFill>
          <a:latin typeface="+mj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2C2A2B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C2A2B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2A2B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2A2B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9151" y="2955040"/>
            <a:ext cx="4845487" cy="1200329"/>
          </a:xfrm>
        </p:spPr>
        <p:txBody>
          <a:bodyPr/>
          <a:lstStyle/>
          <a:p>
            <a:r>
              <a:rPr lang="en-US" dirty="0" smtClean="0"/>
              <a:t>Converged Infrastructure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39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68187" y="1600199"/>
            <a:ext cx="1703294" cy="3644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 defTabSz="1143000">
              <a:buFont typeface="Arial" panose="020B0604020202020204" pitchFamily="34" charset="0"/>
              <a:buChar char="•"/>
              <a:tabLst>
                <a:tab pos="0" algn="l"/>
                <a:tab pos="457200" algn="l"/>
              </a:tabLst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Rack and stack all compute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, networking and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174625" indent="-174625" defTabSz="1143000">
              <a:buFont typeface="Arial" panose="020B0604020202020204" pitchFamily="34" charset="0"/>
              <a:buChar char="•"/>
              <a:tabLst>
                <a:tab pos="0" algn="l"/>
                <a:tab pos="457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Initial configuration, </a:t>
            </a:r>
            <a:r>
              <a:rPr lang="en-US" sz="1200" dirty="0">
                <a:solidFill>
                  <a:schemeClr val="tx1"/>
                </a:solidFill>
              </a:rPr>
              <a:t>access to compute, network, and storage management </a:t>
            </a:r>
            <a:r>
              <a:rPr lang="en-US" sz="1200" dirty="0" smtClean="0">
                <a:solidFill>
                  <a:schemeClr val="tx1"/>
                </a:solidFill>
              </a:rPr>
              <a:t>points</a:t>
            </a:r>
          </a:p>
          <a:p>
            <a:pPr marL="174625" indent="-174625" defTabSz="1143000">
              <a:buFont typeface="Arial" panose="020B0604020202020204" pitchFamily="34" charset="0"/>
              <a:buChar char="•"/>
              <a:tabLst>
                <a:tab pos="0" algn="l"/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Verify all items in stack are at the right firmware </a:t>
            </a:r>
            <a:r>
              <a:rPr lang="en-US" sz="1200" dirty="0">
                <a:solidFill>
                  <a:schemeClr val="tx1"/>
                </a:solidFill>
              </a:rPr>
              <a:t>levels</a:t>
            </a:r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187" y="793378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Setup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1294" y="1619908"/>
            <a:ext cx="1703294" cy="3644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Discover all the HW components – automatically or by manually registering with the orchestration engine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1295" y="813087"/>
            <a:ext cx="170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Discovery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34401" y="1587626"/>
            <a:ext cx="1703294" cy="3644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initial constructs to get hypervisor ready for install and setup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Install and initial configuration of Hypervisor (ship golden image?)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4401" y="793378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Configuration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17508" y="1587625"/>
            <a:ext cx="1703294" cy="3644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Allocate and provision compute,  network and storage resources for a tenant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Setup Backup and Recovery resources</a:t>
            </a:r>
            <a:endParaRPr lang="en-US" sz="1200" dirty="0">
              <a:solidFill>
                <a:schemeClr val="tx1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7507" y="793378"/>
            <a:ext cx="170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 Allocation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99692" y="1587624"/>
            <a:ext cx="1703294" cy="3644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</a:t>
            </a:r>
            <a:r>
              <a:rPr lang="en-US" sz="1200" dirty="0" smtClean="0">
                <a:solidFill>
                  <a:schemeClr val="tx1"/>
                </a:solidFill>
              </a:rPr>
              <a:t>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Assign backup and recovery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Visualize and monitor the virtual 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Move </a:t>
            </a:r>
            <a:r>
              <a:rPr lang="en-US" sz="1200" dirty="0">
                <a:solidFill>
                  <a:schemeClr val="tx1"/>
                </a:solidFill>
              </a:rPr>
              <a:t>VMs as necessary to different </a:t>
            </a:r>
            <a:r>
              <a:rPr lang="en-US" sz="1200" dirty="0" smtClean="0">
                <a:solidFill>
                  <a:schemeClr val="tx1"/>
                </a:solidFill>
              </a:rPr>
              <a:t>resources for </a:t>
            </a:r>
            <a:r>
              <a:rPr lang="en-US" sz="1200" dirty="0">
                <a:solidFill>
                  <a:schemeClr val="tx1"/>
                </a:solidFill>
              </a:rPr>
              <a:t>performance </a:t>
            </a:r>
            <a:r>
              <a:rPr lang="en-US" sz="1200" dirty="0" smtClean="0">
                <a:solidFill>
                  <a:schemeClr val="tx1"/>
                </a:solidFill>
              </a:rPr>
              <a:t>and capacity 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Delete VMs and Application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Test </a:t>
            </a:r>
            <a:r>
              <a:rPr lang="en-US" sz="1200" dirty="0">
                <a:solidFill>
                  <a:schemeClr val="tx1"/>
                </a:solidFill>
              </a:rPr>
              <a:t>DR, backup/recovery </a:t>
            </a:r>
          </a:p>
          <a:p>
            <a:pPr marL="514350" indent="-514350">
              <a:buFont typeface="+mj-lt"/>
              <a:buAutoNum type="arabicParenR" startAt="9"/>
            </a:pP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9692" y="793378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 CRUD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671481" y="3167384"/>
            <a:ext cx="3788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54588" y="3167384"/>
            <a:ext cx="3788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38618" y="3167384"/>
            <a:ext cx="3788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920802" y="3167384"/>
            <a:ext cx="3788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68188" y="5748156"/>
            <a:ext cx="7951692" cy="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8538" y="5760728"/>
            <a:ext cx="28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Programmable Infrastructure (DevOps)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99692" y="572844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99691" y="5715871"/>
            <a:ext cx="170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Consumable Infrastructure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9110247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67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76565" y="1519518"/>
            <a:ext cx="2514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476565" y="2734235"/>
            <a:ext cx="2514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76565" y="3948952"/>
            <a:ext cx="2514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Tegile Storage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13835" y="3948951"/>
            <a:ext cx="1653989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Tegile 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792724" y="4221486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967824" y="4406151"/>
            <a:ext cx="113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489517" y="2734235"/>
            <a:ext cx="1653989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CoreStack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2"/>
            <a:endCxn id="5" idx="1"/>
          </p:cNvCxnSpPr>
          <p:nvPr/>
        </p:nvCxnSpPr>
        <p:spPr>
          <a:xfrm rot="16200000" flipH="1">
            <a:off x="3436415" y="3528731"/>
            <a:ext cx="757516" cy="997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" idx="1"/>
          </p:cNvCxnSpPr>
          <p:nvPr/>
        </p:nvCxnSpPr>
        <p:spPr>
          <a:xfrm>
            <a:off x="4143506" y="3191435"/>
            <a:ext cx="333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2" idx="1"/>
          </p:cNvCxnSpPr>
          <p:nvPr/>
        </p:nvCxnSpPr>
        <p:spPr>
          <a:xfrm flipV="1">
            <a:off x="4143506" y="1976718"/>
            <a:ext cx="3333059" cy="1214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805676" y="3006769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35528" y="853887"/>
            <a:ext cx="165398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 Management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Abiquo</a:t>
            </a:r>
            <a:r>
              <a:rPr lang="en-US" sz="1400" dirty="0" smtClean="0"/>
              <a:t>?)</a:t>
            </a:r>
            <a:endParaRPr lang="en-US" sz="1400" dirty="0"/>
          </a:p>
        </p:txBody>
      </p:sp>
      <p:cxnSp>
        <p:nvCxnSpPr>
          <p:cNvPr id="24" name="Elbow Connector 23"/>
          <p:cNvCxnSpPr>
            <a:stCxn id="22" idx="2"/>
            <a:endCxn id="21" idx="0"/>
          </p:cNvCxnSpPr>
          <p:nvPr/>
        </p:nvCxnSpPr>
        <p:spPr>
          <a:xfrm rot="16200000" flipH="1">
            <a:off x="1179780" y="2251030"/>
            <a:ext cx="1423148" cy="45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65148" y="1219199"/>
            <a:ext cx="3443772" cy="4966447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32290" y="5760819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IntelliStack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02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gilePalette">
      <a:dk1>
        <a:sysClr val="windowText" lastClr="000000"/>
      </a:dk1>
      <a:lt1>
        <a:sysClr val="window" lastClr="FFFFFF"/>
      </a:lt1>
      <a:dk2>
        <a:srgbClr val="2C2A2B"/>
      </a:dk2>
      <a:lt2>
        <a:srgbClr val="E7E6E6"/>
      </a:lt2>
      <a:accent1>
        <a:srgbClr val="3B6A9B"/>
      </a:accent1>
      <a:accent2>
        <a:srgbClr val="B92F26"/>
      </a:accent2>
      <a:accent3>
        <a:srgbClr val="D3DF52"/>
      </a:accent3>
      <a:accent4>
        <a:srgbClr val="85B4DF"/>
      </a:accent4>
      <a:accent5>
        <a:srgbClr val="2C2A2B"/>
      </a:accent5>
      <a:accent6>
        <a:srgbClr val="7E8919"/>
      </a:accent6>
      <a:hlink>
        <a:srgbClr val="2E75B5"/>
      </a:hlink>
      <a:folHlink>
        <a:srgbClr val="C0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158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Converged Infrastructure Management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Tegile Systems Intelligent Flash Arrays</dc:title>
  <dc:creator>Edward Jones</dc:creator>
  <cp:lastModifiedBy>gokul sathiacama</cp:lastModifiedBy>
  <cp:revision>466</cp:revision>
  <dcterms:created xsi:type="dcterms:W3CDTF">2014-07-01T04:45:22Z</dcterms:created>
  <dcterms:modified xsi:type="dcterms:W3CDTF">2015-12-15T14:43:12Z</dcterms:modified>
</cp:coreProperties>
</file>