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32"/>
  </p:notesMasterIdLst>
  <p:sldIdLst>
    <p:sldId id="256" r:id="rId4"/>
    <p:sldId id="286" r:id="rId5"/>
    <p:sldId id="258" r:id="rId6"/>
    <p:sldId id="259" r:id="rId7"/>
    <p:sldId id="260" r:id="rId8"/>
    <p:sldId id="261" r:id="rId9"/>
    <p:sldId id="262" r:id="rId10"/>
    <p:sldId id="267" r:id="rId11"/>
    <p:sldId id="268" r:id="rId12"/>
    <p:sldId id="266" r:id="rId13"/>
    <p:sldId id="270" r:id="rId14"/>
    <p:sldId id="271" r:id="rId15"/>
    <p:sldId id="272" r:id="rId16"/>
    <p:sldId id="285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69" r:id="rId29"/>
    <p:sldId id="284" r:id="rId30"/>
    <p:sldId id="263" r:id="rId3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/>
    <p:restoredTop sz="96327"/>
  </p:normalViewPr>
  <p:slideViewPr>
    <p:cSldViewPr>
      <p:cViewPr varScale="1">
        <p:scale>
          <a:sx n="151" d="100"/>
          <a:sy n="151" d="100"/>
        </p:scale>
        <p:origin x="108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0C50C-F46C-8A4B-8A41-6A6FBB958D92}" type="datetimeFigureOut">
              <a:rPr lang="en-US" smtClean="0"/>
              <a:t>12/3/21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3D443-CBAC-934A-8506-FB4DF260D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98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01E4-3F87-485E-BCF1-0932C51EED9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554C-9387-4378-80C2-5F7076CAC95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8">
            <a:extLst>
              <a:ext uri="{FF2B5EF4-FFF2-40B4-BE49-F238E27FC236}">
                <a16:creationId xmlns:a16="http://schemas.microsoft.com/office/drawing/2014/main" id="{DC0A9285-546C-824E-BB82-80DD4A7E57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272" y="2561844"/>
            <a:ext cx="4777596" cy="829533"/>
          </a:xfrm>
          <a:noFill/>
        </p:spPr>
        <p:txBody>
          <a:bodyPr lIns="182880" tIns="182880" rIns="182880" anchor="t">
            <a:normAutofit/>
          </a:bodyPr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A6C757-F494-C249-B435-958A389BFC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0117" y="590550"/>
            <a:ext cx="994225" cy="999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703C8E5-147E-4644-A094-238B240D41BF}"/>
              </a:ext>
            </a:extLst>
          </p:cNvPr>
          <p:cNvSpPr/>
          <p:nvPr userDrawn="1"/>
        </p:nvSpPr>
        <p:spPr>
          <a:xfrm>
            <a:off x="0" y="0"/>
            <a:ext cx="9144000" cy="166688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70F22-3D51-8D47-9BDC-3F4D49D359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486150"/>
            <a:ext cx="4776788" cy="762000"/>
          </a:xfrm>
        </p:spPr>
        <p:txBody>
          <a:bodyPr lIns="182880" tIns="0" rIns="182880" bIns="0"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43152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01E4-3F87-485E-BCF1-0932C51EED9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554C-9387-4378-80C2-5F7076CAC95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985433"/>
            <a:ext cx="9144000" cy="1491725"/>
          </a:xfrm>
        </p:spPr>
        <p:txBody>
          <a:bodyPr>
            <a:noAutofit/>
          </a:bodyPr>
          <a:lstStyle>
            <a:lvl1pPr marL="0" indent="0" algn="ctr">
              <a:buNone/>
              <a:defRPr sz="2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10" name="Picture 9" descr="cu screen b31b1b.psd">
            <a:extLst>
              <a:ext uri="{FF2B5EF4-FFF2-40B4-BE49-F238E27FC236}">
                <a16:creationId xmlns:a16="http://schemas.microsoft.com/office/drawing/2014/main" id="{2F0129F0-F30E-CA46-95D8-485C2699B0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374"/>
          <a:stretch/>
        </p:blipFill>
        <p:spPr>
          <a:xfrm>
            <a:off x="182033" y="402168"/>
            <a:ext cx="1113367" cy="101980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C174D41-7CC7-7D41-8BF1-2412C5E93533}"/>
              </a:ext>
            </a:extLst>
          </p:cNvPr>
          <p:cNvSpPr/>
          <p:nvPr userDrawn="1"/>
        </p:nvSpPr>
        <p:spPr>
          <a:xfrm>
            <a:off x="0" y="0"/>
            <a:ext cx="9144000" cy="166688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E059B75-688C-714C-A731-B1FA0FCA36C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276350"/>
            <a:ext cx="9144000" cy="685800"/>
          </a:xfrm>
        </p:spPr>
        <p:txBody>
          <a:bodyPr anchor="ctr">
            <a:noAutofit/>
          </a:bodyPr>
          <a:lstStyle>
            <a:lvl1pPr marL="0" indent="0" algn="ctr" defTabSz="914377" rtl="0" eaLnBrk="1" latinLnBrk="0" hangingPunct="1">
              <a:spcBef>
                <a:spcPct val="0"/>
              </a:spcBef>
              <a:buNone/>
              <a:defRPr lang="en-US" sz="3200" kern="1200" dirty="0" smtClean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 marL="0" indent="0" algn="ctr" defTabSz="914377" rtl="0" eaLnBrk="1" latinLnBrk="0" hangingPunct="1">
              <a:spcBef>
                <a:spcPct val="0"/>
              </a:spcBef>
              <a:buNone/>
              <a:defRPr lang="en-US" sz="3200" kern="1200" dirty="0" smtClean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2pPr>
            <a:lvl3pPr marL="0" indent="0" algn="ctr" defTabSz="914377" rtl="0" eaLnBrk="1" latinLnBrk="0" hangingPunct="1">
              <a:spcBef>
                <a:spcPct val="0"/>
              </a:spcBef>
              <a:buNone/>
              <a:defRPr lang="en-US" sz="3200" kern="1200" dirty="0" smtClean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3pPr>
            <a:lvl4pPr marL="0" indent="0" algn="ctr" defTabSz="914377" rtl="0" eaLnBrk="1" latinLnBrk="0" hangingPunct="1">
              <a:spcBef>
                <a:spcPct val="0"/>
              </a:spcBef>
              <a:buNone/>
              <a:defRPr lang="en-US" sz="3200" kern="1200" dirty="0" smtClean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4pPr>
            <a:lvl5pPr marL="0" indent="0" algn="ctr" defTabSz="914377" rtl="0" eaLnBrk="1" latinLnBrk="0" hangingPunct="1">
              <a:spcBef>
                <a:spcPct val="0"/>
              </a:spcBef>
              <a:buNone/>
              <a:defRPr lang="en-US" sz="3200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4029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01E4-3F87-485E-BCF1-0932C51EED9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554C-9387-4378-80C2-5F7076CAC95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85753" y="1428750"/>
            <a:ext cx="8678863" cy="2884887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285750" y="800100"/>
            <a:ext cx="8677656" cy="514350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3ACDC8-27DC-0145-A868-75822BC87982}"/>
              </a:ext>
            </a:extLst>
          </p:cNvPr>
          <p:cNvSpPr/>
          <p:nvPr userDrawn="1"/>
        </p:nvSpPr>
        <p:spPr>
          <a:xfrm>
            <a:off x="0" y="0"/>
            <a:ext cx="9144000" cy="166688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cu white lrg.psd">
            <a:extLst>
              <a:ext uri="{FF2B5EF4-FFF2-40B4-BE49-F238E27FC236}">
                <a16:creationId xmlns:a16="http://schemas.microsoft.com/office/drawing/2014/main" id="{6E01EECD-840D-AC48-AFCC-03304D0069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3" r="-704"/>
          <a:stretch/>
        </p:blipFill>
        <p:spPr>
          <a:xfrm>
            <a:off x="4103639" y="-95250"/>
            <a:ext cx="929024" cy="3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27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01E4-3F87-485E-BCF1-0932C51EED9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554C-9387-4378-80C2-5F7076CAC95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38726" y="3567547"/>
            <a:ext cx="825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  <a:latin typeface="Helvetica"/>
                <a:cs typeface="Helvetica"/>
              </a:rPr>
              <a:t>Photos, illustrations, graphics here.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287899" y="461820"/>
            <a:ext cx="8534400" cy="646331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289405" y="1200150"/>
            <a:ext cx="8534400" cy="1600200"/>
          </a:xfrm>
        </p:spPr>
        <p:txBody>
          <a:bodyPr numCol="2"/>
          <a:lstStyle/>
          <a:p>
            <a:pPr lvl="0"/>
            <a:r>
              <a:rPr lang="en-US" dirty="0"/>
              <a:t>Click to edit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375926-5564-7F41-982B-2CA540DB949F}"/>
              </a:ext>
            </a:extLst>
          </p:cNvPr>
          <p:cNvSpPr/>
          <p:nvPr userDrawn="1"/>
        </p:nvSpPr>
        <p:spPr>
          <a:xfrm>
            <a:off x="0" y="0"/>
            <a:ext cx="9144000" cy="166688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cu white lrg.psd">
            <a:extLst>
              <a:ext uri="{FF2B5EF4-FFF2-40B4-BE49-F238E27FC236}">
                <a16:creationId xmlns:a16="http://schemas.microsoft.com/office/drawing/2014/main" id="{FDCB217E-A06D-974D-8E3A-ED42CE06B2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3" r="-704"/>
          <a:stretch/>
        </p:blipFill>
        <p:spPr>
          <a:xfrm>
            <a:off x="4103639" y="-95250"/>
            <a:ext cx="929024" cy="35426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9CB0402-D9EA-C84A-BBAD-7D05BA74691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87338" y="2876550"/>
            <a:ext cx="8535987" cy="175260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Graphic</a:t>
            </a:r>
          </a:p>
        </p:txBody>
      </p:sp>
    </p:spTree>
    <p:extLst>
      <p:ext uri="{BB962C8B-B14F-4D97-AF65-F5344CB8AC3E}">
        <p14:creationId xmlns:p14="http://schemas.microsoft.com/office/powerpoint/2010/main" val="109238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01E4-3F87-485E-BCF1-0932C51EED9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554C-9387-4378-80C2-5F7076CAC95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38726" y="3567547"/>
            <a:ext cx="825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  <a:latin typeface="Helvetica"/>
                <a:cs typeface="Helvetica"/>
              </a:rPr>
              <a:t>Photos, illustrations, graphics here.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 hasCustomPrompt="1"/>
          </p:nvPr>
        </p:nvSpPr>
        <p:spPr>
          <a:xfrm>
            <a:off x="4800605" y="1085850"/>
            <a:ext cx="4050507" cy="365760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Graphic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287899" y="461818"/>
            <a:ext cx="6554707" cy="45258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289410" y="1085850"/>
            <a:ext cx="4358795" cy="3657600"/>
          </a:xfrm>
        </p:spPr>
        <p:txBody>
          <a:bodyPr numCol="1"/>
          <a:lstStyle/>
          <a:p>
            <a:pPr lvl="0"/>
            <a:r>
              <a:rPr lang="en-US" dirty="0"/>
              <a:t>Click to add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F9335A-E71C-3044-BC65-4FC387DA27B6}"/>
              </a:ext>
            </a:extLst>
          </p:cNvPr>
          <p:cNvSpPr/>
          <p:nvPr userDrawn="1"/>
        </p:nvSpPr>
        <p:spPr>
          <a:xfrm>
            <a:off x="0" y="0"/>
            <a:ext cx="9144000" cy="166688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cu white lrg.psd">
            <a:extLst>
              <a:ext uri="{FF2B5EF4-FFF2-40B4-BE49-F238E27FC236}">
                <a16:creationId xmlns:a16="http://schemas.microsoft.com/office/drawing/2014/main" id="{497F341F-F847-2445-8EF5-47EF63BEE8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3" r="-704"/>
          <a:stretch/>
        </p:blipFill>
        <p:spPr>
          <a:xfrm>
            <a:off x="4103639" y="-95250"/>
            <a:ext cx="929024" cy="3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11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01E4-3F87-485E-BCF1-0932C51EED9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554C-9387-4378-80C2-5F7076CAC95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69785"/>
            <a:ext cx="7467600" cy="403957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838200" y="1123950"/>
            <a:ext cx="7467600" cy="344805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Graphic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D4C3B8-C72A-234F-801D-62CC4EFC1473}"/>
              </a:ext>
            </a:extLst>
          </p:cNvPr>
          <p:cNvSpPr/>
          <p:nvPr userDrawn="1"/>
        </p:nvSpPr>
        <p:spPr>
          <a:xfrm>
            <a:off x="0" y="0"/>
            <a:ext cx="9144000" cy="166688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cu white lrg.psd">
            <a:extLst>
              <a:ext uri="{FF2B5EF4-FFF2-40B4-BE49-F238E27FC236}">
                <a16:creationId xmlns:a16="http://schemas.microsoft.com/office/drawing/2014/main" id="{0424A742-A864-314F-80E6-E197D7DB73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3" r="-704"/>
          <a:stretch/>
        </p:blipFill>
        <p:spPr>
          <a:xfrm>
            <a:off x="4103639" y="-95250"/>
            <a:ext cx="929024" cy="3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50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01E4-3F87-485E-BCF1-0932C51EED9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554C-9387-4378-80C2-5F7076CAC95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E419631-6A90-1D4B-9AC3-E03C8AA89D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6286" y="2197058"/>
            <a:ext cx="2498725" cy="679492"/>
          </a:xfrm>
          <a:noFill/>
        </p:spPr>
        <p:txBody>
          <a:bodyPr lIns="182880" tIns="91440" rIns="182880"/>
          <a:lstStyle>
            <a:lvl1pPr marL="0" indent="0">
              <a:buNone/>
              <a:defRPr baseline="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Thank You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464510-7A77-DB43-9098-69BAB51723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9627" y="590550"/>
            <a:ext cx="1019218" cy="102472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306357B-88AF-5E41-A0F9-506D230E0D01}"/>
              </a:ext>
            </a:extLst>
          </p:cNvPr>
          <p:cNvSpPr/>
          <p:nvPr userDrawn="1"/>
        </p:nvSpPr>
        <p:spPr>
          <a:xfrm>
            <a:off x="0" y="0"/>
            <a:ext cx="9144000" cy="166688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11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601E4-3F87-485E-BCF1-0932C51EED9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5554C-9387-4378-80C2-5F7076CAC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0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1" r:id="rId4"/>
    <p:sldLayoutId id="2147483665" r:id="rId5"/>
    <p:sldLayoutId id="2147483657" r:id="rId6"/>
    <p:sldLayoutId id="2147483669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377" rtl="0" eaLnBrk="1" latinLnBrk="0" hangingPunct="1">
        <a:spcBef>
          <a:spcPct val="0"/>
        </a:spcBef>
        <a:buNone/>
        <a:defRPr sz="32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3A5A4-1DB7-DF45-8217-FB625C53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272" y="2561844"/>
            <a:ext cx="6934728" cy="829533"/>
          </a:xfrm>
        </p:spPr>
        <p:txBody>
          <a:bodyPr>
            <a:normAutofit/>
          </a:bodyPr>
          <a:lstStyle/>
          <a:p>
            <a:r>
              <a:rPr lang="en-US" altLang="zh-CN" dirty="0"/>
              <a:t>Predicting</a:t>
            </a:r>
            <a:r>
              <a:rPr lang="zh-CN" altLang="en-US" dirty="0"/>
              <a:t> </a:t>
            </a:r>
            <a:r>
              <a:rPr lang="en-US" altLang="zh-CN" dirty="0"/>
              <a:t>H1-B</a:t>
            </a:r>
            <a:r>
              <a:rPr lang="zh-CN" altLang="en-US" dirty="0"/>
              <a:t> </a:t>
            </a:r>
            <a:r>
              <a:rPr lang="en-US" altLang="zh-CN" dirty="0"/>
              <a:t>Application</a:t>
            </a:r>
            <a:r>
              <a:rPr lang="zh-CN" altLang="en-US" dirty="0"/>
              <a:t> </a:t>
            </a:r>
            <a:r>
              <a:rPr lang="en-US" altLang="zh-CN" dirty="0"/>
              <a:t>Status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C214C-B7D3-8B49-BDE5-2FCD8CDDC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Yue</a:t>
            </a:r>
            <a:r>
              <a:rPr lang="en-US" altLang="zh-CN" dirty="0" err="1"/>
              <a:t>ran</a:t>
            </a:r>
            <a:r>
              <a:rPr lang="zh-CN" altLang="en-US" dirty="0"/>
              <a:t> </a:t>
            </a:r>
            <a:r>
              <a:rPr lang="en-US" altLang="zh-CN" dirty="0"/>
              <a:t>Yang,</a:t>
            </a:r>
            <a:r>
              <a:rPr lang="zh-CN" altLang="en-US" dirty="0"/>
              <a:t> </a:t>
            </a:r>
            <a:r>
              <a:rPr lang="en-US" altLang="zh-CN" dirty="0"/>
              <a:t>Zongyuan</a:t>
            </a:r>
            <a:r>
              <a:rPr lang="zh-CN" altLang="en-US" dirty="0"/>
              <a:t> </a:t>
            </a:r>
            <a:r>
              <a:rPr lang="en-US" altLang="zh-CN" dirty="0"/>
              <a:t>Yuan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34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F2279-C579-F143-9D42-9D34AA5F6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Choosing</a:t>
            </a:r>
            <a:r>
              <a:rPr lang="zh-CN" altLang="en-US" dirty="0"/>
              <a:t> </a:t>
            </a:r>
            <a:r>
              <a:rPr lang="en-US" altLang="zh-CN" dirty="0"/>
              <a:t>Metrics</a:t>
            </a:r>
            <a:endParaRPr lang="en-US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31973626-6F28-234A-9545-A79968937097}"/>
              </a:ext>
            </a:extLst>
          </p:cNvPr>
          <p:cNvSpPr txBox="1">
            <a:spLocks/>
          </p:cNvSpPr>
          <p:nvPr/>
        </p:nvSpPr>
        <p:spPr>
          <a:xfrm>
            <a:off x="287899" y="1108151"/>
            <a:ext cx="8678863" cy="365760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/>
              <a:t>Dataset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very</a:t>
            </a:r>
            <a:r>
              <a:rPr lang="zh-CN" altLang="en-US" sz="2400" dirty="0"/>
              <a:t> </a:t>
            </a:r>
            <a:r>
              <a:rPr lang="en-US" altLang="zh-CN" sz="2400" dirty="0"/>
              <a:t>unbalanced</a:t>
            </a:r>
          </a:p>
          <a:p>
            <a:pPr>
              <a:buFont typeface="Wingdings" pitchFamily="2" charset="2"/>
              <a:buChar char="à"/>
            </a:pPr>
            <a:r>
              <a:rPr lang="en-US" altLang="zh-CN" sz="2400" dirty="0"/>
              <a:t>using</a:t>
            </a:r>
            <a:r>
              <a:rPr lang="zh-CN" altLang="en-US" sz="2400" dirty="0"/>
              <a:t> </a:t>
            </a:r>
            <a:r>
              <a:rPr lang="en-US" altLang="zh-CN" sz="2400" dirty="0"/>
              <a:t>accuracy</a:t>
            </a:r>
            <a:r>
              <a:rPr lang="zh-CN" altLang="en-US" sz="2400" dirty="0"/>
              <a:t> </a:t>
            </a:r>
            <a:r>
              <a:rPr lang="en-US" altLang="zh-CN" sz="2400" dirty="0"/>
              <a:t>as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metric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not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good</a:t>
            </a:r>
            <a:r>
              <a:rPr lang="zh-CN" altLang="en-US" sz="2400" dirty="0"/>
              <a:t> </a:t>
            </a:r>
            <a:r>
              <a:rPr lang="en-US" altLang="zh-CN" sz="2400" dirty="0"/>
              <a:t>choice</a:t>
            </a:r>
          </a:p>
          <a:p>
            <a:pPr>
              <a:buFont typeface="Wingdings" pitchFamily="2" charset="2"/>
              <a:buChar char="à"/>
            </a:pPr>
            <a:r>
              <a:rPr lang="en-US" altLang="zh-CN" sz="2400" dirty="0"/>
              <a:t>We</a:t>
            </a:r>
            <a:r>
              <a:rPr lang="zh-CN" altLang="en-US" sz="2400" dirty="0"/>
              <a:t> </a:t>
            </a:r>
            <a:r>
              <a:rPr lang="en-US" altLang="zh-CN" sz="2400" dirty="0"/>
              <a:t>use</a:t>
            </a:r>
            <a:r>
              <a:rPr lang="zh-CN" altLang="en-US" sz="2400" dirty="0"/>
              <a:t> </a:t>
            </a:r>
            <a:r>
              <a:rPr lang="en-US" altLang="zh-CN" sz="2400" dirty="0"/>
              <a:t>average</a:t>
            </a:r>
            <a:r>
              <a:rPr lang="zh-CN" altLang="en-US" sz="2400" dirty="0"/>
              <a:t> </a:t>
            </a:r>
            <a:r>
              <a:rPr lang="en-US" altLang="zh-CN" sz="2400" dirty="0"/>
              <a:t>accuracy</a:t>
            </a:r>
            <a:r>
              <a:rPr lang="zh-CN" altLang="en-US" sz="2400" dirty="0"/>
              <a:t> </a:t>
            </a:r>
            <a:r>
              <a:rPr lang="en-US" altLang="zh-CN" sz="2400" dirty="0"/>
              <a:t>across</a:t>
            </a:r>
            <a:r>
              <a:rPr lang="zh-CN" altLang="en-US" sz="2400" dirty="0"/>
              <a:t> </a:t>
            </a:r>
            <a:r>
              <a:rPr lang="en-US" altLang="zh-CN" sz="2400" dirty="0"/>
              <a:t>different</a:t>
            </a:r>
            <a:r>
              <a:rPr lang="zh-CN" altLang="en-US" sz="2400" dirty="0"/>
              <a:t> </a:t>
            </a:r>
            <a:r>
              <a:rPr lang="en-US" altLang="zh-CN" sz="2400" dirty="0"/>
              <a:t>status</a:t>
            </a:r>
            <a:r>
              <a:rPr lang="zh-CN" altLang="en-US" sz="2400" dirty="0"/>
              <a:t> </a:t>
            </a:r>
            <a:r>
              <a:rPr lang="en-US" altLang="zh-CN" sz="2400" dirty="0"/>
              <a:t>instead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Average</a:t>
            </a:r>
            <a:r>
              <a:rPr lang="zh-CN" altLang="en-US" sz="2400" dirty="0"/>
              <a:t> </a:t>
            </a:r>
            <a:r>
              <a:rPr lang="en-US" altLang="zh-CN" sz="2400" dirty="0"/>
              <a:t>accuracy</a:t>
            </a:r>
            <a:r>
              <a:rPr lang="zh-CN" altLang="en-US" sz="2400" dirty="0"/>
              <a:t> </a:t>
            </a:r>
            <a:r>
              <a:rPr lang="en-US" altLang="zh-CN" sz="2400" dirty="0"/>
              <a:t>across</a:t>
            </a:r>
            <a:r>
              <a:rPr lang="zh-CN" altLang="en-US" sz="2400" dirty="0"/>
              <a:t> </a:t>
            </a:r>
            <a:r>
              <a:rPr lang="en-US" altLang="zh-CN" sz="2400" dirty="0"/>
              <a:t>different</a:t>
            </a:r>
            <a:r>
              <a:rPr lang="zh-CN" altLang="en-US" sz="2400" dirty="0"/>
              <a:t> </a:t>
            </a:r>
            <a:r>
              <a:rPr lang="en-US" altLang="zh-CN" sz="2400" dirty="0"/>
              <a:t>status:</a:t>
            </a:r>
          </a:p>
          <a:p>
            <a:pPr marL="0" indent="0" algn="ctr">
              <a:buNone/>
            </a:pPr>
            <a:endParaRPr lang="en-US" altLang="zh-CN" sz="2000" dirty="0"/>
          </a:p>
          <a:p>
            <a:pPr marL="0" indent="0" algn="ctr">
              <a:buNone/>
            </a:pPr>
            <a:r>
              <a:rPr lang="en-US" altLang="zh-CN" sz="2000" dirty="0"/>
              <a:t>¼(accuracy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certified</a:t>
            </a:r>
            <a:r>
              <a:rPr lang="zh-CN" altLang="en-US" sz="2000" dirty="0"/>
              <a:t> </a:t>
            </a:r>
            <a:r>
              <a:rPr lang="en-US" altLang="zh-CN" sz="2000" dirty="0"/>
              <a:t>cases</a:t>
            </a:r>
            <a:r>
              <a:rPr lang="zh-CN" altLang="en-US" sz="2000" dirty="0"/>
              <a:t> </a:t>
            </a:r>
            <a:r>
              <a:rPr lang="en-US" altLang="zh-CN" sz="2000" dirty="0"/>
              <a:t>+</a:t>
            </a:r>
            <a:r>
              <a:rPr lang="zh-CN" altLang="en-US" sz="2000" dirty="0"/>
              <a:t> </a:t>
            </a:r>
            <a:r>
              <a:rPr lang="en-US" altLang="zh-CN" sz="2000" dirty="0"/>
              <a:t>accuracy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certified-withdrawn</a:t>
            </a:r>
            <a:r>
              <a:rPr lang="zh-CN" altLang="en-US" sz="2000" dirty="0"/>
              <a:t> </a:t>
            </a:r>
            <a:r>
              <a:rPr lang="en-US" altLang="zh-CN" sz="2000" dirty="0"/>
              <a:t>cases</a:t>
            </a:r>
            <a:r>
              <a:rPr lang="zh-CN" altLang="en-US" sz="2000" dirty="0"/>
              <a:t> </a:t>
            </a:r>
            <a:r>
              <a:rPr lang="en-US" altLang="zh-CN" sz="2000" dirty="0"/>
              <a:t>+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marL="0" indent="0" algn="ctr">
              <a:buNone/>
            </a:pPr>
            <a:r>
              <a:rPr lang="en-US" altLang="zh-CN" sz="2000" dirty="0"/>
              <a:t>accuracy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withdrawn</a:t>
            </a:r>
            <a:r>
              <a:rPr lang="zh-CN" altLang="en-US" sz="2000" dirty="0"/>
              <a:t> </a:t>
            </a:r>
            <a:r>
              <a:rPr lang="en-US" altLang="zh-CN" sz="2000" dirty="0"/>
              <a:t>cases</a:t>
            </a:r>
            <a:r>
              <a:rPr lang="zh-CN" altLang="en-US" sz="2000" dirty="0"/>
              <a:t> </a:t>
            </a:r>
            <a:r>
              <a:rPr lang="en-US" altLang="zh-CN" sz="2000" dirty="0"/>
              <a:t>+</a:t>
            </a:r>
            <a:r>
              <a:rPr lang="zh-CN" altLang="en-US" sz="2000" dirty="0"/>
              <a:t> </a:t>
            </a:r>
            <a:r>
              <a:rPr lang="en-US" altLang="zh-CN" sz="2000" dirty="0"/>
              <a:t>accuracy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denied</a:t>
            </a:r>
            <a:r>
              <a:rPr lang="zh-CN" altLang="en-US" sz="2000" dirty="0"/>
              <a:t> </a:t>
            </a:r>
            <a:r>
              <a:rPr lang="en-US" altLang="zh-CN" sz="2000" dirty="0"/>
              <a:t>cases)</a:t>
            </a:r>
          </a:p>
          <a:p>
            <a:pPr marL="0" indent="0">
              <a:buNone/>
            </a:pPr>
            <a:endParaRPr lang="en-US" altLang="zh-CN" sz="24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18367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09DCC-C0B5-6243-9BBF-BBFC35318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Fairness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2FA36A-9657-CB46-9B2A-45F9A5A3CAC6}"/>
              </a:ext>
            </a:extLst>
          </p:cNvPr>
          <p:cNvSpPr txBox="1"/>
          <p:nvPr/>
        </p:nvSpPr>
        <p:spPr>
          <a:xfrm>
            <a:off x="381000" y="1200150"/>
            <a:ext cx="825738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Since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very</a:t>
            </a:r>
            <a:r>
              <a:rPr lang="zh-CN" altLang="en-US" dirty="0"/>
              <a:t> </a:t>
            </a:r>
            <a:r>
              <a:rPr lang="en-US" altLang="zh-CN" dirty="0"/>
              <a:t>imbalanced,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don’t</a:t>
            </a:r>
            <a:r>
              <a:rPr lang="zh-CN" altLang="en-US" dirty="0"/>
              <a:t> </a:t>
            </a: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extra</a:t>
            </a:r>
            <a:r>
              <a:rPr lang="zh-CN" altLang="en-US" dirty="0"/>
              <a:t> </a:t>
            </a:r>
            <a:r>
              <a:rPr lang="en-US" altLang="zh-CN" dirty="0"/>
              <a:t>touch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models,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</a:p>
          <a:p>
            <a:r>
              <a:rPr lang="en-US" altLang="zh-CN" dirty="0"/>
              <a:t>predictions</a:t>
            </a:r>
            <a:r>
              <a:rPr lang="zh-CN" altLang="en-US" dirty="0"/>
              <a:t> </a:t>
            </a:r>
            <a:r>
              <a:rPr lang="en-US" altLang="zh-CN" dirty="0"/>
              <a:t>might</a:t>
            </a:r>
            <a:r>
              <a:rPr lang="zh-CN" altLang="en-US" dirty="0"/>
              <a:t> </a:t>
            </a:r>
            <a:r>
              <a:rPr lang="en-US" altLang="zh-CN" dirty="0"/>
              <a:t>favor</a:t>
            </a:r>
            <a:r>
              <a:rPr lang="zh-CN" altLang="en-US" dirty="0"/>
              <a:t> </a:t>
            </a:r>
            <a:r>
              <a:rPr lang="en-US" altLang="zh-CN" dirty="0"/>
              <a:t>certified</a:t>
            </a:r>
            <a:r>
              <a:rPr lang="zh-CN" altLang="en-US" dirty="0"/>
              <a:t> </a:t>
            </a:r>
            <a:r>
              <a:rPr lang="en-US" altLang="zh-CN" dirty="0"/>
              <a:t>cases</a:t>
            </a:r>
            <a:r>
              <a:rPr lang="zh-CN" altLang="en-US" dirty="0"/>
              <a:t> </a:t>
            </a:r>
            <a:r>
              <a:rPr lang="en-US" altLang="zh-CN" dirty="0"/>
              <a:t>more.</a:t>
            </a:r>
            <a:r>
              <a:rPr lang="zh-CN" altLang="en-US" dirty="0"/>
              <a:t> </a:t>
            </a:r>
            <a:r>
              <a:rPr lang="en-US" altLang="zh-CN" dirty="0"/>
              <a:t>We’ve</a:t>
            </a:r>
            <a:r>
              <a:rPr lang="zh-CN" altLang="en-US" dirty="0"/>
              <a:t> </a:t>
            </a:r>
            <a:r>
              <a:rPr lang="en-US" altLang="zh-CN" dirty="0"/>
              <a:t>taken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</a:p>
          <a:p>
            <a:r>
              <a:rPr lang="en-US" altLang="zh-CN" dirty="0"/>
              <a:t>measures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ensure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fairness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models.</a:t>
            </a:r>
          </a:p>
          <a:p>
            <a:endParaRPr lang="en-US" altLang="zh-CN" dirty="0"/>
          </a:p>
          <a:p>
            <a:r>
              <a:rPr lang="en-US" altLang="zh-CN" dirty="0"/>
              <a:t>Down sampling: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label</a:t>
            </a:r>
            <a:r>
              <a:rPr lang="zh-CN" altLang="en-US" dirty="0"/>
              <a:t> </a:t>
            </a:r>
            <a:r>
              <a:rPr lang="en-US" altLang="zh-CN" dirty="0"/>
              <a:t>constitutes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b="1" dirty="0"/>
              <a:t>equal</a:t>
            </a:r>
            <a:r>
              <a:rPr lang="zh-CN" altLang="en-US" dirty="0"/>
              <a:t> </a:t>
            </a:r>
            <a:r>
              <a:rPr lang="en-US" altLang="zh-CN" dirty="0"/>
              <a:t>proportion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</a:p>
          <a:p>
            <a:endParaRPr lang="en-US" altLang="zh-CN" dirty="0"/>
          </a:p>
          <a:p>
            <a:r>
              <a:rPr lang="en-US" altLang="zh-CN" dirty="0"/>
              <a:t>Average</a:t>
            </a:r>
            <a:r>
              <a:rPr lang="zh-CN" altLang="en-US" dirty="0"/>
              <a:t> </a:t>
            </a:r>
            <a:r>
              <a:rPr lang="en-US" altLang="zh-CN" dirty="0"/>
              <a:t>accuracy: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care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accuracy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applications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case</a:t>
            </a:r>
            <a:r>
              <a:rPr lang="zh-CN" altLang="en-US" dirty="0"/>
              <a:t> </a:t>
            </a:r>
            <a:r>
              <a:rPr lang="en-US" altLang="zh-CN" dirty="0"/>
              <a:t>status</a:t>
            </a:r>
            <a:r>
              <a:rPr lang="zh-CN" altLang="en-US" dirty="0"/>
              <a:t> </a:t>
            </a:r>
            <a:r>
              <a:rPr lang="en-US" altLang="zh-CN" b="1" dirty="0"/>
              <a:t>equally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43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25FA83-2674-C248-B9EF-2F3C9502EC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Imbalanced</a:t>
            </a:r>
          </a:p>
          <a:p>
            <a:pPr lvl="1"/>
            <a:r>
              <a:rPr lang="en-US" dirty="0"/>
              <a:t>Down-Sampling: Use the same number of samples from the classes. </a:t>
            </a:r>
          </a:p>
          <a:p>
            <a:r>
              <a:rPr lang="en-US" dirty="0"/>
              <a:t>Original: 4-class classification (</a:t>
            </a:r>
            <a:r>
              <a:rPr lang="en-US" sz="2000" dirty="0">
                <a:latin typeface="Aldhabi" panose="020F0502020204030204" pitchFamily="34" charset="0"/>
                <a:cs typeface="Aldhabi" panose="020F0502020204030204" pitchFamily="34" charset="0"/>
              </a:rPr>
              <a:t>certified, withdrawn, certified-withdrawn, denied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Certified possibility: binary classification</a:t>
            </a:r>
          </a:p>
          <a:p>
            <a:pPr marL="457188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BC4838-857C-6F41-AFAE-108A5CB75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142434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AB2A75-7A19-7D47-A72B-34157A97B1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753" y="1428750"/>
            <a:ext cx="8678863" cy="3124200"/>
          </a:xfrm>
        </p:spPr>
        <p:txBody>
          <a:bodyPr/>
          <a:lstStyle/>
          <a:p>
            <a:r>
              <a:rPr lang="en-US" sz="2000" dirty="0" err="1"/>
              <a:t>AutoGluon</a:t>
            </a:r>
            <a:r>
              <a:rPr lang="en-US" sz="2000" dirty="0"/>
              <a:t> ---- </a:t>
            </a:r>
            <a:r>
              <a:rPr lang="en-US" sz="2000" dirty="0" err="1"/>
              <a:t>AutoML</a:t>
            </a:r>
            <a:r>
              <a:rPr lang="zh-CN" altLang="en-US" sz="2000" dirty="0"/>
              <a:t> </a:t>
            </a:r>
            <a:r>
              <a:rPr lang="en-US" altLang="zh-CN" sz="2000" dirty="0"/>
              <a:t>library</a:t>
            </a:r>
            <a:r>
              <a:rPr lang="zh-CN" altLang="en-US" sz="2000" dirty="0"/>
              <a:t> </a:t>
            </a:r>
            <a:r>
              <a:rPr lang="en-US" sz="2000" dirty="0"/>
              <a:t>=&gt; </a:t>
            </a:r>
            <a:r>
              <a:rPr lang="en-US" sz="2000" dirty="0" err="1"/>
              <a:t>lightGBM</a:t>
            </a:r>
            <a:endParaRPr lang="en-US" sz="2000" dirty="0"/>
          </a:p>
          <a:p>
            <a:r>
              <a:rPr lang="en-US" sz="2000" dirty="0"/>
              <a:t>Logistic Regression </a:t>
            </a:r>
          </a:p>
          <a:p>
            <a:r>
              <a:rPr lang="en-US" sz="2000" dirty="0"/>
              <a:t>LDA (Linear Discriminant Analysis) and QDA</a:t>
            </a:r>
          </a:p>
          <a:p>
            <a:r>
              <a:rPr lang="en-US" sz="2000" dirty="0"/>
              <a:t>MLP (Multi-Layer Perceptron)</a:t>
            </a:r>
          </a:p>
          <a:p>
            <a:r>
              <a:rPr lang="en-US" sz="2000" dirty="0" err="1"/>
              <a:t>lightGBM</a:t>
            </a:r>
            <a:r>
              <a:rPr lang="en-US" sz="2000" dirty="0"/>
              <a:t> (Gradient boosting decision trees)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 ensembled model</a:t>
            </a:r>
          </a:p>
          <a:p>
            <a:r>
              <a:rPr lang="en-US" sz="2000" dirty="0"/>
              <a:t>SVM</a:t>
            </a:r>
          </a:p>
          <a:p>
            <a:r>
              <a:rPr lang="en-US" sz="2000" dirty="0"/>
              <a:t>Neural Network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E63AD5-6A75-CF46-8A93-22E80A41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&amp; Methods</a:t>
            </a:r>
          </a:p>
        </p:txBody>
      </p:sp>
    </p:spTree>
    <p:extLst>
      <p:ext uri="{BB962C8B-B14F-4D97-AF65-F5344CB8AC3E}">
        <p14:creationId xmlns:p14="http://schemas.microsoft.com/office/powerpoint/2010/main" val="238203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C56DB9-80F1-EE46-A5A9-827DE915B0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Apply </a:t>
            </a:r>
            <a:r>
              <a:rPr lang="en-US" sz="2000" dirty="0" err="1"/>
              <a:t>AutoGluon</a:t>
            </a:r>
            <a:r>
              <a:rPr lang="en-US" sz="2000" dirty="0"/>
              <a:t> for 4-class classification</a:t>
            </a:r>
          </a:p>
          <a:p>
            <a:r>
              <a:rPr lang="en-US" sz="2000" dirty="0"/>
              <a:t>Compare </a:t>
            </a:r>
            <a:r>
              <a:rPr lang="en-US" sz="2000" dirty="0" err="1"/>
              <a:t>lightGBM</a:t>
            </a:r>
            <a:r>
              <a:rPr lang="en-US" sz="2000" dirty="0"/>
              <a:t> with models that is not on the leaderboard in the following content.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A74F3E-8ECC-FF47-9B8F-1A1B4BCC2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AutoGluon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52381A-9718-4C4A-BFA0-928AFF387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19" y="2952750"/>
            <a:ext cx="8891954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3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FA2A2B-662E-F141-A03B-B99AE5C02F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If only certified status matter</a:t>
            </a:r>
          </a:p>
          <a:p>
            <a:r>
              <a:rPr lang="en-US" sz="2000" dirty="0"/>
              <a:t>Using only accuracy</a:t>
            </a:r>
          </a:p>
          <a:p>
            <a:r>
              <a:rPr lang="en-US" sz="2000" dirty="0"/>
              <a:t>More flexible model can lead to higher accuracy</a:t>
            </a:r>
          </a:p>
          <a:p>
            <a:r>
              <a:rPr lang="en-US" sz="2000" dirty="0"/>
              <a:t>Training accuracy &lt; Test Accuracy ---- Using down-sampled data as training data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A146EC-0AE7-564F-A353-BD293F19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Models – binary classification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1586D7E-53DA-FF49-AB6D-91B5928F2583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3257550"/>
          <a:ext cx="6248400" cy="14116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98851">
                  <a:extLst>
                    <a:ext uri="{9D8B030D-6E8A-4147-A177-3AD203B41FA5}">
                      <a16:colId xmlns:a16="http://schemas.microsoft.com/office/drawing/2014/main" val="3001032885"/>
                    </a:ext>
                  </a:extLst>
                </a:gridCol>
                <a:gridCol w="1751710">
                  <a:extLst>
                    <a:ext uri="{9D8B030D-6E8A-4147-A177-3AD203B41FA5}">
                      <a16:colId xmlns:a16="http://schemas.microsoft.com/office/drawing/2014/main" val="4246056614"/>
                    </a:ext>
                  </a:extLst>
                </a:gridCol>
                <a:gridCol w="1497839">
                  <a:extLst>
                    <a:ext uri="{9D8B030D-6E8A-4147-A177-3AD203B41FA5}">
                      <a16:colId xmlns:a16="http://schemas.microsoft.com/office/drawing/2014/main" val="23669907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Models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Training Accuracy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Test Accuracy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031565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Decision Tree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0.9820</a:t>
                      </a:r>
                      <a:endParaRPr lang="en-US" sz="12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0.9820</a:t>
                      </a:r>
                      <a:endParaRPr lang="en-US" sz="12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118126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SVM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0.7885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0.8417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8780854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Neural Network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0.8933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0.9818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22308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Logistic Regression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0.7859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0.8462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882653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QDA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0.8275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0.8268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365714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LDA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0.9303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0.9305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9850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672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ADCA89-16A4-EB48-9F14-62B2B8ADC6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 err="1"/>
              <a:t>lightGBM</a:t>
            </a:r>
            <a:r>
              <a:rPr lang="en-US" sz="2000" dirty="0"/>
              <a:t> (Gradient boosting decision trees) show highest average accuracy. </a:t>
            </a:r>
          </a:p>
          <a:p>
            <a:r>
              <a:rPr lang="en-US" sz="2000" dirty="0"/>
              <a:t>Models</a:t>
            </a:r>
          </a:p>
          <a:p>
            <a:pPr lvl="1"/>
            <a:r>
              <a:rPr lang="en-US" sz="1600" dirty="0"/>
              <a:t>Only the best result for logistic regression</a:t>
            </a:r>
          </a:p>
          <a:p>
            <a:pPr lvl="1"/>
            <a:r>
              <a:rPr lang="en-US" sz="1600" dirty="0"/>
              <a:t>For LDA and decision tree, we do not use down sampling method. </a:t>
            </a:r>
          </a:p>
          <a:p>
            <a:pPr lvl="1"/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A10E63-AB87-AC4A-999B-D2E2184C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Models – original problem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54FCAE-5969-FD46-B235-68CA71D254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309004"/>
              </p:ext>
            </p:extLst>
          </p:nvPr>
        </p:nvGraphicFramePr>
        <p:xfrm>
          <a:off x="509778" y="3107658"/>
          <a:ext cx="8229600" cy="13233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40217">
                  <a:extLst>
                    <a:ext uri="{9D8B030D-6E8A-4147-A177-3AD203B41FA5}">
                      <a16:colId xmlns:a16="http://schemas.microsoft.com/office/drawing/2014/main" val="2434769158"/>
                    </a:ext>
                  </a:extLst>
                </a:gridCol>
                <a:gridCol w="1425396">
                  <a:extLst>
                    <a:ext uri="{9D8B030D-6E8A-4147-A177-3AD203B41FA5}">
                      <a16:colId xmlns:a16="http://schemas.microsoft.com/office/drawing/2014/main" val="4042850720"/>
                    </a:ext>
                  </a:extLst>
                </a:gridCol>
                <a:gridCol w="1218817">
                  <a:extLst>
                    <a:ext uri="{9D8B030D-6E8A-4147-A177-3AD203B41FA5}">
                      <a16:colId xmlns:a16="http://schemas.microsoft.com/office/drawing/2014/main" val="666184361"/>
                    </a:ext>
                  </a:extLst>
                </a:gridCol>
                <a:gridCol w="673965">
                  <a:extLst>
                    <a:ext uri="{9D8B030D-6E8A-4147-A177-3AD203B41FA5}">
                      <a16:colId xmlns:a16="http://schemas.microsoft.com/office/drawing/2014/main" val="352138869"/>
                    </a:ext>
                  </a:extLst>
                </a:gridCol>
                <a:gridCol w="1123275">
                  <a:extLst>
                    <a:ext uri="{9D8B030D-6E8A-4147-A177-3AD203B41FA5}">
                      <a16:colId xmlns:a16="http://schemas.microsoft.com/office/drawing/2014/main" val="974960495"/>
                    </a:ext>
                  </a:extLst>
                </a:gridCol>
                <a:gridCol w="673965">
                  <a:extLst>
                    <a:ext uri="{9D8B030D-6E8A-4147-A177-3AD203B41FA5}">
                      <a16:colId xmlns:a16="http://schemas.microsoft.com/office/drawing/2014/main" val="2070417880"/>
                    </a:ext>
                  </a:extLst>
                </a:gridCol>
                <a:gridCol w="673965">
                  <a:extLst>
                    <a:ext uri="{9D8B030D-6E8A-4147-A177-3AD203B41FA5}">
                      <a16:colId xmlns:a16="http://schemas.microsoft.com/office/drawing/2014/main" val="2432649635"/>
                    </a:ext>
                  </a:extLst>
                </a:gridCol>
              </a:tblGrid>
              <a:tr h="16541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Models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4" marR="7754" marT="7754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Training Average Accuracy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4" marR="7754" marT="7754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Test Average Accuracy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4" marR="7754" marT="7754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Test Accuracy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4" marR="7754" marT="7754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696"/>
                  </a:ext>
                </a:extLst>
              </a:tr>
              <a:tr h="1654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Certified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4" marR="7754" marT="77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Certified-Withdrawn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4" marR="7754" marT="77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Denied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4" marR="7754" marT="77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Withdrawn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4" marR="7754" marT="7754" marB="0" anchor="ctr"/>
                </a:tc>
                <a:extLst>
                  <a:ext uri="{0D108BD9-81ED-4DB2-BD59-A6C34878D82A}">
                    <a16:rowId xmlns:a16="http://schemas.microsoft.com/office/drawing/2014/main" val="2566505249"/>
                  </a:ext>
                </a:extLst>
              </a:tr>
              <a:tr h="16541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lightGBM</a:t>
                      </a:r>
                      <a:r>
                        <a:rPr lang="en-US" sz="1000" u="none" strike="noStrike" dirty="0">
                          <a:effectLst/>
                        </a:rPr>
                        <a:t> (OVA)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4" marR="7754" marT="7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0.8919</a:t>
                      </a:r>
                      <a:endParaRPr lang="en-US" sz="1000" b="1" i="0" u="none" strike="noStrike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54" marR="7754" marT="7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0.8804</a:t>
                      </a:r>
                      <a:endParaRPr lang="en-US" sz="1000" b="1" i="0" u="none" strike="noStrike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54" marR="7754" marT="7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0.9603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54" marR="7754" marT="7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0.9650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54" marR="7754" marT="7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0.7749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54" marR="7754" marT="7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0.8215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54" marR="7754" marT="7754" marB="0" anchor="b"/>
                </a:tc>
                <a:extLst>
                  <a:ext uri="{0D108BD9-81ED-4DB2-BD59-A6C34878D82A}">
                    <a16:rowId xmlns:a16="http://schemas.microsoft.com/office/drawing/2014/main" val="1489029865"/>
                  </a:ext>
                </a:extLst>
              </a:tr>
              <a:tr h="16541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lightGBM</a:t>
                      </a:r>
                      <a:r>
                        <a:rPr lang="en-US" sz="1000" u="none" strike="noStrike" dirty="0">
                          <a:effectLst/>
                        </a:rPr>
                        <a:t> (multiclass)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4" marR="7754" marT="7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0.8976</a:t>
                      </a:r>
                      <a:endParaRPr lang="en-US" sz="1000" b="1" i="0" u="none" strike="noStrike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54" marR="7754" marT="7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0.8860</a:t>
                      </a:r>
                      <a:endParaRPr lang="en-US" sz="1000" b="1" i="0" u="none" strike="noStrike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54" marR="7754" marT="7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0.9170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54" marR="7754" marT="7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0.9532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54" marR="7754" marT="7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0.8522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54" marR="7754" marT="7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0.8214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54" marR="7754" marT="7754" marB="0" anchor="b"/>
                </a:tc>
                <a:extLst>
                  <a:ext uri="{0D108BD9-81ED-4DB2-BD59-A6C34878D82A}">
                    <a16:rowId xmlns:a16="http://schemas.microsoft.com/office/drawing/2014/main" val="3761083043"/>
                  </a:ext>
                </a:extLst>
              </a:tr>
              <a:tr h="16541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Logistic Regression (best)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4" marR="7754" marT="7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0.6070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54" marR="7754" marT="7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0.6064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54" marR="7754" marT="7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0.9708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54" marR="7754" marT="7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0.8611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54" marR="7754" marT="7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0.4034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54" marR="7754" marT="7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0.1903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54" marR="7754" marT="7754" marB="0" anchor="b"/>
                </a:tc>
                <a:extLst>
                  <a:ext uri="{0D108BD9-81ED-4DB2-BD59-A6C34878D82A}">
                    <a16:rowId xmlns:a16="http://schemas.microsoft.com/office/drawing/2014/main" val="3313226932"/>
                  </a:ext>
                </a:extLst>
              </a:tr>
              <a:tr h="16541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LDA (without </a:t>
                      </a:r>
                      <a:r>
                        <a:rPr lang="en-US" sz="1000" u="none" strike="noStrike" dirty="0" err="1">
                          <a:effectLst/>
                        </a:rPr>
                        <a:t>downsampling</a:t>
                      </a:r>
                      <a:r>
                        <a:rPr lang="en-US" sz="1000" u="none" strike="noStrike" dirty="0">
                          <a:effectLst/>
                        </a:rPr>
                        <a:t>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4" marR="7754" marT="7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0.5967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54" marR="7754" marT="7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0.5980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54" marR="7754" marT="7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0.9559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54" marR="7754" marT="7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0.6993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54" marR="7754" marT="7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0.4611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54" marR="7754" marT="7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0.2757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54" marR="7754" marT="7754" marB="0" anchor="b"/>
                </a:tc>
                <a:extLst>
                  <a:ext uri="{0D108BD9-81ED-4DB2-BD59-A6C34878D82A}">
                    <a16:rowId xmlns:a16="http://schemas.microsoft.com/office/drawing/2014/main" val="995333763"/>
                  </a:ext>
                </a:extLst>
              </a:tr>
              <a:tr h="165419">
                <a:tc>
                  <a:txBody>
                    <a:bodyPr/>
                    <a:lstStyle/>
                    <a:p>
                      <a:pPr marL="0" marR="0" lvl="0" indent="0" algn="l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effectLst/>
                        </a:rPr>
                        <a:t>MLP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4" marR="7754" marT="7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0.8709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54" marR="7754" marT="7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0.6343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54" marR="7754" marT="7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0.9156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54" marR="7754" marT="7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0.9078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54" marR="7754" marT="7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0.1990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54" marR="7754" marT="7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0.5147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54" marR="7754" marT="7754" marB="0" anchor="b"/>
                </a:tc>
                <a:extLst>
                  <a:ext uri="{0D108BD9-81ED-4DB2-BD59-A6C34878D82A}">
                    <a16:rowId xmlns:a16="http://schemas.microsoft.com/office/drawing/2014/main" val="944189151"/>
                  </a:ext>
                </a:extLst>
              </a:tr>
              <a:tr h="165419">
                <a:tc>
                  <a:txBody>
                    <a:bodyPr/>
                    <a:lstStyle/>
                    <a:p>
                      <a:pPr marL="0" marR="0" lvl="0" indent="0" algn="l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effectLst/>
                        </a:rPr>
                        <a:t>Decision Tree  (without </a:t>
                      </a:r>
                      <a:r>
                        <a:rPr lang="en-US" sz="1000" u="none" strike="noStrike" dirty="0" err="1">
                          <a:effectLst/>
                        </a:rPr>
                        <a:t>downsampling</a:t>
                      </a:r>
                      <a:r>
                        <a:rPr lang="en-US" sz="1000" u="none" strike="noStrike" dirty="0">
                          <a:effectLst/>
                        </a:rPr>
                        <a:t>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4" marR="7754" marT="7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0.6659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54" marR="7754" marT="7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0.6674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54" marR="7754" marT="7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0.9900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54" marR="7754" marT="7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0.9343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54" marR="7754" marT="7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0.7452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54" marR="7754" marT="77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0.0000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54" marR="7754" marT="7754" marB="0" anchor="b"/>
                </a:tc>
                <a:extLst>
                  <a:ext uri="{0D108BD9-81ED-4DB2-BD59-A6C34878D82A}">
                    <a16:rowId xmlns:a16="http://schemas.microsoft.com/office/drawing/2014/main" val="3945941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683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F7D11E-CF3B-9C46-B9B5-73E4DFCAA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Ensembled Model – OVA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334E3F90-69C0-0E4F-9654-D220D1FF5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58176"/>
            <a:ext cx="7772400" cy="376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70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06F97E-64ED-4F4F-B67D-C1E47B64FA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Use artificial data to observe the impact of features on certified rate. </a:t>
            </a:r>
          </a:p>
          <a:p>
            <a:r>
              <a:rPr lang="en-US" sz="2000" dirty="0"/>
              <a:t>Look into features with higher importance</a:t>
            </a:r>
          </a:p>
          <a:p>
            <a:pPr lvl="1"/>
            <a:r>
              <a:rPr lang="en-US" sz="1800" dirty="0"/>
              <a:t>Total wage</a:t>
            </a:r>
          </a:p>
          <a:p>
            <a:pPr lvl="1"/>
            <a:r>
              <a:rPr lang="en-US" sz="1800" dirty="0"/>
              <a:t>Prevailing wage</a:t>
            </a:r>
          </a:p>
          <a:p>
            <a:pPr lvl="1"/>
            <a:r>
              <a:rPr lang="en-US" sz="1800" dirty="0"/>
              <a:t>Certified rate</a:t>
            </a:r>
          </a:p>
          <a:p>
            <a:pPr lvl="1"/>
            <a:r>
              <a:rPr lang="en-US" sz="1800" dirty="0"/>
              <a:t>Case duration</a:t>
            </a:r>
          </a:p>
          <a:p>
            <a:pPr lvl="1"/>
            <a:r>
              <a:rPr lang="en-US" sz="1800" dirty="0"/>
              <a:t>Employer previous application count</a:t>
            </a:r>
          </a:p>
          <a:p>
            <a:pPr lvl="1"/>
            <a:r>
              <a:rPr lang="en-US" sz="1800" dirty="0"/>
              <a:t>Employment duration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04E2C6-1069-8140-A7D2-84B3F86A0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Analysis</a:t>
            </a:r>
          </a:p>
        </p:txBody>
      </p:sp>
    </p:spTree>
    <p:extLst>
      <p:ext uri="{BB962C8B-B14F-4D97-AF65-F5344CB8AC3E}">
        <p14:creationId xmlns:p14="http://schemas.microsoft.com/office/powerpoint/2010/main" val="233870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69A709-B9F1-2A4F-AF40-EE6C10136F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753" y="1428750"/>
            <a:ext cx="4286247" cy="2884887"/>
          </a:xfrm>
        </p:spPr>
        <p:txBody>
          <a:bodyPr/>
          <a:lstStyle/>
          <a:p>
            <a:r>
              <a:rPr lang="en-US" sz="2000" dirty="0"/>
              <a:t>Average/Slightly Above Average</a:t>
            </a:r>
          </a:p>
          <a:p>
            <a:pPr lvl="1"/>
            <a:r>
              <a:rPr lang="en-US" sz="1600" dirty="0"/>
              <a:t>Some increase in certified rate</a:t>
            </a:r>
          </a:p>
          <a:p>
            <a:r>
              <a:rPr lang="en-US" sz="2000" dirty="0"/>
              <a:t>Too large</a:t>
            </a:r>
          </a:p>
          <a:p>
            <a:pPr lvl="1"/>
            <a:r>
              <a:rPr lang="en-US" sz="1600" dirty="0"/>
              <a:t>Decrease in certified rate</a:t>
            </a:r>
          </a:p>
          <a:p>
            <a:r>
              <a:rPr lang="en-US" sz="2000" dirty="0"/>
              <a:t>Some explanation</a:t>
            </a:r>
          </a:p>
          <a:p>
            <a:pPr lvl="1"/>
            <a:r>
              <a:rPr lang="en-US" sz="1600" dirty="0"/>
              <a:t>May have correlation to other features</a:t>
            </a:r>
            <a:r>
              <a:rPr lang="en-US" altLang="zh-CN" sz="1600" dirty="0"/>
              <a:t>, causing inconsistent to other features</a:t>
            </a:r>
          </a:p>
          <a:p>
            <a:pPr lvl="1"/>
            <a:r>
              <a:rPr lang="en-US" sz="1600" dirty="0"/>
              <a:t>May be some special position that is easy to be denied</a:t>
            </a:r>
          </a:p>
          <a:p>
            <a:pPr lvl="1"/>
            <a:endParaRPr lang="en-US" sz="1600" dirty="0"/>
          </a:p>
          <a:p>
            <a:pPr marL="457188" lvl="1" indent="0">
              <a:buNone/>
            </a:pPr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ADDEB6-5E6B-6B44-BCA2-21880A2D6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Analysis – Total Wage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AD9FF69D-74ED-CC4B-B99D-F3DAAD507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948" y="1435100"/>
            <a:ext cx="4303458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43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4062B6-22B8-C24C-BC4D-EBAE2052EC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62200" y="1985433"/>
            <a:ext cx="4876800" cy="2110317"/>
          </a:xfrm>
        </p:spPr>
        <p:txBody>
          <a:bodyPr/>
          <a:lstStyle/>
          <a:p>
            <a:pPr marL="514350" indent="-514350" algn="l">
              <a:buAutoNum type="arabicPeriod"/>
            </a:pPr>
            <a:r>
              <a:rPr lang="en-US" dirty="0"/>
              <a:t>Project Introduction</a:t>
            </a:r>
          </a:p>
          <a:p>
            <a:pPr marL="514350" indent="-514350" algn="l">
              <a:buAutoNum type="arabicPeriod"/>
            </a:pPr>
            <a:r>
              <a:rPr lang="en-US" dirty="0"/>
              <a:t>Exploratory Data Analysis</a:t>
            </a:r>
          </a:p>
          <a:p>
            <a:pPr marL="514350" indent="-514350" algn="l">
              <a:buAutoNum type="arabicPeriod"/>
            </a:pPr>
            <a:r>
              <a:rPr lang="en-US" dirty="0"/>
              <a:t>Models &amp; Methods</a:t>
            </a:r>
          </a:p>
          <a:p>
            <a:pPr marL="514350" indent="-514350" algn="l">
              <a:buAutoNum type="arabicPeriod"/>
            </a:pPr>
            <a:r>
              <a:rPr lang="en-US" dirty="0"/>
              <a:t>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A150A-839C-DA4E-AA35-00D5969059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819150"/>
            <a:ext cx="9144000" cy="685800"/>
          </a:xfrm>
        </p:spPr>
        <p:txBody>
          <a:bodyPr/>
          <a:lstStyle/>
          <a:p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89016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69A709-B9F1-2A4F-AF40-EE6C10136F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753" y="1428750"/>
            <a:ext cx="4286247" cy="2884887"/>
          </a:xfrm>
        </p:spPr>
        <p:txBody>
          <a:bodyPr/>
          <a:lstStyle/>
          <a:p>
            <a:r>
              <a:rPr lang="en-US" sz="2000" dirty="0"/>
              <a:t>Similar to total wage</a:t>
            </a:r>
            <a:endParaRPr lang="en-US" sz="1600" dirty="0"/>
          </a:p>
          <a:p>
            <a:pPr lvl="1"/>
            <a:endParaRPr lang="en-US" sz="1600" dirty="0"/>
          </a:p>
          <a:p>
            <a:pPr marL="457188" lvl="1" indent="0">
              <a:buNone/>
            </a:pPr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ADDEB6-5E6B-6B44-BCA2-21880A2D6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Analysis – Prevailing Wage</a:t>
            </a: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56B28C41-B30A-F24E-87BB-0696730B5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480" y="1504950"/>
            <a:ext cx="4432300" cy="300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76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69A709-B9F1-2A4F-AF40-EE6C10136F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753" y="1428750"/>
            <a:ext cx="4286247" cy="2884887"/>
          </a:xfrm>
        </p:spPr>
        <p:txBody>
          <a:bodyPr/>
          <a:lstStyle/>
          <a:p>
            <a:r>
              <a:rPr lang="en-US" sz="2000" dirty="0"/>
              <a:t>When the priori certified rate of the employer increase, the probability of being certified for one person increases. </a:t>
            </a:r>
          </a:p>
          <a:p>
            <a:r>
              <a:rPr lang="en-US" sz="2000" dirty="0"/>
              <a:t>The company’s priori certified rate matters!! 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** By changing the certified rate, we set denied rate to be 1- certified rate and other rates to be 0. </a:t>
            </a:r>
          </a:p>
          <a:p>
            <a:pPr lvl="1"/>
            <a:endParaRPr lang="en-US" sz="1600" dirty="0"/>
          </a:p>
          <a:p>
            <a:pPr marL="457188" lvl="1" indent="0">
              <a:buNone/>
            </a:pPr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ADDEB6-5E6B-6B44-BCA2-21880A2D6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Analysis – Certified rate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55E5AE50-1DEB-CE41-BF1A-6A95AA34B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583" y="1509054"/>
            <a:ext cx="4427356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08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69A709-B9F1-2A4F-AF40-EE6C10136F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753" y="1428750"/>
            <a:ext cx="4591047" cy="2884887"/>
          </a:xfrm>
        </p:spPr>
        <p:txBody>
          <a:bodyPr/>
          <a:lstStyle/>
          <a:p>
            <a:r>
              <a:rPr lang="en-US" sz="2000" dirty="0"/>
              <a:t>Extreme case duration</a:t>
            </a:r>
          </a:p>
          <a:p>
            <a:pPr lvl="1"/>
            <a:r>
              <a:rPr lang="en-US" sz="1600" dirty="0"/>
              <a:t>Either too long or too short</a:t>
            </a:r>
          </a:p>
          <a:p>
            <a:endParaRPr lang="en-US" sz="100" dirty="0"/>
          </a:p>
          <a:p>
            <a:pPr lvl="1"/>
            <a:r>
              <a:rPr lang="en-US" sz="1600" dirty="0"/>
              <a:t>lower chance to be certified</a:t>
            </a:r>
          </a:p>
          <a:p>
            <a:r>
              <a:rPr lang="en-US" sz="2000" dirty="0"/>
              <a:t>Average duration</a:t>
            </a:r>
          </a:p>
          <a:p>
            <a:pPr lvl="1"/>
            <a:r>
              <a:rPr lang="en-US" sz="1600" dirty="0"/>
              <a:t>Higher chance to be certified</a:t>
            </a:r>
          </a:p>
          <a:p>
            <a:r>
              <a:rPr lang="en-US" sz="2000" dirty="0"/>
              <a:t>Predict the result</a:t>
            </a:r>
          </a:p>
          <a:p>
            <a:pPr lvl="1"/>
            <a:r>
              <a:rPr lang="en-US" sz="1600" dirty="0"/>
              <a:t>Waiting too long for results: may be denied</a:t>
            </a:r>
          </a:p>
          <a:p>
            <a:pPr lvl="1"/>
            <a:r>
              <a:rPr lang="en-US" sz="1600" dirty="0"/>
              <a:t>Too fast to get the results: may be denied</a:t>
            </a:r>
          </a:p>
          <a:p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ADDEB6-5E6B-6B44-BCA2-21880A2D6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Analysis – Case Duration</a:t>
            </a:r>
          </a:p>
        </p:txBody>
      </p:sp>
      <p:pic>
        <p:nvPicPr>
          <p:cNvPr id="6" name="Picture 5" descr="Chart&#10;&#10;Description automatically generated with medium confidence">
            <a:extLst>
              <a:ext uri="{FF2B5EF4-FFF2-40B4-BE49-F238E27FC236}">
                <a16:creationId xmlns:a16="http://schemas.microsoft.com/office/drawing/2014/main" id="{B0AC8534-1BBA-4B42-B842-17B6881A7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64862"/>
            <a:ext cx="4250255" cy="288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24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69A709-B9F1-2A4F-AF40-EE6C10136F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753" y="1428750"/>
            <a:ext cx="4286247" cy="2884887"/>
          </a:xfrm>
        </p:spPr>
        <p:txBody>
          <a:bodyPr/>
          <a:lstStyle/>
          <a:p>
            <a:r>
              <a:rPr lang="en-US" sz="2000" dirty="0"/>
              <a:t>Slight impact on the final status</a:t>
            </a:r>
          </a:p>
          <a:p>
            <a:r>
              <a:rPr lang="en-US" sz="2000" dirty="0"/>
              <a:t>More applications before, higher change to be certified</a:t>
            </a:r>
          </a:p>
          <a:p>
            <a:pPr marL="457188" lvl="1" indent="0">
              <a:buNone/>
            </a:pPr>
            <a:endParaRPr lang="en-US" sz="1600" dirty="0"/>
          </a:p>
          <a:p>
            <a:pPr marL="457188" lvl="1" indent="0">
              <a:buNone/>
            </a:pPr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ADDEB6-5E6B-6B44-BCA2-21880A2D6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800100"/>
            <a:ext cx="8705850" cy="514350"/>
          </a:xfrm>
        </p:spPr>
        <p:txBody>
          <a:bodyPr/>
          <a:lstStyle/>
          <a:p>
            <a:r>
              <a:rPr lang="en-US" dirty="0"/>
              <a:t>Feature Analysis – Previous application Counts</a:t>
            </a: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BED016E5-C733-DB46-AC53-FE5FA4375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582" y="1564087"/>
            <a:ext cx="4022798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69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69A709-B9F1-2A4F-AF40-EE6C10136F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753" y="1428750"/>
            <a:ext cx="4286247" cy="3124200"/>
          </a:xfrm>
        </p:spPr>
        <p:txBody>
          <a:bodyPr/>
          <a:lstStyle/>
          <a:p>
            <a:r>
              <a:rPr lang="en-US" sz="2000" dirty="0"/>
              <a:t>No obvious impact on the certified probability. </a:t>
            </a:r>
          </a:p>
          <a:p>
            <a:r>
              <a:rPr lang="en-US" sz="2000" dirty="0"/>
              <a:t>Slight decrease when the employment duration is very large. </a:t>
            </a:r>
          </a:p>
          <a:p>
            <a:r>
              <a:rPr lang="en-US" sz="2000" dirty="0"/>
              <a:t>Analysis:	</a:t>
            </a:r>
          </a:p>
          <a:p>
            <a:pPr lvl="1"/>
            <a:r>
              <a:rPr lang="en-US" sz="1600" dirty="0"/>
              <a:t>The application happens in the very beginning of the employment (always in the beginning of OPT with longer employment duration), which would cause high denied rate. </a:t>
            </a:r>
          </a:p>
          <a:p>
            <a:pPr marL="457188" lvl="1" indent="0">
              <a:buNone/>
            </a:pPr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ADDEB6-5E6B-6B44-BCA2-21880A2D6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Analysis – Employment Duration</a:t>
            </a:r>
          </a:p>
        </p:txBody>
      </p:sp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431D897E-C0D0-F640-BFA8-C3E70A077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15532"/>
            <a:ext cx="4250255" cy="288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75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B0E4F5-9B90-B849-BCBC-F93C568169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753" y="1428750"/>
            <a:ext cx="8678863" cy="3200400"/>
          </a:xfrm>
        </p:spPr>
        <p:txBody>
          <a:bodyPr/>
          <a:lstStyle/>
          <a:p>
            <a:r>
              <a:rPr lang="en-US" sz="2400" dirty="0"/>
              <a:t>The internal process for LCA application is very complicated.</a:t>
            </a:r>
          </a:p>
          <a:p>
            <a:pPr lvl="1"/>
            <a:r>
              <a:rPr lang="en-US" sz="2000" dirty="0"/>
              <a:t>Tree-based models work better</a:t>
            </a:r>
          </a:p>
          <a:p>
            <a:r>
              <a:rPr lang="en-US" sz="2400" dirty="0"/>
              <a:t>To increase chance being certified, the company should</a:t>
            </a:r>
          </a:p>
          <a:p>
            <a:pPr lvl="1"/>
            <a:r>
              <a:rPr lang="en-US" sz="2000" dirty="0"/>
              <a:t>Offer reasonable salary, not extremely high </a:t>
            </a:r>
          </a:p>
          <a:p>
            <a:r>
              <a:rPr lang="en-US" sz="2400" dirty="0"/>
              <a:t>To increase chance being certified, one should:</a:t>
            </a:r>
          </a:p>
          <a:p>
            <a:pPr lvl="1"/>
            <a:r>
              <a:rPr lang="en-US" sz="2000" dirty="0"/>
              <a:t>Choose a big company with higher amount of previous applications</a:t>
            </a:r>
          </a:p>
          <a:p>
            <a:pPr lvl="1"/>
            <a:r>
              <a:rPr lang="en-US" sz="2000" dirty="0"/>
              <a:t>Choose a company with higher priori certified probability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E98398-1DD3-8B4A-8A1E-1B0FBC9E1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86271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529B-4E4C-1B41-A845-40FD3B103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Weapons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Math</a:t>
            </a:r>
            <a:r>
              <a:rPr lang="zh-CN" altLang="en-US" dirty="0"/>
              <a:t> </a:t>
            </a:r>
            <a:r>
              <a:rPr lang="en-US" altLang="zh-CN" dirty="0"/>
              <a:t>Destruction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03E7C2-A6DA-5640-9587-4D7877F623B7}"/>
              </a:ext>
            </a:extLst>
          </p:cNvPr>
          <p:cNvSpPr txBox="1"/>
          <p:nvPr/>
        </p:nvSpPr>
        <p:spPr>
          <a:xfrm>
            <a:off x="381000" y="1108151"/>
            <a:ext cx="8305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Definition:</a:t>
            </a:r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outcome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easily measurable, can have negative consequences, or has self-fulfilling feedback loop.</a:t>
            </a:r>
          </a:p>
          <a:p>
            <a:endParaRPr lang="en-US" altLang="zh-CN" dirty="0"/>
          </a:p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WMD?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Has</a:t>
            </a:r>
            <a:r>
              <a:rPr lang="zh-CN" altLang="en-US" b="1" dirty="0"/>
              <a:t> </a:t>
            </a:r>
            <a:r>
              <a:rPr lang="en-US" altLang="zh-CN" b="1" dirty="0"/>
              <a:t>measurable</a:t>
            </a:r>
            <a:r>
              <a:rPr lang="zh-CN" altLang="en-US" b="1" dirty="0"/>
              <a:t> </a:t>
            </a:r>
            <a:r>
              <a:rPr lang="en-US" altLang="zh-CN" b="1" dirty="0"/>
              <a:t>outcome:</a:t>
            </a:r>
            <a:r>
              <a:rPr lang="zh-CN" altLang="en-US" b="1" dirty="0"/>
              <a:t> </a:t>
            </a:r>
            <a:r>
              <a:rPr lang="en-US" altLang="zh-CN" dirty="0"/>
              <a:t>status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No</a:t>
            </a:r>
            <a:r>
              <a:rPr lang="zh-CN" altLang="en-US" b="1" dirty="0"/>
              <a:t> </a:t>
            </a:r>
            <a:r>
              <a:rPr lang="en-US" altLang="zh-CN" b="1" dirty="0"/>
              <a:t>negative</a:t>
            </a:r>
            <a:r>
              <a:rPr lang="zh-CN" altLang="en-US" b="1" dirty="0"/>
              <a:t> </a:t>
            </a:r>
            <a:r>
              <a:rPr lang="en-US" altLang="zh-CN" b="1" dirty="0"/>
              <a:t>consequence:</a:t>
            </a:r>
            <a:r>
              <a:rPr lang="zh-CN" altLang="en-US" b="1" dirty="0"/>
              <a:t> </a:t>
            </a: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applications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accepted,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focus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helping</a:t>
            </a:r>
            <a:r>
              <a:rPr lang="zh-CN" altLang="en-US" dirty="0"/>
              <a:t> </a:t>
            </a:r>
            <a:r>
              <a:rPr lang="en-US" altLang="zh-CN" dirty="0"/>
              <a:t>those</a:t>
            </a:r>
            <a:r>
              <a:rPr lang="zh-CN" altLang="en-US" dirty="0"/>
              <a:t> </a:t>
            </a:r>
            <a:r>
              <a:rPr lang="en-US" altLang="zh-CN" dirty="0"/>
              <a:t>who</a:t>
            </a:r>
            <a:r>
              <a:rPr lang="zh-CN" altLang="en-US" dirty="0"/>
              <a:t> </a:t>
            </a:r>
            <a:r>
              <a:rPr lang="en-US" altLang="zh-CN" dirty="0"/>
              <a:t>might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approved</a:t>
            </a:r>
            <a:r>
              <a:rPr lang="zh-CN" altLang="en-US" dirty="0"/>
              <a:t> </a:t>
            </a:r>
            <a:r>
              <a:rPr lang="en-US" altLang="zh-CN" dirty="0"/>
              <a:t>become</a:t>
            </a:r>
            <a:r>
              <a:rPr lang="zh-CN" altLang="en-US" dirty="0"/>
              <a:t> </a:t>
            </a:r>
            <a:r>
              <a:rPr lang="en-US" altLang="zh-CN" dirty="0"/>
              <a:t>aware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risks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No</a:t>
            </a:r>
            <a:r>
              <a:rPr lang="zh-CN" altLang="en-US" b="1" dirty="0"/>
              <a:t> </a:t>
            </a:r>
            <a:r>
              <a:rPr lang="en-US" altLang="zh-CN" b="1" dirty="0"/>
              <a:t>prominent</a:t>
            </a:r>
            <a:r>
              <a:rPr lang="zh-CN" altLang="en-US" b="1" dirty="0"/>
              <a:t> </a:t>
            </a:r>
            <a:r>
              <a:rPr lang="en-US" altLang="zh-CN" b="1" dirty="0"/>
              <a:t>self-fulfilling</a:t>
            </a:r>
            <a:r>
              <a:rPr lang="zh-CN" altLang="en-US" b="1" dirty="0"/>
              <a:t> </a:t>
            </a:r>
            <a:r>
              <a:rPr lang="en-US" altLang="zh-CN" b="1" dirty="0"/>
              <a:t>feedback</a:t>
            </a:r>
            <a:r>
              <a:rPr lang="zh-CN" altLang="en-US" b="1" dirty="0"/>
              <a:t> </a:t>
            </a:r>
            <a:r>
              <a:rPr lang="en-US" altLang="zh-CN" b="1" dirty="0"/>
              <a:t>loop:</a:t>
            </a:r>
            <a:r>
              <a:rPr lang="zh-CN" altLang="en-US" b="1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reflect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competency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foreign</a:t>
            </a:r>
            <a:r>
              <a:rPr lang="zh-CN" altLang="en-US" dirty="0"/>
              <a:t> </a:t>
            </a:r>
            <a:r>
              <a:rPr lang="en-US" altLang="zh-CN" dirty="0"/>
              <a:t>workers</a:t>
            </a:r>
            <a:r>
              <a:rPr lang="zh-CN" altLang="en-US" dirty="0"/>
              <a:t> </a:t>
            </a:r>
            <a:r>
              <a:rPr lang="en-US" altLang="zh-CN" dirty="0"/>
              <a:t>(e.g.</a:t>
            </a:r>
            <a:r>
              <a:rPr lang="zh-CN" altLang="en-US" dirty="0"/>
              <a:t> </a:t>
            </a:r>
            <a:r>
              <a:rPr lang="en-US" altLang="zh-CN" dirty="0"/>
              <a:t>wage,</a:t>
            </a:r>
            <a:r>
              <a:rPr lang="zh-CN" altLang="en-US" dirty="0"/>
              <a:t> </a:t>
            </a:r>
            <a:r>
              <a:rPr lang="en-US" altLang="zh-CN" dirty="0"/>
              <a:t>companies)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demand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foreign</a:t>
            </a:r>
            <a:r>
              <a:rPr lang="zh-CN" altLang="en-US" dirty="0"/>
              <a:t> </a:t>
            </a:r>
            <a:r>
              <a:rPr lang="en-US" altLang="zh-CN" dirty="0"/>
              <a:t>workers</a:t>
            </a:r>
            <a:r>
              <a:rPr lang="zh-CN" altLang="en-US" dirty="0"/>
              <a:t> </a:t>
            </a:r>
            <a:r>
              <a:rPr lang="en-US" altLang="zh-CN" dirty="0"/>
              <a:t>across</a:t>
            </a:r>
            <a:r>
              <a:rPr lang="zh-CN" altLang="en-US" dirty="0"/>
              <a:t> </a:t>
            </a:r>
            <a:r>
              <a:rPr lang="en-US" altLang="zh-CN" dirty="0"/>
              <a:t>industries</a:t>
            </a:r>
            <a:r>
              <a:rPr lang="zh-CN" altLang="en-US" dirty="0"/>
              <a:t> </a:t>
            </a:r>
            <a:r>
              <a:rPr lang="en-US" altLang="zh-CN" dirty="0"/>
              <a:t>(e.g.</a:t>
            </a:r>
            <a:r>
              <a:rPr lang="zh-CN" altLang="en-US" dirty="0"/>
              <a:t> </a:t>
            </a:r>
            <a:r>
              <a:rPr lang="en-US" altLang="zh-CN" dirty="0"/>
              <a:t>SOC</a:t>
            </a:r>
            <a:r>
              <a:rPr lang="zh-CN" altLang="en-US" dirty="0"/>
              <a:t> </a:t>
            </a:r>
            <a:r>
              <a:rPr lang="en-US" altLang="zh-CN" dirty="0"/>
              <a:t>Code).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unlikely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affected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predicted</a:t>
            </a:r>
            <a:r>
              <a:rPr lang="zh-CN" altLang="en-US" dirty="0"/>
              <a:t> </a:t>
            </a:r>
            <a:r>
              <a:rPr lang="en-US" altLang="zh-CN" dirty="0"/>
              <a:t>H1-B</a:t>
            </a:r>
            <a:r>
              <a:rPr lang="zh-CN" altLang="en-US" dirty="0"/>
              <a:t> </a:t>
            </a:r>
            <a:r>
              <a:rPr lang="en-US" altLang="zh-CN" dirty="0"/>
              <a:t>application</a:t>
            </a:r>
            <a:r>
              <a:rPr lang="zh-CN" altLang="en-US" dirty="0"/>
              <a:t> </a:t>
            </a:r>
            <a:r>
              <a:rPr lang="en-US" altLang="zh-CN" dirty="0"/>
              <a:t>status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758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ADEF4D-1AAF-AB49-9A58-ABFCE3054C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All the results in this slides only represent subjective suggestions.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0150AF-91D7-214E-9F90-651A28B3D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245691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BC824E-6DEE-194E-AC93-97CEBE4997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Thank you! </a:t>
            </a:r>
          </a:p>
        </p:txBody>
      </p:sp>
    </p:spTree>
    <p:extLst>
      <p:ext uri="{BB962C8B-B14F-4D97-AF65-F5344CB8AC3E}">
        <p14:creationId xmlns:p14="http://schemas.microsoft.com/office/powerpoint/2010/main" val="15074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4062B6-22B8-C24C-BC4D-EBAE2052EC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26" y="1581151"/>
            <a:ext cx="9144000" cy="1676399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</a:rPr>
              <a:t>A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visa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that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allows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US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employers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to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temporarily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employ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foreign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workers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</a:rPr>
              <a:t>Two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parts:</a:t>
            </a:r>
          </a:p>
          <a:p>
            <a:pPr marL="1200132" lvl="1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</a:rPr>
              <a:t>Labor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Condition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Application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(LCA)</a:t>
            </a:r>
          </a:p>
          <a:p>
            <a:pPr marL="1200132" lvl="1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</a:rPr>
              <a:t>H1-B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Lottery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A150A-839C-DA4E-AA35-00D5969059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590550"/>
            <a:ext cx="9144000" cy="685800"/>
          </a:xfrm>
        </p:spPr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H1-B?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F7AA87-E727-E44F-B627-4A51E7EC6671}"/>
              </a:ext>
            </a:extLst>
          </p:cNvPr>
          <p:cNvSpPr txBox="1"/>
          <p:nvPr/>
        </p:nvSpPr>
        <p:spPr>
          <a:xfrm>
            <a:off x="457200" y="3257550"/>
            <a:ext cx="78168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Effective</a:t>
            </a:r>
            <a:r>
              <a:rPr lang="zh-CN" altLang="en-US" sz="2000" dirty="0"/>
              <a:t> </a:t>
            </a:r>
            <a:r>
              <a:rPr lang="en-US" altLang="zh-CN" sz="2000" dirty="0"/>
              <a:t>2022,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new</a:t>
            </a:r>
            <a:r>
              <a:rPr lang="zh-CN" altLang="en-US" sz="2000" dirty="0"/>
              <a:t> </a:t>
            </a:r>
            <a:r>
              <a:rPr lang="en-US" altLang="zh-CN" sz="2000" dirty="0"/>
              <a:t>policy</a:t>
            </a:r>
            <a:r>
              <a:rPr lang="zh-CN" altLang="en-US" sz="2000" dirty="0"/>
              <a:t> </a:t>
            </a:r>
            <a:r>
              <a:rPr lang="en-US" altLang="zh-CN" sz="2000" dirty="0"/>
              <a:t>will</a:t>
            </a:r>
            <a:r>
              <a:rPr lang="zh-CN" altLang="en-US" sz="2000" dirty="0"/>
              <a:t> </a:t>
            </a:r>
            <a:r>
              <a:rPr lang="en-US" altLang="zh-CN" sz="2000" dirty="0"/>
              <a:t>be</a:t>
            </a:r>
            <a:r>
              <a:rPr lang="zh-CN" altLang="en-US" sz="2000" dirty="0"/>
              <a:t> </a:t>
            </a:r>
            <a:r>
              <a:rPr lang="en-US" altLang="zh-CN" sz="2000" dirty="0"/>
              <a:t>applied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lottery</a:t>
            </a:r>
            <a:r>
              <a:rPr lang="zh-CN" altLang="en-US" sz="2000" dirty="0"/>
              <a:t> </a:t>
            </a:r>
            <a:r>
              <a:rPr lang="en-US" altLang="zh-CN" sz="2000" dirty="0"/>
              <a:t>process,</a:t>
            </a:r>
            <a:r>
              <a:rPr lang="zh-CN" altLang="en-US" sz="2000" dirty="0"/>
              <a:t> </a:t>
            </a:r>
            <a:r>
              <a:rPr lang="en-US" altLang="zh-CN" sz="2000" dirty="0"/>
              <a:t>but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r>
              <a:rPr lang="en-US" altLang="zh-CN" sz="2000" dirty="0"/>
              <a:t>LCA</a:t>
            </a:r>
            <a:r>
              <a:rPr lang="zh-CN" altLang="en-US" sz="2000" dirty="0"/>
              <a:t> </a:t>
            </a:r>
            <a:r>
              <a:rPr lang="en-US" altLang="zh-CN" sz="2000" dirty="0"/>
              <a:t>stage</a:t>
            </a:r>
            <a:r>
              <a:rPr lang="zh-CN" altLang="en-US" sz="2000" dirty="0"/>
              <a:t> </a:t>
            </a:r>
            <a:r>
              <a:rPr lang="en-US" altLang="zh-CN" sz="2000" dirty="0"/>
              <a:t>remains</a:t>
            </a:r>
            <a:r>
              <a:rPr lang="zh-CN" altLang="en-US" sz="2000" dirty="0"/>
              <a:t> </a:t>
            </a:r>
            <a:r>
              <a:rPr lang="en-US" altLang="zh-CN" sz="2000" dirty="0"/>
              <a:t>unchanged.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this</a:t>
            </a:r>
            <a:r>
              <a:rPr lang="zh-CN" altLang="en-US" sz="2000" dirty="0"/>
              <a:t> </a:t>
            </a:r>
            <a:r>
              <a:rPr lang="en-US" altLang="zh-CN" sz="2000" dirty="0"/>
              <a:t>project,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focus</a:t>
            </a:r>
            <a:r>
              <a:rPr lang="zh-CN" altLang="en-US" sz="2000" dirty="0"/>
              <a:t> </a:t>
            </a:r>
            <a:r>
              <a:rPr lang="en-US" altLang="zh-CN" sz="2000" dirty="0"/>
              <a:t>only</a:t>
            </a:r>
            <a:r>
              <a:rPr lang="zh-CN" altLang="en-US" sz="2000" dirty="0"/>
              <a:t> </a:t>
            </a:r>
            <a:r>
              <a:rPr lang="en-US" altLang="zh-CN" sz="2000" dirty="0"/>
              <a:t>on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LCA</a:t>
            </a:r>
            <a:r>
              <a:rPr lang="zh-CN" altLang="en-US" sz="2000" dirty="0"/>
              <a:t> </a:t>
            </a:r>
            <a:r>
              <a:rPr lang="en-US" altLang="zh-CN" sz="2000" dirty="0"/>
              <a:t>stage.</a:t>
            </a:r>
          </a:p>
        </p:txBody>
      </p:sp>
    </p:spTree>
    <p:extLst>
      <p:ext uri="{BB962C8B-B14F-4D97-AF65-F5344CB8AC3E}">
        <p14:creationId xmlns:p14="http://schemas.microsoft.com/office/powerpoint/2010/main" val="419219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E63AD5-6A75-CF46-8A93-22E80A41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99" y="461818"/>
            <a:ext cx="6554707" cy="45258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500" dirty="0"/>
              <a:t>Data</a:t>
            </a:r>
            <a:r>
              <a:rPr lang="zh-CN" altLang="en-US" sz="2500" dirty="0"/>
              <a:t> </a:t>
            </a:r>
            <a:r>
              <a:rPr lang="en-US" altLang="zh-CN" sz="2500" dirty="0"/>
              <a:t>Overview</a:t>
            </a:r>
            <a:endParaRPr lang="en-US" sz="25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AB2A75-7A19-7D47-A72B-34157A97B1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9410" y="1085850"/>
            <a:ext cx="3520590" cy="36576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2,448,729</a:t>
            </a:r>
            <a:r>
              <a:rPr lang="zh-CN" altLang="en-US" sz="2800" dirty="0"/>
              <a:t> </a:t>
            </a:r>
            <a:r>
              <a:rPr lang="en-US" altLang="zh-CN" sz="2800" dirty="0"/>
              <a:t>rows</a:t>
            </a:r>
            <a:r>
              <a:rPr lang="zh-CN" altLang="en-US" sz="2800" dirty="0"/>
              <a:t> </a:t>
            </a:r>
            <a:r>
              <a:rPr lang="en-US" altLang="zh-CN" sz="2800" dirty="0"/>
              <a:t>and</a:t>
            </a:r>
            <a:r>
              <a:rPr lang="zh-CN" altLang="en-US" sz="2800" dirty="0"/>
              <a:t> </a:t>
            </a:r>
            <a:r>
              <a:rPr lang="en-US" altLang="zh-CN" sz="2800" dirty="0"/>
              <a:t>36</a:t>
            </a:r>
            <a:r>
              <a:rPr lang="zh-CN" altLang="en-US" sz="2800" dirty="0"/>
              <a:t> </a:t>
            </a:r>
            <a:r>
              <a:rPr lang="en-US" altLang="zh-CN" sz="2800" dirty="0"/>
              <a:t>columns</a:t>
            </a:r>
          </a:p>
          <a:p>
            <a:r>
              <a:rPr lang="en-US" altLang="zh-CN" sz="2800" dirty="0"/>
              <a:t>Mixed</a:t>
            </a:r>
            <a:r>
              <a:rPr lang="zh-CN" altLang="en-US" sz="2800" dirty="0"/>
              <a:t> </a:t>
            </a:r>
            <a:r>
              <a:rPr lang="en-US" altLang="zh-CN" sz="2800" dirty="0"/>
              <a:t>data</a:t>
            </a:r>
            <a:r>
              <a:rPr lang="zh-CN" altLang="en-US" sz="2800" dirty="0"/>
              <a:t> </a:t>
            </a:r>
            <a:r>
              <a:rPr lang="en-US" altLang="zh-CN" sz="2800" dirty="0"/>
              <a:t>types</a:t>
            </a:r>
          </a:p>
          <a:p>
            <a:pPr lvl="1"/>
            <a:r>
              <a:rPr lang="en-US" altLang="zh-CN" sz="2400" dirty="0"/>
              <a:t>Numerical,</a:t>
            </a:r>
            <a:r>
              <a:rPr lang="zh-CN" altLang="en-US" sz="2400" dirty="0"/>
              <a:t> </a:t>
            </a:r>
            <a:r>
              <a:rPr lang="en-US" altLang="zh-CN" sz="2400" dirty="0"/>
              <a:t>date,</a:t>
            </a:r>
            <a:r>
              <a:rPr lang="zh-CN" altLang="en-US" sz="2400" dirty="0"/>
              <a:t> </a:t>
            </a:r>
            <a:r>
              <a:rPr lang="en-US" altLang="zh-CN" sz="2400" dirty="0"/>
              <a:t>categorical,</a:t>
            </a:r>
            <a:r>
              <a:rPr lang="zh-CN" altLang="en-US" sz="2400" dirty="0"/>
              <a:t> </a:t>
            </a:r>
            <a:r>
              <a:rPr lang="en-US" altLang="zh-CN" sz="2400" dirty="0"/>
              <a:t>texts</a:t>
            </a:r>
          </a:p>
          <a:p>
            <a:r>
              <a:rPr lang="en-US" altLang="zh-CN" sz="2800" dirty="0"/>
              <a:t>Label:</a:t>
            </a:r>
            <a:r>
              <a:rPr lang="zh-CN" altLang="en-US" sz="2800" dirty="0"/>
              <a:t> </a:t>
            </a:r>
            <a:r>
              <a:rPr lang="en-US" altLang="zh-CN" sz="2800" dirty="0"/>
              <a:t>CASE_STATUS</a:t>
            </a:r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endParaRPr lang="en-US" altLang="zh-CN" sz="2800" dirty="0"/>
          </a:p>
          <a:p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B69312-D0E7-8848-A93A-C5170D91D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0" y="547505"/>
            <a:ext cx="5031808" cy="12336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FE5960-09D2-2A4E-9427-D343E9AC2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1850857"/>
            <a:ext cx="4611844" cy="14322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0DA641-844B-5F4C-B784-4A690E63EB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520" y="3371850"/>
            <a:ext cx="40703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69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F2279-C579-F143-9D42-9D34AA5F6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Preliminary</a:t>
            </a:r>
            <a:r>
              <a:rPr lang="zh-CN" altLang="en-US" sz="2800" dirty="0"/>
              <a:t> </a:t>
            </a:r>
            <a:r>
              <a:rPr lang="en-US" altLang="zh-CN" sz="2800" dirty="0"/>
              <a:t>Data</a:t>
            </a:r>
            <a:r>
              <a:rPr lang="zh-CN" altLang="en-US" sz="2800" dirty="0"/>
              <a:t> </a:t>
            </a:r>
            <a:r>
              <a:rPr lang="en-US" altLang="zh-CN" sz="2800" dirty="0"/>
              <a:t>Processing</a:t>
            </a:r>
            <a:endParaRPr lang="en-US" sz="2800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31973626-6F28-234A-9545-A79968937097}"/>
              </a:ext>
            </a:extLst>
          </p:cNvPr>
          <p:cNvSpPr txBox="1">
            <a:spLocks/>
          </p:cNvSpPr>
          <p:nvPr/>
        </p:nvSpPr>
        <p:spPr>
          <a:xfrm>
            <a:off x="287899" y="1325880"/>
            <a:ext cx="8678863" cy="358740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Deleted</a:t>
            </a:r>
            <a:r>
              <a:rPr lang="zh-CN" altLang="en-US" sz="2000" dirty="0"/>
              <a:t> </a:t>
            </a:r>
            <a:r>
              <a:rPr lang="en-US" altLang="zh-CN" sz="2000" dirty="0"/>
              <a:t>redundant</a:t>
            </a:r>
            <a:r>
              <a:rPr lang="zh-CN" altLang="en-US" sz="2000" dirty="0"/>
              <a:t> </a:t>
            </a:r>
            <a:r>
              <a:rPr lang="en-US" altLang="zh-CN" sz="2000" dirty="0"/>
              <a:t>features</a:t>
            </a:r>
          </a:p>
          <a:p>
            <a:pPr lvl="1"/>
            <a:r>
              <a:rPr lang="en-US" altLang="zh-CN" sz="1800" dirty="0"/>
              <a:t>Features</a:t>
            </a:r>
            <a:r>
              <a:rPr lang="zh-CN" altLang="en-US" sz="1800" dirty="0"/>
              <a:t> </a:t>
            </a:r>
            <a:r>
              <a:rPr lang="en-US" altLang="zh-CN" sz="1800" dirty="0"/>
              <a:t>that</a:t>
            </a:r>
            <a:r>
              <a:rPr lang="zh-CN" altLang="en-US" sz="1800" dirty="0"/>
              <a:t> </a:t>
            </a:r>
            <a:r>
              <a:rPr lang="en-US" altLang="zh-CN" sz="1800" dirty="0"/>
              <a:t>contain</a:t>
            </a:r>
            <a:r>
              <a:rPr lang="zh-CN" altLang="en-US" sz="1800" dirty="0"/>
              <a:t> </a:t>
            </a:r>
            <a:r>
              <a:rPr lang="en-US" altLang="zh-CN" sz="1800" dirty="0"/>
              <a:t>essentially</a:t>
            </a:r>
          </a:p>
          <a:p>
            <a:pPr marL="457188" lvl="1" indent="0">
              <a:buNone/>
            </a:pPr>
            <a:r>
              <a:rPr lang="zh-CN" altLang="en-US" sz="1800" dirty="0"/>
              <a:t>    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same</a:t>
            </a:r>
            <a:r>
              <a:rPr lang="zh-CN" altLang="en-US" sz="1800" dirty="0"/>
              <a:t> </a:t>
            </a:r>
            <a:r>
              <a:rPr lang="en-US" altLang="zh-CN" sz="1800" dirty="0"/>
              <a:t>information</a:t>
            </a:r>
            <a:r>
              <a:rPr lang="zh-CN" altLang="en-US" sz="1800" dirty="0"/>
              <a:t> </a:t>
            </a:r>
            <a:r>
              <a:rPr lang="en-US" altLang="zh-CN" sz="1800" dirty="0"/>
              <a:t>as</a:t>
            </a:r>
            <a:r>
              <a:rPr lang="zh-CN" altLang="en-US" sz="1800" dirty="0"/>
              <a:t> </a:t>
            </a:r>
            <a:r>
              <a:rPr lang="en-US" altLang="zh-CN" sz="1800" dirty="0"/>
              <a:t>other</a:t>
            </a:r>
            <a:r>
              <a:rPr lang="zh-CN" altLang="en-US" sz="1800" dirty="0"/>
              <a:t> </a:t>
            </a:r>
            <a:r>
              <a:rPr lang="en-US" altLang="zh-CN" sz="1800" dirty="0"/>
              <a:t>features</a:t>
            </a:r>
          </a:p>
          <a:p>
            <a:pPr lvl="2"/>
            <a:r>
              <a:rPr lang="en-US" altLang="zh-CN" sz="1100" dirty="0"/>
              <a:t>e.g.,</a:t>
            </a:r>
            <a:r>
              <a:rPr lang="zh-CN" altLang="en-US" sz="1100" dirty="0"/>
              <a:t> </a:t>
            </a:r>
            <a:r>
              <a:rPr lang="en-US" altLang="zh-CN" sz="1100" dirty="0"/>
              <a:t>SOC_NAME,</a:t>
            </a:r>
            <a:r>
              <a:rPr lang="zh-CN" altLang="en-US" sz="1100" dirty="0"/>
              <a:t> </a:t>
            </a:r>
            <a:r>
              <a:rPr lang="en-US" altLang="zh-CN" sz="1100" dirty="0"/>
              <a:t>JOB_TITLE</a:t>
            </a:r>
          </a:p>
          <a:p>
            <a:pPr lvl="1"/>
            <a:r>
              <a:rPr lang="zh-CN" altLang="en-US" sz="1800" dirty="0"/>
              <a:t> </a:t>
            </a:r>
            <a:r>
              <a:rPr lang="en-US" altLang="zh-CN" sz="1800" dirty="0"/>
              <a:t>Irrelevant</a:t>
            </a:r>
            <a:r>
              <a:rPr lang="zh-CN" altLang="en-US" sz="1800" dirty="0"/>
              <a:t> </a:t>
            </a:r>
            <a:r>
              <a:rPr lang="en-US" altLang="zh-CN" sz="1800" dirty="0"/>
              <a:t>information:</a:t>
            </a:r>
          </a:p>
          <a:p>
            <a:pPr lvl="2"/>
            <a:r>
              <a:rPr lang="en-US" altLang="zh-CN" sz="1100" dirty="0"/>
              <a:t>e.g.,</a:t>
            </a:r>
            <a:r>
              <a:rPr lang="zh-CN" altLang="en-US" sz="1100" dirty="0"/>
              <a:t> </a:t>
            </a:r>
            <a:r>
              <a:rPr lang="en-US" altLang="zh-CN" sz="1100" dirty="0"/>
              <a:t>AGENT_ATTORNEY_NAME</a:t>
            </a:r>
          </a:p>
          <a:p>
            <a:r>
              <a:rPr lang="en-US" altLang="zh-CN" sz="2000" dirty="0"/>
              <a:t>Removed</a:t>
            </a:r>
            <a:r>
              <a:rPr lang="zh-CN" altLang="en-US" sz="2000" dirty="0"/>
              <a:t> </a:t>
            </a:r>
            <a:r>
              <a:rPr lang="en-US" altLang="zh-CN" sz="2000" dirty="0"/>
              <a:t>NA</a:t>
            </a:r>
          </a:p>
          <a:p>
            <a:pPr lvl="1"/>
            <a:r>
              <a:rPr lang="en-US" altLang="zh-CN" sz="1800" dirty="0"/>
              <a:t>Except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  <a:r>
              <a:rPr lang="zh-CN" altLang="en-US" sz="1800" dirty="0"/>
              <a:t> </a:t>
            </a:r>
            <a:r>
              <a:rPr lang="en-US" altLang="zh-CN" sz="1800" dirty="0"/>
              <a:t>few</a:t>
            </a:r>
            <a:r>
              <a:rPr lang="zh-CN" altLang="en-US" sz="1800" dirty="0"/>
              <a:t> </a:t>
            </a:r>
            <a:r>
              <a:rPr lang="en-US" altLang="zh-CN" sz="1800" dirty="0"/>
              <a:t>irrelevant</a:t>
            </a:r>
            <a:r>
              <a:rPr lang="zh-CN" altLang="en-US" sz="1800" dirty="0"/>
              <a:t> </a:t>
            </a:r>
            <a:r>
              <a:rPr lang="en-US" altLang="zh-CN" sz="1800" dirty="0"/>
              <a:t>features,</a:t>
            </a:r>
          </a:p>
          <a:p>
            <a:pPr marL="457188" lvl="1" indent="0">
              <a:buNone/>
            </a:pPr>
            <a:r>
              <a:rPr lang="zh-CN" altLang="en-US" sz="1800" dirty="0"/>
              <a:t>    </a:t>
            </a:r>
            <a:r>
              <a:rPr lang="en-US" altLang="zh-CN" sz="1800" dirty="0"/>
              <a:t>other</a:t>
            </a:r>
            <a:r>
              <a:rPr lang="zh-CN" altLang="en-US" sz="1800" dirty="0"/>
              <a:t> </a:t>
            </a:r>
            <a:r>
              <a:rPr lang="en-US" altLang="zh-CN" sz="1800" dirty="0"/>
              <a:t>features</a:t>
            </a:r>
            <a:r>
              <a:rPr lang="zh-CN" altLang="en-US" sz="1800" dirty="0"/>
              <a:t> </a:t>
            </a:r>
            <a:r>
              <a:rPr lang="en-US" altLang="zh-CN" sz="1800" dirty="0"/>
              <a:t>contain</a:t>
            </a:r>
            <a:r>
              <a:rPr lang="zh-CN" altLang="en-US" sz="1800" dirty="0"/>
              <a:t> </a:t>
            </a:r>
            <a:r>
              <a:rPr lang="en-US" altLang="zh-CN" sz="1800" dirty="0"/>
              <a:t>small</a:t>
            </a:r>
            <a:r>
              <a:rPr lang="zh-CN" altLang="en-US" sz="1800" dirty="0"/>
              <a:t> </a:t>
            </a:r>
            <a:r>
              <a:rPr lang="en-US" altLang="zh-CN" sz="1800" dirty="0"/>
              <a:t>number</a:t>
            </a:r>
          </a:p>
          <a:p>
            <a:pPr marL="457188" lvl="1" indent="0">
              <a:buNone/>
            </a:pPr>
            <a:r>
              <a:rPr lang="zh-CN" altLang="en-US" sz="1800" dirty="0"/>
              <a:t>   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missing</a:t>
            </a:r>
            <a:r>
              <a:rPr lang="zh-CN" altLang="en-US" sz="1800" dirty="0"/>
              <a:t> </a:t>
            </a:r>
            <a:r>
              <a:rPr lang="en-US" altLang="zh-CN" sz="1800" dirty="0"/>
              <a:t>values</a:t>
            </a:r>
            <a:r>
              <a:rPr lang="zh-CN" altLang="en-US" sz="1800" dirty="0"/>
              <a:t> </a:t>
            </a:r>
            <a:r>
              <a:rPr lang="en-US" altLang="zh-CN" sz="1800" dirty="0"/>
              <a:t>compared</a:t>
            </a:r>
            <a:r>
              <a:rPr lang="zh-CN" altLang="en-US" sz="1800" dirty="0"/>
              <a:t> </a:t>
            </a:r>
            <a:r>
              <a:rPr lang="en-US" altLang="zh-CN" sz="1800" dirty="0"/>
              <a:t>to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size</a:t>
            </a:r>
          </a:p>
          <a:p>
            <a:pPr marL="457188" lvl="1" indent="0">
              <a:buNone/>
            </a:pPr>
            <a:r>
              <a:rPr lang="zh-CN" altLang="en-US" sz="1800" dirty="0"/>
              <a:t>   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data</a:t>
            </a:r>
          </a:p>
          <a:p>
            <a:pPr marL="457188" lvl="1" indent="0">
              <a:buNone/>
            </a:pPr>
            <a:endParaRPr lang="en-US" altLang="zh-CN" sz="14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sz="20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F379D4B-C6F8-6842-BA9E-ECE5F27E3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054553"/>
              </p:ext>
            </p:extLst>
          </p:nvPr>
        </p:nvGraphicFramePr>
        <p:xfrm>
          <a:off x="5264665" y="590550"/>
          <a:ext cx="3671282" cy="419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02955">
                  <a:extLst>
                    <a:ext uri="{9D8B030D-6E8A-4147-A177-3AD203B41FA5}">
                      <a16:colId xmlns:a16="http://schemas.microsoft.com/office/drawing/2014/main" val="2493937585"/>
                    </a:ext>
                  </a:extLst>
                </a:gridCol>
                <a:gridCol w="1068327">
                  <a:extLst>
                    <a:ext uri="{9D8B030D-6E8A-4147-A177-3AD203B41FA5}">
                      <a16:colId xmlns:a16="http://schemas.microsoft.com/office/drawing/2014/main" val="3288401499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Features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NA Count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19504"/>
                  </a:ext>
                </a:extLst>
              </a:tr>
              <a:tr h="209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Secto</a:t>
                      </a:r>
                      <a:r>
                        <a:rPr lang="en-US" altLang="zh-CN" sz="1000" u="none" strike="noStrike" dirty="0" err="1">
                          <a:effectLst/>
                        </a:rPr>
                        <a:t>_</a:t>
                      </a:r>
                      <a:r>
                        <a:rPr lang="en-US" sz="1000" u="none" strike="noStrike" dirty="0" err="1">
                          <a:effectLst/>
                        </a:rPr>
                        <a:t>rdata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b"/>
                </a:tc>
                <a:extLst>
                  <a:ext uri="{0D108BD9-81ED-4DB2-BD59-A6C34878D82A}">
                    <a16:rowId xmlns:a16="http://schemas.microsoft.com/office/drawing/2014/main" val="3560178805"/>
                  </a:ext>
                </a:extLst>
              </a:tr>
              <a:tr h="209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EMP</a:t>
                      </a:r>
                      <a:r>
                        <a:rPr lang="en-US" altLang="zh-CN" sz="1000" u="none" strike="noStrike" dirty="0" err="1">
                          <a:effectLst/>
                        </a:rPr>
                        <a:t>_</a:t>
                      </a:r>
                      <a:r>
                        <a:rPr lang="en-US" sz="1000" u="none" strike="noStrike" dirty="0" err="1">
                          <a:effectLst/>
                        </a:rPr>
                        <a:t>STATE</a:t>
                      </a:r>
                      <a:r>
                        <a:rPr lang="en-US" altLang="zh-CN" sz="1000" u="none" strike="noStrike" dirty="0" err="1">
                          <a:effectLst/>
                        </a:rPr>
                        <a:t>_</a:t>
                      </a:r>
                      <a:r>
                        <a:rPr lang="en-US" sz="1000" u="none" strike="noStrike" dirty="0" err="1">
                          <a:effectLst/>
                        </a:rPr>
                        <a:t>full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2358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b"/>
                </a:tc>
                <a:extLst>
                  <a:ext uri="{0D108BD9-81ED-4DB2-BD59-A6C34878D82A}">
                    <a16:rowId xmlns:a16="http://schemas.microsoft.com/office/drawing/2014/main" val="1774414488"/>
                  </a:ext>
                </a:extLst>
              </a:tr>
              <a:tr h="209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EMP</a:t>
                      </a:r>
                      <a:r>
                        <a:rPr lang="en-US" altLang="zh-CN" sz="1000" u="none" strike="noStrike" dirty="0" err="1">
                          <a:effectLst/>
                        </a:rPr>
                        <a:t>_</a:t>
                      </a:r>
                      <a:r>
                        <a:rPr lang="en-US" sz="1000" u="none" strike="noStrike" dirty="0" err="1">
                          <a:effectLst/>
                        </a:rPr>
                        <a:t>State</a:t>
                      </a:r>
                      <a:r>
                        <a:rPr lang="en-US" altLang="zh-CN" sz="1000" u="none" strike="noStrike" dirty="0" err="1">
                          <a:effectLst/>
                        </a:rPr>
                        <a:t>_</a:t>
                      </a:r>
                      <a:r>
                        <a:rPr lang="en-US" sz="1000" u="none" strike="noStrike" dirty="0" err="1">
                          <a:effectLst/>
                        </a:rPr>
                        <a:t>and</a:t>
                      </a:r>
                      <a:r>
                        <a:rPr lang="en-US" altLang="zh-CN" sz="1000" u="none" strike="noStrike" dirty="0" err="1">
                          <a:effectLst/>
                        </a:rPr>
                        <a:t>_</a:t>
                      </a:r>
                      <a:r>
                        <a:rPr lang="en-US" sz="1000" u="none" strike="noStrike" dirty="0" err="1">
                          <a:effectLst/>
                        </a:rPr>
                        <a:t>city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b"/>
                </a:tc>
                <a:extLst>
                  <a:ext uri="{0D108BD9-81ED-4DB2-BD59-A6C34878D82A}">
                    <a16:rowId xmlns:a16="http://schemas.microsoft.com/office/drawing/2014/main" val="466458652"/>
                  </a:ext>
                </a:extLst>
              </a:tr>
              <a:tr h="209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Worksite</a:t>
                      </a:r>
                      <a:r>
                        <a:rPr lang="en-US" altLang="zh-CN" sz="1000" u="none" strike="noStrike" dirty="0" err="1">
                          <a:effectLst/>
                        </a:rPr>
                        <a:t>_</a:t>
                      </a:r>
                      <a:r>
                        <a:rPr lang="en-US" sz="1000" u="none" strike="noStrike" dirty="0" err="1">
                          <a:effectLst/>
                        </a:rPr>
                        <a:t>STATE</a:t>
                      </a:r>
                      <a:r>
                        <a:rPr lang="en-US" altLang="zh-CN" sz="1000" u="none" strike="noStrike" dirty="0" err="1">
                          <a:effectLst/>
                        </a:rPr>
                        <a:t>_</a:t>
                      </a:r>
                      <a:r>
                        <a:rPr lang="en-US" sz="1000" u="none" strike="noStrike" dirty="0" err="1">
                          <a:effectLst/>
                        </a:rPr>
                        <a:t>full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2453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b"/>
                </a:tc>
                <a:extLst>
                  <a:ext uri="{0D108BD9-81ED-4DB2-BD59-A6C34878D82A}">
                    <a16:rowId xmlns:a16="http://schemas.microsoft.com/office/drawing/2014/main" val="2624814584"/>
                  </a:ext>
                </a:extLst>
              </a:tr>
              <a:tr h="209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Worksite</a:t>
                      </a:r>
                      <a:r>
                        <a:rPr lang="en-US" altLang="zh-CN" sz="1000" u="none" strike="noStrike" dirty="0" err="1">
                          <a:effectLst/>
                        </a:rPr>
                        <a:t>_</a:t>
                      </a:r>
                      <a:r>
                        <a:rPr lang="en-US" sz="1000" u="none" strike="noStrike" dirty="0" err="1">
                          <a:effectLst/>
                        </a:rPr>
                        <a:t>State</a:t>
                      </a:r>
                      <a:r>
                        <a:rPr lang="en-US" altLang="zh-CN" sz="1000" u="none" strike="noStrike" dirty="0" err="1">
                          <a:effectLst/>
                        </a:rPr>
                        <a:t>_</a:t>
                      </a:r>
                      <a:r>
                        <a:rPr lang="en-US" sz="1000" u="none" strike="noStrike" dirty="0" err="1">
                          <a:effectLst/>
                        </a:rPr>
                        <a:t>and</a:t>
                      </a:r>
                      <a:r>
                        <a:rPr lang="en-US" altLang="zh-CN" sz="1000" u="none" strike="noStrike" dirty="0" err="1">
                          <a:effectLst/>
                        </a:rPr>
                        <a:t>_</a:t>
                      </a:r>
                      <a:r>
                        <a:rPr lang="en-US" sz="1000" u="none" strike="noStrike" dirty="0" err="1">
                          <a:effectLst/>
                        </a:rPr>
                        <a:t>city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b"/>
                </a:tc>
                <a:extLst>
                  <a:ext uri="{0D108BD9-81ED-4DB2-BD59-A6C34878D82A}">
                    <a16:rowId xmlns:a16="http://schemas.microsoft.com/office/drawing/2014/main" val="952038241"/>
                  </a:ext>
                </a:extLst>
              </a:tr>
              <a:tr h="209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EMPLOYER</a:t>
                      </a:r>
                      <a:r>
                        <a:rPr lang="en-US" altLang="zh-CN" sz="1000" u="none" strike="noStrike" dirty="0">
                          <a:effectLst/>
                        </a:rPr>
                        <a:t>_</a:t>
                      </a:r>
                      <a:r>
                        <a:rPr lang="en-US" sz="1000" u="none" strike="noStrike" dirty="0">
                          <a:effectLst/>
                        </a:rPr>
                        <a:t>PHONE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b"/>
                </a:tc>
                <a:extLst>
                  <a:ext uri="{0D108BD9-81ED-4DB2-BD59-A6C34878D82A}">
                    <a16:rowId xmlns:a16="http://schemas.microsoft.com/office/drawing/2014/main" val="1185689607"/>
                  </a:ext>
                </a:extLst>
              </a:tr>
              <a:tr h="209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AGENT_ATTORNEY_NAME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227034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b"/>
                </a:tc>
                <a:extLst>
                  <a:ext uri="{0D108BD9-81ED-4DB2-BD59-A6C34878D82A}">
                    <a16:rowId xmlns:a16="http://schemas.microsoft.com/office/drawing/2014/main" val="1964109581"/>
                  </a:ext>
                </a:extLst>
              </a:tr>
              <a:tr h="209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AGENT_ATTORNEY_CITY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840452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b"/>
                </a:tc>
                <a:extLst>
                  <a:ext uri="{0D108BD9-81ED-4DB2-BD59-A6C34878D82A}">
                    <a16:rowId xmlns:a16="http://schemas.microsoft.com/office/drawing/2014/main" val="2655504336"/>
                  </a:ext>
                </a:extLst>
              </a:tr>
              <a:tr h="209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AGENT_ATTORNEY_STATE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840452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b"/>
                </a:tc>
                <a:extLst>
                  <a:ext uri="{0D108BD9-81ED-4DB2-BD59-A6C34878D82A}">
                    <a16:rowId xmlns:a16="http://schemas.microsoft.com/office/drawing/2014/main" val="2027512969"/>
                  </a:ext>
                </a:extLst>
              </a:tr>
              <a:tr h="209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JOB_TITLE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b"/>
                </a:tc>
                <a:extLst>
                  <a:ext uri="{0D108BD9-81ED-4DB2-BD59-A6C34878D82A}">
                    <a16:rowId xmlns:a16="http://schemas.microsoft.com/office/drawing/2014/main" val="3202152507"/>
                  </a:ext>
                </a:extLst>
              </a:tr>
              <a:tr h="209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EMPLOYER_POSTAL_CODE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b"/>
                </a:tc>
                <a:extLst>
                  <a:ext uri="{0D108BD9-81ED-4DB2-BD59-A6C34878D82A}">
                    <a16:rowId xmlns:a16="http://schemas.microsoft.com/office/drawing/2014/main" val="544572019"/>
                  </a:ext>
                </a:extLst>
              </a:tr>
              <a:tr h="209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WORKSITE_POSTAL_CODE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b"/>
                </a:tc>
                <a:extLst>
                  <a:ext uri="{0D108BD9-81ED-4DB2-BD59-A6C34878D82A}">
                    <a16:rowId xmlns:a16="http://schemas.microsoft.com/office/drawing/2014/main" val="924349170"/>
                  </a:ext>
                </a:extLst>
              </a:tr>
              <a:tr h="209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YEAR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b"/>
                </a:tc>
                <a:extLst>
                  <a:ext uri="{0D108BD9-81ED-4DB2-BD59-A6C34878D82A}">
                    <a16:rowId xmlns:a16="http://schemas.microsoft.com/office/drawing/2014/main" val="1438311891"/>
                  </a:ext>
                </a:extLst>
              </a:tr>
              <a:tr h="209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WORKSITE_COUNTY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4616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b"/>
                </a:tc>
                <a:extLst>
                  <a:ext uri="{0D108BD9-81ED-4DB2-BD59-A6C34878D82A}">
                    <a16:rowId xmlns:a16="http://schemas.microsoft.com/office/drawing/2014/main" val="1030789508"/>
                  </a:ext>
                </a:extLst>
              </a:tr>
              <a:tr h="209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WORKSITE_CITY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b"/>
                </a:tc>
                <a:extLst>
                  <a:ext uri="{0D108BD9-81ED-4DB2-BD59-A6C34878D82A}">
                    <a16:rowId xmlns:a16="http://schemas.microsoft.com/office/drawing/2014/main" val="2550929521"/>
                  </a:ext>
                </a:extLst>
              </a:tr>
              <a:tr h="209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WAGE_RATE_OF_PAY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b"/>
                </a:tc>
                <a:extLst>
                  <a:ext uri="{0D108BD9-81ED-4DB2-BD59-A6C34878D82A}">
                    <a16:rowId xmlns:a16="http://schemas.microsoft.com/office/drawing/2014/main" val="3092664450"/>
                  </a:ext>
                </a:extLst>
              </a:tr>
              <a:tr h="209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SOC_NAME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b"/>
                </a:tc>
                <a:extLst>
                  <a:ext uri="{0D108BD9-81ED-4DB2-BD59-A6C34878D82A}">
                    <a16:rowId xmlns:a16="http://schemas.microsoft.com/office/drawing/2014/main" val="2904141809"/>
                  </a:ext>
                </a:extLst>
              </a:tr>
              <a:tr h="209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EMPLOYER_CITY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b"/>
                </a:tc>
                <a:extLst>
                  <a:ext uri="{0D108BD9-81ED-4DB2-BD59-A6C34878D82A}">
                    <a16:rowId xmlns:a16="http://schemas.microsoft.com/office/drawing/2014/main" val="3318041036"/>
                  </a:ext>
                </a:extLst>
              </a:tr>
              <a:tr h="209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CASE_NUMBER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5" marR="7955" marT="7955" marB="0" anchor="b"/>
                </a:tc>
                <a:extLst>
                  <a:ext uri="{0D108BD9-81ED-4DB2-BD59-A6C34878D82A}">
                    <a16:rowId xmlns:a16="http://schemas.microsoft.com/office/drawing/2014/main" val="290557055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57C4F89-BA83-8648-B4FB-E9C02A683AB1}"/>
              </a:ext>
            </a:extLst>
          </p:cNvPr>
          <p:cNvSpPr txBox="1"/>
          <p:nvPr/>
        </p:nvSpPr>
        <p:spPr>
          <a:xfrm>
            <a:off x="6441311" y="4807182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deleted</a:t>
            </a:r>
            <a:r>
              <a:rPr lang="zh-CN" altLang="en-US" sz="1400" dirty="0"/>
              <a:t> </a:t>
            </a:r>
            <a:r>
              <a:rPr lang="en-US" altLang="zh-CN" sz="1400" dirty="0"/>
              <a:t>features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6766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B12F3B-381E-EE46-97A5-DB64BA1E4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EDA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6177F8D-B57D-0049-BFCC-8913A274B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008" y="1276350"/>
            <a:ext cx="4574749" cy="2438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F5C92F6-2846-9649-BBD9-FDD15D60E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05" y="1324620"/>
            <a:ext cx="3915303" cy="254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D1E646-96A9-6B46-B85E-F84E9CB78FF0}"/>
              </a:ext>
            </a:extLst>
          </p:cNvPr>
          <p:cNvSpPr txBox="1"/>
          <p:nvPr/>
        </p:nvSpPr>
        <p:spPr>
          <a:xfrm>
            <a:off x="708691" y="3993136"/>
            <a:ext cx="2884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The wage in</a:t>
            </a:r>
            <a:r>
              <a:rPr lang="zh-CN" altLang="en-US" sz="1400" dirty="0"/>
              <a:t> </a:t>
            </a:r>
            <a:r>
              <a:rPr lang="en-US" altLang="zh-CN" sz="1400" dirty="0"/>
              <a:t>most</a:t>
            </a:r>
            <a:r>
              <a:rPr lang="zh-CN" altLang="en-US" sz="1400" dirty="0"/>
              <a:t> </a:t>
            </a:r>
            <a:r>
              <a:rPr lang="en-US" altLang="zh-CN" sz="1400" dirty="0"/>
              <a:t>of</a:t>
            </a:r>
            <a:r>
              <a:rPr lang="zh-CN" altLang="en-US" sz="1400" dirty="0"/>
              <a:t> </a:t>
            </a: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applications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r>
              <a:rPr lang="en-US" altLang="zh-CN" sz="1400" dirty="0"/>
              <a:t>is between</a:t>
            </a:r>
            <a:r>
              <a:rPr lang="zh-CN" altLang="en-US" sz="1400" dirty="0"/>
              <a:t> </a:t>
            </a:r>
            <a:r>
              <a:rPr lang="en-US" altLang="zh-CN" sz="1400" dirty="0"/>
              <a:t>$50,000 and $100,000 </a:t>
            </a: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007E2B-8F24-C741-9522-1079D51AE247}"/>
              </a:ext>
            </a:extLst>
          </p:cNvPr>
          <p:cNvSpPr txBox="1"/>
          <p:nvPr/>
        </p:nvSpPr>
        <p:spPr>
          <a:xfrm>
            <a:off x="4766808" y="3993136"/>
            <a:ext cx="3344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A</a:t>
            </a:r>
            <a:r>
              <a:rPr lang="en-US" sz="1400" dirty="0"/>
              <a:t>pplications from employers in some states</a:t>
            </a:r>
          </a:p>
          <a:p>
            <a:r>
              <a:rPr lang="en-US" sz="1400" dirty="0"/>
              <a:t> are more likely to be certified than others.</a:t>
            </a:r>
          </a:p>
        </p:txBody>
      </p:sp>
    </p:spTree>
    <p:extLst>
      <p:ext uri="{BB962C8B-B14F-4D97-AF65-F5344CB8AC3E}">
        <p14:creationId xmlns:p14="http://schemas.microsoft.com/office/powerpoint/2010/main" val="345782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A9139A-3A0E-0B48-9264-D9CA4B70B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0" y="913184"/>
            <a:ext cx="3890274" cy="290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889857-8DC7-B146-BFAA-15DF0E2C59C5}"/>
              </a:ext>
            </a:extLst>
          </p:cNvPr>
          <p:cNvSpPr txBox="1"/>
          <p:nvPr/>
        </p:nvSpPr>
        <p:spPr>
          <a:xfrm>
            <a:off x="513945" y="4019550"/>
            <a:ext cx="3589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applications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certified</a:t>
            </a:r>
          </a:p>
          <a:p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Unbalanced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dataset</a:t>
            </a:r>
            <a:endParaRPr lang="en-US" dirty="0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135B791A-F0B4-4E40-99DD-5A1C0E733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99" y="461818"/>
            <a:ext cx="6554707" cy="45258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EDA</a:t>
            </a:r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C2471D5-C8DB-414D-BD8C-A06ECBEFE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914400"/>
            <a:ext cx="3890274" cy="291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BC8831-EEDC-0148-A3D7-007E1CEADA53}"/>
              </a:ext>
            </a:extLst>
          </p:cNvPr>
          <p:cNvSpPr txBox="1"/>
          <p:nvPr/>
        </p:nvSpPr>
        <p:spPr>
          <a:xfrm>
            <a:off x="4692017" y="4019550"/>
            <a:ext cx="43011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The majority of the applications have SOC code</a:t>
            </a:r>
          </a:p>
          <a:p>
            <a:r>
              <a:rPr lang="en-US" altLang="zh-CN" sz="1400" dirty="0"/>
              <a:t> that starts with 15 meaning that most of the applications </a:t>
            </a:r>
          </a:p>
          <a:p>
            <a:r>
              <a:rPr lang="en-US" altLang="zh-CN" sz="1400" dirty="0"/>
              <a:t>are computer or software related.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4885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A72B07CE-6284-FA4F-A79C-92BC8DCEA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23950"/>
            <a:ext cx="3669920" cy="272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4A97EF-BE99-8D42-ACAE-2575CD37FE8C}"/>
              </a:ext>
            </a:extLst>
          </p:cNvPr>
          <p:cNvSpPr txBox="1"/>
          <p:nvPr/>
        </p:nvSpPr>
        <p:spPr>
          <a:xfrm>
            <a:off x="685800" y="4095750"/>
            <a:ext cx="3598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</a:t>
            </a:r>
            <a:r>
              <a:rPr lang="zh-CN" altLang="en-US" dirty="0"/>
              <a:t> </a:t>
            </a:r>
            <a:r>
              <a:rPr lang="en-US" altLang="zh-CN" dirty="0"/>
              <a:t>67</a:t>
            </a:r>
            <a:r>
              <a:rPr lang="zh-CN" altLang="en-US" dirty="0"/>
              <a:t> </a:t>
            </a:r>
            <a:r>
              <a:rPr lang="en-US" altLang="zh-CN" dirty="0"/>
              <a:t>companies</a:t>
            </a:r>
            <a:r>
              <a:rPr lang="zh-CN" altLang="en-US" dirty="0"/>
              <a:t> </a:t>
            </a:r>
            <a:r>
              <a:rPr lang="en-US" altLang="zh-CN" dirty="0"/>
              <a:t>submitted</a:t>
            </a:r>
            <a:r>
              <a:rPr lang="zh-CN" altLang="en-US" dirty="0"/>
              <a:t> </a:t>
            </a:r>
            <a:r>
              <a:rPr lang="en-US" altLang="zh-CN" dirty="0"/>
              <a:t>around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80%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total</a:t>
            </a:r>
            <a:r>
              <a:rPr lang="zh-CN" altLang="en-US" dirty="0"/>
              <a:t> </a:t>
            </a:r>
            <a:r>
              <a:rPr lang="en-US" altLang="zh-CN" dirty="0"/>
              <a:t>applications</a:t>
            </a:r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1E536CD9-B947-1845-AB6A-89AC28D0F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303" y="749166"/>
            <a:ext cx="4227512" cy="439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48857C18-2AF8-0F48-9F38-1349A189C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99" y="461818"/>
            <a:ext cx="6554707" cy="45258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EDA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58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A4BA2A-1BFA-6846-BE45-F7B880C61E20}"/>
              </a:ext>
            </a:extLst>
          </p:cNvPr>
          <p:cNvSpPr/>
          <p:nvPr/>
        </p:nvSpPr>
        <p:spPr>
          <a:xfrm>
            <a:off x="381000" y="1123950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Hot-encode</a:t>
            </a:r>
            <a:r>
              <a:rPr lang="zh-CN" altLang="en-US" dirty="0"/>
              <a:t> </a:t>
            </a:r>
            <a:r>
              <a:rPr lang="en-US" altLang="zh-CN" dirty="0"/>
              <a:t>categorical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</a:p>
          <a:p>
            <a:pPr lvl="1"/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e.g.,</a:t>
            </a:r>
            <a:r>
              <a:rPr lang="zh-CN" altLang="en-US" dirty="0"/>
              <a:t> </a:t>
            </a:r>
            <a:r>
              <a:rPr lang="en-US" altLang="zh-CN" dirty="0"/>
              <a:t>SOC_CODE,</a:t>
            </a:r>
            <a:r>
              <a:rPr lang="zh-CN" altLang="en-US" dirty="0"/>
              <a:t> </a:t>
            </a:r>
            <a:r>
              <a:rPr lang="en-US" altLang="zh-CN" dirty="0"/>
              <a:t>NAIC_CODE</a:t>
            </a:r>
          </a:p>
          <a:p>
            <a:endParaRPr lang="en-US" altLang="zh-CN" dirty="0"/>
          </a:p>
          <a:p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too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categories</a:t>
            </a:r>
            <a:r>
              <a:rPr lang="zh-CN" altLang="en-US" dirty="0"/>
              <a:t> </a:t>
            </a:r>
            <a:endParaRPr lang="en-US" altLang="zh-CN" dirty="0"/>
          </a:p>
          <a:p>
            <a:pPr marL="285750" indent="-285750">
              <a:buFont typeface="Wingdings" pitchFamily="2" charset="2"/>
              <a:buChar char="à"/>
            </a:pPr>
            <a:r>
              <a:rPr lang="en-US" altLang="zh-CN" dirty="0">
                <a:sym typeface="Wingdings" pitchFamily="2" charset="2"/>
              </a:rPr>
              <a:t>high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dimensions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US" altLang="zh-CN" dirty="0">
                <a:sym typeface="Wingdings" pitchFamily="2" charset="2"/>
              </a:rPr>
              <a:t>high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training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cost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&amp;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risk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of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overfitting</a:t>
            </a:r>
          </a:p>
          <a:p>
            <a:pPr marL="285750" indent="-285750">
              <a:buFont typeface="Wingdings" pitchFamily="2" charset="2"/>
              <a:buChar char="à"/>
            </a:pPr>
            <a:endParaRPr lang="en-US" altLang="zh-CN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Wingdings" pitchFamily="2" charset="2"/>
              </a:rPr>
              <a:t>Transformation</a:t>
            </a:r>
          </a:p>
          <a:p>
            <a:pPr lvl="1"/>
            <a:r>
              <a:rPr lang="en-US" altLang="zh-CN" dirty="0">
                <a:sym typeface="Wingdings" pitchFamily="2" charset="2"/>
              </a:rPr>
              <a:t>-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NAIC_CODE,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SOC_CODE</a:t>
            </a:r>
          </a:p>
          <a:p>
            <a:pPr lvl="1"/>
            <a:r>
              <a:rPr lang="zh-CN" altLang="en-US" dirty="0">
                <a:sym typeface="Wingdings" pitchFamily="2" charset="2"/>
              </a:rPr>
              <a:t>  </a:t>
            </a:r>
            <a:r>
              <a:rPr lang="en-US" altLang="zh-CN" dirty="0">
                <a:sym typeface="Wingdings" pitchFamily="2" charset="2"/>
              </a:rPr>
              <a:t>keep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three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digits</a:t>
            </a:r>
          </a:p>
          <a:p>
            <a:pPr lvl="1"/>
            <a:r>
              <a:rPr lang="en-US" altLang="zh-CN" dirty="0">
                <a:sym typeface="Wingdings" pitchFamily="2" charset="2"/>
              </a:rPr>
              <a:t>-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Keep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only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top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67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companies</a:t>
            </a:r>
          </a:p>
          <a:p>
            <a:pPr lvl="1"/>
            <a:r>
              <a:rPr lang="en-US" altLang="zh-CN" dirty="0">
                <a:sym typeface="Wingdings" pitchFamily="2" charset="2"/>
              </a:rPr>
              <a:t>-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Normalize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wage</a:t>
            </a:r>
          </a:p>
          <a:p>
            <a:pPr lvl="1"/>
            <a:r>
              <a:rPr lang="en-US" altLang="zh-CN" dirty="0">
                <a:sym typeface="Wingdings" pitchFamily="2" charset="2"/>
              </a:rPr>
              <a:t>-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Date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information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duration</a:t>
            </a:r>
          </a:p>
          <a:p>
            <a:endParaRPr lang="en-US" altLang="zh-CN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3F159AC3-A78F-5647-A1FE-A5A66714A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99" y="461818"/>
            <a:ext cx="6554707" cy="452582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2500" dirty="0"/>
              <a:t>Further</a:t>
            </a:r>
            <a:r>
              <a:rPr lang="zh-CN" altLang="en-US" sz="2500" dirty="0"/>
              <a:t> </a:t>
            </a:r>
            <a:r>
              <a:rPr lang="en-US" altLang="zh-CN" sz="2500" dirty="0"/>
              <a:t>Data</a:t>
            </a:r>
            <a:r>
              <a:rPr lang="zh-CN" altLang="en-US" sz="2500" dirty="0"/>
              <a:t> </a:t>
            </a:r>
            <a:r>
              <a:rPr lang="en-US" altLang="zh-CN" sz="2500" dirty="0"/>
              <a:t>Processing</a:t>
            </a:r>
            <a:endParaRPr lang="en-US" sz="25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82B3FF0-FA8A-0545-A85B-202A7E592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980234"/>
              </p:ext>
            </p:extLst>
          </p:nvPr>
        </p:nvGraphicFramePr>
        <p:xfrm>
          <a:off x="4538638" y="625483"/>
          <a:ext cx="4317463" cy="37750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08296">
                  <a:extLst>
                    <a:ext uri="{9D8B030D-6E8A-4147-A177-3AD203B41FA5}">
                      <a16:colId xmlns:a16="http://schemas.microsoft.com/office/drawing/2014/main" val="4218519504"/>
                    </a:ext>
                  </a:extLst>
                </a:gridCol>
                <a:gridCol w="1909167">
                  <a:extLst>
                    <a:ext uri="{9D8B030D-6E8A-4147-A177-3AD203B41FA5}">
                      <a16:colId xmlns:a16="http://schemas.microsoft.com/office/drawing/2014/main" val="1670939769"/>
                    </a:ext>
                  </a:extLst>
                </a:gridCol>
              </a:tblGrid>
              <a:tr h="2220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Features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Transformation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218718"/>
                  </a:ext>
                </a:extLst>
              </a:tr>
              <a:tr h="22206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CASE_SUBMITTED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calculate duration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extLst>
                  <a:ext uri="{0D108BD9-81ED-4DB2-BD59-A6C34878D82A}">
                    <a16:rowId xmlns:a16="http://schemas.microsoft.com/office/drawing/2014/main" val="2741551304"/>
                  </a:ext>
                </a:extLst>
              </a:tr>
              <a:tr h="22206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DECISION_DATE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calculate duration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extLst>
                  <a:ext uri="{0D108BD9-81ED-4DB2-BD59-A6C34878D82A}">
                    <a16:rowId xmlns:a16="http://schemas.microsoft.com/office/drawing/2014/main" val="1674543888"/>
                  </a:ext>
                </a:extLst>
              </a:tr>
              <a:tr h="22206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EMPLOYMENT_START_DATE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calculate duration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extLst>
                  <a:ext uri="{0D108BD9-81ED-4DB2-BD59-A6C34878D82A}">
                    <a16:rowId xmlns:a16="http://schemas.microsoft.com/office/drawing/2014/main" val="3327222881"/>
                  </a:ext>
                </a:extLst>
              </a:tr>
              <a:tr h="22206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EMPLOYMENT_END_DATE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calculate duration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extLst>
                  <a:ext uri="{0D108BD9-81ED-4DB2-BD59-A6C34878D82A}">
                    <a16:rowId xmlns:a16="http://schemas.microsoft.com/office/drawing/2014/main" val="3171485904"/>
                  </a:ext>
                </a:extLst>
              </a:tr>
              <a:tr h="22206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EMPLOYER_COUNTRY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OnlyconsiderAmerica.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extLst>
                  <a:ext uri="{0D108BD9-81ED-4DB2-BD59-A6C34878D82A}">
                    <a16:rowId xmlns:a16="http://schemas.microsoft.com/office/drawing/2014/main" val="3534028971"/>
                  </a:ext>
                </a:extLst>
              </a:tr>
              <a:tr h="22206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PREVAILING_WAGE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Normalize it to yearly wage.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extLst>
                  <a:ext uri="{0D108BD9-81ED-4DB2-BD59-A6C34878D82A}">
                    <a16:rowId xmlns:a16="http://schemas.microsoft.com/office/drawing/2014/main" val="781214177"/>
                  </a:ext>
                </a:extLst>
              </a:tr>
              <a:tr h="22206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PW_UNIT_OF_PAY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Normalize it to yearly wage.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extLst>
                  <a:ext uri="{0D108BD9-81ED-4DB2-BD59-A6C34878D82A}">
                    <a16:rowId xmlns:a16="http://schemas.microsoft.com/office/drawing/2014/main" val="2734319409"/>
                  </a:ext>
                </a:extLst>
              </a:tr>
              <a:tr h="22206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WAGE_UNIT_OF_PAY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Normalize it to yearly wage.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extLst>
                  <a:ext uri="{0D108BD9-81ED-4DB2-BD59-A6C34878D82A}">
                    <a16:rowId xmlns:a16="http://schemas.microsoft.com/office/drawing/2014/main" val="2540268438"/>
                  </a:ext>
                </a:extLst>
              </a:tr>
              <a:tr h="22206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total_wage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Normalize it to yearly wage.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extLst>
                  <a:ext uri="{0D108BD9-81ED-4DB2-BD59-A6C34878D82A}">
                    <a16:rowId xmlns:a16="http://schemas.microsoft.com/office/drawing/2014/main" val="3168904557"/>
                  </a:ext>
                </a:extLst>
              </a:tr>
              <a:tr h="22206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NAIC_CODE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Keep three digits.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extLst>
                  <a:ext uri="{0D108BD9-81ED-4DB2-BD59-A6C34878D82A}">
                    <a16:rowId xmlns:a16="http://schemas.microsoft.com/office/drawing/2014/main" val="4043917442"/>
                  </a:ext>
                </a:extLst>
              </a:tr>
              <a:tr h="22206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EMP_STATE_abb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For geographical figures.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extLst>
                  <a:ext uri="{0D108BD9-81ED-4DB2-BD59-A6C34878D82A}">
                    <a16:rowId xmlns:a16="http://schemas.microsoft.com/office/drawing/2014/main" val="2091331826"/>
                  </a:ext>
                </a:extLst>
              </a:tr>
              <a:tr h="22206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SOC_CODE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Keep three digits.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extLst>
                  <a:ext uri="{0D108BD9-81ED-4DB2-BD59-A6C34878D82A}">
                    <a16:rowId xmlns:a16="http://schemas.microsoft.com/office/drawing/2014/main" val="629553687"/>
                  </a:ext>
                </a:extLst>
              </a:tr>
              <a:tr h="22206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EMPLOYER_NAME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Count frequency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extLst>
                  <a:ext uri="{0D108BD9-81ED-4DB2-BD59-A6C34878D82A}">
                    <a16:rowId xmlns:a16="http://schemas.microsoft.com/office/drawing/2014/main" val="3138077325"/>
                  </a:ext>
                </a:extLst>
              </a:tr>
              <a:tr h="22206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VISA_CLASS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extLst>
                  <a:ext uri="{0D108BD9-81ED-4DB2-BD59-A6C34878D82A}">
                    <a16:rowId xmlns:a16="http://schemas.microsoft.com/office/drawing/2014/main" val="3508271364"/>
                  </a:ext>
                </a:extLst>
              </a:tr>
              <a:tr h="22206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FULL_TIME_POSITION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extLst>
                  <a:ext uri="{0D108BD9-81ED-4DB2-BD59-A6C34878D82A}">
                    <a16:rowId xmlns:a16="http://schemas.microsoft.com/office/drawing/2014/main" val="1700013373"/>
                  </a:ext>
                </a:extLst>
              </a:tr>
              <a:tr h="22206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Worksite_STATE_abb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extLst>
                  <a:ext uri="{0D108BD9-81ED-4DB2-BD59-A6C34878D82A}">
                    <a16:rowId xmlns:a16="http://schemas.microsoft.com/office/drawing/2014/main" val="2625658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54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B31B1B"/>
      </a:accent1>
      <a:accent2>
        <a:srgbClr val="4D4F53"/>
      </a:accent2>
      <a:accent3>
        <a:srgbClr val="A2998B"/>
      </a:accent3>
      <a:accent4>
        <a:srgbClr val="EF9595"/>
      </a:accent4>
      <a:accent5>
        <a:srgbClr val="7D7364"/>
      </a:accent5>
      <a:accent6>
        <a:srgbClr val="A8B1C4"/>
      </a:accent6>
      <a:hlink>
        <a:srgbClr val="3B4558"/>
      </a:hlink>
      <a:folHlink>
        <a:srgbClr val="596784"/>
      </a:folHlink>
    </a:clrScheme>
    <a:fontScheme name="Custom 2">
      <a:majorFont>
        <a:latin typeface="Helvetica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99102808-967D-7C45-B952-F50DCD98AF33}" vid="{CF8696D2-C8CE-2B49-849F-4350B18504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E48E5D017E1E4BAC6C235E437E8B81" ma:contentTypeVersion="1" ma:contentTypeDescription="Create a new document." ma:contentTypeScope="" ma:versionID="3614ce1bb16ec63bf293f189bde7aefe">
  <xsd:schema xmlns:xsd="http://www.w3.org/2001/XMLSchema" xmlns:xs="http://www.w3.org/2001/XMLSchema" xmlns:p="http://schemas.microsoft.com/office/2006/metadata/properties" xmlns:ns3="e4c1ce05-e5f0-4c81-a246-c4d1ac965303" targetNamespace="http://schemas.microsoft.com/office/2006/metadata/properties" ma:root="true" ma:fieldsID="4f49565d3251dd9cea50611ca027943f" ns3:_="">
    <xsd:import namespace="e4c1ce05-e5f0-4c81-a246-c4d1ac965303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c1ce05-e5f0-4c81-a246-c4d1ac96530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C769373-594B-497F-B29F-9AD96F02CA3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4111076-6C93-404C-A722-C485E711B1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c1ce05-e5f0-4c81-a246-c4d1ac9653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1569</TotalTime>
  <Words>1382</Words>
  <Application>Microsoft Macintosh PowerPoint</Application>
  <PresentationFormat>On-screen Show (16:9)</PresentationFormat>
  <Paragraphs>320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Aldhabi</vt:lpstr>
      <vt:lpstr>Arial</vt:lpstr>
      <vt:lpstr>Calibri</vt:lpstr>
      <vt:lpstr>Helvetica</vt:lpstr>
      <vt:lpstr>Times</vt:lpstr>
      <vt:lpstr>Wingdings</vt:lpstr>
      <vt:lpstr>Office Theme</vt:lpstr>
      <vt:lpstr>Predicting H1-B Application Status</vt:lpstr>
      <vt:lpstr>PowerPoint Presentation</vt:lpstr>
      <vt:lpstr>PowerPoint Presentation</vt:lpstr>
      <vt:lpstr>Data Overview</vt:lpstr>
      <vt:lpstr>Preliminary Data Processing</vt:lpstr>
      <vt:lpstr>EDA</vt:lpstr>
      <vt:lpstr>EDA</vt:lpstr>
      <vt:lpstr>EDA</vt:lpstr>
      <vt:lpstr>Further Data Processing</vt:lpstr>
      <vt:lpstr>Choosing Metrics</vt:lpstr>
      <vt:lpstr>Fairness</vt:lpstr>
      <vt:lpstr>Methods</vt:lpstr>
      <vt:lpstr>Models &amp; Methods</vt:lpstr>
      <vt:lpstr>AutoGluon</vt:lpstr>
      <vt:lpstr>Evaluation of Models – binary classification</vt:lpstr>
      <vt:lpstr>Evaluation of Models – original problem</vt:lpstr>
      <vt:lpstr>Ensembled Model – OVA</vt:lpstr>
      <vt:lpstr>Feature Analysis</vt:lpstr>
      <vt:lpstr>Feature Analysis – Total Wage</vt:lpstr>
      <vt:lpstr>Feature Analysis – Prevailing Wage</vt:lpstr>
      <vt:lpstr>Feature Analysis – Certified rate</vt:lpstr>
      <vt:lpstr>Feature Analysis – Case Duration</vt:lpstr>
      <vt:lpstr>Feature Analysis – Previous application Counts</vt:lpstr>
      <vt:lpstr>Feature Analysis – Employment Duration</vt:lpstr>
      <vt:lpstr>Conclusion</vt:lpstr>
      <vt:lpstr>Weapons of Math Destruction</vt:lpstr>
      <vt:lpstr>Statement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Clive D. Howard</dc:creator>
  <cp:lastModifiedBy>Yueran Yang</cp:lastModifiedBy>
  <cp:revision>32</cp:revision>
  <dcterms:created xsi:type="dcterms:W3CDTF">2020-01-14T16:59:52Z</dcterms:created>
  <dcterms:modified xsi:type="dcterms:W3CDTF">2021-12-03T21:38:10Z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0x010100E4E48E5D017E1E4BAC6C235E437E8B81</vt:lpwstr>
  </property>
</Properties>
</file>