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33"/>
  </p:notesMasterIdLst>
  <p:sldIdLst>
    <p:sldId id="256" r:id="rId4"/>
    <p:sldId id="286" r:id="rId5"/>
    <p:sldId id="258" r:id="rId6"/>
    <p:sldId id="259" r:id="rId7"/>
    <p:sldId id="260" r:id="rId8"/>
    <p:sldId id="261" r:id="rId9"/>
    <p:sldId id="262" r:id="rId10"/>
    <p:sldId id="267" r:id="rId11"/>
    <p:sldId id="268" r:id="rId12"/>
    <p:sldId id="266" r:id="rId13"/>
    <p:sldId id="270" r:id="rId14"/>
    <p:sldId id="271" r:id="rId15"/>
    <p:sldId id="272" r:id="rId16"/>
    <p:sldId id="273" r:id="rId17"/>
    <p:sldId id="285" r:id="rId18"/>
    <p:sldId id="274" r:id="rId19"/>
    <p:sldId id="275" r:id="rId20"/>
    <p:sldId id="276" r:id="rId21"/>
    <p:sldId id="277" r:id="rId22"/>
    <p:sldId id="278" r:id="rId23"/>
    <p:sldId id="279" r:id="rId24"/>
    <p:sldId id="280" r:id="rId25"/>
    <p:sldId id="281" r:id="rId26"/>
    <p:sldId id="282" r:id="rId27"/>
    <p:sldId id="283" r:id="rId28"/>
    <p:sldId id="269" r:id="rId29"/>
    <p:sldId id="287" r:id="rId30"/>
    <p:sldId id="284" r:id="rId31"/>
    <p:sldId id="263" r:id="rId3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1B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p:restoredTop sz="71914"/>
  </p:normalViewPr>
  <p:slideViewPr>
    <p:cSldViewPr>
      <p:cViewPr varScale="1">
        <p:scale>
          <a:sx n="105" d="100"/>
          <a:sy n="105" d="100"/>
        </p:scale>
        <p:origin x="2400" y="176"/>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70C50C-F46C-8A4B-8A41-6A6FBB958D92}" type="datetimeFigureOut">
              <a:rPr lang="en-US" smtClean="0"/>
              <a:t>12/5/21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53D443-CBAC-934A-8506-FB4DF260D863}" type="slidenum">
              <a:rPr lang="en-US" smtClean="0"/>
              <a:t>‹#›</a:t>
            </a:fld>
            <a:endParaRPr lang="en-US"/>
          </a:p>
        </p:txBody>
      </p:sp>
    </p:spTree>
    <p:extLst>
      <p:ext uri="{BB962C8B-B14F-4D97-AF65-F5344CB8AC3E}">
        <p14:creationId xmlns:p14="http://schemas.microsoft.com/office/powerpoint/2010/main" val="756898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Imbalanced, we use down-sampling to balance the number of samples from different classes in our training data. </a:t>
            </a:r>
          </a:p>
          <a:p>
            <a:r>
              <a:rPr lang="en-US" dirty="0"/>
              <a:t>The original dataset is a 4-class classification. The labels are shown here. And if only certified rate matters, we can turn the model into binary classification, by transforming certified rate into 0 and the other labels into 1. </a:t>
            </a:r>
          </a:p>
          <a:p>
            <a:endParaRPr lang="en-US" dirty="0"/>
          </a:p>
        </p:txBody>
      </p:sp>
      <p:sp>
        <p:nvSpPr>
          <p:cNvPr id="4" name="Slide Number Placeholder 3"/>
          <p:cNvSpPr>
            <a:spLocks noGrp="1"/>
          </p:cNvSpPr>
          <p:nvPr>
            <p:ph type="sldNum" sz="quarter" idx="5"/>
          </p:nvPr>
        </p:nvSpPr>
        <p:spPr/>
        <p:txBody>
          <a:bodyPr/>
          <a:lstStyle/>
          <a:p>
            <a:fld id="{3153D443-CBAC-934A-8506-FB4DF260D863}" type="slidenum">
              <a:rPr lang="en-US" smtClean="0"/>
              <a:t>12</a:t>
            </a:fld>
            <a:endParaRPr lang="en-US"/>
          </a:p>
        </p:txBody>
      </p:sp>
    </p:spTree>
    <p:extLst>
      <p:ext uri="{BB962C8B-B14F-4D97-AF65-F5344CB8AC3E}">
        <p14:creationId xmlns:p14="http://schemas.microsoft.com/office/powerpoint/2010/main" val="4179990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that the chance to be certified for a individual is highly related to the </a:t>
            </a:r>
            <a:r>
              <a:rPr lang="en-US" dirty="0" err="1"/>
              <a:t>emplyer’s</a:t>
            </a:r>
            <a:r>
              <a:rPr lang="en-US" dirty="0"/>
              <a:t> total priori certified rate. The company’s priori certified rate really matters in the application. </a:t>
            </a:r>
          </a:p>
        </p:txBody>
      </p:sp>
      <p:sp>
        <p:nvSpPr>
          <p:cNvPr id="4" name="Slide Number Placeholder 3"/>
          <p:cNvSpPr>
            <a:spLocks noGrp="1"/>
          </p:cNvSpPr>
          <p:nvPr>
            <p:ph type="sldNum" sz="quarter" idx="5"/>
          </p:nvPr>
        </p:nvSpPr>
        <p:spPr/>
        <p:txBody>
          <a:bodyPr/>
          <a:lstStyle/>
          <a:p>
            <a:fld id="{3153D443-CBAC-934A-8506-FB4DF260D863}" type="slidenum">
              <a:rPr lang="en-US" smtClean="0"/>
              <a:t>21</a:t>
            </a:fld>
            <a:endParaRPr lang="en-US"/>
          </a:p>
        </p:txBody>
      </p:sp>
    </p:spTree>
    <p:extLst>
      <p:ext uri="{BB962C8B-B14F-4D97-AF65-F5344CB8AC3E}">
        <p14:creationId xmlns:p14="http://schemas.microsoft.com/office/powerpoint/2010/main" val="1132641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a extreme case duration, the probability to be certified is very low. We can use the result to predict the final status, if your are waiting too long, you might be denied. </a:t>
            </a:r>
          </a:p>
        </p:txBody>
      </p:sp>
      <p:sp>
        <p:nvSpPr>
          <p:cNvPr id="4" name="Slide Number Placeholder 3"/>
          <p:cNvSpPr>
            <a:spLocks noGrp="1"/>
          </p:cNvSpPr>
          <p:nvPr>
            <p:ph type="sldNum" sz="quarter" idx="5"/>
          </p:nvPr>
        </p:nvSpPr>
        <p:spPr/>
        <p:txBody>
          <a:bodyPr/>
          <a:lstStyle/>
          <a:p>
            <a:fld id="{3153D443-CBAC-934A-8506-FB4DF260D863}" type="slidenum">
              <a:rPr lang="en-US" smtClean="0"/>
              <a:t>22</a:t>
            </a:fld>
            <a:endParaRPr lang="en-US"/>
          </a:p>
        </p:txBody>
      </p:sp>
    </p:spTree>
    <p:extLst>
      <p:ext uri="{BB962C8B-B14F-4D97-AF65-F5344CB8AC3E}">
        <p14:creationId xmlns:p14="http://schemas.microsoft.com/office/powerpoint/2010/main" val="1033417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Previous application counts have a slight impact on the final status. We can conclude that more applications before, higher chance to be certified for an employee. </a:t>
            </a:r>
          </a:p>
        </p:txBody>
      </p:sp>
      <p:sp>
        <p:nvSpPr>
          <p:cNvPr id="4" name="Slide Number Placeholder 3"/>
          <p:cNvSpPr>
            <a:spLocks noGrp="1"/>
          </p:cNvSpPr>
          <p:nvPr>
            <p:ph type="sldNum" sz="quarter" idx="5"/>
          </p:nvPr>
        </p:nvSpPr>
        <p:spPr/>
        <p:txBody>
          <a:bodyPr/>
          <a:lstStyle/>
          <a:p>
            <a:fld id="{3153D443-CBAC-934A-8506-FB4DF260D863}" type="slidenum">
              <a:rPr lang="en-US" smtClean="0"/>
              <a:t>23</a:t>
            </a:fld>
            <a:endParaRPr lang="en-US"/>
          </a:p>
        </p:txBody>
      </p:sp>
    </p:spTree>
    <p:extLst>
      <p:ext uri="{BB962C8B-B14F-4D97-AF65-F5344CB8AC3E}">
        <p14:creationId xmlns:p14="http://schemas.microsoft.com/office/powerpoint/2010/main" val="3924543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53D443-CBAC-934A-8506-FB4DF260D863}" type="slidenum">
              <a:rPr lang="en-US" smtClean="0"/>
              <a:t>24</a:t>
            </a:fld>
            <a:endParaRPr lang="en-US"/>
          </a:p>
        </p:txBody>
      </p:sp>
    </p:spTree>
    <p:extLst>
      <p:ext uri="{BB962C8B-B14F-4D97-AF65-F5344CB8AC3E}">
        <p14:creationId xmlns:p14="http://schemas.microsoft.com/office/powerpoint/2010/main" val="3777092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Flexible models are more suitable to this dataset, e.g. ensembled models. </a:t>
            </a:r>
          </a:p>
        </p:txBody>
      </p:sp>
      <p:sp>
        <p:nvSpPr>
          <p:cNvPr id="4" name="Slide Number Placeholder 3"/>
          <p:cNvSpPr>
            <a:spLocks noGrp="1"/>
          </p:cNvSpPr>
          <p:nvPr>
            <p:ph type="sldNum" sz="quarter" idx="5"/>
          </p:nvPr>
        </p:nvSpPr>
        <p:spPr/>
        <p:txBody>
          <a:bodyPr/>
          <a:lstStyle/>
          <a:p>
            <a:fld id="{3153D443-CBAC-934A-8506-FB4DF260D863}" type="slidenum">
              <a:rPr lang="en-US" smtClean="0"/>
              <a:t>25</a:t>
            </a:fld>
            <a:endParaRPr lang="en-US"/>
          </a:p>
        </p:txBody>
      </p:sp>
    </p:spTree>
    <p:extLst>
      <p:ext uri="{BB962C8B-B14F-4D97-AF65-F5344CB8AC3E}">
        <p14:creationId xmlns:p14="http://schemas.microsoft.com/office/powerpoint/2010/main" val="1083276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53D443-CBAC-934A-8506-FB4DF260D863}" type="slidenum">
              <a:rPr lang="en-US" smtClean="0"/>
              <a:t>26</a:t>
            </a:fld>
            <a:endParaRPr lang="en-US"/>
          </a:p>
        </p:txBody>
      </p:sp>
    </p:spTree>
    <p:extLst>
      <p:ext uri="{BB962C8B-B14F-4D97-AF65-F5344CB8AC3E}">
        <p14:creationId xmlns:p14="http://schemas.microsoft.com/office/powerpoint/2010/main" val="2060364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first have a </a:t>
            </a:r>
            <a:r>
              <a:rPr lang="en-US" dirty="0" err="1"/>
              <a:t>AutoML</a:t>
            </a:r>
            <a:r>
              <a:rPr lang="en-US" dirty="0"/>
              <a:t> algorithm named </a:t>
            </a:r>
            <a:r>
              <a:rPr lang="en-US" dirty="0" err="1"/>
              <a:t>autogluon</a:t>
            </a:r>
            <a:r>
              <a:rPr lang="en-US" dirty="0"/>
              <a:t> to pick a best model for me. The </a:t>
            </a:r>
            <a:r>
              <a:rPr lang="en-US" dirty="0" err="1"/>
              <a:t>autoML</a:t>
            </a:r>
            <a:r>
              <a:rPr lang="en-US" dirty="0"/>
              <a:t> choose </a:t>
            </a:r>
            <a:r>
              <a:rPr lang="en-US" dirty="0" err="1"/>
              <a:t>lightGBM</a:t>
            </a:r>
            <a:r>
              <a:rPr lang="en-US" dirty="0"/>
              <a:t>, which is a gradient boosting decision trees as the best models, as we can see in the following content. The other models are some baseline models to be compared to the ensembled model. </a:t>
            </a:r>
          </a:p>
        </p:txBody>
      </p:sp>
      <p:sp>
        <p:nvSpPr>
          <p:cNvPr id="4" name="Slide Number Placeholder 3"/>
          <p:cNvSpPr>
            <a:spLocks noGrp="1"/>
          </p:cNvSpPr>
          <p:nvPr>
            <p:ph type="sldNum" sz="quarter" idx="5"/>
          </p:nvPr>
        </p:nvSpPr>
        <p:spPr/>
        <p:txBody>
          <a:bodyPr/>
          <a:lstStyle/>
          <a:p>
            <a:fld id="{3153D443-CBAC-934A-8506-FB4DF260D863}" type="slidenum">
              <a:rPr lang="en-US" smtClean="0"/>
              <a:t>13</a:t>
            </a:fld>
            <a:endParaRPr lang="en-US"/>
          </a:p>
        </p:txBody>
      </p:sp>
    </p:spTree>
    <p:extLst>
      <p:ext uri="{BB962C8B-B14F-4D97-AF65-F5344CB8AC3E}">
        <p14:creationId xmlns:p14="http://schemas.microsoft.com/office/powerpoint/2010/main" val="1303628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it turns into a binary classification, we are using accuracy on this settings. As we can see in the following table, the Decision Tree shows high accuracy on this data. You may find some </a:t>
            </a:r>
            <a:r>
              <a:rPr lang="en-US" dirty="0" err="1"/>
              <a:t>traning</a:t>
            </a:r>
            <a:r>
              <a:rPr lang="en-US" dirty="0"/>
              <a:t> accuracy is less than the test accuracy, it is because we use down-sampled data in SVM, NN and logistic regression to balance the data. </a:t>
            </a:r>
          </a:p>
        </p:txBody>
      </p:sp>
      <p:sp>
        <p:nvSpPr>
          <p:cNvPr id="4" name="Slide Number Placeholder 3"/>
          <p:cNvSpPr>
            <a:spLocks noGrp="1"/>
          </p:cNvSpPr>
          <p:nvPr>
            <p:ph type="sldNum" sz="quarter" idx="5"/>
          </p:nvPr>
        </p:nvSpPr>
        <p:spPr/>
        <p:txBody>
          <a:bodyPr/>
          <a:lstStyle/>
          <a:p>
            <a:fld id="{3153D443-CBAC-934A-8506-FB4DF260D863}" type="slidenum">
              <a:rPr lang="en-US" smtClean="0"/>
              <a:t>14</a:t>
            </a:fld>
            <a:endParaRPr lang="en-US"/>
          </a:p>
        </p:txBody>
      </p:sp>
    </p:spTree>
    <p:extLst>
      <p:ext uri="{BB962C8B-B14F-4D97-AF65-F5344CB8AC3E}">
        <p14:creationId xmlns:p14="http://schemas.microsoft.com/office/powerpoint/2010/main" val="2010077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go back to the multiclass classification. </a:t>
            </a:r>
            <a:r>
              <a:rPr lang="en-US" dirty="0" err="1"/>
              <a:t>AutoGluon</a:t>
            </a:r>
            <a:r>
              <a:rPr lang="en-US" dirty="0"/>
              <a:t> is a </a:t>
            </a:r>
            <a:r>
              <a:rPr lang="en-US" dirty="0" err="1"/>
              <a:t>autoML</a:t>
            </a:r>
            <a:r>
              <a:rPr lang="en-US" dirty="0"/>
              <a:t> algorithms, which can help us compare performance of differ rent models automatically. We apply </a:t>
            </a:r>
            <a:r>
              <a:rPr lang="en-US" dirty="0" err="1"/>
              <a:t>AutoGluon</a:t>
            </a:r>
            <a:r>
              <a:rPr lang="en-US" dirty="0"/>
              <a:t> on the original 4-class classification. The following table shows the top 9 best models for this dataset. As we can see </a:t>
            </a:r>
            <a:r>
              <a:rPr lang="en-US" dirty="0" err="1"/>
              <a:t>lightGBM</a:t>
            </a:r>
            <a:r>
              <a:rPr lang="en-US" dirty="0"/>
              <a:t> has the highest score on test dataset. We then compare </a:t>
            </a:r>
            <a:r>
              <a:rPr lang="en-US" dirty="0" err="1"/>
              <a:t>lightGBM</a:t>
            </a:r>
            <a:r>
              <a:rPr lang="en-US" dirty="0"/>
              <a:t> with models that is not on the leaderboard.</a:t>
            </a:r>
          </a:p>
        </p:txBody>
      </p:sp>
      <p:sp>
        <p:nvSpPr>
          <p:cNvPr id="4" name="Slide Number Placeholder 3"/>
          <p:cNvSpPr>
            <a:spLocks noGrp="1"/>
          </p:cNvSpPr>
          <p:nvPr>
            <p:ph type="sldNum" sz="quarter" idx="5"/>
          </p:nvPr>
        </p:nvSpPr>
        <p:spPr/>
        <p:txBody>
          <a:bodyPr/>
          <a:lstStyle/>
          <a:p>
            <a:fld id="{3153D443-CBAC-934A-8506-FB4DF260D863}" type="slidenum">
              <a:rPr lang="en-US" smtClean="0"/>
              <a:t>15</a:t>
            </a:fld>
            <a:endParaRPr lang="en-US"/>
          </a:p>
        </p:txBody>
      </p:sp>
    </p:spTree>
    <p:extLst>
      <p:ext uri="{BB962C8B-B14F-4D97-AF65-F5344CB8AC3E}">
        <p14:creationId xmlns:p14="http://schemas.microsoft.com/office/powerpoint/2010/main" val="3373635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evaluation of all the models we have tried are shown in the table. </a:t>
            </a:r>
            <a:r>
              <a:rPr lang="en-US" dirty="0" err="1"/>
              <a:t>lightGBM</a:t>
            </a:r>
            <a:r>
              <a:rPr lang="en-US" dirty="0"/>
              <a:t> with one-vs-all and </a:t>
            </a:r>
            <a:r>
              <a:rPr lang="en-US" dirty="0" err="1"/>
              <a:t>multiuclass</a:t>
            </a:r>
            <a:r>
              <a:rPr lang="en-US" dirty="0"/>
              <a:t> have similar performance. The other models are weaker than the </a:t>
            </a:r>
            <a:r>
              <a:rPr lang="en-US" dirty="0" err="1"/>
              <a:t>lightGBM</a:t>
            </a:r>
            <a:r>
              <a:rPr lang="en-US" dirty="0"/>
              <a:t>, as you can tell from the test average accuracy. It is because </a:t>
            </a:r>
            <a:r>
              <a:rPr lang="en-US" dirty="0" err="1"/>
              <a:t>lightGBM</a:t>
            </a:r>
            <a:r>
              <a:rPr lang="en-US" dirty="0"/>
              <a:t> can handle all the class equally. </a:t>
            </a:r>
          </a:p>
        </p:txBody>
      </p:sp>
      <p:sp>
        <p:nvSpPr>
          <p:cNvPr id="4" name="Slide Number Placeholder 3"/>
          <p:cNvSpPr>
            <a:spLocks noGrp="1"/>
          </p:cNvSpPr>
          <p:nvPr>
            <p:ph type="sldNum" sz="quarter" idx="5"/>
          </p:nvPr>
        </p:nvSpPr>
        <p:spPr/>
        <p:txBody>
          <a:bodyPr/>
          <a:lstStyle/>
          <a:p>
            <a:fld id="{3153D443-CBAC-934A-8506-FB4DF260D863}" type="slidenum">
              <a:rPr lang="en-US" smtClean="0"/>
              <a:t>16</a:t>
            </a:fld>
            <a:endParaRPr lang="en-US"/>
          </a:p>
        </p:txBody>
      </p:sp>
    </p:spTree>
    <p:extLst>
      <p:ext uri="{BB962C8B-B14F-4D97-AF65-F5344CB8AC3E}">
        <p14:creationId xmlns:p14="http://schemas.microsoft.com/office/powerpoint/2010/main" val="1195658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look into </a:t>
            </a:r>
            <a:r>
              <a:rPr lang="en-US" dirty="0" err="1"/>
              <a:t>lightGBM</a:t>
            </a:r>
            <a:r>
              <a:rPr lang="en-US" dirty="0"/>
              <a:t> with one-vs-all. Here is the top 30 important features generated by the ensembled model. We now further dig into the top 9 features since they have huge gap between the other features. </a:t>
            </a:r>
          </a:p>
        </p:txBody>
      </p:sp>
      <p:sp>
        <p:nvSpPr>
          <p:cNvPr id="4" name="Slide Number Placeholder 3"/>
          <p:cNvSpPr>
            <a:spLocks noGrp="1"/>
          </p:cNvSpPr>
          <p:nvPr>
            <p:ph type="sldNum" sz="quarter" idx="5"/>
          </p:nvPr>
        </p:nvSpPr>
        <p:spPr/>
        <p:txBody>
          <a:bodyPr/>
          <a:lstStyle/>
          <a:p>
            <a:fld id="{3153D443-CBAC-934A-8506-FB4DF260D863}" type="slidenum">
              <a:rPr lang="en-US" smtClean="0"/>
              <a:t>17</a:t>
            </a:fld>
            <a:endParaRPr lang="en-US"/>
          </a:p>
        </p:txBody>
      </p:sp>
    </p:spTree>
    <p:extLst>
      <p:ext uri="{BB962C8B-B14F-4D97-AF65-F5344CB8AC3E}">
        <p14:creationId xmlns:p14="http://schemas.microsoft.com/office/powerpoint/2010/main" val="2826651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use artificial data to observe the impact of features on certified rate. Which is to pick some random samples from the test data and fix all the features except changing the feature we want to analyze. </a:t>
            </a:r>
          </a:p>
        </p:txBody>
      </p:sp>
      <p:sp>
        <p:nvSpPr>
          <p:cNvPr id="4" name="Slide Number Placeholder 3"/>
          <p:cNvSpPr>
            <a:spLocks noGrp="1"/>
          </p:cNvSpPr>
          <p:nvPr>
            <p:ph type="sldNum" sz="quarter" idx="5"/>
          </p:nvPr>
        </p:nvSpPr>
        <p:spPr/>
        <p:txBody>
          <a:bodyPr/>
          <a:lstStyle/>
          <a:p>
            <a:fld id="{3153D443-CBAC-934A-8506-FB4DF260D863}" type="slidenum">
              <a:rPr lang="en-US" smtClean="0"/>
              <a:t>18</a:t>
            </a:fld>
            <a:endParaRPr lang="en-US"/>
          </a:p>
        </p:txBody>
      </p:sp>
    </p:spTree>
    <p:extLst>
      <p:ext uri="{BB962C8B-B14F-4D97-AF65-F5344CB8AC3E}">
        <p14:creationId xmlns:p14="http://schemas.microsoft.com/office/powerpoint/2010/main" val="1557335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is the total wage. As you can see from the figure, if your wage is around average or slightly above average, there will be a slight increase in certified probability. But when it is too large, the certified prob will decrease. The reason for the phenomena might be that there is some correlation between wage and other features. When we adjust the wage manually, it will cause inconsistency to other features. And there might be some special position with very high wage that is easy to be denied in our dataset. </a:t>
            </a:r>
          </a:p>
        </p:txBody>
      </p:sp>
      <p:sp>
        <p:nvSpPr>
          <p:cNvPr id="4" name="Slide Number Placeholder 3"/>
          <p:cNvSpPr>
            <a:spLocks noGrp="1"/>
          </p:cNvSpPr>
          <p:nvPr>
            <p:ph type="sldNum" sz="quarter" idx="5"/>
          </p:nvPr>
        </p:nvSpPr>
        <p:spPr/>
        <p:txBody>
          <a:bodyPr/>
          <a:lstStyle/>
          <a:p>
            <a:fld id="{3153D443-CBAC-934A-8506-FB4DF260D863}" type="slidenum">
              <a:rPr lang="en-US" smtClean="0"/>
              <a:t>19</a:t>
            </a:fld>
            <a:endParaRPr lang="en-US"/>
          </a:p>
        </p:txBody>
      </p:sp>
    </p:spTree>
    <p:extLst>
      <p:ext uri="{BB962C8B-B14F-4D97-AF65-F5344CB8AC3E}">
        <p14:creationId xmlns:p14="http://schemas.microsoft.com/office/powerpoint/2010/main" val="383866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Prevailing wage shows similar trend to the total wage. </a:t>
            </a:r>
          </a:p>
        </p:txBody>
      </p:sp>
      <p:sp>
        <p:nvSpPr>
          <p:cNvPr id="4" name="Slide Number Placeholder 3"/>
          <p:cNvSpPr>
            <a:spLocks noGrp="1"/>
          </p:cNvSpPr>
          <p:nvPr>
            <p:ph type="sldNum" sz="quarter" idx="5"/>
          </p:nvPr>
        </p:nvSpPr>
        <p:spPr/>
        <p:txBody>
          <a:bodyPr/>
          <a:lstStyle/>
          <a:p>
            <a:fld id="{3153D443-CBAC-934A-8506-FB4DF260D863}" type="slidenum">
              <a:rPr lang="en-US" smtClean="0"/>
              <a:t>20</a:t>
            </a:fld>
            <a:endParaRPr lang="en-US"/>
          </a:p>
        </p:txBody>
      </p:sp>
    </p:spTree>
    <p:extLst>
      <p:ext uri="{BB962C8B-B14F-4D97-AF65-F5344CB8AC3E}">
        <p14:creationId xmlns:p14="http://schemas.microsoft.com/office/powerpoint/2010/main" val="19701746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0601E4-3F87-485E-BCF1-0932C51EED9D}" type="datetimeFigureOut">
              <a:rPr lang="en-US" smtClean="0"/>
              <a:t>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5554C-9387-4378-80C2-5F7076CAC952}" type="slidenum">
              <a:rPr lang="en-US" smtClean="0"/>
              <a:t>‹#›</a:t>
            </a:fld>
            <a:endParaRPr lang="en-US"/>
          </a:p>
        </p:txBody>
      </p:sp>
      <p:sp>
        <p:nvSpPr>
          <p:cNvPr id="13" name="Title 18">
            <a:extLst>
              <a:ext uri="{FF2B5EF4-FFF2-40B4-BE49-F238E27FC236}">
                <a16:creationId xmlns:a16="http://schemas.microsoft.com/office/drawing/2014/main" id="{DC0A9285-546C-824E-BB82-80DD4A7E5723}"/>
              </a:ext>
            </a:extLst>
          </p:cNvPr>
          <p:cNvSpPr>
            <a:spLocks noGrp="1"/>
          </p:cNvSpPr>
          <p:nvPr>
            <p:ph type="title" hasCustomPrompt="1"/>
          </p:nvPr>
        </p:nvSpPr>
        <p:spPr>
          <a:xfrm>
            <a:off x="304272" y="2561844"/>
            <a:ext cx="4777596" cy="829533"/>
          </a:xfrm>
          <a:noFill/>
        </p:spPr>
        <p:txBody>
          <a:bodyPr lIns="182880" tIns="182880" rIns="182880" anchor="t">
            <a:normAutofit/>
          </a:bodyPr>
          <a:lstStyle>
            <a:lvl1pPr algn="l">
              <a:defRPr sz="3200" baseline="0">
                <a:solidFill>
                  <a:schemeClr val="tx1"/>
                </a:solidFill>
              </a:defRPr>
            </a:lvl1pPr>
          </a:lstStyle>
          <a:p>
            <a:r>
              <a:rPr lang="en-US" dirty="0"/>
              <a:t>Click to add title</a:t>
            </a:r>
          </a:p>
        </p:txBody>
      </p:sp>
      <p:pic>
        <p:nvPicPr>
          <p:cNvPr id="10" name="Picture 9">
            <a:extLst>
              <a:ext uri="{FF2B5EF4-FFF2-40B4-BE49-F238E27FC236}">
                <a16:creationId xmlns:a16="http://schemas.microsoft.com/office/drawing/2014/main" id="{C6A6C757-F494-C249-B435-958A389BFC9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50117" y="590550"/>
            <a:ext cx="994225" cy="999600"/>
          </a:xfrm>
          <a:prstGeom prst="rect">
            <a:avLst/>
          </a:prstGeom>
        </p:spPr>
      </p:pic>
      <p:sp>
        <p:nvSpPr>
          <p:cNvPr id="11" name="Rectangle 10">
            <a:extLst>
              <a:ext uri="{FF2B5EF4-FFF2-40B4-BE49-F238E27FC236}">
                <a16:creationId xmlns:a16="http://schemas.microsoft.com/office/drawing/2014/main" id="{2703C8E5-147E-4644-A094-238B240D41BF}"/>
              </a:ext>
            </a:extLst>
          </p:cNvPr>
          <p:cNvSpPr/>
          <p:nvPr userDrawn="1"/>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47470F22-3D51-8D47-9BDC-3F4D49D359C4}"/>
              </a:ext>
            </a:extLst>
          </p:cNvPr>
          <p:cNvSpPr>
            <a:spLocks noGrp="1"/>
          </p:cNvSpPr>
          <p:nvPr>
            <p:ph type="body" sz="quarter" idx="13" hasCustomPrompt="1"/>
          </p:nvPr>
        </p:nvSpPr>
        <p:spPr>
          <a:xfrm>
            <a:off x="304800" y="3486150"/>
            <a:ext cx="4776788" cy="762000"/>
          </a:xfrm>
        </p:spPr>
        <p:txBody>
          <a:bodyPr lIns="182880" tIns="0" rIns="182880" bIns="0">
            <a:noAutofit/>
          </a:bodyPr>
          <a:lstStyle>
            <a:lvl1pPr marL="0" indent="0">
              <a:buNone/>
              <a:defRPr sz="1800">
                <a:solidFill>
                  <a:schemeClr val="tx1"/>
                </a:solidFill>
              </a:defRPr>
            </a:lvl1pPr>
          </a:lstStyle>
          <a:p>
            <a:pPr lvl="0"/>
            <a:r>
              <a:rPr lang="en-US" dirty="0"/>
              <a:t>Click to add text</a:t>
            </a:r>
          </a:p>
        </p:txBody>
      </p:sp>
    </p:spTree>
    <p:extLst>
      <p:ext uri="{BB962C8B-B14F-4D97-AF65-F5344CB8AC3E}">
        <p14:creationId xmlns:p14="http://schemas.microsoft.com/office/powerpoint/2010/main" val="2431526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0601E4-3F87-485E-BCF1-0932C51EED9D}" type="datetimeFigureOut">
              <a:rPr lang="en-US" smtClean="0"/>
              <a:t>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5554C-9387-4378-80C2-5F7076CAC952}" type="slidenum">
              <a:rPr lang="en-US" smtClean="0"/>
              <a:t>‹#›</a:t>
            </a:fld>
            <a:endParaRPr lang="en-US"/>
          </a:p>
        </p:txBody>
      </p:sp>
      <p:sp>
        <p:nvSpPr>
          <p:cNvPr id="14" name="Text Placeholder 13"/>
          <p:cNvSpPr>
            <a:spLocks noGrp="1"/>
          </p:cNvSpPr>
          <p:nvPr>
            <p:ph type="body" sz="quarter" idx="13" hasCustomPrompt="1"/>
          </p:nvPr>
        </p:nvSpPr>
        <p:spPr>
          <a:xfrm>
            <a:off x="0" y="1985433"/>
            <a:ext cx="9144000" cy="1491725"/>
          </a:xfrm>
        </p:spPr>
        <p:txBody>
          <a:bodyPr>
            <a:noAutofit/>
          </a:bodyPr>
          <a:lstStyle>
            <a:lvl1pPr marL="0" indent="0" algn="ctr">
              <a:buNone/>
              <a:defRPr sz="2800">
                <a:solidFill>
                  <a:schemeClr val="accent2"/>
                </a:solidFill>
              </a:defRPr>
            </a:lvl1pPr>
          </a:lstStyle>
          <a:p>
            <a:pPr lvl="0"/>
            <a:r>
              <a:rPr lang="en-US" dirty="0"/>
              <a:t>Click to add text</a:t>
            </a:r>
          </a:p>
        </p:txBody>
      </p:sp>
      <p:pic>
        <p:nvPicPr>
          <p:cNvPr id="10" name="Picture 9" descr="cu screen b31b1b.psd">
            <a:extLst>
              <a:ext uri="{FF2B5EF4-FFF2-40B4-BE49-F238E27FC236}">
                <a16:creationId xmlns:a16="http://schemas.microsoft.com/office/drawing/2014/main" id="{2F0129F0-F30E-CA46-95D8-485C2699B0E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182033" y="402168"/>
            <a:ext cx="1113367" cy="1019803"/>
          </a:xfrm>
          <a:prstGeom prst="rect">
            <a:avLst/>
          </a:prstGeom>
        </p:spPr>
      </p:pic>
      <p:sp>
        <p:nvSpPr>
          <p:cNvPr id="9" name="Rectangle 8">
            <a:extLst>
              <a:ext uri="{FF2B5EF4-FFF2-40B4-BE49-F238E27FC236}">
                <a16:creationId xmlns:a16="http://schemas.microsoft.com/office/drawing/2014/main" id="{DC174D41-7CC7-7D41-8BF1-2412C5E93533}"/>
              </a:ext>
            </a:extLst>
          </p:cNvPr>
          <p:cNvSpPr/>
          <p:nvPr userDrawn="1"/>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Text Placeholder 19">
            <a:extLst>
              <a:ext uri="{FF2B5EF4-FFF2-40B4-BE49-F238E27FC236}">
                <a16:creationId xmlns:a16="http://schemas.microsoft.com/office/drawing/2014/main" id="{EE059B75-688C-714C-A731-B1FA0FCA36C8}"/>
              </a:ext>
            </a:extLst>
          </p:cNvPr>
          <p:cNvSpPr>
            <a:spLocks noGrp="1"/>
          </p:cNvSpPr>
          <p:nvPr>
            <p:ph type="body" sz="quarter" idx="14" hasCustomPrompt="1"/>
          </p:nvPr>
        </p:nvSpPr>
        <p:spPr>
          <a:xfrm>
            <a:off x="0" y="1276350"/>
            <a:ext cx="9144000" cy="685800"/>
          </a:xfrm>
        </p:spPr>
        <p:txBody>
          <a:bodyPr anchor="ctr">
            <a:noAutofit/>
          </a:bodyPr>
          <a:lstStyle>
            <a:lvl1pPr marL="0" indent="0" algn="ctr" defTabSz="914377" rtl="0" eaLnBrk="1" latinLnBrk="0" hangingPunct="1">
              <a:spcBef>
                <a:spcPct val="0"/>
              </a:spcBef>
              <a:buNone/>
              <a:defRPr lang="en-US" sz="3200" kern="1200" dirty="0" smtClean="0">
                <a:solidFill>
                  <a:schemeClr val="accent3"/>
                </a:solidFill>
                <a:latin typeface="+mj-lt"/>
                <a:ea typeface="+mj-ea"/>
                <a:cs typeface="+mj-cs"/>
              </a:defRPr>
            </a:lvl1pPr>
            <a:lvl2pPr marL="0" indent="0" algn="ctr" defTabSz="914377" rtl="0" eaLnBrk="1" latinLnBrk="0" hangingPunct="1">
              <a:spcBef>
                <a:spcPct val="0"/>
              </a:spcBef>
              <a:buNone/>
              <a:defRPr lang="en-US" sz="3200" kern="1200" dirty="0" smtClean="0">
                <a:solidFill>
                  <a:schemeClr val="accent3"/>
                </a:solidFill>
                <a:latin typeface="+mj-lt"/>
                <a:ea typeface="+mj-ea"/>
                <a:cs typeface="+mj-cs"/>
              </a:defRPr>
            </a:lvl2pPr>
            <a:lvl3pPr marL="0" indent="0" algn="ctr" defTabSz="914377" rtl="0" eaLnBrk="1" latinLnBrk="0" hangingPunct="1">
              <a:spcBef>
                <a:spcPct val="0"/>
              </a:spcBef>
              <a:buNone/>
              <a:defRPr lang="en-US" sz="3200" kern="1200" dirty="0" smtClean="0">
                <a:solidFill>
                  <a:schemeClr val="accent3"/>
                </a:solidFill>
                <a:latin typeface="+mj-lt"/>
                <a:ea typeface="+mj-ea"/>
                <a:cs typeface="+mj-cs"/>
              </a:defRPr>
            </a:lvl3pPr>
            <a:lvl4pPr marL="0" indent="0" algn="ctr" defTabSz="914377" rtl="0" eaLnBrk="1" latinLnBrk="0" hangingPunct="1">
              <a:spcBef>
                <a:spcPct val="0"/>
              </a:spcBef>
              <a:buNone/>
              <a:defRPr lang="en-US" sz="3200" kern="1200" dirty="0" smtClean="0">
                <a:solidFill>
                  <a:schemeClr val="accent3"/>
                </a:solidFill>
                <a:latin typeface="+mj-lt"/>
                <a:ea typeface="+mj-ea"/>
                <a:cs typeface="+mj-cs"/>
              </a:defRPr>
            </a:lvl4pPr>
            <a:lvl5pPr marL="0" indent="0" algn="ctr" defTabSz="914377" rtl="0" eaLnBrk="1" latinLnBrk="0" hangingPunct="1">
              <a:spcBef>
                <a:spcPct val="0"/>
              </a:spcBef>
              <a:buNone/>
              <a:defRPr lang="en-US" sz="3200" kern="1200" dirty="0">
                <a:solidFill>
                  <a:schemeClr val="accent3"/>
                </a:solidFill>
                <a:latin typeface="+mj-lt"/>
                <a:ea typeface="+mj-ea"/>
                <a:cs typeface="+mj-cs"/>
              </a:defRPr>
            </a:lvl5pPr>
          </a:lstStyle>
          <a:p>
            <a:pPr lvl="0"/>
            <a:r>
              <a:rPr lang="en-US" dirty="0"/>
              <a:t>Click to add title</a:t>
            </a:r>
          </a:p>
        </p:txBody>
      </p:sp>
    </p:spTree>
    <p:extLst>
      <p:ext uri="{BB962C8B-B14F-4D97-AF65-F5344CB8AC3E}">
        <p14:creationId xmlns:p14="http://schemas.microsoft.com/office/powerpoint/2010/main" val="540298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0601E4-3F87-485E-BCF1-0932C51EED9D}" type="datetimeFigureOut">
              <a:rPr lang="en-US" smtClean="0"/>
              <a:t>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5554C-9387-4378-80C2-5F7076CAC952}" type="slidenum">
              <a:rPr lang="en-US" smtClean="0"/>
              <a:t>‹#›</a:t>
            </a:fld>
            <a:endParaRPr lang="en-US"/>
          </a:p>
        </p:txBody>
      </p:sp>
      <p:sp>
        <p:nvSpPr>
          <p:cNvPr id="3" name="Text Placeholder 2"/>
          <p:cNvSpPr>
            <a:spLocks noGrp="1"/>
          </p:cNvSpPr>
          <p:nvPr>
            <p:ph type="body" sz="quarter" idx="13" hasCustomPrompt="1"/>
          </p:nvPr>
        </p:nvSpPr>
        <p:spPr>
          <a:xfrm>
            <a:off x="285753" y="1428750"/>
            <a:ext cx="8678863" cy="2884887"/>
          </a:xfrm>
        </p:spPr>
        <p:txBody>
          <a:bodyPr>
            <a:noAutofit/>
          </a:bodyPr>
          <a:lstStyle>
            <a:lvl1pPr>
              <a:defRPr sz="2800"/>
            </a:lvl1pPr>
            <a:lvl2pPr>
              <a:defRPr sz="2400"/>
            </a:lvl2pPr>
            <a:lvl3pPr>
              <a:defRPr sz="2000"/>
            </a:lvl3pPr>
            <a:lvl4pPr>
              <a:defRPr sz="1800"/>
            </a:lvl4pPr>
            <a:lvl5pPr>
              <a:defRPr sz="1800"/>
            </a:lvl5pPr>
          </a:lstStyle>
          <a:p>
            <a:pPr lvl="0"/>
            <a:r>
              <a:rPr lang="en-US" dirty="0"/>
              <a:t>Click to add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hasCustomPrompt="1"/>
          </p:nvPr>
        </p:nvSpPr>
        <p:spPr>
          <a:xfrm>
            <a:off x="285750" y="800100"/>
            <a:ext cx="8677656" cy="514350"/>
          </a:xfrm>
        </p:spPr>
        <p:txBody>
          <a:bodyPr>
            <a:noAutofit/>
          </a:bodyPr>
          <a:lstStyle>
            <a:lvl1pPr algn="l">
              <a:defRPr/>
            </a:lvl1pPr>
          </a:lstStyle>
          <a:p>
            <a:r>
              <a:rPr lang="en-US" dirty="0"/>
              <a:t>Click to add text</a:t>
            </a:r>
          </a:p>
        </p:txBody>
      </p:sp>
      <p:sp>
        <p:nvSpPr>
          <p:cNvPr id="9" name="Rectangle 8">
            <a:extLst>
              <a:ext uri="{FF2B5EF4-FFF2-40B4-BE49-F238E27FC236}">
                <a16:creationId xmlns:a16="http://schemas.microsoft.com/office/drawing/2014/main" id="{7F3ACDC8-27DC-0145-A868-75822BC87982}"/>
              </a:ext>
            </a:extLst>
          </p:cNvPr>
          <p:cNvSpPr/>
          <p:nvPr userDrawn="1"/>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cu white lrg.psd">
            <a:extLst>
              <a:ext uri="{FF2B5EF4-FFF2-40B4-BE49-F238E27FC236}">
                <a16:creationId xmlns:a16="http://schemas.microsoft.com/office/drawing/2014/main" id="{6E01EECD-840D-AC48-AFCC-03304D0069F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9543" r="-704"/>
          <a:stretch/>
        </p:blipFill>
        <p:spPr>
          <a:xfrm>
            <a:off x="4103639" y="-95250"/>
            <a:ext cx="929024" cy="354268"/>
          </a:xfrm>
          <a:prstGeom prst="rect">
            <a:avLst/>
          </a:prstGeom>
        </p:spPr>
      </p:pic>
    </p:spTree>
    <p:extLst>
      <p:ext uri="{BB962C8B-B14F-4D97-AF65-F5344CB8AC3E}">
        <p14:creationId xmlns:p14="http://schemas.microsoft.com/office/powerpoint/2010/main" val="48127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w/ Graphic">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40601E4-3F87-485E-BCF1-0932C51EED9D}" type="datetimeFigureOut">
              <a:rPr lang="en-US" smtClean="0"/>
              <a:t>12/5/21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15554C-9387-4378-80C2-5F7076CAC952}" type="slidenum">
              <a:rPr lang="en-US" smtClean="0"/>
              <a:t>‹#›</a:t>
            </a:fld>
            <a:endParaRPr lang="en-US"/>
          </a:p>
        </p:txBody>
      </p:sp>
      <p:sp>
        <p:nvSpPr>
          <p:cNvPr id="12" name="TextBox 11"/>
          <p:cNvSpPr txBox="1"/>
          <p:nvPr userDrawn="1"/>
        </p:nvSpPr>
        <p:spPr>
          <a:xfrm>
            <a:off x="438726" y="3567547"/>
            <a:ext cx="8258850" cy="584775"/>
          </a:xfrm>
          <a:prstGeom prst="rect">
            <a:avLst/>
          </a:prstGeom>
          <a:noFill/>
        </p:spPr>
        <p:txBody>
          <a:bodyPr wrap="square" rtlCol="0">
            <a:spAutoFit/>
          </a:bodyPr>
          <a:lstStyle/>
          <a:p>
            <a:pPr lvl="0" algn="ctr"/>
            <a:r>
              <a:rPr lang="en-US" sz="3200" dirty="0">
                <a:solidFill>
                  <a:schemeClr val="bg1"/>
                </a:solidFill>
                <a:latin typeface="Helvetica"/>
                <a:cs typeface="Helvetica"/>
              </a:rPr>
              <a:t>Photos, illustrations, graphics here.</a:t>
            </a:r>
            <a:endParaRPr lang="en-US" sz="1800" dirty="0">
              <a:solidFill>
                <a:schemeClr val="bg1"/>
              </a:solidFill>
            </a:endParaRPr>
          </a:p>
        </p:txBody>
      </p:sp>
      <p:sp>
        <p:nvSpPr>
          <p:cNvPr id="14" name="Title 13"/>
          <p:cNvSpPr>
            <a:spLocks noGrp="1"/>
          </p:cNvSpPr>
          <p:nvPr>
            <p:ph type="title" hasCustomPrompt="1"/>
          </p:nvPr>
        </p:nvSpPr>
        <p:spPr>
          <a:xfrm>
            <a:off x="287899" y="461820"/>
            <a:ext cx="8534400" cy="646331"/>
          </a:xfrm>
        </p:spPr>
        <p:txBody>
          <a:bodyPr/>
          <a:lstStyle>
            <a:lvl1pPr algn="l">
              <a:defRPr/>
            </a:lvl1pPr>
          </a:lstStyle>
          <a:p>
            <a:r>
              <a:rPr lang="en-US" dirty="0"/>
              <a:t>Click to add title</a:t>
            </a:r>
          </a:p>
        </p:txBody>
      </p:sp>
      <p:sp>
        <p:nvSpPr>
          <p:cNvPr id="16" name="Text Placeholder 15"/>
          <p:cNvSpPr>
            <a:spLocks noGrp="1"/>
          </p:cNvSpPr>
          <p:nvPr>
            <p:ph type="body" sz="quarter" idx="14" hasCustomPrompt="1"/>
          </p:nvPr>
        </p:nvSpPr>
        <p:spPr>
          <a:xfrm>
            <a:off x="289405" y="1200150"/>
            <a:ext cx="8534400" cy="1600200"/>
          </a:xfrm>
        </p:spPr>
        <p:txBody>
          <a:bodyPr numCol="2"/>
          <a:lstStyle/>
          <a:p>
            <a:pPr lvl="0"/>
            <a:r>
              <a:rPr lang="en-US" dirty="0"/>
              <a:t>Click to edit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2B375926-5564-7F41-982B-2CA540DB949F}"/>
              </a:ext>
            </a:extLst>
          </p:cNvPr>
          <p:cNvSpPr/>
          <p:nvPr userDrawn="1"/>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descr="cu white lrg.psd">
            <a:extLst>
              <a:ext uri="{FF2B5EF4-FFF2-40B4-BE49-F238E27FC236}">
                <a16:creationId xmlns:a16="http://schemas.microsoft.com/office/drawing/2014/main" id="{FDCB217E-A06D-974D-8E3A-ED42CE06B2C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9543" r="-704"/>
          <a:stretch/>
        </p:blipFill>
        <p:spPr>
          <a:xfrm>
            <a:off x="4103639" y="-95250"/>
            <a:ext cx="929024" cy="354268"/>
          </a:xfrm>
          <a:prstGeom prst="rect">
            <a:avLst/>
          </a:prstGeom>
        </p:spPr>
      </p:pic>
      <p:sp>
        <p:nvSpPr>
          <p:cNvPr id="8" name="Content Placeholder 7">
            <a:extLst>
              <a:ext uri="{FF2B5EF4-FFF2-40B4-BE49-F238E27FC236}">
                <a16:creationId xmlns:a16="http://schemas.microsoft.com/office/drawing/2014/main" id="{B9CB0402-D9EA-C84A-BBAD-7D05BA746916}"/>
              </a:ext>
            </a:extLst>
          </p:cNvPr>
          <p:cNvSpPr>
            <a:spLocks noGrp="1"/>
          </p:cNvSpPr>
          <p:nvPr>
            <p:ph sz="quarter" idx="15" hasCustomPrompt="1"/>
          </p:nvPr>
        </p:nvSpPr>
        <p:spPr>
          <a:xfrm>
            <a:off x="287338" y="2876550"/>
            <a:ext cx="8535987" cy="1752600"/>
          </a:xfrm>
        </p:spPr>
        <p:txBody>
          <a:bodyPr anchor="ctr" anchorCtr="0"/>
          <a:lstStyle>
            <a:lvl1pPr marL="0" indent="0" algn="ctr">
              <a:buNone/>
              <a:defRPr/>
            </a:lvl1pPr>
          </a:lstStyle>
          <a:p>
            <a:pPr lvl="0"/>
            <a:r>
              <a:rPr lang="en-US" dirty="0"/>
              <a:t>Graphic</a:t>
            </a:r>
          </a:p>
        </p:txBody>
      </p:sp>
    </p:spTree>
    <p:extLst>
      <p:ext uri="{BB962C8B-B14F-4D97-AF65-F5344CB8AC3E}">
        <p14:creationId xmlns:p14="http://schemas.microsoft.com/office/powerpoint/2010/main" val="1092385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 w/ Graphic">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40601E4-3F87-485E-BCF1-0932C51EED9D}" type="datetimeFigureOut">
              <a:rPr lang="en-US" smtClean="0"/>
              <a:t>12/5/21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15554C-9387-4378-80C2-5F7076CAC952}" type="slidenum">
              <a:rPr lang="en-US" smtClean="0"/>
              <a:t>‹#›</a:t>
            </a:fld>
            <a:endParaRPr lang="en-US"/>
          </a:p>
        </p:txBody>
      </p:sp>
      <p:sp>
        <p:nvSpPr>
          <p:cNvPr id="12" name="TextBox 11"/>
          <p:cNvSpPr txBox="1"/>
          <p:nvPr userDrawn="1"/>
        </p:nvSpPr>
        <p:spPr>
          <a:xfrm>
            <a:off x="438726" y="3567547"/>
            <a:ext cx="8258850" cy="584775"/>
          </a:xfrm>
          <a:prstGeom prst="rect">
            <a:avLst/>
          </a:prstGeom>
          <a:noFill/>
        </p:spPr>
        <p:txBody>
          <a:bodyPr wrap="square" rtlCol="0">
            <a:spAutoFit/>
          </a:bodyPr>
          <a:lstStyle/>
          <a:p>
            <a:pPr lvl="0" algn="ctr"/>
            <a:r>
              <a:rPr lang="en-US" sz="3200" dirty="0">
                <a:solidFill>
                  <a:schemeClr val="bg1"/>
                </a:solidFill>
                <a:latin typeface="Helvetica"/>
                <a:cs typeface="Helvetica"/>
              </a:rPr>
              <a:t>Photos, illustrations, graphics here.</a:t>
            </a:r>
            <a:endParaRPr lang="en-US" sz="1800" dirty="0">
              <a:solidFill>
                <a:schemeClr val="bg1"/>
              </a:solidFill>
            </a:endParaRPr>
          </a:p>
        </p:txBody>
      </p:sp>
      <p:sp>
        <p:nvSpPr>
          <p:cNvPr id="13" name="Content Placeholder 12"/>
          <p:cNvSpPr>
            <a:spLocks noGrp="1"/>
          </p:cNvSpPr>
          <p:nvPr>
            <p:ph sz="quarter" idx="13" hasCustomPrompt="1"/>
          </p:nvPr>
        </p:nvSpPr>
        <p:spPr>
          <a:xfrm>
            <a:off x="4800605" y="1085850"/>
            <a:ext cx="4050507" cy="3657600"/>
          </a:xfrm>
        </p:spPr>
        <p:txBody>
          <a:bodyPr anchor="ctr" anchorCtr="0"/>
          <a:lstStyle>
            <a:lvl1pPr marL="0" indent="0" algn="ctr">
              <a:buNone/>
              <a:defRPr/>
            </a:lvl1pPr>
          </a:lstStyle>
          <a:p>
            <a:pPr lvl="0"/>
            <a:r>
              <a:rPr lang="en-US" dirty="0"/>
              <a:t>Graphic</a:t>
            </a:r>
          </a:p>
        </p:txBody>
      </p:sp>
      <p:sp>
        <p:nvSpPr>
          <p:cNvPr id="14" name="Title 13"/>
          <p:cNvSpPr>
            <a:spLocks noGrp="1"/>
          </p:cNvSpPr>
          <p:nvPr>
            <p:ph type="title" hasCustomPrompt="1"/>
          </p:nvPr>
        </p:nvSpPr>
        <p:spPr>
          <a:xfrm>
            <a:off x="287899" y="461818"/>
            <a:ext cx="6554707" cy="452582"/>
          </a:xfrm>
        </p:spPr>
        <p:txBody>
          <a:bodyPr/>
          <a:lstStyle>
            <a:lvl1pPr algn="l">
              <a:defRPr/>
            </a:lvl1pPr>
          </a:lstStyle>
          <a:p>
            <a:r>
              <a:rPr lang="en-US" dirty="0"/>
              <a:t>Click to add title</a:t>
            </a:r>
          </a:p>
        </p:txBody>
      </p:sp>
      <p:sp>
        <p:nvSpPr>
          <p:cNvPr id="16" name="Text Placeholder 15"/>
          <p:cNvSpPr>
            <a:spLocks noGrp="1"/>
          </p:cNvSpPr>
          <p:nvPr>
            <p:ph type="body" sz="quarter" idx="14" hasCustomPrompt="1"/>
          </p:nvPr>
        </p:nvSpPr>
        <p:spPr>
          <a:xfrm>
            <a:off x="289410" y="1085850"/>
            <a:ext cx="4358795" cy="3657600"/>
          </a:xfrm>
        </p:spPr>
        <p:txBody>
          <a:bodyPr numCol="1"/>
          <a:lstStyle/>
          <a:p>
            <a:pPr lvl="0"/>
            <a:r>
              <a:rPr lang="en-US" dirty="0"/>
              <a:t>Click to add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DFF9335A-E71C-3044-BC65-4FC387DA27B6}"/>
              </a:ext>
            </a:extLst>
          </p:cNvPr>
          <p:cNvSpPr/>
          <p:nvPr userDrawn="1"/>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descr="cu white lrg.psd">
            <a:extLst>
              <a:ext uri="{FF2B5EF4-FFF2-40B4-BE49-F238E27FC236}">
                <a16:creationId xmlns:a16="http://schemas.microsoft.com/office/drawing/2014/main" id="{497F341F-F847-2445-8EF5-47EF63BEE8B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9543" r="-704"/>
          <a:stretch/>
        </p:blipFill>
        <p:spPr>
          <a:xfrm>
            <a:off x="4103639" y="-95250"/>
            <a:ext cx="929024" cy="354268"/>
          </a:xfrm>
          <a:prstGeom prst="rect">
            <a:avLst/>
          </a:prstGeom>
        </p:spPr>
      </p:pic>
    </p:spTree>
    <p:extLst>
      <p:ext uri="{BB962C8B-B14F-4D97-AF65-F5344CB8AC3E}">
        <p14:creationId xmlns:p14="http://schemas.microsoft.com/office/powerpoint/2010/main" val="2423113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0601E4-3F87-485E-BCF1-0932C51EED9D}" type="datetimeFigureOut">
              <a:rPr lang="en-US" smtClean="0"/>
              <a:t>12/5/21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5554C-9387-4378-80C2-5F7076CAC952}" type="slidenum">
              <a:rPr lang="en-US" smtClean="0"/>
              <a:t>‹#›</a:t>
            </a:fld>
            <a:endParaRPr lang="en-US"/>
          </a:p>
        </p:txBody>
      </p:sp>
      <p:sp>
        <p:nvSpPr>
          <p:cNvPr id="2" name="Title 1"/>
          <p:cNvSpPr>
            <a:spLocks noGrp="1"/>
          </p:cNvSpPr>
          <p:nvPr>
            <p:ph type="title" hasCustomPrompt="1"/>
          </p:nvPr>
        </p:nvSpPr>
        <p:spPr>
          <a:xfrm>
            <a:off x="838200" y="569785"/>
            <a:ext cx="7467600" cy="403957"/>
          </a:xfrm>
        </p:spPr>
        <p:txBody>
          <a:bodyPr/>
          <a:lstStyle/>
          <a:p>
            <a:r>
              <a:rPr lang="en-US" dirty="0"/>
              <a:t>Click to add title</a:t>
            </a:r>
          </a:p>
        </p:txBody>
      </p:sp>
      <p:sp>
        <p:nvSpPr>
          <p:cNvPr id="13" name="Content Placeholder 12"/>
          <p:cNvSpPr>
            <a:spLocks noGrp="1"/>
          </p:cNvSpPr>
          <p:nvPr>
            <p:ph sz="quarter" idx="14" hasCustomPrompt="1"/>
          </p:nvPr>
        </p:nvSpPr>
        <p:spPr>
          <a:xfrm>
            <a:off x="838200" y="1123950"/>
            <a:ext cx="7467600" cy="3448050"/>
          </a:xfrm>
        </p:spPr>
        <p:txBody>
          <a:bodyPr anchor="ctr" anchorCtr="0"/>
          <a:lstStyle>
            <a:lvl1pPr marL="0" indent="0" algn="ctr">
              <a:buNone/>
              <a:defRPr/>
            </a:lvl1pPr>
          </a:lstStyle>
          <a:p>
            <a:pPr lvl="0"/>
            <a:r>
              <a:rPr lang="en-US" dirty="0"/>
              <a:t>Graphic</a:t>
            </a:r>
          </a:p>
        </p:txBody>
      </p:sp>
      <p:sp>
        <p:nvSpPr>
          <p:cNvPr id="12" name="Rectangle 11">
            <a:extLst>
              <a:ext uri="{FF2B5EF4-FFF2-40B4-BE49-F238E27FC236}">
                <a16:creationId xmlns:a16="http://schemas.microsoft.com/office/drawing/2014/main" id="{04D4C3B8-C72A-234F-801D-62CC4EFC1473}"/>
              </a:ext>
            </a:extLst>
          </p:cNvPr>
          <p:cNvSpPr/>
          <p:nvPr userDrawn="1"/>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4" name="Picture 13" descr="cu white lrg.psd">
            <a:extLst>
              <a:ext uri="{FF2B5EF4-FFF2-40B4-BE49-F238E27FC236}">
                <a16:creationId xmlns:a16="http://schemas.microsoft.com/office/drawing/2014/main" id="{0424A742-A864-314F-80E6-E197D7DB73D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9543" r="-704"/>
          <a:stretch/>
        </p:blipFill>
        <p:spPr>
          <a:xfrm>
            <a:off x="4103639" y="-95250"/>
            <a:ext cx="929024" cy="354268"/>
          </a:xfrm>
          <a:prstGeom prst="rect">
            <a:avLst/>
          </a:prstGeom>
        </p:spPr>
      </p:pic>
    </p:spTree>
    <p:extLst>
      <p:ext uri="{BB962C8B-B14F-4D97-AF65-F5344CB8AC3E}">
        <p14:creationId xmlns:p14="http://schemas.microsoft.com/office/powerpoint/2010/main" val="137150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losing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40601E4-3F87-485E-BCF1-0932C51EED9D}" type="datetimeFigureOut">
              <a:rPr lang="en-US" smtClean="0"/>
              <a:t>12/5/21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15554C-9387-4378-80C2-5F7076CAC952}" type="slidenum">
              <a:rPr lang="en-US" smtClean="0"/>
              <a:t>‹#›</a:t>
            </a:fld>
            <a:endParaRPr lang="en-US"/>
          </a:p>
        </p:txBody>
      </p:sp>
      <p:sp>
        <p:nvSpPr>
          <p:cNvPr id="11" name="Text Placeholder 9">
            <a:extLst>
              <a:ext uri="{FF2B5EF4-FFF2-40B4-BE49-F238E27FC236}">
                <a16:creationId xmlns:a16="http://schemas.microsoft.com/office/drawing/2014/main" id="{7E419631-6A90-1D4B-9AC3-E03C8AA89D35}"/>
              </a:ext>
            </a:extLst>
          </p:cNvPr>
          <p:cNvSpPr>
            <a:spLocks noGrp="1"/>
          </p:cNvSpPr>
          <p:nvPr>
            <p:ph type="body" sz="quarter" idx="14" hasCustomPrompt="1"/>
          </p:nvPr>
        </p:nvSpPr>
        <p:spPr>
          <a:xfrm>
            <a:off x="346286" y="2197058"/>
            <a:ext cx="2498725" cy="679492"/>
          </a:xfrm>
          <a:noFill/>
        </p:spPr>
        <p:txBody>
          <a:bodyPr lIns="182880" tIns="91440" rIns="182880"/>
          <a:lstStyle>
            <a:lvl1pPr marL="0" indent="0">
              <a:buNone/>
              <a:defRPr baseline="0">
                <a:solidFill>
                  <a:schemeClr val="tx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Thank You</a:t>
            </a:r>
          </a:p>
        </p:txBody>
      </p:sp>
      <p:pic>
        <p:nvPicPr>
          <p:cNvPr id="6" name="Picture 5">
            <a:extLst>
              <a:ext uri="{FF2B5EF4-FFF2-40B4-BE49-F238E27FC236}">
                <a16:creationId xmlns:a16="http://schemas.microsoft.com/office/drawing/2014/main" id="{6C464510-7A77-DB43-9098-69BAB517231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9627" y="590550"/>
            <a:ext cx="1019218" cy="1024728"/>
          </a:xfrm>
          <a:prstGeom prst="rect">
            <a:avLst/>
          </a:prstGeom>
        </p:spPr>
      </p:pic>
      <p:sp>
        <p:nvSpPr>
          <p:cNvPr id="8" name="Rectangle 7">
            <a:extLst>
              <a:ext uri="{FF2B5EF4-FFF2-40B4-BE49-F238E27FC236}">
                <a16:creationId xmlns:a16="http://schemas.microsoft.com/office/drawing/2014/main" id="{9306357B-88AF-5E41-A0F9-506D230E0D01}"/>
              </a:ext>
            </a:extLst>
          </p:cNvPr>
          <p:cNvSpPr/>
          <p:nvPr userDrawn="1"/>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84116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40601E4-3F87-485E-BCF1-0932C51EED9D}" type="datetimeFigureOut">
              <a:rPr lang="en-US" smtClean="0"/>
              <a:t>12/5/21</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315554C-9387-4378-80C2-5F7076CAC952}" type="slidenum">
              <a:rPr lang="en-US" smtClean="0"/>
              <a:t>‹#›</a:t>
            </a:fld>
            <a:endParaRPr lang="en-US"/>
          </a:p>
        </p:txBody>
      </p:sp>
    </p:spTree>
    <p:extLst>
      <p:ext uri="{BB962C8B-B14F-4D97-AF65-F5344CB8AC3E}">
        <p14:creationId xmlns:p14="http://schemas.microsoft.com/office/powerpoint/2010/main" val="145900525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65" r:id="rId5"/>
    <p:sldLayoutId id="2147483657" r:id="rId6"/>
    <p:sldLayoutId id="2147483669"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377" rtl="0" eaLnBrk="1" latinLnBrk="0" hangingPunct="1">
        <a:spcBef>
          <a:spcPct val="0"/>
        </a:spcBef>
        <a:buNone/>
        <a:defRPr sz="3200" kern="1200">
          <a:solidFill>
            <a:schemeClr val="accent3"/>
          </a:solidFill>
          <a:latin typeface="+mj-lt"/>
          <a:ea typeface="+mj-ea"/>
          <a:cs typeface="+mj-cs"/>
        </a:defRPr>
      </a:lvl1pPr>
    </p:titleStyle>
    <p:bodyStyle>
      <a:lvl1pPr marL="342891" indent="-342891" algn="l" defTabSz="914377" rtl="0" eaLnBrk="1" latinLnBrk="0" hangingPunct="1">
        <a:spcBef>
          <a:spcPct val="20000"/>
        </a:spcBef>
        <a:buFont typeface="Arial" panose="020B0604020202020204" pitchFamily="34" charset="0"/>
        <a:buChar char="•"/>
        <a:defRPr sz="3200" kern="1200">
          <a:solidFill>
            <a:schemeClr val="accent2"/>
          </a:solidFill>
          <a:latin typeface="+mn-lt"/>
          <a:ea typeface="+mn-ea"/>
          <a:cs typeface="+mn-cs"/>
        </a:defRPr>
      </a:lvl1pPr>
      <a:lvl2pPr marL="742932" indent="-285744" algn="l" defTabSz="914377" rtl="0" eaLnBrk="1" latinLnBrk="0" hangingPunct="1">
        <a:spcBef>
          <a:spcPct val="20000"/>
        </a:spcBef>
        <a:buFont typeface="Arial" panose="020B0604020202020204" pitchFamily="34" charset="0"/>
        <a:buChar char="–"/>
        <a:defRPr sz="2800" kern="1200">
          <a:solidFill>
            <a:schemeClr val="accent2"/>
          </a:solidFill>
          <a:latin typeface="+mn-lt"/>
          <a:ea typeface="+mn-ea"/>
          <a:cs typeface="+mn-cs"/>
        </a:defRPr>
      </a:lvl2pPr>
      <a:lvl3pPr marL="1142971" indent="-228594" algn="l" defTabSz="914377" rtl="0" eaLnBrk="1" latinLnBrk="0" hangingPunct="1">
        <a:spcBef>
          <a:spcPct val="20000"/>
        </a:spcBef>
        <a:buFont typeface="Arial" panose="020B0604020202020204" pitchFamily="34" charset="0"/>
        <a:buChar char="•"/>
        <a:defRPr sz="2400" kern="1200">
          <a:solidFill>
            <a:schemeClr val="accent2"/>
          </a:solidFill>
          <a:latin typeface="+mn-lt"/>
          <a:ea typeface="+mn-ea"/>
          <a:cs typeface="+mn-cs"/>
        </a:defRPr>
      </a:lvl3pPr>
      <a:lvl4pPr marL="1600160" indent="-228594" algn="l" defTabSz="914377" rtl="0" eaLnBrk="1" latinLnBrk="0" hangingPunct="1">
        <a:spcBef>
          <a:spcPct val="20000"/>
        </a:spcBef>
        <a:buFont typeface="Arial" panose="020B0604020202020204" pitchFamily="34" charset="0"/>
        <a:buChar char="–"/>
        <a:defRPr sz="2000" kern="1200">
          <a:solidFill>
            <a:schemeClr val="accent2"/>
          </a:solidFill>
          <a:latin typeface="+mn-lt"/>
          <a:ea typeface="+mn-ea"/>
          <a:cs typeface="+mn-cs"/>
        </a:defRPr>
      </a:lvl4pPr>
      <a:lvl5pPr marL="2057349" indent="-228594" algn="l" defTabSz="914377" rtl="0" eaLnBrk="1" latinLnBrk="0" hangingPunct="1">
        <a:spcBef>
          <a:spcPct val="20000"/>
        </a:spcBef>
        <a:buFont typeface="Arial" panose="020B0604020202020204" pitchFamily="34" charset="0"/>
        <a:buChar char="»"/>
        <a:defRPr sz="2000" kern="1200">
          <a:solidFill>
            <a:schemeClr val="accent2"/>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3A5A4-1DB7-DF45-8217-FB625C53749F}"/>
              </a:ext>
            </a:extLst>
          </p:cNvPr>
          <p:cNvSpPr>
            <a:spLocks noGrp="1"/>
          </p:cNvSpPr>
          <p:nvPr>
            <p:ph type="title"/>
          </p:nvPr>
        </p:nvSpPr>
        <p:spPr>
          <a:xfrm>
            <a:off x="304272" y="2561844"/>
            <a:ext cx="6934728" cy="829533"/>
          </a:xfrm>
        </p:spPr>
        <p:txBody>
          <a:bodyPr>
            <a:normAutofit/>
          </a:bodyPr>
          <a:lstStyle/>
          <a:p>
            <a:r>
              <a:rPr lang="en-US" altLang="zh-CN" dirty="0"/>
              <a:t>Predicting</a:t>
            </a:r>
            <a:r>
              <a:rPr lang="zh-CN" altLang="en-US" dirty="0"/>
              <a:t> </a:t>
            </a:r>
            <a:r>
              <a:rPr lang="en-US" altLang="zh-CN" dirty="0"/>
              <a:t>H1-B</a:t>
            </a:r>
            <a:r>
              <a:rPr lang="zh-CN" altLang="en-US" dirty="0"/>
              <a:t> </a:t>
            </a:r>
            <a:r>
              <a:rPr lang="en-US" altLang="zh-CN" dirty="0"/>
              <a:t>Application</a:t>
            </a:r>
            <a:r>
              <a:rPr lang="zh-CN" altLang="en-US" dirty="0"/>
              <a:t> </a:t>
            </a:r>
            <a:r>
              <a:rPr lang="en-US" altLang="zh-CN" dirty="0"/>
              <a:t>Status</a:t>
            </a:r>
            <a:endParaRPr lang="en-US" dirty="0"/>
          </a:p>
        </p:txBody>
      </p:sp>
      <p:sp>
        <p:nvSpPr>
          <p:cNvPr id="3" name="Text Placeholder 2">
            <a:extLst>
              <a:ext uri="{FF2B5EF4-FFF2-40B4-BE49-F238E27FC236}">
                <a16:creationId xmlns:a16="http://schemas.microsoft.com/office/drawing/2014/main" id="{076C214C-B7D3-8B49-BDE5-2FCD8CDDC34D}"/>
              </a:ext>
            </a:extLst>
          </p:cNvPr>
          <p:cNvSpPr>
            <a:spLocks noGrp="1"/>
          </p:cNvSpPr>
          <p:nvPr>
            <p:ph type="body" sz="quarter" idx="13"/>
          </p:nvPr>
        </p:nvSpPr>
        <p:spPr/>
        <p:txBody>
          <a:bodyPr/>
          <a:lstStyle/>
          <a:p>
            <a:r>
              <a:rPr lang="en-US" dirty="0" err="1"/>
              <a:t>Yue</a:t>
            </a:r>
            <a:r>
              <a:rPr lang="en-US" altLang="zh-CN" dirty="0" err="1"/>
              <a:t>ran</a:t>
            </a:r>
            <a:r>
              <a:rPr lang="zh-CN" altLang="en-US" dirty="0"/>
              <a:t> </a:t>
            </a:r>
            <a:r>
              <a:rPr lang="en-US" altLang="zh-CN" dirty="0"/>
              <a:t>Yang,</a:t>
            </a:r>
            <a:r>
              <a:rPr lang="zh-CN" altLang="en-US" dirty="0"/>
              <a:t> </a:t>
            </a:r>
            <a:r>
              <a:rPr lang="en-US" altLang="zh-CN" dirty="0"/>
              <a:t>Zongyuan</a:t>
            </a:r>
            <a:r>
              <a:rPr lang="zh-CN" altLang="en-US" dirty="0"/>
              <a:t> </a:t>
            </a:r>
            <a:r>
              <a:rPr lang="en-US" altLang="zh-CN" dirty="0"/>
              <a:t>Yuan</a:t>
            </a:r>
            <a:endParaRPr lang="en-US" dirty="0"/>
          </a:p>
        </p:txBody>
      </p:sp>
    </p:spTree>
    <p:extLst>
      <p:ext uri="{BB962C8B-B14F-4D97-AF65-F5344CB8AC3E}">
        <p14:creationId xmlns:p14="http://schemas.microsoft.com/office/powerpoint/2010/main" val="535349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F2279-C579-F143-9D42-9D34AA5F6EC1}"/>
              </a:ext>
            </a:extLst>
          </p:cNvPr>
          <p:cNvSpPr>
            <a:spLocks noGrp="1"/>
          </p:cNvSpPr>
          <p:nvPr>
            <p:ph type="title"/>
          </p:nvPr>
        </p:nvSpPr>
        <p:spPr/>
        <p:txBody>
          <a:bodyPr/>
          <a:lstStyle/>
          <a:p>
            <a:r>
              <a:rPr lang="en-US" altLang="zh-CN" dirty="0"/>
              <a:t>Choosing</a:t>
            </a:r>
            <a:r>
              <a:rPr lang="zh-CN" altLang="en-US" dirty="0"/>
              <a:t> </a:t>
            </a:r>
            <a:r>
              <a:rPr lang="en-US" altLang="zh-CN" dirty="0"/>
              <a:t>Metrics</a:t>
            </a:r>
            <a:endParaRPr lang="en-US" dirty="0"/>
          </a:p>
        </p:txBody>
      </p:sp>
      <p:sp>
        <p:nvSpPr>
          <p:cNvPr id="5" name="Text Placeholder 1">
            <a:extLst>
              <a:ext uri="{FF2B5EF4-FFF2-40B4-BE49-F238E27FC236}">
                <a16:creationId xmlns:a16="http://schemas.microsoft.com/office/drawing/2014/main" id="{31973626-6F28-234A-9545-A79968937097}"/>
              </a:ext>
            </a:extLst>
          </p:cNvPr>
          <p:cNvSpPr txBox="1">
            <a:spLocks/>
          </p:cNvSpPr>
          <p:nvPr/>
        </p:nvSpPr>
        <p:spPr>
          <a:xfrm>
            <a:off x="287899" y="1108151"/>
            <a:ext cx="8678863" cy="3657600"/>
          </a:xfrm>
          <a:prstGeom prst="rect">
            <a:avLst/>
          </a:prstGeom>
        </p:spPr>
        <p:txBody>
          <a:bodyPr/>
          <a:lstStyle>
            <a:lvl1pPr marL="342891" indent="-342891" algn="l" defTabSz="914377" rtl="0" eaLnBrk="1" latinLnBrk="0" hangingPunct="1">
              <a:spcBef>
                <a:spcPct val="20000"/>
              </a:spcBef>
              <a:buFont typeface="Arial" panose="020B0604020202020204" pitchFamily="34" charset="0"/>
              <a:buChar char="•"/>
              <a:defRPr sz="3200" kern="1200">
                <a:solidFill>
                  <a:schemeClr val="accent2"/>
                </a:solidFill>
                <a:latin typeface="+mn-lt"/>
                <a:ea typeface="+mn-ea"/>
                <a:cs typeface="+mn-cs"/>
              </a:defRPr>
            </a:lvl1pPr>
            <a:lvl2pPr marL="742932" indent="-285744" algn="l" defTabSz="914377" rtl="0" eaLnBrk="1" latinLnBrk="0" hangingPunct="1">
              <a:spcBef>
                <a:spcPct val="20000"/>
              </a:spcBef>
              <a:buFont typeface="Arial" panose="020B0604020202020204" pitchFamily="34" charset="0"/>
              <a:buChar char="–"/>
              <a:defRPr sz="2800" kern="1200">
                <a:solidFill>
                  <a:schemeClr val="accent2"/>
                </a:solidFill>
                <a:latin typeface="+mn-lt"/>
                <a:ea typeface="+mn-ea"/>
                <a:cs typeface="+mn-cs"/>
              </a:defRPr>
            </a:lvl2pPr>
            <a:lvl3pPr marL="1142971" indent="-228594" algn="l" defTabSz="914377" rtl="0" eaLnBrk="1" latinLnBrk="0" hangingPunct="1">
              <a:spcBef>
                <a:spcPct val="20000"/>
              </a:spcBef>
              <a:buFont typeface="Arial" panose="020B0604020202020204" pitchFamily="34" charset="0"/>
              <a:buChar char="•"/>
              <a:defRPr sz="2400" kern="1200">
                <a:solidFill>
                  <a:schemeClr val="accent2"/>
                </a:solidFill>
                <a:latin typeface="+mn-lt"/>
                <a:ea typeface="+mn-ea"/>
                <a:cs typeface="+mn-cs"/>
              </a:defRPr>
            </a:lvl3pPr>
            <a:lvl4pPr marL="1600160" indent="-228594" algn="l" defTabSz="914377" rtl="0" eaLnBrk="1" latinLnBrk="0" hangingPunct="1">
              <a:spcBef>
                <a:spcPct val="20000"/>
              </a:spcBef>
              <a:buFont typeface="Arial" panose="020B0604020202020204" pitchFamily="34" charset="0"/>
              <a:buChar char="–"/>
              <a:defRPr sz="2000" kern="1200">
                <a:solidFill>
                  <a:schemeClr val="accent2"/>
                </a:solidFill>
                <a:latin typeface="+mn-lt"/>
                <a:ea typeface="+mn-ea"/>
                <a:cs typeface="+mn-cs"/>
              </a:defRPr>
            </a:lvl4pPr>
            <a:lvl5pPr marL="2057349" indent="-228594" algn="l" defTabSz="914377" rtl="0" eaLnBrk="1" latinLnBrk="0" hangingPunct="1">
              <a:spcBef>
                <a:spcPct val="20000"/>
              </a:spcBef>
              <a:buFont typeface="Arial" panose="020B0604020202020204" pitchFamily="34" charset="0"/>
              <a:buChar char="»"/>
              <a:defRPr sz="2000" kern="1200">
                <a:solidFill>
                  <a:schemeClr val="accent2"/>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400" dirty="0"/>
              <a:t>Dataset</a:t>
            </a:r>
            <a:r>
              <a:rPr lang="zh-CN" altLang="en-US" sz="2400" dirty="0"/>
              <a:t> </a:t>
            </a:r>
            <a:r>
              <a:rPr lang="en-US" altLang="zh-CN" sz="2400" dirty="0"/>
              <a:t>is</a:t>
            </a:r>
            <a:r>
              <a:rPr lang="zh-CN" altLang="en-US" sz="2400" dirty="0"/>
              <a:t> </a:t>
            </a:r>
            <a:r>
              <a:rPr lang="en-US" altLang="zh-CN" sz="2400" dirty="0"/>
              <a:t>very</a:t>
            </a:r>
            <a:r>
              <a:rPr lang="zh-CN" altLang="en-US" sz="2400" dirty="0"/>
              <a:t> </a:t>
            </a:r>
            <a:r>
              <a:rPr lang="en-US" altLang="zh-CN" sz="2400" dirty="0"/>
              <a:t>imbalanced</a:t>
            </a:r>
          </a:p>
          <a:p>
            <a:pPr>
              <a:buFont typeface="Wingdings" pitchFamily="2" charset="2"/>
              <a:buChar char="à"/>
            </a:pPr>
            <a:r>
              <a:rPr lang="en-US" altLang="zh-CN" sz="2400" dirty="0"/>
              <a:t>using</a:t>
            </a:r>
            <a:r>
              <a:rPr lang="zh-CN" altLang="en-US" sz="2400" dirty="0"/>
              <a:t> </a:t>
            </a:r>
            <a:r>
              <a:rPr lang="en-US" altLang="zh-CN" sz="2400" dirty="0"/>
              <a:t>accuracy</a:t>
            </a:r>
            <a:r>
              <a:rPr lang="zh-CN" altLang="en-US" sz="2400" dirty="0"/>
              <a:t> </a:t>
            </a:r>
            <a:r>
              <a:rPr lang="en-US" altLang="zh-CN" sz="2400" dirty="0"/>
              <a:t>as</a:t>
            </a:r>
            <a:r>
              <a:rPr lang="zh-CN" altLang="en-US" sz="2400" dirty="0"/>
              <a:t> </a:t>
            </a:r>
            <a:r>
              <a:rPr lang="en-US" altLang="zh-CN" sz="2400" dirty="0"/>
              <a:t>a</a:t>
            </a:r>
            <a:r>
              <a:rPr lang="zh-CN" altLang="en-US" sz="2400" dirty="0"/>
              <a:t> </a:t>
            </a:r>
            <a:r>
              <a:rPr lang="en-US" altLang="zh-CN" sz="2400" dirty="0"/>
              <a:t>metric</a:t>
            </a:r>
            <a:r>
              <a:rPr lang="zh-CN" altLang="en-US" sz="2400" dirty="0"/>
              <a:t> </a:t>
            </a:r>
            <a:r>
              <a:rPr lang="en-US" altLang="zh-CN" sz="2400" dirty="0"/>
              <a:t>is</a:t>
            </a:r>
            <a:r>
              <a:rPr lang="zh-CN" altLang="en-US" sz="2400" dirty="0"/>
              <a:t> </a:t>
            </a:r>
            <a:r>
              <a:rPr lang="en-US" altLang="zh-CN" sz="2400" dirty="0"/>
              <a:t>not</a:t>
            </a:r>
            <a:r>
              <a:rPr lang="zh-CN" altLang="en-US" sz="2400" dirty="0"/>
              <a:t> </a:t>
            </a:r>
            <a:r>
              <a:rPr lang="en-US" altLang="zh-CN" sz="2400" dirty="0"/>
              <a:t>a</a:t>
            </a:r>
            <a:r>
              <a:rPr lang="zh-CN" altLang="en-US" sz="2400" dirty="0"/>
              <a:t> </a:t>
            </a:r>
            <a:r>
              <a:rPr lang="en-US" altLang="zh-CN" sz="2400" dirty="0"/>
              <a:t>good</a:t>
            </a:r>
            <a:r>
              <a:rPr lang="zh-CN" altLang="en-US" sz="2400" dirty="0"/>
              <a:t> </a:t>
            </a:r>
            <a:r>
              <a:rPr lang="en-US" altLang="zh-CN" sz="2400" dirty="0"/>
              <a:t>choice</a:t>
            </a:r>
          </a:p>
          <a:p>
            <a:pPr>
              <a:buFont typeface="Wingdings" pitchFamily="2" charset="2"/>
              <a:buChar char="à"/>
            </a:pPr>
            <a:r>
              <a:rPr lang="en-US" altLang="zh-CN" sz="2400" dirty="0"/>
              <a:t>We</a:t>
            </a:r>
            <a:r>
              <a:rPr lang="zh-CN" altLang="en-US" sz="2400" dirty="0"/>
              <a:t> </a:t>
            </a:r>
            <a:r>
              <a:rPr lang="en-US" altLang="zh-CN" sz="2400" dirty="0"/>
              <a:t>use</a:t>
            </a:r>
            <a:r>
              <a:rPr lang="zh-CN" altLang="en-US" sz="2400" dirty="0"/>
              <a:t> </a:t>
            </a:r>
            <a:r>
              <a:rPr lang="en-US" altLang="zh-CN" sz="2400" dirty="0"/>
              <a:t>average</a:t>
            </a:r>
            <a:r>
              <a:rPr lang="zh-CN" altLang="en-US" sz="2400" dirty="0"/>
              <a:t> </a:t>
            </a:r>
            <a:r>
              <a:rPr lang="en-US" altLang="zh-CN" sz="2400" dirty="0"/>
              <a:t>accuracy</a:t>
            </a:r>
            <a:r>
              <a:rPr lang="zh-CN" altLang="en-US" sz="2400" dirty="0"/>
              <a:t> </a:t>
            </a:r>
            <a:r>
              <a:rPr lang="en-US" altLang="zh-CN" sz="2400" dirty="0"/>
              <a:t>across</a:t>
            </a:r>
            <a:r>
              <a:rPr lang="zh-CN" altLang="en-US" sz="2400" dirty="0"/>
              <a:t> </a:t>
            </a:r>
            <a:r>
              <a:rPr lang="en-US" altLang="zh-CN" sz="2400" dirty="0"/>
              <a:t>different</a:t>
            </a:r>
            <a:r>
              <a:rPr lang="zh-CN" altLang="en-US" sz="2400" dirty="0"/>
              <a:t> </a:t>
            </a:r>
            <a:r>
              <a:rPr lang="en-US" altLang="zh-CN" sz="2400" dirty="0"/>
              <a:t>status</a:t>
            </a:r>
            <a:r>
              <a:rPr lang="zh-CN" altLang="en-US" sz="2400" dirty="0"/>
              <a:t> </a:t>
            </a:r>
            <a:r>
              <a:rPr lang="en-US" altLang="zh-CN" sz="2400" dirty="0"/>
              <a:t>instead</a:t>
            </a:r>
          </a:p>
          <a:p>
            <a:pPr marL="0" indent="0">
              <a:buNone/>
            </a:pPr>
            <a:endParaRPr lang="en-US" altLang="zh-CN" sz="2400" dirty="0"/>
          </a:p>
          <a:p>
            <a:pPr marL="0" indent="0">
              <a:buNone/>
            </a:pPr>
            <a:r>
              <a:rPr lang="en-US" altLang="zh-CN" sz="2400" dirty="0"/>
              <a:t>Average</a:t>
            </a:r>
            <a:r>
              <a:rPr lang="zh-CN" altLang="en-US" sz="2400" dirty="0"/>
              <a:t> </a:t>
            </a:r>
            <a:r>
              <a:rPr lang="en-US" altLang="zh-CN" sz="2400" dirty="0"/>
              <a:t>accuracy</a:t>
            </a:r>
            <a:r>
              <a:rPr lang="zh-CN" altLang="en-US" sz="2400" dirty="0"/>
              <a:t> </a:t>
            </a:r>
            <a:r>
              <a:rPr lang="en-US" altLang="zh-CN" sz="2400" dirty="0"/>
              <a:t>across</a:t>
            </a:r>
            <a:r>
              <a:rPr lang="zh-CN" altLang="en-US" sz="2400" dirty="0"/>
              <a:t> </a:t>
            </a:r>
            <a:r>
              <a:rPr lang="en-US" altLang="zh-CN" sz="2400" dirty="0"/>
              <a:t>different</a:t>
            </a:r>
            <a:r>
              <a:rPr lang="zh-CN" altLang="en-US" sz="2400" dirty="0"/>
              <a:t> </a:t>
            </a:r>
            <a:r>
              <a:rPr lang="en-US" altLang="zh-CN" sz="2400" dirty="0"/>
              <a:t>status:</a:t>
            </a:r>
          </a:p>
          <a:p>
            <a:pPr marL="0" indent="0" algn="ctr">
              <a:buNone/>
            </a:pPr>
            <a:endParaRPr lang="en-US" altLang="zh-CN" sz="2000" dirty="0"/>
          </a:p>
          <a:p>
            <a:pPr marL="0" indent="0" algn="ctr">
              <a:buNone/>
            </a:pPr>
            <a:r>
              <a:rPr lang="en-US" altLang="zh-CN" sz="2000" dirty="0"/>
              <a:t>¼(accuracy</a:t>
            </a:r>
            <a:r>
              <a:rPr lang="zh-CN" altLang="en-US" sz="2000" dirty="0"/>
              <a:t> </a:t>
            </a:r>
            <a:r>
              <a:rPr lang="en-US" altLang="zh-CN" sz="2000" dirty="0"/>
              <a:t>for</a:t>
            </a:r>
            <a:r>
              <a:rPr lang="zh-CN" altLang="en-US" sz="2000" dirty="0"/>
              <a:t> </a:t>
            </a:r>
            <a:r>
              <a:rPr lang="en-US" altLang="zh-CN" sz="2000" dirty="0"/>
              <a:t>certified</a:t>
            </a:r>
            <a:r>
              <a:rPr lang="zh-CN" altLang="en-US" sz="2000" dirty="0"/>
              <a:t> </a:t>
            </a:r>
            <a:r>
              <a:rPr lang="en-US" altLang="zh-CN" sz="2000" dirty="0"/>
              <a:t>cases</a:t>
            </a:r>
            <a:r>
              <a:rPr lang="zh-CN" altLang="en-US" sz="2000" dirty="0"/>
              <a:t> </a:t>
            </a:r>
            <a:r>
              <a:rPr lang="en-US" altLang="zh-CN" sz="2000" dirty="0"/>
              <a:t>+</a:t>
            </a:r>
            <a:r>
              <a:rPr lang="zh-CN" altLang="en-US" sz="2000" dirty="0"/>
              <a:t> </a:t>
            </a:r>
            <a:r>
              <a:rPr lang="en-US" altLang="zh-CN" sz="2000" dirty="0"/>
              <a:t>accuracy</a:t>
            </a:r>
            <a:r>
              <a:rPr lang="zh-CN" altLang="en-US" sz="2000" dirty="0"/>
              <a:t> </a:t>
            </a:r>
            <a:r>
              <a:rPr lang="en-US" altLang="zh-CN" sz="2000" dirty="0"/>
              <a:t>for</a:t>
            </a:r>
            <a:r>
              <a:rPr lang="zh-CN" altLang="en-US" sz="2000" dirty="0"/>
              <a:t> </a:t>
            </a:r>
            <a:r>
              <a:rPr lang="en-US" altLang="zh-CN" sz="2000" dirty="0"/>
              <a:t>certified-withdrawn</a:t>
            </a:r>
            <a:r>
              <a:rPr lang="zh-CN" altLang="en-US" sz="2000" dirty="0"/>
              <a:t> </a:t>
            </a:r>
            <a:r>
              <a:rPr lang="en-US" altLang="zh-CN" sz="2000" dirty="0"/>
              <a:t>cases</a:t>
            </a:r>
            <a:r>
              <a:rPr lang="zh-CN" altLang="en-US" sz="2000" dirty="0"/>
              <a:t> </a:t>
            </a:r>
            <a:r>
              <a:rPr lang="en-US" altLang="zh-CN" sz="2000" dirty="0"/>
              <a:t>+</a:t>
            </a:r>
            <a:r>
              <a:rPr lang="zh-CN" altLang="en-US" sz="2000" dirty="0"/>
              <a:t> </a:t>
            </a:r>
            <a:endParaRPr lang="en-US" altLang="zh-CN" sz="2000" dirty="0"/>
          </a:p>
          <a:p>
            <a:pPr marL="0" indent="0" algn="ctr">
              <a:buNone/>
            </a:pPr>
            <a:r>
              <a:rPr lang="en-US" altLang="zh-CN" sz="2000" dirty="0"/>
              <a:t>accuracy</a:t>
            </a:r>
            <a:r>
              <a:rPr lang="zh-CN" altLang="en-US" sz="2000" dirty="0"/>
              <a:t> </a:t>
            </a:r>
            <a:r>
              <a:rPr lang="en-US" altLang="zh-CN" sz="2000" dirty="0"/>
              <a:t>for</a:t>
            </a:r>
            <a:r>
              <a:rPr lang="zh-CN" altLang="en-US" sz="2000" dirty="0"/>
              <a:t> </a:t>
            </a:r>
            <a:r>
              <a:rPr lang="en-US" altLang="zh-CN" sz="2000" dirty="0"/>
              <a:t>withdrawn</a:t>
            </a:r>
            <a:r>
              <a:rPr lang="zh-CN" altLang="en-US" sz="2000" dirty="0"/>
              <a:t> </a:t>
            </a:r>
            <a:r>
              <a:rPr lang="en-US" altLang="zh-CN" sz="2000" dirty="0"/>
              <a:t>cases</a:t>
            </a:r>
            <a:r>
              <a:rPr lang="zh-CN" altLang="en-US" sz="2000" dirty="0"/>
              <a:t> </a:t>
            </a:r>
            <a:r>
              <a:rPr lang="en-US" altLang="zh-CN" sz="2000" dirty="0"/>
              <a:t>+</a:t>
            </a:r>
            <a:r>
              <a:rPr lang="zh-CN" altLang="en-US" sz="2000" dirty="0"/>
              <a:t> </a:t>
            </a:r>
            <a:r>
              <a:rPr lang="en-US" altLang="zh-CN" sz="2000" dirty="0"/>
              <a:t>accuracy</a:t>
            </a:r>
            <a:r>
              <a:rPr lang="zh-CN" altLang="en-US" sz="2000" dirty="0"/>
              <a:t> </a:t>
            </a:r>
            <a:r>
              <a:rPr lang="en-US" altLang="zh-CN" sz="2000" dirty="0"/>
              <a:t>for</a:t>
            </a:r>
            <a:r>
              <a:rPr lang="zh-CN" altLang="en-US" sz="2000" dirty="0"/>
              <a:t> </a:t>
            </a:r>
            <a:r>
              <a:rPr lang="en-US" altLang="zh-CN" sz="2000" dirty="0"/>
              <a:t>denied</a:t>
            </a:r>
            <a:r>
              <a:rPr lang="zh-CN" altLang="en-US" sz="2000" dirty="0"/>
              <a:t> </a:t>
            </a:r>
            <a:r>
              <a:rPr lang="en-US" altLang="zh-CN" sz="2000" dirty="0"/>
              <a:t>cases)</a:t>
            </a:r>
          </a:p>
          <a:p>
            <a:pPr marL="0" indent="0">
              <a:buNone/>
            </a:pPr>
            <a:endParaRPr lang="en-US" altLang="zh-CN" sz="2400" dirty="0"/>
          </a:p>
          <a:p>
            <a:pPr lvl="1"/>
            <a:endParaRPr lang="en-US" altLang="zh-CN" sz="2000" dirty="0"/>
          </a:p>
          <a:p>
            <a:pPr lvl="1"/>
            <a:endParaRPr lang="en-US" altLang="zh-CN" sz="2000" dirty="0"/>
          </a:p>
          <a:p>
            <a:pPr marL="0" indent="0">
              <a:buNone/>
            </a:pPr>
            <a:endParaRPr lang="en-US" altLang="zh-CN" sz="2400" dirty="0"/>
          </a:p>
        </p:txBody>
      </p:sp>
    </p:spTree>
    <p:extLst>
      <p:ext uri="{BB962C8B-B14F-4D97-AF65-F5344CB8AC3E}">
        <p14:creationId xmlns:p14="http://schemas.microsoft.com/office/powerpoint/2010/main" val="3183676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09DCC-C0B5-6243-9BBF-BBFC35318DF0}"/>
              </a:ext>
            </a:extLst>
          </p:cNvPr>
          <p:cNvSpPr>
            <a:spLocks noGrp="1"/>
          </p:cNvSpPr>
          <p:nvPr>
            <p:ph type="title"/>
          </p:nvPr>
        </p:nvSpPr>
        <p:spPr/>
        <p:txBody>
          <a:bodyPr/>
          <a:lstStyle/>
          <a:p>
            <a:r>
              <a:rPr lang="en-US" altLang="zh-CN" dirty="0"/>
              <a:t>Fairness</a:t>
            </a:r>
            <a:endParaRPr lang="en-US" dirty="0"/>
          </a:p>
        </p:txBody>
      </p:sp>
      <p:sp>
        <p:nvSpPr>
          <p:cNvPr id="5" name="TextBox 4">
            <a:extLst>
              <a:ext uri="{FF2B5EF4-FFF2-40B4-BE49-F238E27FC236}">
                <a16:creationId xmlns:a16="http://schemas.microsoft.com/office/drawing/2014/main" id="{022FA36A-9657-CB46-9B2A-45F9A5A3CAC6}"/>
              </a:ext>
            </a:extLst>
          </p:cNvPr>
          <p:cNvSpPr txBox="1"/>
          <p:nvPr/>
        </p:nvSpPr>
        <p:spPr>
          <a:xfrm>
            <a:off x="381000" y="1200150"/>
            <a:ext cx="8257389" cy="3693319"/>
          </a:xfrm>
          <a:prstGeom prst="rect">
            <a:avLst/>
          </a:prstGeom>
          <a:noFill/>
        </p:spPr>
        <p:txBody>
          <a:bodyPr wrap="none" rtlCol="0">
            <a:spAutoFit/>
          </a:bodyPr>
          <a:lstStyle/>
          <a:p>
            <a:r>
              <a:rPr lang="en-US" altLang="zh-CN" dirty="0"/>
              <a:t>Our</a:t>
            </a:r>
            <a:r>
              <a:rPr lang="zh-CN" altLang="en-US" dirty="0"/>
              <a:t> </a:t>
            </a:r>
            <a:r>
              <a:rPr lang="en-US" altLang="zh-CN" dirty="0"/>
              <a:t>features</a:t>
            </a:r>
            <a:r>
              <a:rPr lang="zh-CN" altLang="en-US" dirty="0"/>
              <a:t> </a:t>
            </a:r>
            <a:r>
              <a:rPr lang="en-US" altLang="zh-CN" dirty="0"/>
              <a:t>do</a:t>
            </a:r>
            <a:r>
              <a:rPr lang="zh-CN" altLang="en-US" dirty="0"/>
              <a:t> </a:t>
            </a:r>
            <a:r>
              <a:rPr lang="en-US" altLang="zh-CN" dirty="0"/>
              <a:t>not</a:t>
            </a:r>
            <a:r>
              <a:rPr lang="zh-CN" altLang="en-US" dirty="0"/>
              <a:t> </a:t>
            </a:r>
            <a:r>
              <a:rPr lang="en-US" altLang="zh-CN" dirty="0"/>
              <a:t>contain</a:t>
            </a:r>
            <a:r>
              <a:rPr lang="zh-CN" altLang="en-US" dirty="0"/>
              <a:t> </a:t>
            </a:r>
            <a:r>
              <a:rPr lang="en-US" altLang="zh-CN" dirty="0"/>
              <a:t>demographic</a:t>
            </a:r>
            <a:r>
              <a:rPr lang="zh-CN" altLang="en-US" dirty="0"/>
              <a:t> </a:t>
            </a:r>
            <a:r>
              <a:rPr lang="en-US" altLang="zh-CN" dirty="0"/>
              <a:t>information</a:t>
            </a:r>
            <a:r>
              <a:rPr lang="zh-CN" altLang="en-US" dirty="0"/>
              <a:t> </a:t>
            </a:r>
            <a:r>
              <a:rPr lang="en-US" altLang="zh-CN" dirty="0"/>
              <a:t>such</a:t>
            </a:r>
            <a:r>
              <a:rPr lang="zh-CN" altLang="en-US" dirty="0"/>
              <a:t> </a:t>
            </a:r>
            <a:r>
              <a:rPr lang="en-US" altLang="zh-CN" dirty="0"/>
              <a:t>as</a:t>
            </a:r>
            <a:r>
              <a:rPr lang="zh-CN" altLang="en-US" dirty="0"/>
              <a:t> </a:t>
            </a:r>
            <a:r>
              <a:rPr lang="en-US" altLang="zh-CN" dirty="0"/>
              <a:t>age,</a:t>
            </a:r>
            <a:r>
              <a:rPr lang="zh-CN" altLang="en-US" dirty="0"/>
              <a:t> </a:t>
            </a:r>
            <a:r>
              <a:rPr lang="en-US" altLang="zh-CN" dirty="0"/>
              <a:t>race</a:t>
            </a:r>
            <a:r>
              <a:rPr lang="zh-CN" altLang="en-US" dirty="0"/>
              <a:t> </a:t>
            </a:r>
            <a:r>
              <a:rPr lang="en-US" altLang="zh-CN" dirty="0"/>
              <a:t>and</a:t>
            </a:r>
            <a:r>
              <a:rPr lang="zh-CN" altLang="en-US" dirty="0"/>
              <a:t> </a:t>
            </a:r>
            <a:r>
              <a:rPr lang="en-US" altLang="zh-CN" dirty="0"/>
              <a:t>gender.</a:t>
            </a:r>
          </a:p>
          <a:p>
            <a:endParaRPr lang="en-US" altLang="zh-CN" dirty="0"/>
          </a:p>
          <a:p>
            <a:r>
              <a:rPr lang="en-US" altLang="zh-CN" dirty="0"/>
              <a:t>Since</a:t>
            </a:r>
            <a:r>
              <a:rPr lang="zh-CN" altLang="en-US" dirty="0"/>
              <a:t> </a:t>
            </a:r>
            <a:r>
              <a:rPr lang="en-US" altLang="zh-CN" dirty="0"/>
              <a:t>our</a:t>
            </a:r>
            <a:r>
              <a:rPr lang="zh-CN" altLang="en-US" dirty="0"/>
              <a:t> </a:t>
            </a:r>
            <a:r>
              <a:rPr lang="en-US" altLang="zh-CN" dirty="0"/>
              <a:t>dataset</a:t>
            </a:r>
            <a:r>
              <a:rPr lang="zh-CN" altLang="en-US" dirty="0"/>
              <a:t> </a:t>
            </a:r>
            <a:r>
              <a:rPr lang="en-US" altLang="zh-CN" dirty="0"/>
              <a:t>is</a:t>
            </a:r>
            <a:r>
              <a:rPr lang="zh-CN" altLang="en-US" dirty="0"/>
              <a:t> </a:t>
            </a:r>
            <a:r>
              <a:rPr lang="en-US" altLang="zh-CN" dirty="0"/>
              <a:t>very</a:t>
            </a:r>
            <a:r>
              <a:rPr lang="zh-CN" altLang="en-US" dirty="0"/>
              <a:t> </a:t>
            </a:r>
            <a:r>
              <a:rPr lang="en-US" altLang="zh-CN" dirty="0"/>
              <a:t>imbalanced,</a:t>
            </a:r>
            <a:r>
              <a:rPr lang="zh-CN" altLang="en-US" dirty="0"/>
              <a:t> </a:t>
            </a:r>
            <a:r>
              <a:rPr lang="en-US" altLang="zh-CN" dirty="0"/>
              <a:t>if</a:t>
            </a:r>
            <a:r>
              <a:rPr lang="zh-CN" altLang="en-US" dirty="0"/>
              <a:t> </a:t>
            </a:r>
            <a:r>
              <a:rPr lang="en-US" altLang="zh-CN" dirty="0"/>
              <a:t>we</a:t>
            </a:r>
            <a:r>
              <a:rPr lang="zh-CN" altLang="en-US" dirty="0"/>
              <a:t> </a:t>
            </a:r>
            <a:r>
              <a:rPr lang="en-US" altLang="zh-CN" dirty="0"/>
              <a:t>don’t</a:t>
            </a:r>
            <a:r>
              <a:rPr lang="zh-CN" altLang="en-US" dirty="0"/>
              <a:t> </a:t>
            </a:r>
            <a:r>
              <a:rPr lang="en-US" altLang="zh-CN" dirty="0"/>
              <a:t>add</a:t>
            </a:r>
            <a:r>
              <a:rPr lang="zh-CN" altLang="en-US" dirty="0"/>
              <a:t> </a:t>
            </a:r>
            <a:r>
              <a:rPr lang="en-US" altLang="zh-CN" dirty="0"/>
              <a:t>extra</a:t>
            </a:r>
            <a:r>
              <a:rPr lang="zh-CN" altLang="en-US" dirty="0"/>
              <a:t> </a:t>
            </a:r>
            <a:r>
              <a:rPr lang="en-US" altLang="zh-CN" dirty="0"/>
              <a:t>touch</a:t>
            </a:r>
            <a:r>
              <a:rPr lang="zh-CN" altLang="en-US" dirty="0"/>
              <a:t> </a:t>
            </a:r>
            <a:r>
              <a:rPr lang="en-US" altLang="zh-CN" dirty="0"/>
              <a:t>to</a:t>
            </a:r>
            <a:r>
              <a:rPr lang="zh-CN" altLang="en-US" dirty="0"/>
              <a:t> </a:t>
            </a:r>
            <a:r>
              <a:rPr lang="en-US" altLang="zh-CN" dirty="0"/>
              <a:t>our</a:t>
            </a:r>
            <a:r>
              <a:rPr lang="zh-CN" altLang="en-US" dirty="0"/>
              <a:t> </a:t>
            </a:r>
            <a:r>
              <a:rPr lang="en-US" altLang="zh-CN" dirty="0"/>
              <a:t>models,</a:t>
            </a:r>
            <a:r>
              <a:rPr lang="zh-CN" altLang="en-US" dirty="0"/>
              <a:t> </a:t>
            </a:r>
            <a:r>
              <a:rPr lang="en-US" altLang="zh-CN" dirty="0"/>
              <a:t>our</a:t>
            </a:r>
          </a:p>
          <a:p>
            <a:r>
              <a:rPr lang="en-US" altLang="zh-CN" dirty="0"/>
              <a:t>predictions</a:t>
            </a:r>
            <a:r>
              <a:rPr lang="zh-CN" altLang="en-US" dirty="0"/>
              <a:t> </a:t>
            </a:r>
            <a:r>
              <a:rPr lang="en-US" altLang="zh-CN" dirty="0"/>
              <a:t>might</a:t>
            </a:r>
            <a:r>
              <a:rPr lang="zh-CN" altLang="en-US" dirty="0"/>
              <a:t> </a:t>
            </a:r>
            <a:r>
              <a:rPr lang="en-US" altLang="zh-CN" dirty="0"/>
              <a:t>favor</a:t>
            </a:r>
            <a:r>
              <a:rPr lang="zh-CN" altLang="en-US" dirty="0"/>
              <a:t> </a:t>
            </a:r>
            <a:r>
              <a:rPr lang="en-US" altLang="zh-CN" dirty="0"/>
              <a:t>certified</a:t>
            </a:r>
            <a:r>
              <a:rPr lang="zh-CN" altLang="en-US" dirty="0"/>
              <a:t> </a:t>
            </a:r>
            <a:r>
              <a:rPr lang="en-US" altLang="zh-CN" dirty="0"/>
              <a:t>cases</a:t>
            </a:r>
            <a:r>
              <a:rPr lang="zh-CN" altLang="en-US" dirty="0"/>
              <a:t> </a:t>
            </a:r>
            <a:r>
              <a:rPr lang="en-US" altLang="zh-CN" dirty="0"/>
              <a:t>more.</a:t>
            </a:r>
            <a:r>
              <a:rPr lang="zh-CN" altLang="en-US" dirty="0"/>
              <a:t> </a:t>
            </a:r>
            <a:r>
              <a:rPr lang="en-US" altLang="zh-CN" dirty="0"/>
              <a:t>We’ve</a:t>
            </a:r>
            <a:r>
              <a:rPr lang="zh-CN" altLang="en-US" dirty="0"/>
              <a:t> </a:t>
            </a:r>
            <a:r>
              <a:rPr lang="en-US" altLang="zh-CN" dirty="0"/>
              <a:t>taken</a:t>
            </a:r>
            <a:r>
              <a:rPr lang="zh-CN" altLang="en-US" dirty="0"/>
              <a:t> </a:t>
            </a:r>
            <a:r>
              <a:rPr lang="en-US" altLang="zh-CN" dirty="0"/>
              <a:t>the</a:t>
            </a:r>
            <a:r>
              <a:rPr lang="zh-CN" altLang="en-US" dirty="0"/>
              <a:t> </a:t>
            </a:r>
            <a:r>
              <a:rPr lang="en-US" altLang="zh-CN" dirty="0"/>
              <a:t>following</a:t>
            </a:r>
            <a:r>
              <a:rPr lang="zh-CN" altLang="en-US" dirty="0"/>
              <a:t> </a:t>
            </a:r>
            <a:r>
              <a:rPr lang="en-US" altLang="zh-CN" dirty="0"/>
              <a:t>two</a:t>
            </a:r>
          </a:p>
          <a:p>
            <a:r>
              <a:rPr lang="en-US" altLang="zh-CN" dirty="0"/>
              <a:t>measures</a:t>
            </a:r>
            <a:r>
              <a:rPr lang="zh-CN" altLang="en-US" dirty="0"/>
              <a:t> </a:t>
            </a:r>
            <a:r>
              <a:rPr lang="en-US" altLang="zh-CN" dirty="0"/>
              <a:t>to</a:t>
            </a:r>
            <a:r>
              <a:rPr lang="zh-CN" altLang="en-US" dirty="0"/>
              <a:t> </a:t>
            </a:r>
            <a:r>
              <a:rPr lang="en-US" altLang="zh-CN" dirty="0"/>
              <a:t>ensure</a:t>
            </a:r>
            <a:r>
              <a:rPr lang="zh-CN" altLang="en-US" dirty="0"/>
              <a:t> </a:t>
            </a:r>
            <a:r>
              <a:rPr lang="en-US" altLang="zh-CN" dirty="0"/>
              <a:t>the</a:t>
            </a:r>
            <a:r>
              <a:rPr lang="zh-CN" altLang="en-US" dirty="0"/>
              <a:t> </a:t>
            </a:r>
            <a:r>
              <a:rPr lang="en-US" altLang="zh-CN" dirty="0"/>
              <a:t>fairness</a:t>
            </a:r>
            <a:r>
              <a:rPr lang="zh-CN" altLang="en-US" dirty="0"/>
              <a:t> </a:t>
            </a:r>
            <a:r>
              <a:rPr lang="en-US" altLang="zh-CN" dirty="0"/>
              <a:t>of</a:t>
            </a:r>
            <a:r>
              <a:rPr lang="zh-CN" altLang="en-US" dirty="0"/>
              <a:t> </a:t>
            </a:r>
            <a:r>
              <a:rPr lang="en-US" altLang="zh-CN" dirty="0"/>
              <a:t>our</a:t>
            </a:r>
            <a:r>
              <a:rPr lang="zh-CN" altLang="en-US" dirty="0"/>
              <a:t> </a:t>
            </a:r>
            <a:r>
              <a:rPr lang="en-US" altLang="zh-CN" dirty="0"/>
              <a:t>models.</a:t>
            </a:r>
          </a:p>
          <a:p>
            <a:endParaRPr lang="en-US" altLang="zh-CN" dirty="0"/>
          </a:p>
          <a:p>
            <a:r>
              <a:rPr lang="en-US" altLang="zh-CN" dirty="0"/>
              <a:t>Down sampling:</a:t>
            </a:r>
            <a:r>
              <a:rPr lang="zh-CN" altLang="en-US" dirty="0"/>
              <a:t> </a:t>
            </a:r>
            <a:r>
              <a:rPr lang="en-US" altLang="zh-CN" dirty="0"/>
              <a:t>data</a:t>
            </a:r>
            <a:r>
              <a:rPr lang="zh-CN" altLang="en-US" dirty="0"/>
              <a:t> </a:t>
            </a:r>
            <a:r>
              <a:rPr lang="en-US" altLang="zh-CN" dirty="0"/>
              <a:t>with</a:t>
            </a:r>
            <a:r>
              <a:rPr lang="zh-CN" altLang="en-US" dirty="0"/>
              <a:t> </a:t>
            </a:r>
            <a:r>
              <a:rPr lang="en-US" altLang="zh-CN" dirty="0"/>
              <a:t>each</a:t>
            </a:r>
            <a:r>
              <a:rPr lang="zh-CN" altLang="en-US" dirty="0"/>
              <a:t> </a:t>
            </a:r>
            <a:r>
              <a:rPr lang="en-US" altLang="zh-CN" dirty="0"/>
              <a:t>label</a:t>
            </a:r>
            <a:r>
              <a:rPr lang="zh-CN" altLang="en-US" dirty="0"/>
              <a:t> </a:t>
            </a:r>
            <a:r>
              <a:rPr lang="en-US" altLang="zh-CN" dirty="0"/>
              <a:t>constitutes</a:t>
            </a:r>
            <a:r>
              <a:rPr lang="zh-CN" altLang="en-US" dirty="0"/>
              <a:t> </a:t>
            </a:r>
            <a:r>
              <a:rPr lang="en-US" altLang="zh-CN" dirty="0"/>
              <a:t>an</a:t>
            </a:r>
            <a:r>
              <a:rPr lang="zh-CN" altLang="en-US" dirty="0"/>
              <a:t> </a:t>
            </a:r>
            <a:r>
              <a:rPr lang="en-US" altLang="zh-CN" b="1" dirty="0"/>
              <a:t>equal</a:t>
            </a:r>
            <a:r>
              <a:rPr lang="zh-CN" altLang="en-US" dirty="0"/>
              <a:t> </a:t>
            </a:r>
            <a:r>
              <a:rPr lang="en-US" altLang="zh-CN" dirty="0"/>
              <a:t>proportion</a:t>
            </a:r>
            <a:r>
              <a:rPr lang="zh-CN" altLang="en-US" dirty="0"/>
              <a:t> </a:t>
            </a:r>
            <a:r>
              <a:rPr lang="en-US" altLang="zh-CN" dirty="0"/>
              <a:t>in</a:t>
            </a:r>
            <a:r>
              <a:rPr lang="zh-CN" altLang="en-US" dirty="0"/>
              <a:t> </a:t>
            </a:r>
            <a:r>
              <a:rPr lang="en-US" altLang="zh-CN" dirty="0"/>
              <a:t>our</a:t>
            </a:r>
            <a:r>
              <a:rPr lang="zh-CN" altLang="en-US" dirty="0"/>
              <a:t> </a:t>
            </a:r>
            <a:r>
              <a:rPr lang="en-US" altLang="zh-CN" dirty="0"/>
              <a:t>training</a:t>
            </a:r>
            <a:r>
              <a:rPr lang="zh-CN" altLang="en-US" dirty="0"/>
              <a:t> </a:t>
            </a:r>
            <a:r>
              <a:rPr lang="en-US" altLang="zh-CN" dirty="0"/>
              <a:t>set</a:t>
            </a:r>
          </a:p>
          <a:p>
            <a:endParaRPr lang="en-US" altLang="zh-CN" dirty="0"/>
          </a:p>
          <a:p>
            <a:r>
              <a:rPr lang="en-US" altLang="zh-CN" dirty="0"/>
              <a:t>Average</a:t>
            </a:r>
            <a:r>
              <a:rPr lang="zh-CN" altLang="en-US" dirty="0"/>
              <a:t> </a:t>
            </a:r>
            <a:r>
              <a:rPr lang="en-US" altLang="zh-CN" dirty="0"/>
              <a:t>accuracy:</a:t>
            </a:r>
            <a:r>
              <a:rPr lang="zh-CN" altLang="en-US" dirty="0"/>
              <a:t> </a:t>
            </a:r>
            <a:r>
              <a:rPr lang="en-US" altLang="zh-CN" dirty="0"/>
              <a:t>we</a:t>
            </a:r>
            <a:r>
              <a:rPr lang="zh-CN" altLang="en-US" dirty="0"/>
              <a:t> </a:t>
            </a:r>
            <a:r>
              <a:rPr lang="en-US" altLang="zh-CN" dirty="0"/>
              <a:t>care</a:t>
            </a:r>
            <a:r>
              <a:rPr lang="zh-CN" altLang="en-US" dirty="0"/>
              <a:t> </a:t>
            </a:r>
            <a:r>
              <a:rPr lang="en-US" altLang="zh-CN" dirty="0"/>
              <a:t>about</a:t>
            </a:r>
            <a:r>
              <a:rPr lang="zh-CN" altLang="en-US" dirty="0"/>
              <a:t> </a:t>
            </a:r>
            <a:r>
              <a:rPr lang="en-US" altLang="zh-CN" dirty="0"/>
              <a:t>the</a:t>
            </a:r>
            <a:r>
              <a:rPr lang="zh-CN" altLang="en-US" dirty="0"/>
              <a:t> </a:t>
            </a:r>
            <a:r>
              <a:rPr lang="en-US" altLang="zh-CN" dirty="0"/>
              <a:t>accuracy</a:t>
            </a:r>
            <a:r>
              <a:rPr lang="zh-CN" altLang="en-US" dirty="0"/>
              <a:t> </a:t>
            </a:r>
            <a:r>
              <a:rPr lang="en-US" altLang="zh-CN" dirty="0"/>
              <a:t>of</a:t>
            </a:r>
            <a:r>
              <a:rPr lang="zh-CN" altLang="en-US" dirty="0"/>
              <a:t> </a:t>
            </a:r>
            <a:r>
              <a:rPr lang="en-US" altLang="zh-CN" dirty="0"/>
              <a:t>the</a:t>
            </a:r>
            <a:r>
              <a:rPr lang="zh-CN" altLang="en-US" dirty="0"/>
              <a:t> </a:t>
            </a:r>
            <a:r>
              <a:rPr lang="en-US" altLang="zh-CN" dirty="0"/>
              <a:t>model</a:t>
            </a:r>
            <a:r>
              <a:rPr lang="zh-CN" altLang="en-US" dirty="0"/>
              <a:t> </a:t>
            </a:r>
            <a:r>
              <a:rPr lang="en-US" altLang="zh-CN" dirty="0"/>
              <a:t>for</a:t>
            </a:r>
            <a:r>
              <a:rPr lang="zh-CN" altLang="en-US" dirty="0"/>
              <a:t> </a:t>
            </a:r>
            <a:r>
              <a:rPr lang="en-US" altLang="zh-CN" dirty="0"/>
              <a:t>applications</a:t>
            </a:r>
            <a:r>
              <a:rPr lang="zh-CN" altLang="en-US" dirty="0"/>
              <a:t> </a:t>
            </a:r>
            <a:r>
              <a:rPr lang="en-US" altLang="zh-CN" dirty="0"/>
              <a:t>with</a:t>
            </a:r>
            <a:r>
              <a:rPr lang="zh-CN" altLang="en-US" dirty="0"/>
              <a:t> </a:t>
            </a:r>
            <a:endParaRPr lang="en-US" altLang="zh-CN" dirty="0"/>
          </a:p>
          <a:p>
            <a:r>
              <a:rPr lang="en-US" altLang="zh-CN" dirty="0"/>
              <a:t>different</a:t>
            </a:r>
            <a:r>
              <a:rPr lang="zh-CN" altLang="en-US" dirty="0"/>
              <a:t> </a:t>
            </a:r>
            <a:r>
              <a:rPr lang="en-US" altLang="zh-CN" dirty="0"/>
              <a:t>case</a:t>
            </a:r>
            <a:r>
              <a:rPr lang="zh-CN" altLang="en-US" dirty="0"/>
              <a:t> </a:t>
            </a:r>
            <a:r>
              <a:rPr lang="en-US" altLang="zh-CN" dirty="0"/>
              <a:t>status</a:t>
            </a:r>
            <a:r>
              <a:rPr lang="zh-CN" altLang="en-US" dirty="0"/>
              <a:t> </a:t>
            </a:r>
            <a:r>
              <a:rPr lang="en-US" altLang="zh-CN" b="1" dirty="0"/>
              <a:t>equally</a:t>
            </a:r>
          </a:p>
          <a:p>
            <a:endParaRPr lang="en-US" altLang="zh-CN" dirty="0"/>
          </a:p>
          <a:p>
            <a:endParaRPr lang="en-US" altLang="zh-CN" dirty="0"/>
          </a:p>
          <a:p>
            <a:endParaRPr lang="en-US" dirty="0"/>
          </a:p>
        </p:txBody>
      </p:sp>
    </p:spTree>
    <p:extLst>
      <p:ext uri="{BB962C8B-B14F-4D97-AF65-F5344CB8AC3E}">
        <p14:creationId xmlns:p14="http://schemas.microsoft.com/office/powerpoint/2010/main" val="1292434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25FA83-2674-C248-B9EF-2F3C9502EC42}"/>
              </a:ext>
            </a:extLst>
          </p:cNvPr>
          <p:cNvSpPr>
            <a:spLocks noGrp="1"/>
          </p:cNvSpPr>
          <p:nvPr>
            <p:ph type="body" sz="quarter" idx="13"/>
          </p:nvPr>
        </p:nvSpPr>
        <p:spPr/>
        <p:txBody>
          <a:bodyPr/>
          <a:lstStyle/>
          <a:p>
            <a:r>
              <a:rPr lang="en-US" dirty="0"/>
              <a:t>Imbalanced</a:t>
            </a:r>
          </a:p>
          <a:p>
            <a:pPr lvl="1"/>
            <a:r>
              <a:rPr lang="en-US" dirty="0"/>
              <a:t>Down-Sampling: Use the same number of samples from the classes. </a:t>
            </a:r>
          </a:p>
          <a:p>
            <a:r>
              <a:rPr lang="en-US" dirty="0"/>
              <a:t>Original: 4-class classification (</a:t>
            </a:r>
            <a:r>
              <a:rPr lang="en-US" sz="2000" dirty="0">
                <a:latin typeface="Aldhabi" panose="020F0502020204030204" pitchFamily="34" charset="0"/>
                <a:cs typeface="Aldhabi" panose="020F0502020204030204" pitchFamily="34" charset="0"/>
              </a:rPr>
              <a:t>certified, withdrawn, certified-withdrawn, denied</a:t>
            </a:r>
            <a:r>
              <a:rPr lang="en-US" dirty="0"/>
              <a:t>)</a:t>
            </a:r>
          </a:p>
          <a:p>
            <a:pPr lvl="1"/>
            <a:r>
              <a:rPr lang="en-US" dirty="0"/>
              <a:t>Certified possibility: binary classification</a:t>
            </a:r>
          </a:p>
          <a:p>
            <a:pPr marL="457188" lvl="1" indent="0">
              <a:buNone/>
            </a:pPr>
            <a:endParaRPr lang="en-US" dirty="0"/>
          </a:p>
        </p:txBody>
      </p:sp>
      <p:sp>
        <p:nvSpPr>
          <p:cNvPr id="3" name="Title 2">
            <a:extLst>
              <a:ext uri="{FF2B5EF4-FFF2-40B4-BE49-F238E27FC236}">
                <a16:creationId xmlns:a16="http://schemas.microsoft.com/office/drawing/2014/main" id="{BFBC4838-857C-6F41-AFAE-108A5CB75839}"/>
              </a:ext>
            </a:extLst>
          </p:cNvPr>
          <p:cNvSpPr>
            <a:spLocks noGrp="1"/>
          </p:cNvSpPr>
          <p:nvPr>
            <p:ph type="title"/>
          </p:nvPr>
        </p:nvSpPr>
        <p:spPr/>
        <p:txBody>
          <a:bodyPr/>
          <a:lstStyle/>
          <a:p>
            <a:r>
              <a:rPr lang="en-US" dirty="0"/>
              <a:t>Methods</a:t>
            </a:r>
          </a:p>
        </p:txBody>
      </p:sp>
    </p:spTree>
    <p:extLst>
      <p:ext uri="{BB962C8B-B14F-4D97-AF65-F5344CB8AC3E}">
        <p14:creationId xmlns:p14="http://schemas.microsoft.com/office/powerpoint/2010/main" val="142434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AB2A75-7A19-7D47-A72B-34157A97B10F}"/>
              </a:ext>
            </a:extLst>
          </p:cNvPr>
          <p:cNvSpPr>
            <a:spLocks noGrp="1"/>
          </p:cNvSpPr>
          <p:nvPr>
            <p:ph type="body" sz="quarter" idx="13"/>
          </p:nvPr>
        </p:nvSpPr>
        <p:spPr>
          <a:xfrm>
            <a:off x="285753" y="1428750"/>
            <a:ext cx="8678863" cy="3124200"/>
          </a:xfrm>
        </p:spPr>
        <p:txBody>
          <a:bodyPr/>
          <a:lstStyle/>
          <a:p>
            <a:r>
              <a:rPr lang="en-US" sz="2000" dirty="0" err="1"/>
              <a:t>AutoGluon</a:t>
            </a:r>
            <a:r>
              <a:rPr lang="en-US" sz="2000" dirty="0"/>
              <a:t> ---- </a:t>
            </a:r>
            <a:r>
              <a:rPr lang="en-US" sz="2000" dirty="0" err="1"/>
              <a:t>AutoML</a:t>
            </a:r>
            <a:r>
              <a:rPr lang="zh-CN" altLang="en-US" sz="2000" dirty="0"/>
              <a:t> </a:t>
            </a:r>
            <a:r>
              <a:rPr lang="en-US" altLang="zh-CN" sz="2000" dirty="0"/>
              <a:t>library</a:t>
            </a:r>
            <a:r>
              <a:rPr lang="zh-CN" altLang="en-US" sz="2000" dirty="0"/>
              <a:t> </a:t>
            </a:r>
            <a:r>
              <a:rPr lang="en-US" sz="2000" dirty="0"/>
              <a:t>=&gt; </a:t>
            </a:r>
            <a:r>
              <a:rPr lang="en-US" sz="2000" dirty="0" err="1"/>
              <a:t>lightGBM</a:t>
            </a:r>
            <a:endParaRPr lang="en-US" sz="2000" dirty="0"/>
          </a:p>
          <a:p>
            <a:r>
              <a:rPr lang="en-US" sz="2000" dirty="0"/>
              <a:t>Logistic Regression </a:t>
            </a:r>
          </a:p>
          <a:p>
            <a:r>
              <a:rPr lang="en-US" sz="2000" dirty="0"/>
              <a:t>LDA (Linear Discriminant Analysis) and QDA</a:t>
            </a:r>
          </a:p>
          <a:p>
            <a:r>
              <a:rPr lang="en-US" sz="2000" dirty="0"/>
              <a:t>MLP (Multi-Layer Perceptron)</a:t>
            </a:r>
          </a:p>
          <a:p>
            <a:r>
              <a:rPr lang="en-US" sz="2000" dirty="0" err="1"/>
              <a:t>lightGBM</a:t>
            </a:r>
            <a:r>
              <a:rPr lang="en-US" sz="2000" dirty="0"/>
              <a:t> (Gradient boosting decision trees) </a:t>
            </a:r>
            <a:r>
              <a:rPr lang="en-US" sz="2000" dirty="0">
                <a:solidFill>
                  <a:schemeClr val="accent1">
                    <a:lumMod val="60000"/>
                    <a:lumOff val="40000"/>
                  </a:schemeClr>
                </a:solidFill>
              </a:rPr>
              <a:t>An ensembled model</a:t>
            </a:r>
          </a:p>
          <a:p>
            <a:r>
              <a:rPr lang="en-US" sz="2000" dirty="0"/>
              <a:t>SVM</a:t>
            </a:r>
          </a:p>
          <a:p>
            <a:r>
              <a:rPr lang="en-US" sz="2000" dirty="0"/>
              <a:t>Neural Network</a:t>
            </a:r>
          </a:p>
          <a:p>
            <a:endParaRPr lang="en-US" dirty="0"/>
          </a:p>
        </p:txBody>
      </p:sp>
      <p:sp>
        <p:nvSpPr>
          <p:cNvPr id="3" name="Title 2">
            <a:extLst>
              <a:ext uri="{FF2B5EF4-FFF2-40B4-BE49-F238E27FC236}">
                <a16:creationId xmlns:a16="http://schemas.microsoft.com/office/drawing/2014/main" id="{BEE63AD5-6A75-CF46-8A93-22E80A41B866}"/>
              </a:ext>
            </a:extLst>
          </p:cNvPr>
          <p:cNvSpPr>
            <a:spLocks noGrp="1"/>
          </p:cNvSpPr>
          <p:nvPr>
            <p:ph type="title"/>
          </p:nvPr>
        </p:nvSpPr>
        <p:spPr/>
        <p:txBody>
          <a:bodyPr/>
          <a:lstStyle/>
          <a:p>
            <a:r>
              <a:rPr lang="en-US" dirty="0"/>
              <a:t>Models &amp; Methods</a:t>
            </a:r>
          </a:p>
        </p:txBody>
      </p:sp>
    </p:spTree>
    <p:extLst>
      <p:ext uri="{BB962C8B-B14F-4D97-AF65-F5344CB8AC3E}">
        <p14:creationId xmlns:p14="http://schemas.microsoft.com/office/powerpoint/2010/main" val="2382038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FA2A2B-662E-F141-A03B-B99AE5C02FAC}"/>
              </a:ext>
            </a:extLst>
          </p:cNvPr>
          <p:cNvSpPr>
            <a:spLocks noGrp="1"/>
          </p:cNvSpPr>
          <p:nvPr>
            <p:ph type="body" sz="quarter" idx="13"/>
          </p:nvPr>
        </p:nvSpPr>
        <p:spPr/>
        <p:txBody>
          <a:bodyPr/>
          <a:lstStyle/>
          <a:p>
            <a:r>
              <a:rPr lang="en-US" sz="2000" dirty="0"/>
              <a:t>If only certified status matter</a:t>
            </a:r>
          </a:p>
          <a:p>
            <a:r>
              <a:rPr lang="en-US" sz="2000" dirty="0"/>
              <a:t>Using only accuracy</a:t>
            </a:r>
          </a:p>
          <a:p>
            <a:r>
              <a:rPr lang="en-US" sz="2000" dirty="0"/>
              <a:t>More flexible model can lead to higher accuracy</a:t>
            </a:r>
          </a:p>
          <a:p>
            <a:r>
              <a:rPr lang="en-US" sz="2000" dirty="0"/>
              <a:t>Training accuracy &lt; Test Accuracy ---- Using down-sampled data as training data</a:t>
            </a:r>
          </a:p>
        </p:txBody>
      </p:sp>
      <p:sp>
        <p:nvSpPr>
          <p:cNvPr id="3" name="Title 2">
            <a:extLst>
              <a:ext uri="{FF2B5EF4-FFF2-40B4-BE49-F238E27FC236}">
                <a16:creationId xmlns:a16="http://schemas.microsoft.com/office/drawing/2014/main" id="{9BA146EC-0AE7-564F-A353-BD293F19F9A7}"/>
              </a:ext>
            </a:extLst>
          </p:cNvPr>
          <p:cNvSpPr>
            <a:spLocks noGrp="1"/>
          </p:cNvSpPr>
          <p:nvPr>
            <p:ph type="title"/>
          </p:nvPr>
        </p:nvSpPr>
        <p:spPr/>
        <p:txBody>
          <a:bodyPr/>
          <a:lstStyle/>
          <a:p>
            <a:r>
              <a:rPr lang="en-US" dirty="0"/>
              <a:t>Evaluation of Models – binary classification</a:t>
            </a:r>
          </a:p>
        </p:txBody>
      </p:sp>
      <p:graphicFrame>
        <p:nvGraphicFramePr>
          <p:cNvPr id="5" name="Table 4">
            <a:extLst>
              <a:ext uri="{FF2B5EF4-FFF2-40B4-BE49-F238E27FC236}">
                <a16:creationId xmlns:a16="http://schemas.microsoft.com/office/drawing/2014/main" id="{31586D7E-53DA-FF49-AB6D-91B5928F2583}"/>
              </a:ext>
            </a:extLst>
          </p:cNvPr>
          <p:cNvGraphicFramePr>
            <a:graphicFrameLocks noGrp="1"/>
          </p:cNvGraphicFramePr>
          <p:nvPr/>
        </p:nvGraphicFramePr>
        <p:xfrm>
          <a:off x="1447800" y="3257550"/>
          <a:ext cx="6248400" cy="1411605"/>
        </p:xfrm>
        <a:graphic>
          <a:graphicData uri="http://schemas.openxmlformats.org/drawingml/2006/table">
            <a:tbl>
              <a:tblPr>
                <a:tableStyleId>{5C22544A-7EE6-4342-B048-85BDC9FD1C3A}</a:tableStyleId>
              </a:tblPr>
              <a:tblGrid>
                <a:gridCol w="2998851">
                  <a:extLst>
                    <a:ext uri="{9D8B030D-6E8A-4147-A177-3AD203B41FA5}">
                      <a16:colId xmlns:a16="http://schemas.microsoft.com/office/drawing/2014/main" val="3001032885"/>
                    </a:ext>
                  </a:extLst>
                </a:gridCol>
                <a:gridCol w="1751710">
                  <a:extLst>
                    <a:ext uri="{9D8B030D-6E8A-4147-A177-3AD203B41FA5}">
                      <a16:colId xmlns:a16="http://schemas.microsoft.com/office/drawing/2014/main" val="4246056614"/>
                    </a:ext>
                  </a:extLst>
                </a:gridCol>
                <a:gridCol w="1497839">
                  <a:extLst>
                    <a:ext uri="{9D8B030D-6E8A-4147-A177-3AD203B41FA5}">
                      <a16:colId xmlns:a16="http://schemas.microsoft.com/office/drawing/2014/main" val="2366990786"/>
                    </a:ext>
                  </a:extLst>
                </a:gridCol>
              </a:tblGrid>
              <a:tr h="0">
                <a:tc>
                  <a:txBody>
                    <a:bodyPr/>
                    <a:lstStyle/>
                    <a:p>
                      <a:pPr algn="ctr" fontAlgn="ctr"/>
                      <a:r>
                        <a:rPr lang="en-US" sz="1200" u="none" strike="noStrike">
                          <a:effectLst/>
                        </a:rPr>
                        <a:t>Models</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Training Accuracy</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Test Accuracy</a:t>
                      </a:r>
                      <a:endParaRPr 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50315654"/>
                  </a:ext>
                </a:extLst>
              </a:tr>
              <a:tr h="203200">
                <a:tc>
                  <a:txBody>
                    <a:bodyPr/>
                    <a:lstStyle/>
                    <a:p>
                      <a:pPr algn="l" fontAlgn="b"/>
                      <a:r>
                        <a:rPr lang="en-US" sz="1200" u="none" strike="noStrike">
                          <a:effectLst/>
                        </a:rPr>
                        <a:t>Decision Tree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0.9820</a:t>
                      </a:r>
                      <a:endParaRPr lang="en-US" sz="1200" b="1" i="0" u="none" strike="noStrike">
                        <a:solidFill>
                          <a:srgbClr val="FF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0.9820</a:t>
                      </a:r>
                      <a:endParaRPr lang="en-US" sz="1200" b="1" i="0" u="none" strike="noStrike">
                        <a:solidFill>
                          <a:srgbClr val="FF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281181263"/>
                  </a:ext>
                </a:extLst>
              </a:tr>
              <a:tr h="203200">
                <a:tc>
                  <a:txBody>
                    <a:bodyPr/>
                    <a:lstStyle/>
                    <a:p>
                      <a:pPr algn="l" fontAlgn="b"/>
                      <a:r>
                        <a:rPr lang="en-US" sz="1200" u="none" strike="noStrike">
                          <a:effectLst/>
                        </a:rPr>
                        <a:t>SVM</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0.7885</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0.8417</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687808546"/>
                  </a:ext>
                </a:extLst>
              </a:tr>
              <a:tr h="203200">
                <a:tc>
                  <a:txBody>
                    <a:bodyPr/>
                    <a:lstStyle/>
                    <a:p>
                      <a:pPr algn="l" fontAlgn="b"/>
                      <a:r>
                        <a:rPr lang="en-US" sz="1200" u="none" strike="noStrike">
                          <a:effectLst/>
                        </a:rPr>
                        <a:t>Neural Network</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0.8933</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0.9818</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792230813"/>
                  </a:ext>
                </a:extLst>
              </a:tr>
              <a:tr h="203200">
                <a:tc>
                  <a:txBody>
                    <a:bodyPr/>
                    <a:lstStyle/>
                    <a:p>
                      <a:pPr algn="l" fontAlgn="b"/>
                      <a:r>
                        <a:rPr lang="en-US" sz="1200" u="none" strike="noStrike" dirty="0">
                          <a:effectLst/>
                        </a:rPr>
                        <a:t>Logistic Regression</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0.7859</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0.8462</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308826532"/>
                  </a:ext>
                </a:extLst>
              </a:tr>
              <a:tr h="203200">
                <a:tc>
                  <a:txBody>
                    <a:bodyPr/>
                    <a:lstStyle/>
                    <a:p>
                      <a:pPr algn="l" fontAlgn="b"/>
                      <a:r>
                        <a:rPr lang="en-US" sz="1200" u="none" strike="noStrike">
                          <a:effectLst/>
                        </a:rPr>
                        <a:t>QDA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0.8275</a:t>
                      </a:r>
                      <a:endParaRPr lang="en-US"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0.8268</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363657145"/>
                  </a:ext>
                </a:extLst>
              </a:tr>
              <a:tr h="203200">
                <a:tc>
                  <a:txBody>
                    <a:bodyPr/>
                    <a:lstStyle/>
                    <a:p>
                      <a:pPr algn="l" fontAlgn="b"/>
                      <a:r>
                        <a:rPr lang="en-US" sz="1200" u="none" strike="noStrike">
                          <a:effectLst/>
                        </a:rPr>
                        <a:t>LDA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0.9303</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dirty="0">
                          <a:effectLst/>
                        </a:rPr>
                        <a:t>0.9305</a:t>
                      </a:r>
                      <a:endParaRPr lang="en-US"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139850781"/>
                  </a:ext>
                </a:extLst>
              </a:tr>
            </a:tbl>
          </a:graphicData>
        </a:graphic>
      </p:graphicFrame>
    </p:spTree>
    <p:extLst>
      <p:ext uri="{BB962C8B-B14F-4D97-AF65-F5344CB8AC3E}">
        <p14:creationId xmlns:p14="http://schemas.microsoft.com/office/powerpoint/2010/main" val="2386722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C56DB9-80F1-EE46-A5A9-827DE915B0E7}"/>
              </a:ext>
            </a:extLst>
          </p:cNvPr>
          <p:cNvSpPr>
            <a:spLocks noGrp="1"/>
          </p:cNvSpPr>
          <p:nvPr>
            <p:ph type="body" sz="quarter" idx="13"/>
          </p:nvPr>
        </p:nvSpPr>
        <p:spPr/>
        <p:txBody>
          <a:bodyPr/>
          <a:lstStyle/>
          <a:p>
            <a:r>
              <a:rPr lang="en-US" sz="2000" dirty="0"/>
              <a:t>Apply </a:t>
            </a:r>
            <a:r>
              <a:rPr lang="en-US" sz="2000" dirty="0" err="1"/>
              <a:t>AutoGluon</a:t>
            </a:r>
            <a:r>
              <a:rPr lang="en-US" sz="2000" dirty="0"/>
              <a:t> for 4-class classification</a:t>
            </a:r>
          </a:p>
          <a:p>
            <a:r>
              <a:rPr lang="en-US" sz="2000" dirty="0"/>
              <a:t>Compare </a:t>
            </a:r>
            <a:r>
              <a:rPr lang="en-US" sz="2000" dirty="0" err="1"/>
              <a:t>lightGBM</a:t>
            </a:r>
            <a:r>
              <a:rPr lang="en-US" sz="2000" dirty="0"/>
              <a:t> with models that is not on the leaderboard in the following content. </a:t>
            </a:r>
          </a:p>
        </p:txBody>
      </p:sp>
      <p:sp>
        <p:nvSpPr>
          <p:cNvPr id="3" name="Title 2">
            <a:extLst>
              <a:ext uri="{FF2B5EF4-FFF2-40B4-BE49-F238E27FC236}">
                <a16:creationId xmlns:a16="http://schemas.microsoft.com/office/drawing/2014/main" id="{81A74F3E-8ECC-FF47-9B8F-1A1B4BCC2BAF}"/>
              </a:ext>
            </a:extLst>
          </p:cNvPr>
          <p:cNvSpPr>
            <a:spLocks noGrp="1"/>
          </p:cNvSpPr>
          <p:nvPr>
            <p:ph type="title"/>
          </p:nvPr>
        </p:nvSpPr>
        <p:spPr/>
        <p:txBody>
          <a:bodyPr/>
          <a:lstStyle/>
          <a:p>
            <a:r>
              <a:rPr lang="en-US" dirty="0" err="1"/>
              <a:t>AutoGluon</a:t>
            </a:r>
            <a:endParaRPr lang="en-US" dirty="0"/>
          </a:p>
        </p:txBody>
      </p:sp>
      <p:pic>
        <p:nvPicPr>
          <p:cNvPr id="4" name="Picture 3">
            <a:extLst>
              <a:ext uri="{FF2B5EF4-FFF2-40B4-BE49-F238E27FC236}">
                <a16:creationId xmlns:a16="http://schemas.microsoft.com/office/drawing/2014/main" id="{AF52381A-9718-4C4A-BFA0-928AFF3879EA}"/>
              </a:ext>
            </a:extLst>
          </p:cNvPr>
          <p:cNvPicPr>
            <a:picLocks noChangeAspect="1"/>
          </p:cNvPicPr>
          <p:nvPr/>
        </p:nvPicPr>
        <p:blipFill>
          <a:blip r:embed="rId3"/>
          <a:stretch>
            <a:fillRect/>
          </a:stretch>
        </p:blipFill>
        <p:spPr>
          <a:xfrm>
            <a:off x="152400" y="2952750"/>
            <a:ext cx="8891954" cy="1562100"/>
          </a:xfrm>
          <a:prstGeom prst="rect">
            <a:avLst/>
          </a:prstGeom>
        </p:spPr>
      </p:pic>
    </p:spTree>
    <p:extLst>
      <p:ext uri="{BB962C8B-B14F-4D97-AF65-F5344CB8AC3E}">
        <p14:creationId xmlns:p14="http://schemas.microsoft.com/office/powerpoint/2010/main" val="1245839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DCA89-16A4-EB48-9F14-62B2B8ADC6FE}"/>
              </a:ext>
            </a:extLst>
          </p:cNvPr>
          <p:cNvSpPr>
            <a:spLocks noGrp="1"/>
          </p:cNvSpPr>
          <p:nvPr>
            <p:ph type="body" sz="quarter" idx="13"/>
          </p:nvPr>
        </p:nvSpPr>
        <p:spPr/>
        <p:txBody>
          <a:bodyPr/>
          <a:lstStyle/>
          <a:p>
            <a:r>
              <a:rPr lang="en-US" sz="2000" dirty="0" err="1"/>
              <a:t>lightGBM</a:t>
            </a:r>
            <a:r>
              <a:rPr lang="en-US" sz="2000" dirty="0"/>
              <a:t> (Gradient boosting decision trees) show highest average accuracy. </a:t>
            </a:r>
          </a:p>
          <a:p>
            <a:r>
              <a:rPr lang="en-US" sz="2000" dirty="0"/>
              <a:t>Models</a:t>
            </a:r>
          </a:p>
          <a:p>
            <a:pPr lvl="1"/>
            <a:r>
              <a:rPr lang="en-US" sz="1600" dirty="0"/>
              <a:t>Only the best result for logistic regression</a:t>
            </a:r>
          </a:p>
          <a:p>
            <a:pPr lvl="1"/>
            <a:r>
              <a:rPr lang="en-US" sz="1600" dirty="0"/>
              <a:t>For LDA and decision tree, we do not use down sampling method. </a:t>
            </a:r>
          </a:p>
          <a:p>
            <a:pPr lvl="1"/>
            <a:endParaRPr lang="en-US" sz="1600" dirty="0"/>
          </a:p>
        </p:txBody>
      </p:sp>
      <p:sp>
        <p:nvSpPr>
          <p:cNvPr id="3" name="Title 2">
            <a:extLst>
              <a:ext uri="{FF2B5EF4-FFF2-40B4-BE49-F238E27FC236}">
                <a16:creationId xmlns:a16="http://schemas.microsoft.com/office/drawing/2014/main" id="{93A10E63-AB87-AC4A-999B-D2E2184CC7BB}"/>
              </a:ext>
            </a:extLst>
          </p:cNvPr>
          <p:cNvSpPr>
            <a:spLocks noGrp="1"/>
          </p:cNvSpPr>
          <p:nvPr>
            <p:ph type="title"/>
          </p:nvPr>
        </p:nvSpPr>
        <p:spPr/>
        <p:txBody>
          <a:bodyPr/>
          <a:lstStyle/>
          <a:p>
            <a:r>
              <a:rPr lang="en-US" dirty="0"/>
              <a:t>Evaluation of Models – original problem</a:t>
            </a:r>
          </a:p>
        </p:txBody>
      </p:sp>
      <p:graphicFrame>
        <p:nvGraphicFramePr>
          <p:cNvPr id="4" name="Table 3">
            <a:extLst>
              <a:ext uri="{FF2B5EF4-FFF2-40B4-BE49-F238E27FC236}">
                <a16:creationId xmlns:a16="http://schemas.microsoft.com/office/drawing/2014/main" id="{1C54FCAE-5969-FD46-B235-68CA71D2543D}"/>
              </a:ext>
            </a:extLst>
          </p:cNvPr>
          <p:cNvGraphicFramePr>
            <a:graphicFrameLocks noGrp="1"/>
          </p:cNvGraphicFramePr>
          <p:nvPr>
            <p:extLst>
              <p:ext uri="{D42A27DB-BD31-4B8C-83A1-F6EECF244321}">
                <p14:modId xmlns:p14="http://schemas.microsoft.com/office/powerpoint/2010/main" val="4119309004"/>
              </p:ext>
            </p:extLst>
          </p:nvPr>
        </p:nvGraphicFramePr>
        <p:xfrm>
          <a:off x="509778" y="3107658"/>
          <a:ext cx="8229600" cy="1323352"/>
        </p:xfrm>
        <a:graphic>
          <a:graphicData uri="http://schemas.openxmlformats.org/drawingml/2006/table">
            <a:tbl>
              <a:tblPr>
                <a:tableStyleId>{5C22544A-7EE6-4342-B048-85BDC9FD1C3A}</a:tableStyleId>
              </a:tblPr>
              <a:tblGrid>
                <a:gridCol w="2440217">
                  <a:extLst>
                    <a:ext uri="{9D8B030D-6E8A-4147-A177-3AD203B41FA5}">
                      <a16:colId xmlns:a16="http://schemas.microsoft.com/office/drawing/2014/main" val="2434769158"/>
                    </a:ext>
                  </a:extLst>
                </a:gridCol>
                <a:gridCol w="1425396">
                  <a:extLst>
                    <a:ext uri="{9D8B030D-6E8A-4147-A177-3AD203B41FA5}">
                      <a16:colId xmlns:a16="http://schemas.microsoft.com/office/drawing/2014/main" val="4042850720"/>
                    </a:ext>
                  </a:extLst>
                </a:gridCol>
                <a:gridCol w="1218817">
                  <a:extLst>
                    <a:ext uri="{9D8B030D-6E8A-4147-A177-3AD203B41FA5}">
                      <a16:colId xmlns:a16="http://schemas.microsoft.com/office/drawing/2014/main" val="666184361"/>
                    </a:ext>
                  </a:extLst>
                </a:gridCol>
                <a:gridCol w="673965">
                  <a:extLst>
                    <a:ext uri="{9D8B030D-6E8A-4147-A177-3AD203B41FA5}">
                      <a16:colId xmlns:a16="http://schemas.microsoft.com/office/drawing/2014/main" val="352138869"/>
                    </a:ext>
                  </a:extLst>
                </a:gridCol>
                <a:gridCol w="1123275">
                  <a:extLst>
                    <a:ext uri="{9D8B030D-6E8A-4147-A177-3AD203B41FA5}">
                      <a16:colId xmlns:a16="http://schemas.microsoft.com/office/drawing/2014/main" val="974960495"/>
                    </a:ext>
                  </a:extLst>
                </a:gridCol>
                <a:gridCol w="673965">
                  <a:extLst>
                    <a:ext uri="{9D8B030D-6E8A-4147-A177-3AD203B41FA5}">
                      <a16:colId xmlns:a16="http://schemas.microsoft.com/office/drawing/2014/main" val="2070417880"/>
                    </a:ext>
                  </a:extLst>
                </a:gridCol>
                <a:gridCol w="673965">
                  <a:extLst>
                    <a:ext uri="{9D8B030D-6E8A-4147-A177-3AD203B41FA5}">
                      <a16:colId xmlns:a16="http://schemas.microsoft.com/office/drawing/2014/main" val="2432649635"/>
                    </a:ext>
                  </a:extLst>
                </a:gridCol>
              </a:tblGrid>
              <a:tr h="165419">
                <a:tc rowSpan="2">
                  <a:txBody>
                    <a:bodyPr/>
                    <a:lstStyle/>
                    <a:p>
                      <a:pPr algn="ctr" fontAlgn="ctr"/>
                      <a:r>
                        <a:rPr lang="en-US" sz="1000" u="none" strike="noStrike">
                          <a:effectLst/>
                        </a:rPr>
                        <a:t>Models</a:t>
                      </a:r>
                      <a:endParaRPr lang="en-US" sz="1000" b="0" i="0" u="none" strike="noStrike">
                        <a:solidFill>
                          <a:srgbClr val="000000"/>
                        </a:solidFill>
                        <a:effectLst/>
                        <a:latin typeface="Calibri" panose="020F0502020204030204" pitchFamily="34" charset="0"/>
                      </a:endParaRPr>
                    </a:p>
                  </a:txBody>
                  <a:tcPr marL="7754" marR="7754" marT="7754" marB="0" anchor="ctr"/>
                </a:tc>
                <a:tc rowSpan="2">
                  <a:txBody>
                    <a:bodyPr/>
                    <a:lstStyle/>
                    <a:p>
                      <a:pPr algn="ctr" fontAlgn="ctr"/>
                      <a:r>
                        <a:rPr lang="en-US" sz="1000" u="none" strike="noStrike" dirty="0">
                          <a:effectLst/>
                        </a:rPr>
                        <a:t>Training Average Accuracy</a:t>
                      </a:r>
                      <a:endParaRPr lang="en-US" sz="1000" b="0" i="0" u="none" strike="noStrike" dirty="0">
                        <a:solidFill>
                          <a:srgbClr val="000000"/>
                        </a:solidFill>
                        <a:effectLst/>
                        <a:latin typeface="Calibri" panose="020F0502020204030204" pitchFamily="34" charset="0"/>
                      </a:endParaRPr>
                    </a:p>
                  </a:txBody>
                  <a:tcPr marL="7754" marR="7754" marT="7754" marB="0" anchor="ctr"/>
                </a:tc>
                <a:tc rowSpan="2">
                  <a:txBody>
                    <a:bodyPr/>
                    <a:lstStyle/>
                    <a:p>
                      <a:pPr algn="ctr" fontAlgn="ctr"/>
                      <a:r>
                        <a:rPr lang="en-US" sz="1000" u="none" strike="noStrike">
                          <a:effectLst/>
                        </a:rPr>
                        <a:t>Test Average Accuracy</a:t>
                      </a:r>
                      <a:endParaRPr lang="en-US" sz="1000" b="0" i="0" u="none" strike="noStrike">
                        <a:solidFill>
                          <a:srgbClr val="000000"/>
                        </a:solidFill>
                        <a:effectLst/>
                        <a:latin typeface="Calibri" panose="020F0502020204030204" pitchFamily="34" charset="0"/>
                      </a:endParaRPr>
                    </a:p>
                  </a:txBody>
                  <a:tcPr marL="7754" marR="7754" marT="7754" marB="0" anchor="ctr"/>
                </a:tc>
                <a:tc gridSpan="4">
                  <a:txBody>
                    <a:bodyPr/>
                    <a:lstStyle/>
                    <a:p>
                      <a:pPr algn="ctr" fontAlgn="ctr"/>
                      <a:r>
                        <a:rPr lang="en-US" sz="1000" u="none" strike="noStrike">
                          <a:effectLst/>
                        </a:rPr>
                        <a:t>Test Accuracy</a:t>
                      </a:r>
                      <a:endParaRPr lang="en-US" sz="1000" b="0" i="0" u="none" strike="noStrike">
                        <a:solidFill>
                          <a:srgbClr val="000000"/>
                        </a:solidFill>
                        <a:effectLst/>
                        <a:latin typeface="Calibri" panose="020F0502020204030204" pitchFamily="34" charset="0"/>
                      </a:endParaRPr>
                    </a:p>
                  </a:txBody>
                  <a:tcPr marL="7754" marR="7754" marT="7754"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27696"/>
                  </a:ext>
                </a:extLst>
              </a:tr>
              <a:tr h="16541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000" u="none" strike="noStrike">
                          <a:effectLst/>
                        </a:rPr>
                        <a:t>Certified</a:t>
                      </a:r>
                      <a:endParaRPr lang="en-US" sz="1000" b="0" i="0" u="none" strike="noStrike">
                        <a:solidFill>
                          <a:srgbClr val="000000"/>
                        </a:solidFill>
                        <a:effectLst/>
                        <a:latin typeface="Calibri" panose="020F0502020204030204" pitchFamily="34" charset="0"/>
                      </a:endParaRPr>
                    </a:p>
                  </a:txBody>
                  <a:tcPr marL="7754" marR="7754" marT="7754" marB="0" anchor="ctr"/>
                </a:tc>
                <a:tc>
                  <a:txBody>
                    <a:bodyPr/>
                    <a:lstStyle/>
                    <a:p>
                      <a:pPr algn="l" fontAlgn="ctr"/>
                      <a:r>
                        <a:rPr lang="en-US" sz="1000" u="none" strike="noStrike">
                          <a:effectLst/>
                        </a:rPr>
                        <a:t>Certified-Withdrawn</a:t>
                      </a:r>
                      <a:endParaRPr lang="en-US" sz="1000" b="0" i="0" u="none" strike="noStrike">
                        <a:solidFill>
                          <a:srgbClr val="000000"/>
                        </a:solidFill>
                        <a:effectLst/>
                        <a:latin typeface="Calibri" panose="020F0502020204030204" pitchFamily="34" charset="0"/>
                      </a:endParaRPr>
                    </a:p>
                  </a:txBody>
                  <a:tcPr marL="7754" marR="7754" marT="7754" marB="0" anchor="ctr"/>
                </a:tc>
                <a:tc>
                  <a:txBody>
                    <a:bodyPr/>
                    <a:lstStyle/>
                    <a:p>
                      <a:pPr algn="l" fontAlgn="ctr"/>
                      <a:r>
                        <a:rPr lang="en-US" sz="1000" u="none" strike="noStrike">
                          <a:effectLst/>
                        </a:rPr>
                        <a:t>Denied</a:t>
                      </a:r>
                      <a:endParaRPr lang="en-US" sz="1000" b="0" i="0" u="none" strike="noStrike">
                        <a:solidFill>
                          <a:srgbClr val="000000"/>
                        </a:solidFill>
                        <a:effectLst/>
                        <a:latin typeface="Calibri" panose="020F0502020204030204" pitchFamily="34" charset="0"/>
                      </a:endParaRPr>
                    </a:p>
                  </a:txBody>
                  <a:tcPr marL="7754" marR="7754" marT="7754" marB="0" anchor="ctr"/>
                </a:tc>
                <a:tc>
                  <a:txBody>
                    <a:bodyPr/>
                    <a:lstStyle/>
                    <a:p>
                      <a:pPr algn="l" fontAlgn="ctr"/>
                      <a:r>
                        <a:rPr lang="en-US" sz="1000" u="none" strike="noStrike">
                          <a:effectLst/>
                        </a:rPr>
                        <a:t>Withdrawn</a:t>
                      </a:r>
                      <a:endParaRPr lang="en-US" sz="1000" b="0" i="0" u="none" strike="noStrike">
                        <a:solidFill>
                          <a:srgbClr val="000000"/>
                        </a:solidFill>
                        <a:effectLst/>
                        <a:latin typeface="Calibri" panose="020F0502020204030204" pitchFamily="34" charset="0"/>
                      </a:endParaRPr>
                    </a:p>
                  </a:txBody>
                  <a:tcPr marL="7754" marR="7754" marT="7754" marB="0" anchor="ctr"/>
                </a:tc>
                <a:extLst>
                  <a:ext uri="{0D108BD9-81ED-4DB2-BD59-A6C34878D82A}">
                    <a16:rowId xmlns:a16="http://schemas.microsoft.com/office/drawing/2014/main" val="2566505249"/>
                  </a:ext>
                </a:extLst>
              </a:tr>
              <a:tr h="165419">
                <a:tc>
                  <a:txBody>
                    <a:bodyPr/>
                    <a:lstStyle/>
                    <a:p>
                      <a:pPr algn="l" fontAlgn="b"/>
                      <a:r>
                        <a:rPr lang="en-US" sz="1000" u="none" strike="noStrike" dirty="0" err="1">
                          <a:effectLst/>
                        </a:rPr>
                        <a:t>lightGBM</a:t>
                      </a:r>
                      <a:r>
                        <a:rPr lang="en-US" sz="1000" u="none" strike="noStrike" dirty="0">
                          <a:effectLst/>
                        </a:rPr>
                        <a:t> (OVA)</a:t>
                      </a:r>
                      <a:endParaRPr lang="en-US" sz="1000" b="0" i="0" u="none" strike="noStrike" dirty="0">
                        <a:solidFill>
                          <a:srgbClr val="000000"/>
                        </a:solidFill>
                        <a:effectLst/>
                        <a:latin typeface="Calibri" panose="020F0502020204030204" pitchFamily="34" charset="0"/>
                      </a:endParaRPr>
                    </a:p>
                  </a:txBody>
                  <a:tcPr marL="7754" marR="7754" marT="7754" marB="0" anchor="b"/>
                </a:tc>
                <a:tc>
                  <a:txBody>
                    <a:bodyPr/>
                    <a:lstStyle/>
                    <a:p>
                      <a:pPr algn="r" fontAlgn="b"/>
                      <a:r>
                        <a:rPr lang="en-US" sz="1000" u="none" strike="noStrike" dirty="0">
                          <a:solidFill>
                            <a:schemeClr val="accent1">
                              <a:lumMod val="60000"/>
                              <a:lumOff val="40000"/>
                            </a:schemeClr>
                          </a:solidFill>
                          <a:effectLst/>
                        </a:rPr>
                        <a:t>0.8919</a:t>
                      </a:r>
                      <a:endParaRPr lang="en-US" sz="1000" b="1" i="0" u="none" strike="noStrike" dirty="0">
                        <a:solidFill>
                          <a:schemeClr val="accent1">
                            <a:lumMod val="60000"/>
                            <a:lumOff val="40000"/>
                          </a:schemeClr>
                        </a:solidFill>
                        <a:effectLst/>
                        <a:latin typeface="Arial" panose="020B0604020202020204" pitchFamily="34" charset="0"/>
                      </a:endParaRPr>
                    </a:p>
                  </a:txBody>
                  <a:tcPr marL="7754" marR="7754" marT="7754" marB="0" anchor="b"/>
                </a:tc>
                <a:tc>
                  <a:txBody>
                    <a:bodyPr/>
                    <a:lstStyle/>
                    <a:p>
                      <a:pPr algn="r" fontAlgn="b"/>
                      <a:r>
                        <a:rPr lang="en-US" sz="1000" u="none" strike="noStrike" dirty="0">
                          <a:solidFill>
                            <a:schemeClr val="accent1">
                              <a:lumMod val="60000"/>
                              <a:lumOff val="40000"/>
                            </a:schemeClr>
                          </a:solidFill>
                          <a:effectLst/>
                        </a:rPr>
                        <a:t>0.8804</a:t>
                      </a:r>
                      <a:endParaRPr lang="en-US" sz="1000" b="1" i="0" u="none" strike="noStrike" dirty="0">
                        <a:solidFill>
                          <a:schemeClr val="accent1">
                            <a:lumMod val="60000"/>
                            <a:lumOff val="40000"/>
                          </a:schemeClr>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0.9603</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0.9650</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0.7749</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0.8215</a:t>
                      </a:r>
                      <a:endParaRPr lang="en-US" sz="1000" b="0" i="0" u="none" strike="noStrike">
                        <a:solidFill>
                          <a:srgbClr val="000000"/>
                        </a:solidFill>
                        <a:effectLst/>
                        <a:latin typeface="Arial" panose="020B0604020202020204" pitchFamily="34" charset="0"/>
                      </a:endParaRPr>
                    </a:p>
                  </a:txBody>
                  <a:tcPr marL="7754" marR="7754" marT="7754" marB="0" anchor="b"/>
                </a:tc>
                <a:extLst>
                  <a:ext uri="{0D108BD9-81ED-4DB2-BD59-A6C34878D82A}">
                    <a16:rowId xmlns:a16="http://schemas.microsoft.com/office/drawing/2014/main" val="1489029865"/>
                  </a:ext>
                </a:extLst>
              </a:tr>
              <a:tr h="165419">
                <a:tc>
                  <a:txBody>
                    <a:bodyPr/>
                    <a:lstStyle/>
                    <a:p>
                      <a:pPr algn="l" fontAlgn="b"/>
                      <a:r>
                        <a:rPr lang="en-US" sz="1000" u="none" strike="noStrike" dirty="0" err="1">
                          <a:effectLst/>
                        </a:rPr>
                        <a:t>lightGBM</a:t>
                      </a:r>
                      <a:r>
                        <a:rPr lang="en-US" sz="1000" u="none" strike="noStrike" dirty="0">
                          <a:effectLst/>
                        </a:rPr>
                        <a:t> (multiclass)</a:t>
                      </a:r>
                      <a:endParaRPr lang="en-US" sz="1000" b="0" i="0" u="none" strike="noStrike" dirty="0">
                        <a:solidFill>
                          <a:srgbClr val="000000"/>
                        </a:solidFill>
                        <a:effectLst/>
                        <a:latin typeface="Calibri" panose="020F0502020204030204" pitchFamily="34" charset="0"/>
                      </a:endParaRPr>
                    </a:p>
                  </a:txBody>
                  <a:tcPr marL="7754" marR="7754" marT="7754" marB="0" anchor="b"/>
                </a:tc>
                <a:tc>
                  <a:txBody>
                    <a:bodyPr/>
                    <a:lstStyle/>
                    <a:p>
                      <a:pPr algn="r" fontAlgn="b"/>
                      <a:r>
                        <a:rPr lang="en-US" sz="1000" u="none" strike="noStrike">
                          <a:solidFill>
                            <a:schemeClr val="accent1">
                              <a:lumMod val="60000"/>
                              <a:lumOff val="40000"/>
                            </a:schemeClr>
                          </a:solidFill>
                          <a:effectLst/>
                        </a:rPr>
                        <a:t>0.8976</a:t>
                      </a:r>
                      <a:endParaRPr lang="en-US" sz="1000" b="1" i="0" u="none" strike="noStrike">
                        <a:solidFill>
                          <a:schemeClr val="accent1">
                            <a:lumMod val="60000"/>
                            <a:lumOff val="40000"/>
                          </a:schemeClr>
                        </a:solidFill>
                        <a:effectLst/>
                        <a:latin typeface="Arial" panose="020B0604020202020204" pitchFamily="34" charset="0"/>
                      </a:endParaRPr>
                    </a:p>
                  </a:txBody>
                  <a:tcPr marL="7754" marR="7754" marT="7754" marB="0" anchor="b"/>
                </a:tc>
                <a:tc>
                  <a:txBody>
                    <a:bodyPr/>
                    <a:lstStyle/>
                    <a:p>
                      <a:pPr algn="r" fontAlgn="b"/>
                      <a:r>
                        <a:rPr lang="en-US" sz="1000" u="none" strike="noStrike" dirty="0">
                          <a:solidFill>
                            <a:schemeClr val="accent1">
                              <a:lumMod val="60000"/>
                              <a:lumOff val="40000"/>
                            </a:schemeClr>
                          </a:solidFill>
                          <a:effectLst/>
                        </a:rPr>
                        <a:t>0.8860</a:t>
                      </a:r>
                      <a:endParaRPr lang="en-US" sz="1000" b="1" i="0" u="none" strike="noStrike" dirty="0">
                        <a:solidFill>
                          <a:schemeClr val="accent1">
                            <a:lumMod val="60000"/>
                            <a:lumOff val="40000"/>
                          </a:schemeClr>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0.9170</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0.9532</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0.8522</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0.8214</a:t>
                      </a:r>
                      <a:endParaRPr lang="en-US" sz="1000" b="0" i="0" u="none" strike="noStrike">
                        <a:solidFill>
                          <a:srgbClr val="000000"/>
                        </a:solidFill>
                        <a:effectLst/>
                        <a:latin typeface="Arial" panose="020B0604020202020204" pitchFamily="34" charset="0"/>
                      </a:endParaRPr>
                    </a:p>
                  </a:txBody>
                  <a:tcPr marL="7754" marR="7754" marT="7754" marB="0" anchor="b"/>
                </a:tc>
                <a:extLst>
                  <a:ext uri="{0D108BD9-81ED-4DB2-BD59-A6C34878D82A}">
                    <a16:rowId xmlns:a16="http://schemas.microsoft.com/office/drawing/2014/main" val="3761083043"/>
                  </a:ext>
                </a:extLst>
              </a:tr>
              <a:tr h="165419">
                <a:tc>
                  <a:txBody>
                    <a:bodyPr/>
                    <a:lstStyle/>
                    <a:p>
                      <a:pPr algn="l" fontAlgn="b"/>
                      <a:r>
                        <a:rPr lang="en-US" sz="1000" u="none" strike="noStrike">
                          <a:effectLst/>
                        </a:rPr>
                        <a:t>Logistic Regression (best)</a:t>
                      </a:r>
                      <a:endParaRPr lang="en-US" sz="1000" b="0" i="0" u="none" strike="noStrike">
                        <a:solidFill>
                          <a:srgbClr val="000000"/>
                        </a:solidFill>
                        <a:effectLst/>
                        <a:latin typeface="Calibri" panose="020F0502020204030204" pitchFamily="34" charset="0"/>
                      </a:endParaRPr>
                    </a:p>
                  </a:txBody>
                  <a:tcPr marL="7754" marR="7754" marT="7754" marB="0" anchor="b"/>
                </a:tc>
                <a:tc>
                  <a:txBody>
                    <a:bodyPr/>
                    <a:lstStyle/>
                    <a:p>
                      <a:pPr algn="r" fontAlgn="b"/>
                      <a:r>
                        <a:rPr lang="en-US" sz="1000" u="none" strike="noStrike">
                          <a:effectLst/>
                        </a:rPr>
                        <a:t>0.6070</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0.6064</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0.9708</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0.8611</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0.4034</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0.1903</a:t>
                      </a:r>
                      <a:endParaRPr lang="en-US" sz="1000" b="0" i="0" u="none" strike="noStrike">
                        <a:solidFill>
                          <a:srgbClr val="000000"/>
                        </a:solidFill>
                        <a:effectLst/>
                        <a:latin typeface="Arial" panose="020B0604020202020204" pitchFamily="34" charset="0"/>
                      </a:endParaRPr>
                    </a:p>
                  </a:txBody>
                  <a:tcPr marL="7754" marR="7754" marT="7754" marB="0" anchor="b"/>
                </a:tc>
                <a:extLst>
                  <a:ext uri="{0D108BD9-81ED-4DB2-BD59-A6C34878D82A}">
                    <a16:rowId xmlns:a16="http://schemas.microsoft.com/office/drawing/2014/main" val="3313226932"/>
                  </a:ext>
                </a:extLst>
              </a:tr>
              <a:tr h="165419">
                <a:tc>
                  <a:txBody>
                    <a:bodyPr/>
                    <a:lstStyle/>
                    <a:p>
                      <a:pPr algn="l" fontAlgn="b"/>
                      <a:r>
                        <a:rPr lang="en-US" sz="1000" u="none" strike="noStrike" dirty="0">
                          <a:effectLst/>
                        </a:rPr>
                        <a:t>LDA (without </a:t>
                      </a:r>
                      <a:r>
                        <a:rPr lang="en-US" sz="1000" u="none" strike="noStrike" dirty="0" err="1">
                          <a:effectLst/>
                        </a:rPr>
                        <a:t>downsampling</a:t>
                      </a:r>
                      <a:r>
                        <a:rPr lang="en-US" sz="1000" u="none" strike="noStrike" dirty="0">
                          <a:effectLst/>
                        </a:rPr>
                        <a:t>)</a:t>
                      </a:r>
                      <a:endParaRPr lang="en-US" sz="1000" b="0" i="0" u="none" strike="noStrike" dirty="0">
                        <a:solidFill>
                          <a:srgbClr val="000000"/>
                        </a:solidFill>
                        <a:effectLst/>
                        <a:latin typeface="Calibri" panose="020F0502020204030204" pitchFamily="34" charset="0"/>
                      </a:endParaRPr>
                    </a:p>
                  </a:txBody>
                  <a:tcPr marL="7754" marR="7754" marT="7754" marB="0" anchor="b"/>
                </a:tc>
                <a:tc>
                  <a:txBody>
                    <a:bodyPr/>
                    <a:lstStyle/>
                    <a:p>
                      <a:pPr algn="r" fontAlgn="b"/>
                      <a:r>
                        <a:rPr lang="en-US" sz="1000" u="none" strike="noStrike">
                          <a:effectLst/>
                        </a:rPr>
                        <a:t>0.5967</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0.5980</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0.9559</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0.6993</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0.4611</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0.2757</a:t>
                      </a:r>
                      <a:endParaRPr lang="en-US" sz="1000" b="0" i="0" u="none" strike="noStrike">
                        <a:solidFill>
                          <a:srgbClr val="000000"/>
                        </a:solidFill>
                        <a:effectLst/>
                        <a:latin typeface="Arial" panose="020B0604020202020204" pitchFamily="34" charset="0"/>
                      </a:endParaRPr>
                    </a:p>
                  </a:txBody>
                  <a:tcPr marL="7754" marR="7754" marT="7754" marB="0" anchor="b"/>
                </a:tc>
                <a:extLst>
                  <a:ext uri="{0D108BD9-81ED-4DB2-BD59-A6C34878D82A}">
                    <a16:rowId xmlns:a16="http://schemas.microsoft.com/office/drawing/2014/main" val="995333763"/>
                  </a:ext>
                </a:extLst>
              </a:tr>
              <a:tr h="165419">
                <a:tc>
                  <a:txBody>
                    <a:bodyPr/>
                    <a:lstStyle/>
                    <a:p>
                      <a:pPr marL="0" marR="0" lvl="0" indent="0" algn="l" defTabSz="914377" rtl="0" eaLnBrk="1" fontAlgn="b" latinLnBrk="0" hangingPunct="1">
                        <a:lnSpc>
                          <a:spcPct val="100000"/>
                        </a:lnSpc>
                        <a:spcBef>
                          <a:spcPts val="0"/>
                        </a:spcBef>
                        <a:spcAft>
                          <a:spcPts val="0"/>
                        </a:spcAft>
                        <a:buClrTx/>
                        <a:buSzTx/>
                        <a:buFontTx/>
                        <a:buNone/>
                        <a:tabLst/>
                        <a:defRPr/>
                      </a:pPr>
                      <a:r>
                        <a:rPr lang="en-US" sz="1000" u="none" strike="noStrike" dirty="0">
                          <a:effectLst/>
                        </a:rPr>
                        <a:t>MLP</a:t>
                      </a:r>
                      <a:endParaRPr lang="en-US" sz="1000" b="0" i="0" u="none" strike="noStrike" dirty="0">
                        <a:solidFill>
                          <a:srgbClr val="000000"/>
                        </a:solidFill>
                        <a:effectLst/>
                        <a:latin typeface="Calibri" panose="020F0502020204030204" pitchFamily="34" charset="0"/>
                      </a:endParaRPr>
                    </a:p>
                  </a:txBody>
                  <a:tcPr marL="7754" marR="7754" marT="7754" marB="0" anchor="b"/>
                </a:tc>
                <a:tc>
                  <a:txBody>
                    <a:bodyPr/>
                    <a:lstStyle/>
                    <a:p>
                      <a:pPr algn="r" fontAlgn="b"/>
                      <a:r>
                        <a:rPr lang="en-US" sz="1000" u="none" strike="noStrike">
                          <a:effectLst/>
                        </a:rPr>
                        <a:t>0.8709</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0.6343</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0.9156</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0.9078</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0.1990</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0.5147</a:t>
                      </a:r>
                      <a:endParaRPr lang="en-US" sz="1000" b="0" i="0" u="none" strike="noStrike">
                        <a:solidFill>
                          <a:srgbClr val="000000"/>
                        </a:solidFill>
                        <a:effectLst/>
                        <a:latin typeface="Arial" panose="020B0604020202020204" pitchFamily="34" charset="0"/>
                      </a:endParaRPr>
                    </a:p>
                  </a:txBody>
                  <a:tcPr marL="7754" marR="7754" marT="7754" marB="0" anchor="b"/>
                </a:tc>
                <a:extLst>
                  <a:ext uri="{0D108BD9-81ED-4DB2-BD59-A6C34878D82A}">
                    <a16:rowId xmlns:a16="http://schemas.microsoft.com/office/drawing/2014/main" val="944189151"/>
                  </a:ext>
                </a:extLst>
              </a:tr>
              <a:tr h="165419">
                <a:tc>
                  <a:txBody>
                    <a:bodyPr/>
                    <a:lstStyle/>
                    <a:p>
                      <a:pPr marL="0" marR="0" lvl="0" indent="0" algn="l" defTabSz="914377" rtl="0" eaLnBrk="1" fontAlgn="b" latinLnBrk="0" hangingPunct="1">
                        <a:lnSpc>
                          <a:spcPct val="100000"/>
                        </a:lnSpc>
                        <a:spcBef>
                          <a:spcPts val="0"/>
                        </a:spcBef>
                        <a:spcAft>
                          <a:spcPts val="0"/>
                        </a:spcAft>
                        <a:buClrTx/>
                        <a:buSzTx/>
                        <a:buFontTx/>
                        <a:buNone/>
                        <a:tabLst/>
                        <a:defRPr/>
                      </a:pPr>
                      <a:r>
                        <a:rPr lang="en-US" sz="1000" u="none" strike="noStrike" dirty="0">
                          <a:effectLst/>
                        </a:rPr>
                        <a:t>Decision Tree  (without </a:t>
                      </a:r>
                      <a:r>
                        <a:rPr lang="en-US" sz="1000" u="none" strike="noStrike" dirty="0" err="1">
                          <a:effectLst/>
                        </a:rPr>
                        <a:t>downsampling</a:t>
                      </a:r>
                      <a:r>
                        <a:rPr lang="en-US" sz="1000" u="none" strike="noStrike" dirty="0">
                          <a:effectLst/>
                        </a:rPr>
                        <a:t>)</a:t>
                      </a:r>
                      <a:endParaRPr lang="en-US" sz="1000" b="0" i="0" u="none" strike="noStrike" dirty="0">
                        <a:solidFill>
                          <a:srgbClr val="000000"/>
                        </a:solidFill>
                        <a:effectLst/>
                        <a:latin typeface="Calibri" panose="020F0502020204030204" pitchFamily="34" charset="0"/>
                      </a:endParaRPr>
                    </a:p>
                  </a:txBody>
                  <a:tcPr marL="7754" marR="7754" marT="7754" marB="0" anchor="b"/>
                </a:tc>
                <a:tc>
                  <a:txBody>
                    <a:bodyPr/>
                    <a:lstStyle/>
                    <a:p>
                      <a:pPr algn="r" fontAlgn="b"/>
                      <a:r>
                        <a:rPr lang="en-US" sz="1000" u="none" strike="noStrike" dirty="0">
                          <a:effectLst/>
                        </a:rPr>
                        <a:t>0.6659</a:t>
                      </a:r>
                      <a:endParaRPr lang="en-US" sz="1000" b="0" i="0" u="none" strike="noStrike" dirty="0">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0.6674</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0.9900</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0.9343</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0.7452</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dirty="0">
                          <a:effectLst/>
                        </a:rPr>
                        <a:t>0.0000</a:t>
                      </a:r>
                      <a:endParaRPr lang="en-US" sz="1000" b="0" i="0" u="none" strike="noStrike" dirty="0">
                        <a:solidFill>
                          <a:srgbClr val="000000"/>
                        </a:solidFill>
                        <a:effectLst/>
                        <a:latin typeface="Arial" panose="020B0604020202020204" pitchFamily="34" charset="0"/>
                      </a:endParaRPr>
                    </a:p>
                  </a:txBody>
                  <a:tcPr marL="7754" marR="7754" marT="7754" marB="0" anchor="b"/>
                </a:tc>
                <a:extLst>
                  <a:ext uri="{0D108BD9-81ED-4DB2-BD59-A6C34878D82A}">
                    <a16:rowId xmlns:a16="http://schemas.microsoft.com/office/drawing/2014/main" val="3945941383"/>
                  </a:ext>
                </a:extLst>
              </a:tr>
            </a:tbl>
          </a:graphicData>
        </a:graphic>
      </p:graphicFrame>
    </p:spTree>
    <p:extLst>
      <p:ext uri="{BB962C8B-B14F-4D97-AF65-F5344CB8AC3E}">
        <p14:creationId xmlns:p14="http://schemas.microsoft.com/office/powerpoint/2010/main" val="400683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F7D11E-CF3B-9C46-B9B5-73E4DFCAA0CC}"/>
              </a:ext>
            </a:extLst>
          </p:cNvPr>
          <p:cNvSpPr>
            <a:spLocks noGrp="1"/>
          </p:cNvSpPr>
          <p:nvPr>
            <p:ph type="title"/>
          </p:nvPr>
        </p:nvSpPr>
        <p:spPr/>
        <p:txBody>
          <a:bodyPr/>
          <a:lstStyle/>
          <a:p>
            <a:r>
              <a:rPr lang="en-US" dirty="0"/>
              <a:t>Ensembled Model – OVA</a:t>
            </a:r>
          </a:p>
        </p:txBody>
      </p:sp>
      <p:pic>
        <p:nvPicPr>
          <p:cNvPr id="7" name="Picture 6" descr="Table&#10;&#10;Description automatically generated">
            <a:extLst>
              <a:ext uri="{FF2B5EF4-FFF2-40B4-BE49-F238E27FC236}">
                <a16:creationId xmlns:a16="http://schemas.microsoft.com/office/drawing/2014/main" id="{334E3F90-69C0-0E4F-9654-D220D1FF5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358176"/>
            <a:ext cx="7772400" cy="3769322"/>
          </a:xfrm>
          <a:prstGeom prst="rect">
            <a:avLst/>
          </a:prstGeom>
        </p:spPr>
      </p:pic>
    </p:spTree>
    <p:extLst>
      <p:ext uri="{BB962C8B-B14F-4D97-AF65-F5344CB8AC3E}">
        <p14:creationId xmlns:p14="http://schemas.microsoft.com/office/powerpoint/2010/main" val="188970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06F97E-64ED-4F4F-B67D-C1E47B64FAE6}"/>
              </a:ext>
            </a:extLst>
          </p:cNvPr>
          <p:cNvSpPr>
            <a:spLocks noGrp="1"/>
          </p:cNvSpPr>
          <p:nvPr>
            <p:ph type="body" sz="quarter" idx="13"/>
          </p:nvPr>
        </p:nvSpPr>
        <p:spPr/>
        <p:txBody>
          <a:bodyPr/>
          <a:lstStyle/>
          <a:p>
            <a:r>
              <a:rPr lang="en-US" sz="2000" dirty="0"/>
              <a:t>Use artificial data to observe the impact of features on certified rate. </a:t>
            </a:r>
          </a:p>
          <a:p>
            <a:r>
              <a:rPr lang="en-US" sz="2000" dirty="0"/>
              <a:t>Look into features with higher importance</a:t>
            </a:r>
          </a:p>
          <a:p>
            <a:pPr lvl="1"/>
            <a:r>
              <a:rPr lang="en-US" sz="1800" dirty="0"/>
              <a:t>Total wage</a:t>
            </a:r>
          </a:p>
          <a:p>
            <a:pPr lvl="1"/>
            <a:r>
              <a:rPr lang="en-US" sz="1800" dirty="0"/>
              <a:t>Prevailing wage</a:t>
            </a:r>
          </a:p>
          <a:p>
            <a:pPr lvl="1"/>
            <a:r>
              <a:rPr lang="en-US" sz="1800" dirty="0"/>
              <a:t>Certified rate</a:t>
            </a:r>
          </a:p>
          <a:p>
            <a:pPr lvl="1"/>
            <a:r>
              <a:rPr lang="en-US" sz="1800" dirty="0"/>
              <a:t>Case duration</a:t>
            </a:r>
          </a:p>
          <a:p>
            <a:pPr lvl="1"/>
            <a:r>
              <a:rPr lang="en-US" sz="1800" dirty="0"/>
              <a:t>Employer previous application count</a:t>
            </a:r>
          </a:p>
          <a:p>
            <a:pPr lvl="1"/>
            <a:r>
              <a:rPr lang="en-US" sz="1800" dirty="0"/>
              <a:t>Employment duration</a:t>
            </a:r>
          </a:p>
        </p:txBody>
      </p:sp>
      <p:sp>
        <p:nvSpPr>
          <p:cNvPr id="3" name="Title 2">
            <a:extLst>
              <a:ext uri="{FF2B5EF4-FFF2-40B4-BE49-F238E27FC236}">
                <a16:creationId xmlns:a16="http://schemas.microsoft.com/office/drawing/2014/main" id="{1304E2C6-1069-8140-A7D2-84B3F86A0DAF}"/>
              </a:ext>
            </a:extLst>
          </p:cNvPr>
          <p:cNvSpPr>
            <a:spLocks noGrp="1"/>
          </p:cNvSpPr>
          <p:nvPr>
            <p:ph type="title"/>
          </p:nvPr>
        </p:nvSpPr>
        <p:spPr/>
        <p:txBody>
          <a:bodyPr/>
          <a:lstStyle/>
          <a:p>
            <a:r>
              <a:rPr lang="en-US" dirty="0"/>
              <a:t>Feature Analysis</a:t>
            </a:r>
          </a:p>
        </p:txBody>
      </p:sp>
    </p:spTree>
    <p:extLst>
      <p:ext uri="{BB962C8B-B14F-4D97-AF65-F5344CB8AC3E}">
        <p14:creationId xmlns:p14="http://schemas.microsoft.com/office/powerpoint/2010/main" val="2338708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69A709-B9F1-2A4F-AF40-EE6C10136FE8}"/>
              </a:ext>
            </a:extLst>
          </p:cNvPr>
          <p:cNvSpPr>
            <a:spLocks noGrp="1"/>
          </p:cNvSpPr>
          <p:nvPr>
            <p:ph type="body" sz="quarter" idx="13"/>
          </p:nvPr>
        </p:nvSpPr>
        <p:spPr>
          <a:xfrm>
            <a:off x="285753" y="1428750"/>
            <a:ext cx="4286247" cy="2884887"/>
          </a:xfrm>
        </p:spPr>
        <p:txBody>
          <a:bodyPr/>
          <a:lstStyle/>
          <a:p>
            <a:r>
              <a:rPr lang="en-US" sz="2000" dirty="0"/>
              <a:t>Average/Slightly Above Average</a:t>
            </a:r>
          </a:p>
          <a:p>
            <a:pPr lvl="1"/>
            <a:r>
              <a:rPr lang="en-US" sz="1600" dirty="0"/>
              <a:t>Some increase in certified rate</a:t>
            </a:r>
          </a:p>
          <a:p>
            <a:r>
              <a:rPr lang="en-US" sz="2000" dirty="0"/>
              <a:t>Too large</a:t>
            </a:r>
          </a:p>
          <a:p>
            <a:pPr lvl="1"/>
            <a:r>
              <a:rPr lang="en-US" sz="1600" dirty="0"/>
              <a:t>Decrease in certified rate</a:t>
            </a:r>
          </a:p>
          <a:p>
            <a:r>
              <a:rPr lang="en-US" sz="2000" dirty="0"/>
              <a:t>Some explanation</a:t>
            </a:r>
          </a:p>
          <a:p>
            <a:pPr lvl="1"/>
            <a:r>
              <a:rPr lang="en-US" sz="1600" dirty="0"/>
              <a:t>May have correlation to other features</a:t>
            </a:r>
            <a:r>
              <a:rPr lang="en-US" altLang="zh-CN" sz="1600" dirty="0"/>
              <a:t>, causing inconsistent to other features</a:t>
            </a:r>
          </a:p>
          <a:p>
            <a:pPr lvl="1"/>
            <a:r>
              <a:rPr lang="en-US" sz="1600" dirty="0"/>
              <a:t>May be some special position that is easy to be denied</a:t>
            </a:r>
          </a:p>
          <a:p>
            <a:pPr lvl="1"/>
            <a:endParaRPr lang="en-US" sz="1600" dirty="0"/>
          </a:p>
          <a:p>
            <a:pPr marL="457188" lvl="1" indent="0">
              <a:buNone/>
            </a:pPr>
            <a:endParaRPr lang="en-US" sz="1600" dirty="0"/>
          </a:p>
        </p:txBody>
      </p:sp>
      <p:sp>
        <p:nvSpPr>
          <p:cNvPr id="3" name="Title 2">
            <a:extLst>
              <a:ext uri="{FF2B5EF4-FFF2-40B4-BE49-F238E27FC236}">
                <a16:creationId xmlns:a16="http://schemas.microsoft.com/office/drawing/2014/main" id="{77ADDEB6-5E6B-6B44-BCA2-21880A2D6994}"/>
              </a:ext>
            </a:extLst>
          </p:cNvPr>
          <p:cNvSpPr>
            <a:spLocks noGrp="1"/>
          </p:cNvSpPr>
          <p:nvPr>
            <p:ph type="title"/>
          </p:nvPr>
        </p:nvSpPr>
        <p:spPr/>
        <p:txBody>
          <a:bodyPr/>
          <a:lstStyle/>
          <a:p>
            <a:r>
              <a:rPr lang="en-US" dirty="0"/>
              <a:t>Feature Analysis – Total Wage</a:t>
            </a:r>
          </a:p>
        </p:txBody>
      </p:sp>
      <p:pic>
        <p:nvPicPr>
          <p:cNvPr id="5" name="Picture 4" descr="A picture containing diagram&#10;&#10;Description automatically generated">
            <a:extLst>
              <a:ext uri="{FF2B5EF4-FFF2-40B4-BE49-F238E27FC236}">
                <a16:creationId xmlns:a16="http://schemas.microsoft.com/office/drawing/2014/main" id="{AD9FF69D-74ED-CC4B-B99D-F3DAAD507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9948" y="1435100"/>
            <a:ext cx="4303458" cy="2921000"/>
          </a:xfrm>
          <a:prstGeom prst="rect">
            <a:avLst/>
          </a:prstGeom>
        </p:spPr>
      </p:pic>
    </p:spTree>
    <p:extLst>
      <p:ext uri="{BB962C8B-B14F-4D97-AF65-F5344CB8AC3E}">
        <p14:creationId xmlns:p14="http://schemas.microsoft.com/office/powerpoint/2010/main" val="25064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4062B6-22B8-C24C-BC4D-EBAE2052ECB3}"/>
              </a:ext>
            </a:extLst>
          </p:cNvPr>
          <p:cNvSpPr>
            <a:spLocks noGrp="1"/>
          </p:cNvSpPr>
          <p:nvPr>
            <p:ph type="body" sz="quarter" idx="13"/>
          </p:nvPr>
        </p:nvSpPr>
        <p:spPr>
          <a:xfrm>
            <a:off x="2362200" y="1985433"/>
            <a:ext cx="4876800" cy="2110317"/>
          </a:xfrm>
        </p:spPr>
        <p:txBody>
          <a:bodyPr/>
          <a:lstStyle/>
          <a:p>
            <a:pPr marL="514350" indent="-514350" algn="l">
              <a:buAutoNum type="arabicPeriod"/>
            </a:pPr>
            <a:r>
              <a:rPr lang="en-US" dirty="0"/>
              <a:t>Project Introduction</a:t>
            </a:r>
          </a:p>
          <a:p>
            <a:pPr marL="514350" indent="-514350" algn="l">
              <a:buAutoNum type="arabicPeriod"/>
            </a:pPr>
            <a:r>
              <a:rPr lang="en-US" dirty="0"/>
              <a:t>Exploratory Data Analysis</a:t>
            </a:r>
          </a:p>
          <a:p>
            <a:pPr marL="514350" indent="-514350" algn="l">
              <a:buAutoNum type="arabicPeriod"/>
            </a:pPr>
            <a:r>
              <a:rPr lang="en-US" dirty="0"/>
              <a:t>Models &amp; Methods</a:t>
            </a:r>
          </a:p>
          <a:p>
            <a:pPr marL="514350" indent="-514350" algn="l">
              <a:buAutoNum type="arabicPeriod"/>
            </a:pPr>
            <a:r>
              <a:rPr lang="en-US" dirty="0"/>
              <a:t>Conclusions</a:t>
            </a:r>
          </a:p>
        </p:txBody>
      </p:sp>
      <p:sp>
        <p:nvSpPr>
          <p:cNvPr id="3" name="Text Placeholder 2">
            <a:extLst>
              <a:ext uri="{FF2B5EF4-FFF2-40B4-BE49-F238E27FC236}">
                <a16:creationId xmlns:a16="http://schemas.microsoft.com/office/drawing/2014/main" id="{D2EA150A-839C-DA4E-AA35-00D5969059BA}"/>
              </a:ext>
            </a:extLst>
          </p:cNvPr>
          <p:cNvSpPr>
            <a:spLocks noGrp="1"/>
          </p:cNvSpPr>
          <p:nvPr>
            <p:ph type="body" sz="quarter" idx="14"/>
          </p:nvPr>
        </p:nvSpPr>
        <p:spPr>
          <a:xfrm>
            <a:off x="0" y="819150"/>
            <a:ext cx="9144000" cy="685800"/>
          </a:xfrm>
        </p:spPr>
        <p:txBody>
          <a:bodyPr/>
          <a:lstStyle/>
          <a:p>
            <a:r>
              <a:rPr lang="en-US" dirty="0"/>
              <a:t>Content</a:t>
            </a:r>
          </a:p>
        </p:txBody>
      </p:sp>
    </p:spTree>
    <p:extLst>
      <p:ext uri="{BB962C8B-B14F-4D97-AF65-F5344CB8AC3E}">
        <p14:creationId xmlns:p14="http://schemas.microsoft.com/office/powerpoint/2010/main" val="890160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69A709-B9F1-2A4F-AF40-EE6C10136FE8}"/>
              </a:ext>
            </a:extLst>
          </p:cNvPr>
          <p:cNvSpPr>
            <a:spLocks noGrp="1"/>
          </p:cNvSpPr>
          <p:nvPr>
            <p:ph type="body" sz="quarter" idx="13"/>
          </p:nvPr>
        </p:nvSpPr>
        <p:spPr>
          <a:xfrm>
            <a:off x="285753" y="1428750"/>
            <a:ext cx="4286247" cy="2884887"/>
          </a:xfrm>
        </p:spPr>
        <p:txBody>
          <a:bodyPr/>
          <a:lstStyle/>
          <a:p>
            <a:r>
              <a:rPr lang="en-US" sz="2000" dirty="0"/>
              <a:t>Similar to total wage</a:t>
            </a:r>
            <a:endParaRPr lang="en-US" sz="1600" dirty="0"/>
          </a:p>
          <a:p>
            <a:pPr lvl="1"/>
            <a:endParaRPr lang="en-US" sz="1600" dirty="0"/>
          </a:p>
          <a:p>
            <a:pPr marL="457188" lvl="1" indent="0">
              <a:buNone/>
            </a:pPr>
            <a:endParaRPr lang="en-US" sz="1600" dirty="0"/>
          </a:p>
        </p:txBody>
      </p:sp>
      <p:sp>
        <p:nvSpPr>
          <p:cNvPr id="3" name="Title 2">
            <a:extLst>
              <a:ext uri="{FF2B5EF4-FFF2-40B4-BE49-F238E27FC236}">
                <a16:creationId xmlns:a16="http://schemas.microsoft.com/office/drawing/2014/main" id="{77ADDEB6-5E6B-6B44-BCA2-21880A2D6994}"/>
              </a:ext>
            </a:extLst>
          </p:cNvPr>
          <p:cNvSpPr>
            <a:spLocks noGrp="1"/>
          </p:cNvSpPr>
          <p:nvPr>
            <p:ph type="title"/>
          </p:nvPr>
        </p:nvSpPr>
        <p:spPr/>
        <p:txBody>
          <a:bodyPr/>
          <a:lstStyle/>
          <a:p>
            <a:r>
              <a:rPr lang="en-US" dirty="0"/>
              <a:t>Feature Analysis – Prevailing Wage</a:t>
            </a:r>
          </a:p>
        </p:txBody>
      </p:sp>
      <p:pic>
        <p:nvPicPr>
          <p:cNvPr id="6" name="Picture 5" descr="A picture containing diagram&#10;&#10;Description automatically generated">
            <a:extLst>
              <a:ext uri="{FF2B5EF4-FFF2-40B4-BE49-F238E27FC236}">
                <a16:creationId xmlns:a16="http://schemas.microsoft.com/office/drawing/2014/main" id="{56B28C41-B30A-F24E-87BB-0696730B5F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7480" y="1504950"/>
            <a:ext cx="4432300" cy="3008452"/>
          </a:xfrm>
          <a:prstGeom prst="rect">
            <a:avLst/>
          </a:prstGeom>
        </p:spPr>
      </p:pic>
    </p:spTree>
    <p:extLst>
      <p:ext uri="{BB962C8B-B14F-4D97-AF65-F5344CB8AC3E}">
        <p14:creationId xmlns:p14="http://schemas.microsoft.com/office/powerpoint/2010/main" val="199576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69A709-B9F1-2A4F-AF40-EE6C10136FE8}"/>
              </a:ext>
            </a:extLst>
          </p:cNvPr>
          <p:cNvSpPr>
            <a:spLocks noGrp="1"/>
          </p:cNvSpPr>
          <p:nvPr>
            <p:ph type="body" sz="quarter" idx="13"/>
          </p:nvPr>
        </p:nvSpPr>
        <p:spPr>
          <a:xfrm>
            <a:off x="285753" y="1428750"/>
            <a:ext cx="4286247" cy="2884887"/>
          </a:xfrm>
        </p:spPr>
        <p:txBody>
          <a:bodyPr/>
          <a:lstStyle/>
          <a:p>
            <a:r>
              <a:rPr lang="en-US" sz="2000" dirty="0"/>
              <a:t>When the priori certified rate of the employer increase, the probability of being certified for one person increases. </a:t>
            </a:r>
          </a:p>
          <a:p>
            <a:r>
              <a:rPr lang="en-US" sz="2000" dirty="0"/>
              <a:t>The company’s priori certified rate matters!! </a:t>
            </a:r>
          </a:p>
          <a:p>
            <a:endParaRPr lang="en-US" sz="2000" dirty="0"/>
          </a:p>
          <a:p>
            <a:endParaRPr lang="en-US" sz="2000" dirty="0"/>
          </a:p>
          <a:p>
            <a:pPr marL="0" indent="0">
              <a:buNone/>
            </a:pPr>
            <a:r>
              <a:rPr lang="en-US" sz="1600" dirty="0">
                <a:solidFill>
                  <a:srgbClr val="FF0000"/>
                </a:solidFill>
              </a:rPr>
              <a:t>** By changing the certified rate, we set denied rate to be 1- certified rate and other rates to be 0. </a:t>
            </a:r>
          </a:p>
          <a:p>
            <a:pPr lvl="1"/>
            <a:endParaRPr lang="en-US" sz="1600" dirty="0"/>
          </a:p>
          <a:p>
            <a:pPr marL="457188" lvl="1" indent="0">
              <a:buNone/>
            </a:pPr>
            <a:endParaRPr lang="en-US" sz="1600" dirty="0"/>
          </a:p>
        </p:txBody>
      </p:sp>
      <p:sp>
        <p:nvSpPr>
          <p:cNvPr id="3" name="Title 2">
            <a:extLst>
              <a:ext uri="{FF2B5EF4-FFF2-40B4-BE49-F238E27FC236}">
                <a16:creationId xmlns:a16="http://schemas.microsoft.com/office/drawing/2014/main" id="{77ADDEB6-5E6B-6B44-BCA2-21880A2D6994}"/>
              </a:ext>
            </a:extLst>
          </p:cNvPr>
          <p:cNvSpPr>
            <a:spLocks noGrp="1"/>
          </p:cNvSpPr>
          <p:nvPr>
            <p:ph type="title"/>
          </p:nvPr>
        </p:nvSpPr>
        <p:spPr/>
        <p:txBody>
          <a:bodyPr/>
          <a:lstStyle/>
          <a:p>
            <a:r>
              <a:rPr lang="en-US" dirty="0"/>
              <a:t>Feature Analysis – Certified rate</a:t>
            </a:r>
          </a:p>
        </p:txBody>
      </p:sp>
      <p:pic>
        <p:nvPicPr>
          <p:cNvPr id="6" name="Picture 5" descr="Chart&#10;&#10;Description automatically generated">
            <a:extLst>
              <a:ext uri="{FF2B5EF4-FFF2-40B4-BE49-F238E27FC236}">
                <a16:creationId xmlns:a16="http://schemas.microsoft.com/office/drawing/2014/main" id="{55E5AE50-1DEB-CE41-BF1A-6A95AA34BC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7583" y="1509054"/>
            <a:ext cx="4427356" cy="2959100"/>
          </a:xfrm>
          <a:prstGeom prst="rect">
            <a:avLst/>
          </a:prstGeom>
        </p:spPr>
      </p:pic>
    </p:spTree>
    <p:extLst>
      <p:ext uri="{BB962C8B-B14F-4D97-AF65-F5344CB8AC3E}">
        <p14:creationId xmlns:p14="http://schemas.microsoft.com/office/powerpoint/2010/main" val="201208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69A709-B9F1-2A4F-AF40-EE6C10136FE8}"/>
              </a:ext>
            </a:extLst>
          </p:cNvPr>
          <p:cNvSpPr>
            <a:spLocks noGrp="1"/>
          </p:cNvSpPr>
          <p:nvPr>
            <p:ph type="body" sz="quarter" idx="13"/>
          </p:nvPr>
        </p:nvSpPr>
        <p:spPr>
          <a:xfrm>
            <a:off x="285753" y="1428750"/>
            <a:ext cx="4591047" cy="2884887"/>
          </a:xfrm>
        </p:spPr>
        <p:txBody>
          <a:bodyPr/>
          <a:lstStyle/>
          <a:p>
            <a:r>
              <a:rPr lang="en-US" sz="2000" dirty="0"/>
              <a:t>Extreme case duration</a:t>
            </a:r>
          </a:p>
          <a:p>
            <a:pPr lvl="1"/>
            <a:r>
              <a:rPr lang="en-US" sz="1600" dirty="0"/>
              <a:t>Either too long or too short</a:t>
            </a:r>
          </a:p>
          <a:p>
            <a:endParaRPr lang="en-US" sz="100" dirty="0"/>
          </a:p>
          <a:p>
            <a:pPr lvl="1"/>
            <a:r>
              <a:rPr lang="en-US" sz="1600" dirty="0"/>
              <a:t>lower chance to be certified</a:t>
            </a:r>
          </a:p>
          <a:p>
            <a:r>
              <a:rPr lang="en-US" sz="2000" dirty="0"/>
              <a:t>Average duration</a:t>
            </a:r>
          </a:p>
          <a:p>
            <a:pPr lvl="1"/>
            <a:r>
              <a:rPr lang="en-US" sz="1600" dirty="0"/>
              <a:t>Higher chance to be certified</a:t>
            </a:r>
          </a:p>
          <a:p>
            <a:r>
              <a:rPr lang="en-US" sz="2000" dirty="0"/>
              <a:t>Predict the result</a:t>
            </a:r>
          </a:p>
          <a:p>
            <a:pPr lvl="1"/>
            <a:r>
              <a:rPr lang="en-US" sz="1600" dirty="0"/>
              <a:t>Waiting too long for results: may be denied</a:t>
            </a:r>
          </a:p>
          <a:p>
            <a:pPr lvl="1"/>
            <a:r>
              <a:rPr lang="en-US" sz="1600" dirty="0"/>
              <a:t>Too fast to get the results: may be denied/withdrawn</a:t>
            </a:r>
          </a:p>
          <a:p>
            <a:endParaRPr lang="en-US" sz="2000" dirty="0"/>
          </a:p>
        </p:txBody>
      </p:sp>
      <p:sp>
        <p:nvSpPr>
          <p:cNvPr id="3" name="Title 2">
            <a:extLst>
              <a:ext uri="{FF2B5EF4-FFF2-40B4-BE49-F238E27FC236}">
                <a16:creationId xmlns:a16="http://schemas.microsoft.com/office/drawing/2014/main" id="{77ADDEB6-5E6B-6B44-BCA2-21880A2D6994}"/>
              </a:ext>
            </a:extLst>
          </p:cNvPr>
          <p:cNvSpPr>
            <a:spLocks noGrp="1"/>
          </p:cNvSpPr>
          <p:nvPr>
            <p:ph type="title"/>
          </p:nvPr>
        </p:nvSpPr>
        <p:spPr/>
        <p:txBody>
          <a:bodyPr/>
          <a:lstStyle/>
          <a:p>
            <a:r>
              <a:rPr lang="en-US" dirty="0"/>
              <a:t>Feature Analysis – Case Duration</a:t>
            </a:r>
          </a:p>
        </p:txBody>
      </p:sp>
      <p:pic>
        <p:nvPicPr>
          <p:cNvPr id="6" name="Picture 5" descr="Chart&#10;&#10;Description automatically generated with medium confidence">
            <a:extLst>
              <a:ext uri="{FF2B5EF4-FFF2-40B4-BE49-F238E27FC236}">
                <a16:creationId xmlns:a16="http://schemas.microsoft.com/office/drawing/2014/main" id="{B0AC8534-1BBA-4B42-B842-17B6881A76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464862"/>
            <a:ext cx="4250255" cy="2884888"/>
          </a:xfrm>
          <a:prstGeom prst="rect">
            <a:avLst/>
          </a:prstGeom>
        </p:spPr>
      </p:pic>
    </p:spTree>
    <p:extLst>
      <p:ext uri="{BB962C8B-B14F-4D97-AF65-F5344CB8AC3E}">
        <p14:creationId xmlns:p14="http://schemas.microsoft.com/office/powerpoint/2010/main" val="3544246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69A709-B9F1-2A4F-AF40-EE6C10136FE8}"/>
              </a:ext>
            </a:extLst>
          </p:cNvPr>
          <p:cNvSpPr>
            <a:spLocks noGrp="1"/>
          </p:cNvSpPr>
          <p:nvPr>
            <p:ph type="body" sz="quarter" idx="13"/>
          </p:nvPr>
        </p:nvSpPr>
        <p:spPr>
          <a:xfrm>
            <a:off x="285753" y="1428750"/>
            <a:ext cx="4286247" cy="2884887"/>
          </a:xfrm>
        </p:spPr>
        <p:txBody>
          <a:bodyPr/>
          <a:lstStyle/>
          <a:p>
            <a:r>
              <a:rPr lang="en-US" sz="2000" dirty="0"/>
              <a:t>Slight impact on the final status</a:t>
            </a:r>
          </a:p>
          <a:p>
            <a:r>
              <a:rPr lang="en-US" sz="2000" dirty="0"/>
              <a:t>More applications before, higher chance to be certified</a:t>
            </a:r>
          </a:p>
          <a:p>
            <a:pPr marL="457188" lvl="1" indent="0">
              <a:buNone/>
            </a:pPr>
            <a:endParaRPr lang="en-US" sz="1600" dirty="0"/>
          </a:p>
          <a:p>
            <a:pPr marL="457188" lvl="1" indent="0">
              <a:buNone/>
            </a:pPr>
            <a:endParaRPr lang="en-US" sz="1600" dirty="0"/>
          </a:p>
        </p:txBody>
      </p:sp>
      <p:sp>
        <p:nvSpPr>
          <p:cNvPr id="3" name="Title 2">
            <a:extLst>
              <a:ext uri="{FF2B5EF4-FFF2-40B4-BE49-F238E27FC236}">
                <a16:creationId xmlns:a16="http://schemas.microsoft.com/office/drawing/2014/main" id="{77ADDEB6-5E6B-6B44-BCA2-21880A2D6994}"/>
              </a:ext>
            </a:extLst>
          </p:cNvPr>
          <p:cNvSpPr>
            <a:spLocks noGrp="1"/>
          </p:cNvSpPr>
          <p:nvPr>
            <p:ph type="title"/>
          </p:nvPr>
        </p:nvSpPr>
        <p:spPr>
          <a:xfrm>
            <a:off x="285750" y="800100"/>
            <a:ext cx="8705850" cy="514350"/>
          </a:xfrm>
        </p:spPr>
        <p:txBody>
          <a:bodyPr/>
          <a:lstStyle/>
          <a:p>
            <a:r>
              <a:rPr lang="en-US" dirty="0"/>
              <a:t>Feature Analysis – Previous application Counts</a:t>
            </a:r>
          </a:p>
        </p:txBody>
      </p:sp>
      <p:pic>
        <p:nvPicPr>
          <p:cNvPr id="6" name="Picture 5" descr="A picture containing diagram&#10;&#10;Description automatically generated">
            <a:extLst>
              <a:ext uri="{FF2B5EF4-FFF2-40B4-BE49-F238E27FC236}">
                <a16:creationId xmlns:a16="http://schemas.microsoft.com/office/drawing/2014/main" id="{BED016E5-C733-DB46-AC53-FE5FA4375F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1582" y="1564087"/>
            <a:ext cx="4022798" cy="2730500"/>
          </a:xfrm>
          <a:prstGeom prst="rect">
            <a:avLst/>
          </a:prstGeom>
        </p:spPr>
      </p:pic>
    </p:spTree>
    <p:extLst>
      <p:ext uri="{BB962C8B-B14F-4D97-AF65-F5344CB8AC3E}">
        <p14:creationId xmlns:p14="http://schemas.microsoft.com/office/powerpoint/2010/main" val="3946696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69A709-B9F1-2A4F-AF40-EE6C10136FE8}"/>
              </a:ext>
            </a:extLst>
          </p:cNvPr>
          <p:cNvSpPr>
            <a:spLocks noGrp="1"/>
          </p:cNvSpPr>
          <p:nvPr>
            <p:ph type="body" sz="quarter" idx="13"/>
          </p:nvPr>
        </p:nvSpPr>
        <p:spPr>
          <a:xfrm>
            <a:off x="285753" y="1428750"/>
            <a:ext cx="4286247" cy="3124200"/>
          </a:xfrm>
        </p:spPr>
        <p:txBody>
          <a:bodyPr/>
          <a:lstStyle/>
          <a:p>
            <a:r>
              <a:rPr lang="en-US" sz="2000" dirty="0"/>
              <a:t>No obvious impact on the certified probability. </a:t>
            </a:r>
          </a:p>
          <a:p>
            <a:r>
              <a:rPr lang="en-US" sz="2000" dirty="0"/>
              <a:t>Slight decrease when the employment duration is very large. </a:t>
            </a:r>
          </a:p>
          <a:p>
            <a:r>
              <a:rPr lang="en-US" sz="2000" dirty="0"/>
              <a:t>Analysis:	</a:t>
            </a:r>
          </a:p>
          <a:p>
            <a:pPr lvl="1"/>
            <a:r>
              <a:rPr lang="en-US" sz="1600" dirty="0"/>
              <a:t>The application happens in the very beginning of the employment (always in the beginning of OPT with longer employment duration), which would cause high denied rate. </a:t>
            </a:r>
          </a:p>
          <a:p>
            <a:pPr marL="457188" lvl="1" indent="0">
              <a:buNone/>
            </a:pPr>
            <a:endParaRPr lang="en-US" sz="1600" dirty="0"/>
          </a:p>
        </p:txBody>
      </p:sp>
      <p:sp>
        <p:nvSpPr>
          <p:cNvPr id="3" name="Title 2">
            <a:extLst>
              <a:ext uri="{FF2B5EF4-FFF2-40B4-BE49-F238E27FC236}">
                <a16:creationId xmlns:a16="http://schemas.microsoft.com/office/drawing/2014/main" id="{77ADDEB6-5E6B-6B44-BCA2-21880A2D6994}"/>
              </a:ext>
            </a:extLst>
          </p:cNvPr>
          <p:cNvSpPr>
            <a:spLocks noGrp="1"/>
          </p:cNvSpPr>
          <p:nvPr>
            <p:ph type="title"/>
          </p:nvPr>
        </p:nvSpPr>
        <p:spPr/>
        <p:txBody>
          <a:bodyPr/>
          <a:lstStyle/>
          <a:p>
            <a:r>
              <a:rPr lang="en-US" dirty="0"/>
              <a:t>Feature Analysis – Employment Duration</a:t>
            </a:r>
          </a:p>
        </p:txBody>
      </p:sp>
      <p:pic>
        <p:nvPicPr>
          <p:cNvPr id="6" name="Picture 5" descr="Shape&#10;&#10;Description automatically generated">
            <a:extLst>
              <a:ext uri="{FF2B5EF4-FFF2-40B4-BE49-F238E27FC236}">
                <a16:creationId xmlns:a16="http://schemas.microsoft.com/office/drawing/2014/main" id="{431D897E-C0D0-F640-BFA8-C3E70A0773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515532"/>
            <a:ext cx="4250255" cy="2884888"/>
          </a:xfrm>
          <a:prstGeom prst="rect">
            <a:avLst/>
          </a:prstGeom>
        </p:spPr>
      </p:pic>
    </p:spTree>
    <p:extLst>
      <p:ext uri="{BB962C8B-B14F-4D97-AF65-F5344CB8AC3E}">
        <p14:creationId xmlns:p14="http://schemas.microsoft.com/office/powerpoint/2010/main" val="232975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B0E4F5-9B90-B849-BCBC-F93C568169DF}"/>
              </a:ext>
            </a:extLst>
          </p:cNvPr>
          <p:cNvSpPr>
            <a:spLocks noGrp="1"/>
          </p:cNvSpPr>
          <p:nvPr>
            <p:ph type="body" sz="quarter" idx="13"/>
          </p:nvPr>
        </p:nvSpPr>
        <p:spPr>
          <a:xfrm>
            <a:off x="285753" y="1428750"/>
            <a:ext cx="8678863" cy="3200400"/>
          </a:xfrm>
        </p:spPr>
        <p:txBody>
          <a:bodyPr/>
          <a:lstStyle/>
          <a:p>
            <a:r>
              <a:rPr lang="en-US" sz="2000" dirty="0"/>
              <a:t>The internal process for LCA application is very complicated.</a:t>
            </a:r>
          </a:p>
          <a:p>
            <a:pPr lvl="1"/>
            <a:r>
              <a:rPr lang="en-US" sz="1800" dirty="0"/>
              <a:t>Tree-based models work better</a:t>
            </a:r>
          </a:p>
          <a:p>
            <a:r>
              <a:rPr lang="en-US" sz="2000" dirty="0"/>
              <a:t>To increase chance being certified, the company should</a:t>
            </a:r>
          </a:p>
          <a:p>
            <a:pPr lvl="1"/>
            <a:r>
              <a:rPr lang="en-US" sz="1800" dirty="0"/>
              <a:t>Offer reasonable salary, not extremely high </a:t>
            </a:r>
          </a:p>
          <a:p>
            <a:r>
              <a:rPr lang="en-US" sz="2000" dirty="0"/>
              <a:t>To increase chance being certified, one should:</a:t>
            </a:r>
          </a:p>
          <a:p>
            <a:pPr lvl="1"/>
            <a:r>
              <a:rPr lang="en-US" sz="1800" dirty="0"/>
              <a:t>Choose a big company with higher amount of previous applications</a:t>
            </a:r>
          </a:p>
          <a:p>
            <a:pPr lvl="1"/>
            <a:r>
              <a:rPr lang="en-US" sz="1800" dirty="0"/>
              <a:t>Choose a company with higher priori certified probability</a:t>
            </a:r>
          </a:p>
          <a:p>
            <a:r>
              <a:rPr lang="en-US" altLang="zh-CN" sz="2000" dirty="0"/>
              <a:t>Essentially,</a:t>
            </a:r>
            <a:r>
              <a:rPr lang="zh-CN" altLang="en-US" sz="2000" dirty="0"/>
              <a:t> </a:t>
            </a:r>
            <a:r>
              <a:rPr lang="en-US" altLang="zh-CN" sz="2000" dirty="0"/>
              <a:t>one</a:t>
            </a:r>
            <a:r>
              <a:rPr lang="zh-CN" altLang="en-US" sz="2000" dirty="0"/>
              <a:t> </a:t>
            </a:r>
            <a:r>
              <a:rPr lang="en-US" altLang="zh-CN" sz="2000" dirty="0"/>
              <a:t>should</a:t>
            </a:r>
            <a:r>
              <a:rPr lang="zh-CN" altLang="en-US" sz="2000" dirty="0"/>
              <a:t> </a:t>
            </a:r>
            <a:r>
              <a:rPr lang="en-US" altLang="zh-CN" sz="2000" dirty="0"/>
              <a:t>increase</a:t>
            </a:r>
            <a:r>
              <a:rPr lang="zh-CN" altLang="en-US" sz="2000" dirty="0"/>
              <a:t> </a:t>
            </a:r>
            <a:r>
              <a:rPr lang="en-US" altLang="zh-CN" sz="2000" dirty="0"/>
              <a:t>his/her</a:t>
            </a:r>
            <a:r>
              <a:rPr lang="zh-CN" altLang="en-US" sz="2000" dirty="0"/>
              <a:t> </a:t>
            </a:r>
            <a:r>
              <a:rPr lang="en-US" altLang="zh-CN" sz="2000" dirty="0"/>
              <a:t>own</a:t>
            </a:r>
            <a:r>
              <a:rPr lang="zh-CN" altLang="en-US" sz="2000" dirty="0"/>
              <a:t> </a:t>
            </a:r>
            <a:r>
              <a:rPr lang="en-US" altLang="zh-CN" sz="2000" dirty="0"/>
              <a:t>competency</a:t>
            </a:r>
            <a:r>
              <a:rPr lang="zh-CN" altLang="en-US" sz="2000" dirty="0"/>
              <a:t> </a:t>
            </a:r>
            <a:r>
              <a:rPr lang="en-US" altLang="zh-CN" sz="2000" dirty="0"/>
              <a:t>to</a:t>
            </a:r>
            <a:r>
              <a:rPr lang="zh-CN" altLang="en-US" sz="2000" dirty="0"/>
              <a:t> </a:t>
            </a:r>
            <a:r>
              <a:rPr lang="en-US" altLang="zh-CN" sz="2000" dirty="0"/>
              <a:t>be</a:t>
            </a:r>
            <a:r>
              <a:rPr lang="zh-CN" altLang="en-US" sz="2000" dirty="0"/>
              <a:t> </a:t>
            </a:r>
            <a:r>
              <a:rPr lang="en-US" altLang="zh-CN" sz="2000" dirty="0"/>
              <a:t>accepted</a:t>
            </a:r>
            <a:r>
              <a:rPr lang="zh-CN" altLang="en-US" sz="2000" dirty="0"/>
              <a:t> </a:t>
            </a:r>
            <a:r>
              <a:rPr lang="en-US" altLang="zh-CN" sz="2000" dirty="0"/>
              <a:t>by</a:t>
            </a:r>
            <a:r>
              <a:rPr lang="zh-CN" altLang="en-US" sz="2000" dirty="0"/>
              <a:t> </a:t>
            </a:r>
            <a:r>
              <a:rPr lang="en-US" altLang="zh-CN" sz="2000" dirty="0"/>
              <a:t>a</a:t>
            </a:r>
            <a:r>
              <a:rPr lang="zh-CN" altLang="en-US" sz="2000" dirty="0"/>
              <a:t> </a:t>
            </a:r>
            <a:r>
              <a:rPr lang="en-US" altLang="zh-CN" sz="2000" dirty="0"/>
              <a:t>better</a:t>
            </a:r>
            <a:r>
              <a:rPr lang="zh-CN" altLang="en-US" sz="2000" dirty="0"/>
              <a:t> </a:t>
            </a:r>
            <a:r>
              <a:rPr lang="en-US" altLang="zh-CN" sz="2000" dirty="0"/>
              <a:t>company</a:t>
            </a:r>
            <a:r>
              <a:rPr lang="zh-CN" altLang="en-US" sz="2000" dirty="0"/>
              <a:t> </a:t>
            </a:r>
            <a:r>
              <a:rPr lang="en-US" altLang="zh-CN" sz="2000" dirty="0"/>
              <a:t>to</a:t>
            </a:r>
            <a:r>
              <a:rPr lang="zh-CN" altLang="en-US" sz="2000" dirty="0"/>
              <a:t> </a:t>
            </a:r>
            <a:r>
              <a:rPr lang="en-US" altLang="zh-CN" sz="2000" dirty="0"/>
              <a:t>increase</a:t>
            </a:r>
            <a:r>
              <a:rPr lang="zh-CN" altLang="en-US" sz="2000" dirty="0"/>
              <a:t> </a:t>
            </a:r>
            <a:r>
              <a:rPr lang="en-US" altLang="zh-CN" sz="2000" dirty="0"/>
              <a:t>his/her</a:t>
            </a:r>
            <a:r>
              <a:rPr lang="zh-CN" altLang="en-US" sz="2000" dirty="0"/>
              <a:t> </a:t>
            </a:r>
            <a:r>
              <a:rPr lang="en-US" altLang="zh-CN" sz="2000" dirty="0"/>
              <a:t>chance</a:t>
            </a:r>
            <a:r>
              <a:rPr lang="zh-CN" altLang="en-US" sz="2000" dirty="0"/>
              <a:t> </a:t>
            </a:r>
            <a:r>
              <a:rPr lang="en-US" altLang="zh-CN" sz="2000" dirty="0"/>
              <a:t>to</a:t>
            </a:r>
            <a:r>
              <a:rPr lang="zh-CN" altLang="en-US" sz="2000" dirty="0"/>
              <a:t> </a:t>
            </a:r>
            <a:r>
              <a:rPr lang="en-US" altLang="zh-CN" sz="2000" dirty="0"/>
              <a:t>be</a:t>
            </a:r>
            <a:r>
              <a:rPr lang="zh-CN" altLang="en-US" sz="2000" dirty="0"/>
              <a:t> </a:t>
            </a:r>
            <a:r>
              <a:rPr lang="en-US" altLang="zh-CN" sz="2000" dirty="0"/>
              <a:t>certified.</a:t>
            </a:r>
            <a:r>
              <a:rPr lang="zh-CN" altLang="en-US" sz="2000" dirty="0"/>
              <a:t> </a:t>
            </a:r>
            <a:endParaRPr lang="en-US" sz="2000" dirty="0"/>
          </a:p>
          <a:p>
            <a:pPr lvl="1"/>
            <a:endParaRPr lang="en-US" dirty="0"/>
          </a:p>
        </p:txBody>
      </p:sp>
      <p:sp>
        <p:nvSpPr>
          <p:cNvPr id="3" name="Title 2">
            <a:extLst>
              <a:ext uri="{FF2B5EF4-FFF2-40B4-BE49-F238E27FC236}">
                <a16:creationId xmlns:a16="http://schemas.microsoft.com/office/drawing/2014/main" id="{81E98398-1DD3-8B4A-8A1E-1B0FBC9E1098}"/>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286271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529B-4E4C-1B41-A845-40FD3B103883}"/>
              </a:ext>
            </a:extLst>
          </p:cNvPr>
          <p:cNvSpPr>
            <a:spLocks noGrp="1"/>
          </p:cNvSpPr>
          <p:nvPr>
            <p:ph type="title"/>
          </p:nvPr>
        </p:nvSpPr>
        <p:spPr/>
        <p:txBody>
          <a:bodyPr>
            <a:normAutofit/>
          </a:bodyPr>
          <a:lstStyle/>
          <a:p>
            <a:r>
              <a:rPr lang="en-US" altLang="zh-CN" dirty="0"/>
              <a:t>Weapons</a:t>
            </a:r>
            <a:r>
              <a:rPr lang="zh-CN" altLang="en-US" dirty="0"/>
              <a:t> </a:t>
            </a:r>
            <a:r>
              <a:rPr lang="en-US" altLang="zh-CN" dirty="0"/>
              <a:t>of</a:t>
            </a:r>
            <a:r>
              <a:rPr lang="zh-CN" altLang="en-US" dirty="0"/>
              <a:t> </a:t>
            </a:r>
            <a:r>
              <a:rPr lang="en-US" altLang="zh-CN" dirty="0"/>
              <a:t>Math</a:t>
            </a:r>
            <a:r>
              <a:rPr lang="zh-CN" altLang="en-US" dirty="0"/>
              <a:t> </a:t>
            </a:r>
            <a:r>
              <a:rPr lang="en-US" altLang="zh-CN" dirty="0"/>
              <a:t>Destruction</a:t>
            </a:r>
            <a:endParaRPr lang="en-US" dirty="0"/>
          </a:p>
        </p:txBody>
      </p:sp>
      <p:sp>
        <p:nvSpPr>
          <p:cNvPr id="7" name="TextBox 6">
            <a:extLst>
              <a:ext uri="{FF2B5EF4-FFF2-40B4-BE49-F238E27FC236}">
                <a16:creationId xmlns:a16="http://schemas.microsoft.com/office/drawing/2014/main" id="{C703E7C2-A6DA-5640-9587-4D7877F623B7}"/>
              </a:ext>
            </a:extLst>
          </p:cNvPr>
          <p:cNvSpPr txBox="1"/>
          <p:nvPr/>
        </p:nvSpPr>
        <p:spPr>
          <a:xfrm>
            <a:off x="381000" y="1108151"/>
            <a:ext cx="8305800" cy="3970318"/>
          </a:xfrm>
          <a:prstGeom prst="rect">
            <a:avLst/>
          </a:prstGeom>
          <a:noFill/>
        </p:spPr>
        <p:txBody>
          <a:bodyPr wrap="square" rtlCol="0">
            <a:spAutoFit/>
          </a:bodyPr>
          <a:lstStyle/>
          <a:p>
            <a:r>
              <a:rPr lang="en-US" altLang="zh-CN" dirty="0"/>
              <a:t>Definition:</a:t>
            </a:r>
          </a:p>
          <a:p>
            <a:r>
              <a:rPr lang="en-US" altLang="zh-CN" dirty="0"/>
              <a:t>The</a:t>
            </a:r>
            <a:r>
              <a:rPr lang="zh-CN" altLang="en-US" dirty="0"/>
              <a:t> </a:t>
            </a:r>
            <a:r>
              <a:rPr lang="en-US" altLang="zh-CN" dirty="0"/>
              <a:t>outcome</a:t>
            </a:r>
            <a:r>
              <a:rPr lang="zh-CN" altLang="en-US" dirty="0"/>
              <a:t> </a:t>
            </a:r>
            <a:r>
              <a:rPr lang="en-US" altLang="zh-CN" dirty="0"/>
              <a:t>of</a:t>
            </a:r>
            <a:r>
              <a:rPr lang="zh-CN" altLang="en-US" dirty="0"/>
              <a:t> </a:t>
            </a:r>
            <a:r>
              <a:rPr lang="en-US" altLang="zh-CN" dirty="0"/>
              <a:t>a</a:t>
            </a:r>
            <a:r>
              <a:rPr lang="zh-CN" altLang="en-US" dirty="0"/>
              <a:t> </a:t>
            </a:r>
            <a:r>
              <a:rPr lang="en-US" altLang="zh-CN" dirty="0"/>
              <a:t>model</a:t>
            </a:r>
            <a:r>
              <a:rPr lang="zh-CN" altLang="en-US" dirty="0"/>
              <a:t> </a:t>
            </a:r>
            <a:r>
              <a:rPr lang="en-US" altLang="zh-CN" dirty="0"/>
              <a:t>is</a:t>
            </a:r>
            <a:r>
              <a:rPr lang="zh-CN" altLang="en-US" dirty="0"/>
              <a:t> </a:t>
            </a:r>
            <a:r>
              <a:rPr lang="en-US" altLang="zh-CN" dirty="0"/>
              <a:t>not</a:t>
            </a:r>
            <a:r>
              <a:rPr lang="zh-CN" altLang="en-US" dirty="0"/>
              <a:t> </a:t>
            </a:r>
            <a:r>
              <a:rPr lang="en-US" altLang="zh-CN" dirty="0"/>
              <a:t>easily measurable, can have negative consequences, or has self-fulfilling feedback loop.</a:t>
            </a:r>
          </a:p>
          <a:p>
            <a:endParaRPr lang="en-US" altLang="zh-CN" dirty="0"/>
          </a:p>
          <a:p>
            <a:r>
              <a:rPr lang="en-US" altLang="zh-CN" dirty="0"/>
              <a:t>Why</a:t>
            </a:r>
            <a:r>
              <a:rPr lang="zh-CN" altLang="en-US" dirty="0"/>
              <a:t> </a:t>
            </a:r>
            <a:r>
              <a:rPr lang="en-US" altLang="zh-CN" dirty="0"/>
              <a:t>our</a:t>
            </a:r>
            <a:r>
              <a:rPr lang="zh-CN" altLang="en-US" dirty="0"/>
              <a:t> </a:t>
            </a:r>
            <a:r>
              <a:rPr lang="en-US" altLang="zh-CN" dirty="0"/>
              <a:t>model</a:t>
            </a:r>
            <a:r>
              <a:rPr lang="zh-CN" altLang="en-US" dirty="0"/>
              <a:t> </a:t>
            </a:r>
            <a:r>
              <a:rPr lang="en-US" altLang="zh-CN" dirty="0"/>
              <a:t>is</a:t>
            </a:r>
            <a:r>
              <a:rPr lang="zh-CN" altLang="en-US" dirty="0"/>
              <a:t> </a:t>
            </a:r>
            <a:r>
              <a:rPr lang="en-US" altLang="zh-CN" dirty="0"/>
              <a:t>not</a:t>
            </a:r>
            <a:r>
              <a:rPr lang="zh-CN" altLang="en-US" dirty="0"/>
              <a:t> </a:t>
            </a:r>
            <a:r>
              <a:rPr lang="en-US" altLang="zh-CN" dirty="0"/>
              <a:t>a</a:t>
            </a:r>
            <a:r>
              <a:rPr lang="zh-CN" altLang="en-US" dirty="0"/>
              <a:t> </a:t>
            </a:r>
            <a:r>
              <a:rPr lang="en-US" altLang="zh-CN" dirty="0"/>
              <a:t>WMD?</a:t>
            </a:r>
          </a:p>
          <a:p>
            <a:pPr marL="285750" indent="-285750">
              <a:buFont typeface="Arial" panose="020B0604020202020204" pitchFamily="34" charset="0"/>
              <a:buChar char="•"/>
            </a:pPr>
            <a:r>
              <a:rPr lang="en-US" altLang="zh-CN" b="1" dirty="0"/>
              <a:t>Has</a:t>
            </a:r>
            <a:r>
              <a:rPr lang="zh-CN" altLang="en-US" b="1" dirty="0"/>
              <a:t> </a:t>
            </a:r>
            <a:r>
              <a:rPr lang="en-US" altLang="zh-CN" b="1" dirty="0"/>
              <a:t>measurable</a:t>
            </a:r>
            <a:r>
              <a:rPr lang="zh-CN" altLang="en-US" b="1" dirty="0"/>
              <a:t> </a:t>
            </a:r>
            <a:r>
              <a:rPr lang="en-US" altLang="zh-CN" b="1" dirty="0"/>
              <a:t>outcome:</a:t>
            </a:r>
            <a:r>
              <a:rPr lang="zh-CN" altLang="en-US" b="1" dirty="0"/>
              <a:t> </a:t>
            </a:r>
            <a:r>
              <a:rPr lang="en-US" altLang="zh-CN" dirty="0"/>
              <a:t>status</a:t>
            </a:r>
            <a:r>
              <a:rPr lang="zh-CN" altLang="en-US" dirty="0"/>
              <a:t> </a:t>
            </a:r>
            <a:r>
              <a:rPr lang="en-US" altLang="zh-CN" dirty="0"/>
              <a:t>of</a:t>
            </a:r>
            <a:r>
              <a:rPr lang="zh-CN" altLang="en-US" dirty="0"/>
              <a:t> </a:t>
            </a:r>
            <a:r>
              <a:rPr lang="en-US" altLang="zh-CN" dirty="0"/>
              <a:t>an</a:t>
            </a:r>
            <a:r>
              <a:rPr lang="zh-CN" altLang="en-US" dirty="0"/>
              <a:t> </a:t>
            </a:r>
            <a:r>
              <a:rPr lang="en-US" altLang="zh-CN" dirty="0"/>
              <a:t>application</a:t>
            </a:r>
          </a:p>
          <a:p>
            <a:pPr marL="285750" indent="-285750">
              <a:buFont typeface="Arial" panose="020B0604020202020204" pitchFamily="34" charset="0"/>
              <a:buChar char="•"/>
            </a:pPr>
            <a:r>
              <a:rPr lang="en-US" altLang="zh-CN" b="1" dirty="0"/>
              <a:t>No</a:t>
            </a:r>
            <a:r>
              <a:rPr lang="zh-CN" altLang="en-US" b="1" dirty="0"/>
              <a:t> </a:t>
            </a:r>
            <a:r>
              <a:rPr lang="en-US" altLang="zh-CN" b="1" dirty="0"/>
              <a:t>negative</a:t>
            </a:r>
            <a:r>
              <a:rPr lang="zh-CN" altLang="en-US" b="1" dirty="0"/>
              <a:t> </a:t>
            </a:r>
            <a:r>
              <a:rPr lang="en-US" altLang="zh-CN" b="1" dirty="0"/>
              <a:t>consequence:</a:t>
            </a:r>
            <a:r>
              <a:rPr lang="zh-CN" altLang="en-US" b="1" dirty="0"/>
              <a:t> </a:t>
            </a:r>
            <a:r>
              <a:rPr lang="en-US" altLang="zh-CN" dirty="0"/>
              <a:t>most</a:t>
            </a:r>
            <a:r>
              <a:rPr lang="zh-CN" altLang="en-US" dirty="0"/>
              <a:t> </a:t>
            </a:r>
            <a:r>
              <a:rPr lang="en-US" altLang="zh-CN" dirty="0"/>
              <a:t>of</a:t>
            </a:r>
            <a:r>
              <a:rPr lang="zh-CN" altLang="en-US" dirty="0"/>
              <a:t> </a:t>
            </a:r>
            <a:r>
              <a:rPr lang="en-US" altLang="zh-CN" dirty="0"/>
              <a:t>the</a:t>
            </a:r>
            <a:r>
              <a:rPr lang="zh-CN" altLang="en-US" dirty="0"/>
              <a:t> </a:t>
            </a:r>
            <a:r>
              <a:rPr lang="en-US" altLang="zh-CN" dirty="0"/>
              <a:t>applications</a:t>
            </a:r>
            <a:r>
              <a:rPr lang="zh-CN" altLang="en-US" dirty="0"/>
              <a:t> </a:t>
            </a:r>
            <a:r>
              <a:rPr lang="en-US" altLang="zh-CN" dirty="0"/>
              <a:t>are</a:t>
            </a:r>
            <a:r>
              <a:rPr lang="zh-CN" altLang="en-US" dirty="0"/>
              <a:t> </a:t>
            </a:r>
            <a:r>
              <a:rPr lang="en-US" altLang="zh-CN" dirty="0"/>
              <a:t>accepted,</a:t>
            </a:r>
            <a:r>
              <a:rPr lang="zh-CN" altLang="en-US" dirty="0"/>
              <a:t> </a:t>
            </a:r>
            <a:r>
              <a:rPr lang="en-US" altLang="zh-CN" dirty="0"/>
              <a:t>our</a:t>
            </a:r>
            <a:r>
              <a:rPr lang="zh-CN" altLang="en-US" dirty="0"/>
              <a:t> </a:t>
            </a:r>
            <a:r>
              <a:rPr lang="en-US" altLang="zh-CN" dirty="0"/>
              <a:t>model</a:t>
            </a:r>
            <a:r>
              <a:rPr lang="zh-CN" altLang="en-US" dirty="0"/>
              <a:t> </a:t>
            </a:r>
            <a:r>
              <a:rPr lang="en-US" altLang="zh-CN" dirty="0"/>
              <a:t>focus</a:t>
            </a:r>
            <a:r>
              <a:rPr lang="zh-CN" altLang="en-US" dirty="0"/>
              <a:t> </a:t>
            </a:r>
            <a:r>
              <a:rPr lang="en-US" altLang="zh-CN" dirty="0"/>
              <a:t>on</a:t>
            </a:r>
            <a:r>
              <a:rPr lang="zh-CN" altLang="en-US" dirty="0"/>
              <a:t> </a:t>
            </a:r>
            <a:r>
              <a:rPr lang="en-US" altLang="zh-CN" dirty="0"/>
              <a:t>helping</a:t>
            </a:r>
            <a:r>
              <a:rPr lang="zh-CN" altLang="en-US" dirty="0"/>
              <a:t> </a:t>
            </a:r>
            <a:r>
              <a:rPr lang="en-US" altLang="zh-CN" dirty="0"/>
              <a:t>those</a:t>
            </a:r>
            <a:r>
              <a:rPr lang="zh-CN" altLang="en-US" dirty="0"/>
              <a:t> </a:t>
            </a:r>
            <a:r>
              <a:rPr lang="en-US" altLang="zh-CN" dirty="0"/>
              <a:t>who</a:t>
            </a:r>
            <a:r>
              <a:rPr lang="zh-CN" altLang="en-US" dirty="0"/>
              <a:t> </a:t>
            </a:r>
            <a:r>
              <a:rPr lang="en-US" altLang="zh-CN" dirty="0"/>
              <a:t>might</a:t>
            </a:r>
            <a:r>
              <a:rPr lang="zh-CN" altLang="en-US" dirty="0"/>
              <a:t> </a:t>
            </a:r>
            <a:r>
              <a:rPr lang="en-US" altLang="zh-CN" dirty="0"/>
              <a:t>not</a:t>
            </a:r>
            <a:r>
              <a:rPr lang="zh-CN" altLang="en-US" dirty="0"/>
              <a:t> </a:t>
            </a:r>
            <a:r>
              <a:rPr lang="en-US" altLang="zh-CN" dirty="0"/>
              <a:t>be</a:t>
            </a:r>
            <a:r>
              <a:rPr lang="zh-CN" altLang="en-US" dirty="0"/>
              <a:t> </a:t>
            </a:r>
            <a:r>
              <a:rPr lang="en-US" altLang="zh-CN" dirty="0"/>
              <a:t>approved</a:t>
            </a:r>
            <a:r>
              <a:rPr lang="zh-CN" altLang="en-US" dirty="0"/>
              <a:t> </a:t>
            </a:r>
            <a:r>
              <a:rPr lang="en-US" altLang="zh-CN" dirty="0"/>
              <a:t>become</a:t>
            </a:r>
            <a:r>
              <a:rPr lang="zh-CN" altLang="en-US" dirty="0"/>
              <a:t> </a:t>
            </a:r>
            <a:r>
              <a:rPr lang="en-US" altLang="zh-CN" dirty="0"/>
              <a:t>aware</a:t>
            </a:r>
            <a:r>
              <a:rPr lang="zh-CN" altLang="en-US" dirty="0"/>
              <a:t> </a:t>
            </a:r>
            <a:r>
              <a:rPr lang="en-US" altLang="zh-CN" dirty="0"/>
              <a:t>of</a:t>
            </a:r>
            <a:r>
              <a:rPr lang="zh-CN" altLang="en-US" dirty="0"/>
              <a:t> </a:t>
            </a:r>
            <a:r>
              <a:rPr lang="en-US" altLang="zh-CN" dirty="0"/>
              <a:t>their</a:t>
            </a:r>
            <a:r>
              <a:rPr lang="zh-CN" altLang="en-US" dirty="0"/>
              <a:t> </a:t>
            </a:r>
            <a:r>
              <a:rPr lang="en-US" altLang="zh-CN" dirty="0"/>
              <a:t>risks</a:t>
            </a:r>
          </a:p>
          <a:p>
            <a:pPr marL="285750" indent="-285750">
              <a:buFont typeface="Arial" panose="020B0604020202020204" pitchFamily="34" charset="0"/>
              <a:buChar char="•"/>
            </a:pPr>
            <a:r>
              <a:rPr lang="en-US" altLang="zh-CN" b="1" dirty="0"/>
              <a:t>No</a:t>
            </a:r>
            <a:r>
              <a:rPr lang="zh-CN" altLang="en-US" b="1" dirty="0"/>
              <a:t> </a:t>
            </a:r>
            <a:r>
              <a:rPr lang="en-US" altLang="zh-CN" b="1" dirty="0"/>
              <a:t>prominent</a:t>
            </a:r>
            <a:r>
              <a:rPr lang="zh-CN" altLang="en-US" b="1" dirty="0"/>
              <a:t> </a:t>
            </a:r>
            <a:r>
              <a:rPr lang="en-US" altLang="zh-CN" b="1" dirty="0"/>
              <a:t>self-fulfilling</a:t>
            </a:r>
            <a:r>
              <a:rPr lang="zh-CN" altLang="en-US" b="1" dirty="0"/>
              <a:t> </a:t>
            </a:r>
            <a:r>
              <a:rPr lang="en-US" altLang="zh-CN" b="1" dirty="0"/>
              <a:t>feedback</a:t>
            </a:r>
            <a:r>
              <a:rPr lang="zh-CN" altLang="en-US" b="1" dirty="0"/>
              <a:t> </a:t>
            </a:r>
            <a:r>
              <a:rPr lang="en-US" altLang="zh-CN" b="1" dirty="0"/>
              <a:t>loop:</a:t>
            </a:r>
            <a:r>
              <a:rPr lang="zh-CN" altLang="en-US" b="1" dirty="0"/>
              <a:t> </a:t>
            </a:r>
            <a:r>
              <a:rPr lang="en-US" altLang="zh-CN" dirty="0"/>
              <a:t>Whether</a:t>
            </a:r>
            <a:r>
              <a:rPr lang="zh-CN" altLang="en-US" dirty="0"/>
              <a:t> </a:t>
            </a:r>
            <a:r>
              <a:rPr lang="en-US" altLang="zh-CN" dirty="0"/>
              <a:t>an</a:t>
            </a:r>
            <a:r>
              <a:rPr lang="zh-CN" altLang="en-US" dirty="0"/>
              <a:t> </a:t>
            </a:r>
            <a:r>
              <a:rPr lang="en-US" altLang="zh-CN" dirty="0"/>
              <a:t>H1-B</a:t>
            </a:r>
            <a:r>
              <a:rPr lang="zh-CN" altLang="en-US" dirty="0"/>
              <a:t> </a:t>
            </a:r>
            <a:r>
              <a:rPr lang="en-US" altLang="zh-CN" dirty="0"/>
              <a:t>is</a:t>
            </a:r>
            <a:r>
              <a:rPr lang="zh-CN" altLang="en-US" dirty="0"/>
              <a:t> </a:t>
            </a:r>
            <a:r>
              <a:rPr lang="en-US" altLang="zh-CN" dirty="0"/>
              <a:t>going</a:t>
            </a:r>
            <a:r>
              <a:rPr lang="zh-CN" altLang="en-US" dirty="0"/>
              <a:t> </a:t>
            </a:r>
            <a:r>
              <a:rPr lang="en-US" altLang="zh-CN" dirty="0"/>
              <a:t>to</a:t>
            </a:r>
            <a:r>
              <a:rPr lang="zh-CN" altLang="en-US" dirty="0"/>
              <a:t> </a:t>
            </a:r>
            <a:r>
              <a:rPr lang="en-US" altLang="zh-CN" dirty="0"/>
              <a:t>be</a:t>
            </a:r>
            <a:r>
              <a:rPr lang="zh-CN" altLang="en-US" dirty="0"/>
              <a:t> </a:t>
            </a:r>
            <a:r>
              <a:rPr lang="en-US" altLang="zh-CN" dirty="0"/>
              <a:t>approved</a:t>
            </a:r>
            <a:r>
              <a:rPr lang="zh-CN" altLang="en-US" dirty="0"/>
              <a:t> </a:t>
            </a:r>
            <a:r>
              <a:rPr lang="en-US" altLang="zh-CN" dirty="0"/>
              <a:t>is</a:t>
            </a:r>
            <a:r>
              <a:rPr lang="zh-CN" altLang="en-US" dirty="0"/>
              <a:t> </a:t>
            </a:r>
            <a:r>
              <a:rPr lang="en-US" altLang="zh-CN" dirty="0"/>
              <a:t>determined</a:t>
            </a:r>
            <a:r>
              <a:rPr lang="zh-CN" altLang="en-US" dirty="0"/>
              <a:t> </a:t>
            </a:r>
            <a:r>
              <a:rPr lang="en-US" altLang="zh-CN" dirty="0"/>
              <a:t>entirely</a:t>
            </a:r>
            <a:r>
              <a:rPr lang="zh-CN" altLang="en-US" dirty="0"/>
              <a:t> </a:t>
            </a:r>
            <a:r>
              <a:rPr lang="en-US" altLang="zh-CN" dirty="0"/>
              <a:t>the</a:t>
            </a:r>
            <a:r>
              <a:rPr lang="zh-CN" altLang="en-US" dirty="0"/>
              <a:t> </a:t>
            </a:r>
            <a:r>
              <a:rPr lang="en-US" altLang="zh-CN" dirty="0"/>
              <a:t>competency</a:t>
            </a:r>
            <a:r>
              <a:rPr lang="zh-CN" altLang="en-US" dirty="0"/>
              <a:t> </a:t>
            </a:r>
            <a:r>
              <a:rPr lang="en-US" altLang="zh-CN" dirty="0"/>
              <a:t>of</a:t>
            </a:r>
            <a:r>
              <a:rPr lang="zh-CN" altLang="en-US" dirty="0"/>
              <a:t> </a:t>
            </a:r>
            <a:r>
              <a:rPr lang="en-US" altLang="zh-CN" dirty="0"/>
              <a:t>the</a:t>
            </a:r>
            <a:r>
              <a:rPr lang="zh-CN" altLang="en-US" dirty="0"/>
              <a:t> </a:t>
            </a:r>
            <a:r>
              <a:rPr lang="en-US" altLang="zh-CN" dirty="0"/>
              <a:t>employee</a:t>
            </a:r>
            <a:r>
              <a:rPr lang="zh-CN" altLang="en-US" dirty="0"/>
              <a:t> </a:t>
            </a:r>
            <a:r>
              <a:rPr lang="en-US" altLang="zh-CN" dirty="0"/>
              <a:t>and</a:t>
            </a:r>
            <a:r>
              <a:rPr lang="zh-CN" altLang="en-US" dirty="0"/>
              <a:t> </a:t>
            </a:r>
            <a:r>
              <a:rPr lang="en-US" altLang="zh-CN" dirty="0"/>
              <a:t>the</a:t>
            </a:r>
            <a:r>
              <a:rPr lang="zh-CN" altLang="en-US" dirty="0"/>
              <a:t> </a:t>
            </a:r>
            <a:r>
              <a:rPr lang="en-US" altLang="zh-CN" dirty="0"/>
              <a:t>industry</a:t>
            </a:r>
            <a:r>
              <a:rPr lang="zh-CN" altLang="en-US" dirty="0"/>
              <a:t> </a:t>
            </a:r>
            <a:r>
              <a:rPr lang="en-US" altLang="zh-CN" dirty="0"/>
              <a:t>demand.</a:t>
            </a:r>
            <a:r>
              <a:rPr lang="zh-CN" altLang="en-US" dirty="0"/>
              <a:t> </a:t>
            </a:r>
            <a:r>
              <a:rPr lang="en-US" altLang="zh-CN" dirty="0"/>
              <a:t>These</a:t>
            </a:r>
            <a:r>
              <a:rPr lang="zh-CN" altLang="en-US" dirty="0"/>
              <a:t> </a:t>
            </a:r>
            <a:r>
              <a:rPr lang="en-US" altLang="zh-CN" dirty="0"/>
              <a:t>two</a:t>
            </a:r>
            <a:r>
              <a:rPr lang="zh-CN" altLang="en-US" dirty="0"/>
              <a:t> </a:t>
            </a:r>
            <a:r>
              <a:rPr lang="en-US" altLang="zh-CN" dirty="0"/>
              <a:t>factors</a:t>
            </a:r>
            <a:r>
              <a:rPr lang="zh-CN" altLang="en-US" dirty="0"/>
              <a:t> </a:t>
            </a:r>
            <a:r>
              <a:rPr lang="en-US" altLang="zh-CN" dirty="0"/>
              <a:t>are</a:t>
            </a:r>
            <a:r>
              <a:rPr lang="zh-CN" altLang="en-US" dirty="0"/>
              <a:t> </a:t>
            </a:r>
            <a:r>
              <a:rPr lang="en-US" altLang="zh-CN" dirty="0"/>
              <a:t>unlikely</a:t>
            </a:r>
            <a:r>
              <a:rPr lang="zh-CN" altLang="en-US" dirty="0"/>
              <a:t> </a:t>
            </a:r>
            <a:r>
              <a:rPr lang="en-US" altLang="zh-CN" dirty="0"/>
              <a:t>to</a:t>
            </a:r>
            <a:r>
              <a:rPr lang="zh-CN" altLang="en-US" dirty="0"/>
              <a:t> </a:t>
            </a:r>
            <a:r>
              <a:rPr lang="en-US" altLang="zh-CN" dirty="0"/>
              <a:t>be</a:t>
            </a:r>
            <a:r>
              <a:rPr lang="zh-CN" altLang="en-US" dirty="0"/>
              <a:t> </a:t>
            </a:r>
            <a:r>
              <a:rPr lang="en-US" altLang="zh-CN" dirty="0"/>
              <a:t>affected</a:t>
            </a:r>
            <a:r>
              <a:rPr lang="zh-CN" altLang="en-US" dirty="0"/>
              <a:t> </a:t>
            </a:r>
            <a:r>
              <a:rPr lang="en-US" altLang="zh-CN" dirty="0"/>
              <a:t>by</a:t>
            </a:r>
            <a:r>
              <a:rPr lang="zh-CN" altLang="en-US" dirty="0"/>
              <a:t> </a:t>
            </a:r>
            <a:r>
              <a:rPr lang="en-US" altLang="zh-CN" dirty="0"/>
              <a:t>the</a:t>
            </a:r>
            <a:r>
              <a:rPr lang="zh-CN" altLang="en-US" dirty="0"/>
              <a:t> </a:t>
            </a:r>
            <a:r>
              <a:rPr lang="en-US" altLang="zh-CN" dirty="0"/>
              <a:t>prediction</a:t>
            </a:r>
            <a:r>
              <a:rPr lang="zh-CN" altLang="en-US" dirty="0"/>
              <a:t> </a:t>
            </a:r>
            <a:r>
              <a:rPr lang="en-US" altLang="zh-CN" dirty="0"/>
              <a:t>of</a:t>
            </a:r>
            <a:r>
              <a:rPr lang="zh-CN" altLang="en-US" dirty="0"/>
              <a:t> </a:t>
            </a:r>
            <a:r>
              <a:rPr lang="en-US" altLang="zh-CN" dirty="0"/>
              <a:t>the</a:t>
            </a:r>
            <a:r>
              <a:rPr lang="zh-CN" altLang="en-US" dirty="0"/>
              <a:t> </a:t>
            </a:r>
            <a:r>
              <a:rPr lang="en-US" altLang="zh-CN" dirty="0"/>
              <a:t>H1-B</a:t>
            </a:r>
            <a:r>
              <a:rPr lang="zh-CN" altLang="en-US" dirty="0"/>
              <a:t> </a:t>
            </a:r>
            <a:r>
              <a:rPr lang="en-US" altLang="zh-CN" dirty="0"/>
              <a:t>application</a:t>
            </a:r>
            <a:r>
              <a:rPr lang="zh-CN" altLang="en-US" dirty="0"/>
              <a:t> </a:t>
            </a:r>
            <a:r>
              <a:rPr lang="en-US" altLang="zh-CN" dirty="0"/>
              <a:t>status</a:t>
            </a:r>
          </a:p>
          <a:p>
            <a:pPr marL="285750" indent="-285750">
              <a:buFont typeface="Arial" panose="020B0604020202020204" pitchFamily="34" charset="0"/>
              <a:buChar char="•"/>
            </a:pPr>
            <a:r>
              <a:rPr lang="en-US" altLang="zh-CN" b="1" dirty="0"/>
              <a:t>Demand</a:t>
            </a:r>
            <a:r>
              <a:rPr lang="zh-CN" altLang="en-US" b="1" dirty="0"/>
              <a:t> </a:t>
            </a:r>
            <a:r>
              <a:rPr lang="en-US" altLang="zh-CN" b="1" dirty="0"/>
              <a:t>&amp;</a:t>
            </a:r>
            <a:r>
              <a:rPr lang="zh-CN" altLang="en-US" b="1" dirty="0"/>
              <a:t> </a:t>
            </a:r>
            <a:r>
              <a:rPr lang="en-US" altLang="zh-CN" b="1" dirty="0"/>
              <a:t>supply</a:t>
            </a:r>
            <a:r>
              <a:rPr lang="en-US" altLang="zh-CN" dirty="0"/>
              <a:t>:</a:t>
            </a:r>
            <a:r>
              <a:rPr lang="zh-CN" altLang="en-US" dirty="0"/>
              <a:t> </a:t>
            </a:r>
            <a:r>
              <a:rPr lang="en-US" altLang="zh-CN" dirty="0"/>
              <a:t>The employment is based on demand and supply. </a:t>
            </a:r>
          </a:p>
          <a:p>
            <a:endParaRPr lang="en-US" altLang="zh-CN" dirty="0"/>
          </a:p>
        </p:txBody>
      </p:sp>
    </p:spTree>
    <p:extLst>
      <p:ext uri="{BB962C8B-B14F-4D97-AF65-F5344CB8AC3E}">
        <p14:creationId xmlns:p14="http://schemas.microsoft.com/office/powerpoint/2010/main" val="3147588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A7749C-5DF7-9D41-B3E4-FCAE6F364D46}"/>
              </a:ext>
            </a:extLst>
          </p:cNvPr>
          <p:cNvSpPr>
            <a:spLocks noGrp="1"/>
          </p:cNvSpPr>
          <p:nvPr>
            <p:ph type="body" sz="quarter" idx="13"/>
          </p:nvPr>
        </p:nvSpPr>
        <p:spPr/>
        <p:txBody>
          <a:bodyPr/>
          <a:lstStyle/>
          <a:p>
            <a:r>
              <a:rPr lang="en-US" sz="2000" dirty="0"/>
              <a:t>Try more models on it to deal with the imbalanced labels.</a:t>
            </a:r>
          </a:p>
          <a:p>
            <a:r>
              <a:rPr lang="en-US" sz="2000" dirty="0"/>
              <a:t>Dig into the interpretation of the models. </a:t>
            </a:r>
          </a:p>
          <a:p>
            <a:r>
              <a:rPr lang="en-US" sz="2000" dirty="0"/>
              <a:t>Find correlations between the features to make the model more accurate and reasonable. </a:t>
            </a:r>
          </a:p>
          <a:p>
            <a:pPr lvl="1"/>
            <a:r>
              <a:rPr lang="en-US" sz="1800" dirty="0"/>
              <a:t>This is hard since all the features are in different format and we have done multiple transformation to the original feature. </a:t>
            </a:r>
          </a:p>
          <a:p>
            <a:endParaRPr lang="en-US" dirty="0"/>
          </a:p>
        </p:txBody>
      </p:sp>
      <p:sp>
        <p:nvSpPr>
          <p:cNvPr id="3" name="Title 2">
            <a:extLst>
              <a:ext uri="{FF2B5EF4-FFF2-40B4-BE49-F238E27FC236}">
                <a16:creationId xmlns:a16="http://schemas.microsoft.com/office/drawing/2014/main" id="{6F58DB70-D46C-3341-83A0-10B431FE9AAB}"/>
              </a:ext>
            </a:extLst>
          </p:cNvPr>
          <p:cNvSpPr>
            <a:spLocks noGrp="1"/>
          </p:cNvSpPr>
          <p:nvPr>
            <p:ph type="title"/>
          </p:nvPr>
        </p:nvSpPr>
        <p:spPr/>
        <p:txBody>
          <a:bodyPr/>
          <a:lstStyle/>
          <a:p>
            <a:r>
              <a:rPr lang="en-US" dirty="0"/>
              <a:t>Future work</a:t>
            </a:r>
          </a:p>
        </p:txBody>
      </p:sp>
    </p:spTree>
    <p:extLst>
      <p:ext uri="{BB962C8B-B14F-4D97-AF65-F5344CB8AC3E}">
        <p14:creationId xmlns:p14="http://schemas.microsoft.com/office/powerpoint/2010/main" val="1082780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ADEF4D-1AAF-AB49-9A58-ABFCE3054CAB}"/>
              </a:ext>
            </a:extLst>
          </p:cNvPr>
          <p:cNvSpPr>
            <a:spLocks noGrp="1"/>
          </p:cNvSpPr>
          <p:nvPr>
            <p:ph type="body" sz="quarter" idx="13"/>
          </p:nvPr>
        </p:nvSpPr>
        <p:spPr/>
        <p:txBody>
          <a:bodyPr/>
          <a:lstStyle/>
          <a:p>
            <a:r>
              <a:rPr lang="en-US" dirty="0">
                <a:solidFill>
                  <a:schemeClr val="accent1">
                    <a:lumMod val="75000"/>
                  </a:schemeClr>
                </a:solidFill>
              </a:rPr>
              <a:t>All the results in this slides only represent subjective suggestions. </a:t>
            </a:r>
          </a:p>
        </p:txBody>
      </p:sp>
      <p:sp>
        <p:nvSpPr>
          <p:cNvPr id="3" name="Title 2">
            <a:extLst>
              <a:ext uri="{FF2B5EF4-FFF2-40B4-BE49-F238E27FC236}">
                <a16:creationId xmlns:a16="http://schemas.microsoft.com/office/drawing/2014/main" id="{1A0150AF-91D7-214E-9F90-651A28B3D83B}"/>
              </a:ext>
            </a:extLst>
          </p:cNvPr>
          <p:cNvSpPr>
            <a:spLocks noGrp="1"/>
          </p:cNvSpPr>
          <p:nvPr>
            <p:ph type="title"/>
          </p:nvPr>
        </p:nvSpPr>
        <p:spPr/>
        <p:txBody>
          <a:bodyPr/>
          <a:lstStyle/>
          <a:p>
            <a:r>
              <a:rPr lang="en-US" dirty="0"/>
              <a:t>Statement</a:t>
            </a:r>
          </a:p>
        </p:txBody>
      </p:sp>
    </p:spTree>
    <p:extLst>
      <p:ext uri="{BB962C8B-B14F-4D97-AF65-F5344CB8AC3E}">
        <p14:creationId xmlns:p14="http://schemas.microsoft.com/office/powerpoint/2010/main" val="2456919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BC824E-6DEE-194E-AC93-97CEBE4997C6}"/>
              </a:ext>
            </a:extLst>
          </p:cNvPr>
          <p:cNvSpPr>
            <a:spLocks noGrp="1"/>
          </p:cNvSpPr>
          <p:nvPr>
            <p:ph type="body" sz="quarter" idx="14"/>
          </p:nvPr>
        </p:nvSpPr>
        <p:spPr/>
        <p:txBody>
          <a:bodyPr/>
          <a:lstStyle/>
          <a:p>
            <a:r>
              <a:rPr lang="en-US" dirty="0"/>
              <a:t>Thank you! </a:t>
            </a:r>
          </a:p>
        </p:txBody>
      </p:sp>
    </p:spTree>
    <p:extLst>
      <p:ext uri="{BB962C8B-B14F-4D97-AF65-F5344CB8AC3E}">
        <p14:creationId xmlns:p14="http://schemas.microsoft.com/office/powerpoint/2010/main" val="150746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4062B6-22B8-C24C-BC4D-EBAE2052ECB3}"/>
              </a:ext>
            </a:extLst>
          </p:cNvPr>
          <p:cNvSpPr>
            <a:spLocks noGrp="1"/>
          </p:cNvSpPr>
          <p:nvPr>
            <p:ph type="body" sz="quarter" idx="13"/>
          </p:nvPr>
        </p:nvSpPr>
        <p:spPr>
          <a:xfrm>
            <a:off x="6626" y="1581151"/>
            <a:ext cx="9144000" cy="1676399"/>
          </a:xfrm>
        </p:spPr>
        <p:txBody>
          <a:bodyPr/>
          <a:lstStyle/>
          <a:p>
            <a:pPr marL="457200" indent="-457200" algn="l">
              <a:buFont typeface="Arial" panose="020B0604020202020204" pitchFamily="34" charset="0"/>
              <a:buChar char="•"/>
            </a:pPr>
            <a:r>
              <a:rPr lang="en-US" altLang="zh-CN" sz="2000" dirty="0">
                <a:solidFill>
                  <a:schemeClr val="tx1"/>
                </a:solidFill>
              </a:rPr>
              <a:t>A</a:t>
            </a:r>
            <a:r>
              <a:rPr lang="zh-CN" altLang="en-US" sz="2000" dirty="0">
                <a:solidFill>
                  <a:schemeClr val="tx1"/>
                </a:solidFill>
              </a:rPr>
              <a:t> </a:t>
            </a:r>
            <a:r>
              <a:rPr lang="en-US" altLang="zh-CN" sz="2000" dirty="0">
                <a:solidFill>
                  <a:schemeClr val="tx1"/>
                </a:solidFill>
              </a:rPr>
              <a:t>visa</a:t>
            </a:r>
            <a:r>
              <a:rPr lang="zh-CN" altLang="en-US" sz="2000" dirty="0">
                <a:solidFill>
                  <a:schemeClr val="tx1"/>
                </a:solidFill>
              </a:rPr>
              <a:t> </a:t>
            </a:r>
            <a:r>
              <a:rPr lang="en-US" altLang="zh-CN" sz="2000" dirty="0">
                <a:solidFill>
                  <a:schemeClr val="tx1"/>
                </a:solidFill>
              </a:rPr>
              <a:t>that</a:t>
            </a:r>
            <a:r>
              <a:rPr lang="zh-CN" altLang="en-US" sz="2000" dirty="0">
                <a:solidFill>
                  <a:schemeClr val="tx1"/>
                </a:solidFill>
              </a:rPr>
              <a:t> </a:t>
            </a:r>
            <a:r>
              <a:rPr lang="en-US" altLang="zh-CN" sz="2000" dirty="0">
                <a:solidFill>
                  <a:schemeClr val="tx1"/>
                </a:solidFill>
              </a:rPr>
              <a:t>allows</a:t>
            </a:r>
            <a:r>
              <a:rPr lang="zh-CN" altLang="en-US" sz="2000" dirty="0">
                <a:solidFill>
                  <a:schemeClr val="tx1"/>
                </a:solidFill>
              </a:rPr>
              <a:t> </a:t>
            </a:r>
            <a:r>
              <a:rPr lang="en-US" altLang="zh-CN" sz="2000" dirty="0">
                <a:solidFill>
                  <a:schemeClr val="tx1"/>
                </a:solidFill>
              </a:rPr>
              <a:t>US</a:t>
            </a:r>
            <a:r>
              <a:rPr lang="zh-CN" altLang="en-US" sz="2000" dirty="0">
                <a:solidFill>
                  <a:schemeClr val="tx1"/>
                </a:solidFill>
              </a:rPr>
              <a:t> </a:t>
            </a:r>
            <a:r>
              <a:rPr lang="en-US" altLang="zh-CN" sz="2000" dirty="0">
                <a:solidFill>
                  <a:schemeClr val="tx1"/>
                </a:solidFill>
              </a:rPr>
              <a:t>employers</a:t>
            </a:r>
            <a:r>
              <a:rPr lang="zh-CN" altLang="en-US" sz="2000" dirty="0">
                <a:solidFill>
                  <a:schemeClr val="tx1"/>
                </a:solidFill>
              </a:rPr>
              <a:t> </a:t>
            </a:r>
            <a:r>
              <a:rPr lang="en-US" altLang="zh-CN" sz="2000" dirty="0">
                <a:solidFill>
                  <a:schemeClr val="tx1"/>
                </a:solidFill>
              </a:rPr>
              <a:t>to</a:t>
            </a:r>
            <a:r>
              <a:rPr lang="zh-CN" altLang="en-US" sz="2000" dirty="0">
                <a:solidFill>
                  <a:schemeClr val="tx1"/>
                </a:solidFill>
              </a:rPr>
              <a:t> </a:t>
            </a:r>
            <a:r>
              <a:rPr lang="en-US" altLang="zh-CN" sz="2000" dirty="0">
                <a:solidFill>
                  <a:schemeClr val="tx1"/>
                </a:solidFill>
              </a:rPr>
              <a:t>temporarily</a:t>
            </a:r>
            <a:r>
              <a:rPr lang="zh-CN" altLang="en-US" sz="2000" dirty="0">
                <a:solidFill>
                  <a:schemeClr val="tx1"/>
                </a:solidFill>
              </a:rPr>
              <a:t> </a:t>
            </a:r>
            <a:r>
              <a:rPr lang="en-US" altLang="zh-CN" sz="2000" dirty="0">
                <a:solidFill>
                  <a:schemeClr val="tx1"/>
                </a:solidFill>
              </a:rPr>
              <a:t>employ</a:t>
            </a:r>
            <a:r>
              <a:rPr lang="zh-CN" altLang="en-US" sz="2000" dirty="0">
                <a:solidFill>
                  <a:schemeClr val="tx1"/>
                </a:solidFill>
              </a:rPr>
              <a:t> </a:t>
            </a:r>
            <a:r>
              <a:rPr lang="en-US" altLang="zh-CN" sz="2000" dirty="0">
                <a:solidFill>
                  <a:schemeClr val="tx1"/>
                </a:solidFill>
              </a:rPr>
              <a:t>foreign</a:t>
            </a:r>
            <a:r>
              <a:rPr lang="zh-CN" altLang="en-US" sz="2000" dirty="0">
                <a:solidFill>
                  <a:schemeClr val="tx1"/>
                </a:solidFill>
              </a:rPr>
              <a:t> </a:t>
            </a:r>
            <a:r>
              <a:rPr lang="en-US" altLang="zh-CN" sz="2000" dirty="0">
                <a:solidFill>
                  <a:schemeClr val="tx1"/>
                </a:solidFill>
              </a:rPr>
              <a:t>workers</a:t>
            </a:r>
          </a:p>
          <a:p>
            <a:pPr marL="457200" indent="-457200" algn="l">
              <a:buFont typeface="Arial" panose="020B0604020202020204" pitchFamily="34" charset="0"/>
              <a:buChar char="•"/>
            </a:pPr>
            <a:r>
              <a:rPr lang="en-US" altLang="zh-CN" sz="2000" dirty="0">
                <a:solidFill>
                  <a:schemeClr val="tx1"/>
                </a:solidFill>
              </a:rPr>
              <a:t>Two</a:t>
            </a:r>
            <a:r>
              <a:rPr lang="zh-CN" altLang="en-US" sz="2000" dirty="0">
                <a:solidFill>
                  <a:schemeClr val="tx1"/>
                </a:solidFill>
              </a:rPr>
              <a:t> </a:t>
            </a:r>
            <a:r>
              <a:rPr lang="en-US" altLang="zh-CN" sz="2000" dirty="0">
                <a:solidFill>
                  <a:schemeClr val="tx1"/>
                </a:solidFill>
              </a:rPr>
              <a:t>parts:</a:t>
            </a:r>
          </a:p>
          <a:p>
            <a:pPr marL="1200132" lvl="1" indent="-457200">
              <a:buFont typeface="Arial" panose="020B0604020202020204" pitchFamily="34" charset="0"/>
              <a:buChar char="•"/>
            </a:pPr>
            <a:r>
              <a:rPr lang="en-US" altLang="zh-CN" sz="2000" dirty="0">
                <a:solidFill>
                  <a:schemeClr val="tx1"/>
                </a:solidFill>
              </a:rPr>
              <a:t>Labor</a:t>
            </a:r>
            <a:r>
              <a:rPr lang="zh-CN" altLang="en-US" sz="2000" dirty="0">
                <a:solidFill>
                  <a:schemeClr val="tx1"/>
                </a:solidFill>
              </a:rPr>
              <a:t> </a:t>
            </a:r>
            <a:r>
              <a:rPr lang="en-US" altLang="zh-CN" sz="2000" dirty="0">
                <a:solidFill>
                  <a:schemeClr val="tx1"/>
                </a:solidFill>
              </a:rPr>
              <a:t>Condition</a:t>
            </a:r>
            <a:r>
              <a:rPr lang="zh-CN" altLang="en-US" sz="2000" dirty="0">
                <a:solidFill>
                  <a:schemeClr val="tx1"/>
                </a:solidFill>
              </a:rPr>
              <a:t> </a:t>
            </a:r>
            <a:r>
              <a:rPr lang="en-US" altLang="zh-CN" sz="2000" dirty="0">
                <a:solidFill>
                  <a:schemeClr val="tx1"/>
                </a:solidFill>
              </a:rPr>
              <a:t>Application</a:t>
            </a:r>
            <a:r>
              <a:rPr lang="zh-CN" altLang="en-US" sz="2000" dirty="0">
                <a:solidFill>
                  <a:schemeClr val="tx1"/>
                </a:solidFill>
              </a:rPr>
              <a:t> </a:t>
            </a:r>
            <a:r>
              <a:rPr lang="en-US" altLang="zh-CN" sz="2000" dirty="0">
                <a:solidFill>
                  <a:schemeClr val="tx1"/>
                </a:solidFill>
              </a:rPr>
              <a:t>(LCA)</a:t>
            </a:r>
          </a:p>
          <a:p>
            <a:pPr marL="1200132" lvl="1" indent="-457200">
              <a:buFont typeface="Arial" panose="020B0604020202020204" pitchFamily="34" charset="0"/>
              <a:buChar char="•"/>
            </a:pPr>
            <a:r>
              <a:rPr lang="en-US" altLang="zh-CN" sz="2000" dirty="0">
                <a:solidFill>
                  <a:schemeClr val="tx1"/>
                </a:solidFill>
              </a:rPr>
              <a:t>H1-B</a:t>
            </a:r>
            <a:r>
              <a:rPr lang="zh-CN" altLang="en-US" sz="2000" dirty="0">
                <a:solidFill>
                  <a:schemeClr val="tx1"/>
                </a:solidFill>
              </a:rPr>
              <a:t> </a:t>
            </a:r>
            <a:r>
              <a:rPr lang="en-US" altLang="zh-CN" sz="2000" dirty="0">
                <a:solidFill>
                  <a:schemeClr val="tx1"/>
                </a:solidFill>
              </a:rPr>
              <a:t>Lottery</a:t>
            </a:r>
          </a:p>
        </p:txBody>
      </p:sp>
      <p:sp>
        <p:nvSpPr>
          <p:cNvPr id="3" name="Text Placeholder 2">
            <a:extLst>
              <a:ext uri="{FF2B5EF4-FFF2-40B4-BE49-F238E27FC236}">
                <a16:creationId xmlns:a16="http://schemas.microsoft.com/office/drawing/2014/main" id="{D2EA150A-839C-DA4E-AA35-00D5969059BA}"/>
              </a:ext>
            </a:extLst>
          </p:cNvPr>
          <p:cNvSpPr>
            <a:spLocks noGrp="1"/>
          </p:cNvSpPr>
          <p:nvPr>
            <p:ph type="body" sz="quarter" idx="14"/>
          </p:nvPr>
        </p:nvSpPr>
        <p:spPr>
          <a:xfrm>
            <a:off x="0" y="590550"/>
            <a:ext cx="9144000" cy="685800"/>
          </a:xfrm>
        </p:spPr>
        <p:txBody>
          <a:bodyPr/>
          <a:lstStyle/>
          <a:p>
            <a:r>
              <a:rPr lang="en-US" altLang="zh-CN" dirty="0"/>
              <a:t>What</a:t>
            </a:r>
            <a:r>
              <a:rPr lang="zh-CN" altLang="en-US" dirty="0"/>
              <a:t> </a:t>
            </a:r>
            <a:r>
              <a:rPr lang="en-US" altLang="zh-CN" dirty="0"/>
              <a:t>is</a:t>
            </a:r>
            <a:r>
              <a:rPr lang="zh-CN" altLang="en-US" dirty="0"/>
              <a:t> </a:t>
            </a:r>
            <a:r>
              <a:rPr lang="en-US" altLang="zh-CN" dirty="0"/>
              <a:t>H1-B?</a:t>
            </a:r>
            <a:endParaRPr lang="en-US" dirty="0"/>
          </a:p>
        </p:txBody>
      </p:sp>
      <p:sp>
        <p:nvSpPr>
          <p:cNvPr id="4" name="TextBox 3">
            <a:extLst>
              <a:ext uri="{FF2B5EF4-FFF2-40B4-BE49-F238E27FC236}">
                <a16:creationId xmlns:a16="http://schemas.microsoft.com/office/drawing/2014/main" id="{20F7AA87-E727-E44F-B627-4A51E7EC6671}"/>
              </a:ext>
            </a:extLst>
          </p:cNvPr>
          <p:cNvSpPr txBox="1"/>
          <p:nvPr/>
        </p:nvSpPr>
        <p:spPr>
          <a:xfrm>
            <a:off x="457200" y="3257550"/>
            <a:ext cx="7816883" cy="1323439"/>
          </a:xfrm>
          <a:prstGeom prst="rect">
            <a:avLst/>
          </a:prstGeom>
          <a:noFill/>
        </p:spPr>
        <p:txBody>
          <a:bodyPr wrap="none" rtlCol="0">
            <a:spAutoFit/>
          </a:bodyPr>
          <a:lstStyle/>
          <a:p>
            <a:r>
              <a:rPr lang="en-US" altLang="zh-CN" sz="2000" dirty="0"/>
              <a:t>Effective</a:t>
            </a:r>
            <a:r>
              <a:rPr lang="zh-CN" altLang="en-US" sz="2000" dirty="0"/>
              <a:t> </a:t>
            </a:r>
            <a:r>
              <a:rPr lang="en-US" altLang="zh-CN" sz="2000" dirty="0"/>
              <a:t>2022,</a:t>
            </a:r>
            <a:r>
              <a:rPr lang="zh-CN" altLang="en-US" sz="2000" dirty="0"/>
              <a:t> </a:t>
            </a:r>
            <a:r>
              <a:rPr lang="en-US" altLang="zh-CN" sz="2000" dirty="0"/>
              <a:t>a</a:t>
            </a:r>
            <a:r>
              <a:rPr lang="zh-CN" altLang="en-US" sz="2000" dirty="0"/>
              <a:t> </a:t>
            </a:r>
            <a:r>
              <a:rPr lang="en-US" altLang="zh-CN" sz="2000" dirty="0"/>
              <a:t>new</a:t>
            </a:r>
            <a:r>
              <a:rPr lang="zh-CN" altLang="en-US" sz="2000" dirty="0"/>
              <a:t> </a:t>
            </a:r>
            <a:r>
              <a:rPr lang="en-US" altLang="zh-CN" sz="2000" dirty="0"/>
              <a:t>policy</a:t>
            </a:r>
            <a:r>
              <a:rPr lang="zh-CN" altLang="en-US" sz="2000" dirty="0"/>
              <a:t> </a:t>
            </a:r>
            <a:r>
              <a:rPr lang="en-US" altLang="zh-CN" sz="2000" dirty="0"/>
              <a:t>will</a:t>
            </a:r>
            <a:r>
              <a:rPr lang="zh-CN" altLang="en-US" sz="2000" dirty="0"/>
              <a:t> </a:t>
            </a:r>
            <a:r>
              <a:rPr lang="en-US" altLang="zh-CN" sz="2000" dirty="0"/>
              <a:t>be</a:t>
            </a:r>
            <a:r>
              <a:rPr lang="zh-CN" altLang="en-US" sz="2000" dirty="0"/>
              <a:t> </a:t>
            </a:r>
            <a:r>
              <a:rPr lang="en-US" altLang="zh-CN" sz="2000" dirty="0"/>
              <a:t>applied</a:t>
            </a:r>
            <a:r>
              <a:rPr lang="zh-CN" altLang="en-US" sz="2000" dirty="0"/>
              <a:t> </a:t>
            </a:r>
            <a:r>
              <a:rPr lang="en-US" altLang="zh-CN" sz="2000" dirty="0"/>
              <a:t>to</a:t>
            </a:r>
            <a:r>
              <a:rPr lang="zh-CN" altLang="en-US" sz="2000" dirty="0"/>
              <a:t> </a:t>
            </a:r>
            <a:r>
              <a:rPr lang="en-US" altLang="zh-CN" sz="2000" dirty="0"/>
              <a:t>the</a:t>
            </a:r>
            <a:r>
              <a:rPr lang="zh-CN" altLang="en-US" sz="2000" dirty="0"/>
              <a:t> </a:t>
            </a:r>
            <a:r>
              <a:rPr lang="en-US" altLang="zh-CN" sz="2000" dirty="0"/>
              <a:t>lottery</a:t>
            </a:r>
            <a:r>
              <a:rPr lang="zh-CN" altLang="en-US" sz="2000" dirty="0"/>
              <a:t> </a:t>
            </a:r>
            <a:r>
              <a:rPr lang="en-US" altLang="zh-CN" sz="2000" dirty="0"/>
              <a:t>process,</a:t>
            </a:r>
            <a:r>
              <a:rPr lang="zh-CN" altLang="en-US" sz="2000" dirty="0"/>
              <a:t> </a:t>
            </a:r>
            <a:r>
              <a:rPr lang="en-US" altLang="zh-CN" sz="2000" dirty="0"/>
              <a:t>but</a:t>
            </a:r>
            <a:r>
              <a:rPr lang="zh-CN" altLang="en-US" sz="2000" dirty="0"/>
              <a:t> </a:t>
            </a:r>
            <a:r>
              <a:rPr lang="en-US" altLang="zh-CN" sz="2000" dirty="0"/>
              <a:t>the</a:t>
            </a:r>
            <a:r>
              <a:rPr lang="zh-CN" altLang="en-US" sz="2000" dirty="0"/>
              <a:t> </a:t>
            </a:r>
            <a:endParaRPr lang="en-US" altLang="zh-CN" sz="2000" dirty="0"/>
          </a:p>
          <a:p>
            <a:r>
              <a:rPr lang="en-US" altLang="zh-CN" sz="2000" dirty="0"/>
              <a:t>LCA</a:t>
            </a:r>
            <a:r>
              <a:rPr lang="zh-CN" altLang="en-US" sz="2000" dirty="0"/>
              <a:t> </a:t>
            </a:r>
            <a:r>
              <a:rPr lang="en-US" altLang="zh-CN" sz="2000" dirty="0"/>
              <a:t>stage</a:t>
            </a:r>
            <a:r>
              <a:rPr lang="zh-CN" altLang="en-US" sz="2000" dirty="0"/>
              <a:t> </a:t>
            </a:r>
            <a:r>
              <a:rPr lang="en-US" altLang="zh-CN" sz="2000" dirty="0"/>
              <a:t>remains</a:t>
            </a:r>
            <a:r>
              <a:rPr lang="zh-CN" altLang="en-US" sz="2000" dirty="0"/>
              <a:t> </a:t>
            </a:r>
            <a:r>
              <a:rPr lang="en-US" altLang="zh-CN" sz="2000" dirty="0"/>
              <a:t>unchanged.</a:t>
            </a:r>
            <a:r>
              <a:rPr lang="zh-CN" altLang="en-US" sz="2000" dirty="0"/>
              <a:t> </a:t>
            </a:r>
            <a:endParaRPr lang="en-US" altLang="zh-CN" sz="2000" dirty="0"/>
          </a:p>
          <a:p>
            <a:endParaRPr lang="en-US" altLang="zh-CN" sz="2000" dirty="0"/>
          </a:p>
          <a:p>
            <a:r>
              <a:rPr lang="en-US" altLang="zh-CN" sz="2000" dirty="0"/>
              <a:t>In</a:t>
            </a:r>
            <a:r>
              <a:rPr lang="zh-CN" altLang="en-US" sz="2000" dirty="0"/>
              <a:t> </a:t>
            </a:r>
            <a:r>
              <a:rPr lang="en-US" altLang="zh-CN" sz="2000" dirty="0"/>
              <a:t>this</a:t>
            </a:r>
            <a:r>
              <a:rPr lang="zh-CN" altLang="en-US" sz="2000" dirty="0"/>
              <a:t> </a:t>
            </a:r>
            <a:r>
              <a:rPr lang="en-US" altLang="zh-CN" sz="2000" dirty="0"/>
              <a:t>project,</a:t>
            </a:r>
            <a:r>
              <a:rPr lang="zh-CN" altLang="en-US" sz="2000" dirty="0"/>
              <a:t> </a:t>
            </a:r>
            <a:r>
              <a:rPr lang="en-US" altLang="zh-CN" sz="2000" dirty="0"/>
              <a:t>we</a:t>
            </a:r>
            <a:r>
              <a:rPr lang="zh-CN" altLang="en-US" sz="2000" dirty="0"/>
              <a:t> </a:t>
            </a:r>
            <a:r>
              <a:rPr lang="en-US" altLang="zh-CN" sz="2000" dirty="0"/>
              <a:t>focus</a:t>
            </a:r>
            <a:r>
              <a:rPr lang="zh-CN" altLang="en-US" sz="2000" dirty="0"/>
              <a:t> </a:t>
            </a:r>
            <a:r>
              <a:rPr lang="en-US" altLang="zh-CN" sz="2000" dirty="0"/>
              <a:t>only</a:t>
            </a:r>
            <a:r>
              <a:rPr lang="zh-CN" altLang="en-US" sz="2000" dirty="0"/>
              <a:t> </a:t>
            </a:r>
            <a:r>
              <a:rPr lang="en-US" altLang="zh-CN" sz="2000" dirty="0"/>
              <a:t>on</a:t>
            </a:r>
            <a:r>
              <a:rPr lang="zh-CN" altLang="en-US" sz="2000" dirty="0"/>
              <a:t> </a:t>
            </a:r>
            <a:r>
              <a:rPr lang="en-US" altLang="zh-CN" sz="2000" dirty="0"/>
              <a:t>the</a:t>
            </a:r>
            <a:r>
              <a:rPr lang="zh-CN" altLang="en-US" sz="2000" dirty="0"/>
              <a:t> </a:t>
            </a:r>
            <a:r>
              <a:rPr lang="en-US" altLang="zh-CN" sz="2000" dirty="0"/>
              <a:t>LCA</a:t>
            </a:r>
            <a:r>
              <a:rPr lang="zh-CN" altLang="en-US" sz="2000" dirty="0"/>
              <a:t> </a:t>
            </a:r>
            <a:r>
              <a:rPr lang="en-US" altLang="zh-CN" sz="2000" dirty="0"/>
              <a:t>stage.</a:t>
            </a:r>
          </a:p>
        </p:txBody>
      </p:sp>
    </p:spTree>
    <p:extLst>
      <p:ext uri="{BB962C8B-B14F-4D97-AF65-F5344CB8AC3E}">
        <p14:creationId xmlns:p14="http://schemas.microsoft.com/office/powerpoint/2010/main" val="4192199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E63AD5-6A75-CF46-8A93-22E80A41B866}"/>
              </a:ext>
            </a:extLst>
          </p:cNvPr>
          <p:cNvSpPr>
            <a:spLocks noGrp="1"/>
          </p:cNvSpPr>
          <p:nvPr>
            <p:ph type="title"/>
          </p:nvPr>
        </p:nvSpPr>
        <p:spPr>
          <a:xfrm>
            <a:off x="287899" y="461818"/>
            <a:ext cx="6554707" cy="452582"/>
          </a:xfrm>
        </p:spPr>
        <p:txBody>
          <a:bodyPr anchor="ctr">
            <a:normAutofit/>
          </a:bodyPr>
          <a:lstStyle/>
          <a:p>
            <a:pPr>
              <a:lnSpc>
                <a:spcPct val="90000"/>
              </a:lnSpc>
            </a:pPr>
            <a:r>
              <a:rPr lang="en-US" altLang="zh-CN" sz="2500" dirty="0"/>
              <a:t>Data</a:t>
            </a:r>
            <a:r>
              <a:rPr lang="zh-CN" altLang="en-US" sz="2500" dirty="0"/>
              <a:t> </a:t>
            </a:r>
            <a:r>
              <a:rPr lang="en-US" altLang="zh-CN" sz="2500" dirty="0"/>
              <a:t>Overview</a:t>
            </a:r>
            <a:endParaRPr lang="en-US" sz="2500" dirty="0"/>
          </a:p>
        </p:txBody>
      </p:sp>
      <p:sp>
        <p:nvSpPr>
          <p:cNvPr id="2" name="Text Placeholder 1">
            <a:extLst>
              <a:ext uri="{FF2B5EF4-FFF2-40B4-BE49-F238E27FC236}">
                <a16:creationId xmlns:a16="http://schemas.microsoft.com/office/drawing/2014/main" id="{8BAB2A75-7A19-7D47-A72B-34157A97B10F}"/>
              </a:ext>
            </a:extLst>
          </p:cNvPr>
          <p:cNvSpPr>
            <a:spLocks noGrp="1"/>
          </p:cNvSpPr>
          <p:nvPr>
            <p:ph type="body" sz="quarter" idx="14"/>
          </p:nvPr>
        </p:nvSpPr>
        <p:spPr>
          <a:xfrm>
            <a:off x="289410" y="1085850"/>
            <a:ext cx="3520590" cy="3657600"/>
          </a:xfrm>
        </p:spPr>
        <p:txBody>
          <a:bodyPr>
            <a:normAutofit/>
          </a:bodyPr>
          <a:lstStyle/>
          <a:p>
            <a:r>
              <a:rPr lang="en-US" altLang="zh-CN" sz="2000" dirty="0"/>
              <a:t>2,448,729</a:t>
            </a:r>
            <a:r>
              <a:rPr lang="zh-CN" altLang="en-US" sz="2000" dirty="0"/>
              <a:t> </a:t>
            </a:r>
            <a:r>
              <a:rPr lang="en-US" altLang="zh-CN" sz="2000" dirty="0"/>
              <a:t>rows</a:t>
            </a:r>
            <a:r>
              <a:rPr lang="zh-CN" altLang="en-US" sz="2000" dirty="0"/>
              <a:t> </a:t>
            </a:r>
            <a:r>
              <a:rPr lang="en-US" altLang="zh-CN" sz="2000" dirty="0"/>
              <a:t>and</a:t>
            </a:r>
            <a:r>
              <a:rPr lang="zh-CN" altLang="en-US" sz="2000" dirty="0"/>
              <a:t> </a:t>
            </a:r>
            <a:r>
              <a:rPr lang="en-US" altLang="zh-CN" sz="2000" dirty="0"/>
              <a:t>36</a:t>
            </a:r>
            <a:r>
              <a:rPr lang="zh-CN" altLang="en-US" sz="2000" dirty="0"/>
              <a:t> </a:t>
            </a:r>
            <a:r>
              <a:rPr lang="en-US" altLang="zh-CN" sz="2000" dirty="0"/>
              <a:t>columns</a:t>
            </a:r>
          </a:p>
          <a:p>
            <a:r>
              <a:rPr lang="en-US" altLang="zh-CN" sz="2000" dirty="0"/>
              <a:t>Mixed</a:t>
            </a:r>
            <a:r>
              <a:rPr lang="zh-CN" altLang="en-US" sz="2000" dirty="0"/>
              <a:t> </a:t>
            </a:r>
            <a:r>
              <a:rPr lang="en-US" altLang="zh-CN" sz="2000" dirty="0"/>
              <a:t>data</a:t>
            </a:r>
            <a:r>
              <a:rPr lang="zh-CN" altLang="en-US" sz="2000" dirty="0"/>
              <a:t> </a:t>
            </a:r>
            <a:r>
              <a:rPr lang="en-US" altLang="zh-CN" sz="2000" dirty="0"/>
              <a:t>types</a:t>
            </a:r>
          </a:p>
          <a:p>
            <a:pPr lvl="1"/>
            <a:r>
              <a:rPr lang="en-US" altLang="zh-CN" sz="1800" dirty="0"/>
              <a:t>Numerical,</a:t>
            </a:r>
            <a:r>
              <a:rPr lang="zh-CN" altLang="en-US" sz="1800" dirty="0"/>
              <a:t> </a:t>
            </a:r>
            <a:r>
              <a:rPr lang="en-US" altLang="zh-CN" sz="1800" dirty="0"/>
              <a:t>date,</a:t>
            </a:r>
            <a:r>
              <a:rPr lang="zh-CN" altLang="en-US" sz="1800" dirty="0"/>
              <a:t> </a:t>
            </a:r>
            <a:r>
              <a:rPr lang="en-US" altLang="zh-CN" sz="1800" dirty="0"/>
              <a:t>categorical,</a:t>
            </a:r>
            <a:r>
              <a:rPr lang="zh-CN" altLang="en-US" sz="1800" dirty="0"/>
              <a:t> </a:t>
            </a:r>
            <a:r>
              <a:rPr lang="en-US" altLang="zh-CN" sz="1800" dirty="0"/>
              <a:t>texts</a:t>
            </a:r>
          </a:p>
          <a:p>
            <a:r>
              <a:rPr lang="en-US" altLang="zh-CN" sz="2000" dirty="0"/>
              <a:t>Label:</a:t>
            </a:r>
            <a:r>
              <a:rPr lang="zh-CN" altLang="en-US" sz="2000" dirty="0"/>
              <a:t> </a:t>
            </a:r>
            <a:r>
              <a:rPr lang="en-US" altLang="zh-CN" sz="2000" dirty="0"/>
              <a:t>CASE_STATUS</a:t>
            </a:r>
          </a:p>
          <a:p>
            <a:pPr lvl="1"/>
            <a:endParaRPr lang="en-US" altLang="zh-CN" sz="2400" dirty="0"/>
          </a:p>
          <a:p>
            <a:pPr lvl="1"/>
            <a:endParaRPr lang="en-US" altLang="zh-CN" sz="2400" dirty="0"/>
          </a:p>
          <a:p>
            <a:endParaRPr lang="en-US" altLang="zh-CN" sz="2800" dirty="0"/>
          </a:p>
          <a:p>
            <a:endParaRPr lang="en-US" sz="2800" dirty="0"/>
          </a:p>
        </p:txBody>
      </p:sp>
      <p:pic>
        <p:nvPicPr>
          <p:cNvPr id="5" name="Picture 4">
            <a:extLst>
              <a:ext uri="{FF2B5EF4-FFF2-40B4-BE49-F238E27FC236}">
                <a16:creationId xmlns:a16="http://schemas.microsoft.com/office/drawing/2014/main" id="{1FB69312-D0E7-8848-A93A-C5170D91DED5}"/>
              </a:ext>
            </a:extLst>
          </p:cNvPr>
          <p:cNvPicPr>
            <a:picLocks noChangeAspect="1"/>
          </p:cNvPicPr>
          <p:nvPr/>
        </p:nvPicPr>
        <p:blipFill>
          <a:blip r:embed="rId2"/>
          <a:stretch>
            <a:fillRect/>
          </a:stretch>
        </p:blipFill>
        <p:spPr>
          <a:xfrm>
            <a:off x="3779520" y="547505"/>
            <a:ext cx="5031808" cy="1233667"/>
          </a:xfrm>
          <a:prstGeom prst="rect">
            <a:avLst/>
          </a:prstGeom>
        </p:spPr>
      </p:pic>
      <p:pic>
        <p:nvPicPr>
          <p:cNvPr id="6" name="Picture 5">
            <a:extLst>
              <a:ext uri="{FF2B5EF4-FFF2-40B4-BE49-F238E27FC236}">
                <a16:creationId xmlns:a16="http://schemas.microsoft.com/office/drawing/2014/main" id="{A0FE5960-09D2-2A4E-9427-D343E9AC2745}"/>
              </a:ext>
            </a:extLst>
          </p:cNvPr>
          <p:cNvPicPr>
            <a:picLocks noChangeAspect="1"/>
          </p:cNvPicPr>
          <p:nvPr/>
        </p:nvPicPr>
        <p:blipFill>
          <a:blip r:embed="rId3"/>
          <a:stretch>
            <a:fillRect/>
          </a:stretch>
        </p:blipFill>
        <p:spPr>
          <a:xfrm>
            <a:off x="3810000" y="1850857"/>
            <a:ext cx="4611844" cy="1432287"/>
          </a:xfrm>
          <a:prstGeom prst="rect">
            <a:avLst/>
          </a:prstGeom>
        </p:spPr>
      </p:pic>
      <p:pic>
        <p:nvPicPr>
          <p:cNvPr id="7" name="Picture 6">
            <a:extLst>
              <a:ext uri="{FF2B5EF4-FFF2-40B4-BE49-F238E27FC236}">
                <a16:creationId xmlns:a16="http://schemas.microsoft.com/office/drawing/2014/main" id="{8B0DA641-844B-5F4C-B784-4A690E63EB25}"/>
              </a:ext>
            </a:extLst>
          </p:cNvPr>
          <p:cNvPicPr>
            <a:picLocks noChangeAspect="1"/>
          </p:cNvPicPr>
          <p:nvPr/>
        </p:nvPicPr>
        <p:blipFill>
          <a:blip r:embed="rId4"/>
          <a:stretch>
            <a:fillRect/>
          </a:stretch>
        </p:blipFill>
        <p:spPr>
          <a:xfrm>
            <a:off x="3779520" y="3371850"/>
            <a:ext cx="4070350" cy="1543050"/>
          </a:xfrm>
          <a:prstGeom prst="rect">
            <a:avLst/>
          </a:prstGeom>
        </p:spPr>
      </p:pic>
    </p:spTree>
    <p:extLst>
      <p:ext uri="{BB962C8B-B14F-4D97-AF65-F5344CB8AC3E}">
        <p14:creationId xmlns:p14="http://schemas.microsoft.com/office/powerpoint/2010/main" val="1824699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F2279-C579-F143-9D42-9D34AA5F6EC1}"/>
              </a:ext>
            </a:extLst>
          </p:cNvPr>
          <p:cNvSpPr>
            <a:spLocks noGrp="1"/>
          </p:cNvSpPr>
          <p:nvPr>
            <p:ph type="title"/>
          </p:nvPr>
        </p:nvSpPr>
        <p:spPr/>
        <p:txBody>
          <a:bodyPr>
            <a:normAutofit/>
          </a:bodyPr>
          <a:lstStyle/>
          <a:p>
            <a:r>
              <a:rPr lang="en-US" altLang="zh-CN" sz="2800" dirty="0"/>
              <a:t>Preliminary</a:t>
            </a:r>
            <a:r>
              <a:rPr lang="zh-CN" altLang="en-US" sz="2800" dirty="0"/>
              <a:t> </a:t>
            </a:r>
            <a:r>
              <a:rPr lang="en-US" altLang="zh-CN" sz="2800" dirty="0"/>
              <a:t>Data</a:t>
            </a:r>
            <a:r>
              <a:rPr lang="zh-CN" altLang="en-US" sz="2800" dirty="0"/>
              <a:t> </a:t>
            </a:r>
            <a:r>
              <a:rPr lang="en-US" altLang="zh-CN" sz="2800" dirty="0"/>
              <a:t>Processing</a:t>
            </a:r>
            <a:endParaRPr lang="en-US" sz="2800" dirty="0"/>
          </a:p>
        </p:txBody>
      </p:sp>
      <p:sp>
        <p:nvSpPr>
          <p:cNvPr id="5" name="Text Placeholder 1">
            <a:extLst>
              <a:ext uri="{FF2B5EF4-FFF2-40B4-BE49-F238E27FC236}">
                <a16:creationId xmlns:a16="http://schemas.microsoft.com/office/drawing/2014/main" id="{31973626-6F28-234A-9545-A79968937097}"/>
              </a:ext>
            </a:extLst>
          </p:cNvPr>
          <p:cNvSpPr txBox="1">
            <a:spLocks/>
          </p:cNvSpPr>
          <p:nvPr/>
        </p:nvSpPr>
        <p:spPr>
          <a:xfrm>
            <a:off x="287899" y="1325880"/>
            <a:ext cx="8678863" cy="3587400"/>
          </a:xfrm>
          <a:prstGeom prst="rect">
            <a:avLst/>
          </a:prstGeom>
        </p:spPr>
        <p:txBody>
          <a:bodyPr/>
          <a:lstStyle>
            <a:lvl1pPr marL="342891" indent="-342891" algn="l" defTabSz="914377" rtl="0" eaLnBrk="1" latinLnBrk="0" hangingPunct="1">
              <a:spcBef>
                <a:spcPct val="20000"/>
              </a:spcBef>
              <a:buFont typeface="Arial" panose="020B0604020202020204" pitchFamily="34" charset="0"/>
              <a:buChar char="•"/>
              <a:defRPr sz="3200" kern="1200">
                <a:solidFill>
                  <a:schemeClr val="accent2"/>
                </a:solidFill>
                <a:latin typeface="+mn-lt"/>
                <a:ea typeface="+mn-ea"/>
                <a:cs typeface="+mn-cs"/>
              </a:defRPr>
            </a:lvl1pPr>
            <a:lvl2pPr marL="742932" indent="-285744" algn="l" defTabSz="914377" rtl="0" eaLnBrk="1" latinLnBrk="0" hangingPunct="1">
              <a:spcBef>
                <a:spcPct val="20000"/>
              </a:spcBef>
              <a:buFont typeface="Arial" panose="020B0604020202020204" pitchFamily="34" charset="0"/>
              <a:buChar char="–"/>
              <a:defRPr sz="2800" kern="1200">
                <a:solidFill>
                  <a:schemeClr val="accent2"/>
                </a:solidFill>
                <a:latin typeface="+mn-lt"/>
                <a:ea typeface="+mn-ea"/>
                <a:cs typeface="+mn-cs"/>
              </a:defRPr>
            </a:lvl2pPr>
            <a:lvl3pPr marL="1142971" indent="-228594" algn="l" defTabSz="914377" rtl="0" eaLnBrk="1" latinLnBrk="0" hangingPunct="1">
              <a:spcBef>
                <a:spcPct val="20000"/>
              </a:spcBef>
              <a:buFont typeface="Arial" panose="020B0604020202020204" pitchFamily="34" charset="0"/>
              <a:buChar char="•"/>
              <a:defRPr sz="2400" kern="1200">
                <a:solidFill>
                  <a:schemeClr val="accent2"/>
                </a:solidFill>
                <a:latin typeface="+mn-lt"/>
                <a:ea typeface="+mn-ea"/>
                <a:cs typeface="+mn-cs"/>
              </a:defRPr>
            </a:lvl3pPr>
            <a:lvl4pPr marL="1600160" indent="-228594" algn="l" defTabSz="914377" rtl="0" eaLnBrk="1" latinLnBrk="0" hangingPunct="1">
              <a:spcBef>
                <a:spcPct val="20000"/>
              </a:spcBef>
              <a:buFont typeface="Arial" panose="020B0604020202020204" pitchFamily="34" charset="0"/>
              <a:buChar char="–"/>
              <a:defRPr sz="2000" kern="1200">
                <a:solidFill>
                  <a:schemeClr val="accent2"/>
                </a:solidFill>
                <a:latin typeface="+mn-lt"/>
                <a:ea typeface="+mn-ea"/>
                <a:cs typeface="+mn-cs"/>
              </a:defRPr>
            </a:lvl4pPr>
            <a:lvl5pPr marL="2057349" indent="-228594" algn="l" defTabSz="914377" rtl="0" eaLnBrk="1" latinLnBrk="0" hangingPunct="1">
              <a:spcBef>
                <a:spcPct val="20000"/>
              </a:spcBef>
              <a:buFont typeface="Arial" panose="020B0604020202020204" pitchFamily="34" charset="0"/>
              <a:buChar char="»"/>
              <a:defRPr sz="2000" kern="1200">
                <a:solidFill>
                  <a:schemeClr val="accent2"/>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000" dirty="0"/>
              <a:t>Deleted</a:t>
            </a:r>
            <a:r>
              <a:rPr lang="zh-CN" altLang="en-US" sz="2000" dirty="0"/>
              <a:t> </a:t>
            </a:r>
            <a:r>
              <a:rPr lang="en-US" altLang="zh-CN" sz="2000" dirty="0"/>
              <a:t>redundant</a:t>
            </a:r>
            <a:r>
              <a:rPr lang="zh-CN" altLang="en-US" sz="2000" dirty="0"/>
              <a:t> </a:t>
            </a:r>
            <a:r>
              <a:rPr lang="en-US" altLang="zh-CN" sz="2000" dirty="0"/>
              <a:t>features</a:t>
            </a:r>
          </a:p>
          <a:p>
            <a:pPr lvl="1"/>
            <a:r>
              <a:rPr lang="en-US" altLang="zh-CN" sz="1800" dirty="0"/>
              <a:t>Features</a:t>
            </a:r>
            <a:r>
              <a:rPr lang="zh-CN" altLang="en-US" sz="1800" dirty="0"/>
              <a:t> </a:t>
            </a:r>
            <a:r>
              <a:rPr lang="en-US" altLang="zh-CN" sz="1800" dirty="0"/>
              <a:t>that</a:t>
            </a:r>
            <a:r>
              <a:rPr lang="zh-CN" altLang="en-US" sz="1800" dirty="0"/>
              <a:t> </a:t>
            </a:r>
            <a:r>
              <a:rPr lang="en-US" altLang="zh-CN" sz="1800" dirty="0"/>
              <a:t>contain</a:t>
            </a:r>
            <a:r>
              <a:rPr lang="zh-CN" altLang="en-US" sz="1800" dirty="0"/>
              <a:t> </a:t>
            </a:r>
            <a:r>
              <a:rPr lang="en-US" altLang="zh-CN" sz="1800" dirty="0"/>
              <a:t>essentially</a:t>
            </a:r>
          </a:p>
          <a:p>
            <a:pPr marL="457188" lvl="1" indent="0">
              <a:buNone/>
            </a:pPr>
            <a:r>
              <a:rPr lang="zh-CN" altLang="en-US" sz="1800" dirty="0"/>
              <a:t>     </a:t>
            </a:r>
            <a:r>
              <a:rPr lang="en-US" altLang="zh-CN" sz="1800" dirty="0"/>
              <a:t>the</a:t>
            </a:r>
            <a:r>
              <a:rPr lang="zh-CN" altLang="en-US" sz="1800" dirty="0"/>
              <a:t> </a:t>
            </a:r>
            <a:r>
              <a:rPr lang="en-US" altLang="zh-CN" sz="1800" dirty="0"/>
              <a:t>same</a:t>
            </a:r>
            <a:r>
              <a:rPr lang="zh-CN" altLang="en-US" sz="1800" dirty="0"/>
              <a:t> </a:t>
            </a:r>
            <a:r>
              <a:rPr lang="en-US" altLang="zh-CN" sz="1800" dirty="0"/>
              <a:t>information</a:t>
            </a:r>
            <a:r>
              <a:rPr lang="zh-CN" altLang="en-US" sz="1800" dirty="0"/>
              <a:t> </a:t>
            </a:r>
            <a:r>
              <a:rPr lang="en-US" altLang="zh-CN" sz="1800" dirty="0"/>
              <a:t>as</a:t>
            </a:r>
            <a:r>
              <a:rPr lang="zh-CN" altLang="en-US" sz="1800" dirty="0"/>
              <a:t> </a:t>
            </a:r>
            <a:r>
              <a:rPr lang="en-US" altLang="zh-CN" sz="1800" dirty="0"/>
              <a:t>other</a:t>
            </a:r>
            <a:r>
              <a:rPr lang="zh-CN" altLang="en-US" sz="1800" dirty="0"/>
              <a:t> </a:t>
            </a:r>
            <a:r>
              <a:rPr lang="en-US" altLang="zh-CN" sz="1800" dirty="0"/>
              <a:t>features</a:t>
            </a:r>
          </a:p>
          <a:p>
            <a:pPr lvl="2"/>
            <a:r>
              <a:rPr lang="en-US" altLang="zh-CN" sz="1100" dirty="0"/>
              <a:t>e.g.,</a:t>
            </a:r>
            <a:r>
              <a:rPr lang="zh-CN" altLang="en-US" sz="1100" dirty="0"/>
              <a:t> </a:t>
            </a:r>
            <a:r>
              <a:rPr lang="en-US" altLang="zh-CN" sz="1100" dirty="0"/>
              <a:t>SOC_NAME,</a:t>
            </a:r>
            <a:r>
              <a:rPr lang="zh-CN" altLang="en-US" sz="1100" dirty="0"/>
              <a:t> </a:t>
            </a:r>
            <a:r>
              <a:rPr lang="en-US" altLang="zh-CN" sz="1100" dirty="0"/>
              <a:t>JOB_TITLE</a:t>
            </a:r>
          </a:p>
          <a:p>
            <a:pPr lvl="1"/>
            <a:r>
              <a:rPr lang="zh-CN" altLang="en-US" sz="1800" dirty="0"/>
              <a:t> </a:t>
            </a:r>
            <a:r>
              <a:rPr lang="en-US" altLang="zh-CN" sz="1800" dirty="0"/>
              <a:t>Irrelevant</a:t>
            </a:r>
            <a:r>
              <a:rPr lang="zh-CN" altLang="en-US" sz="1800" dirty="0"/>
              <a:t> </a:t>
            </a:r>
            <a:r>
              <a:rPr lang="en-US" altLang="zh-CN" sz="1800" dirty="0"/>
              <a:t>information:</a:t>
            </a:r>
          </a:p>
          <a:p>
            <a:pPr lvl="2"/>
            <a:r>
              <a:rPr lang="en-US" altLang="zh-CN" sz="1100" dirty="0"/>
              <a:t>e.g.,</a:t>
            </a:r>
            <a:r>
              <a:rPr lang="zh-CN" altLang="en-US" sz="1100" dirty="0"/>
              <a:t> </a:t>
            </a:r>
            <a:r>
              <a:rPr lang="en-US" altLang="zh-CN" sz="1100" dirty="0"/>
              <a:t>AGENT_ATTORNEY_NAME</a:t>
            </a:r>
          </a:p>
          <a:p>
            <a:r>
              <a:rPr lang="en-US" altLang="zh-CN" sz="2000" dirty="0"/>
              <a:t>Removed</a:t>
            </a:r>
            <a:r>
              <a:rPr lang="zh-CN" altLang="en-US" sz="2000" dirty="0"/>
              <a:t> </a:t>
            </a:r>
            <a:r>
              <a:rPr lang="en-US" altLang="zh-CN" sz="2000" dirty="0"/>
              <a:t>NA</a:t>
            </a:r>
          </a:p>
          <a:p>
            <a:pPr lvl="1"/>
            <a:r>
              <a:rPr lang="en-US" altLang="zh-CN" sz="1800" dirty="0"/>
              <a:t>Except</a:t>
            </a:r>
            <a:r>
              <a:rPr lang="zh-CN" altLang="en-US" sz="1800" dirty="0"/>
              <a:t> </a:t>
            </a:r>
            <a:r>
              <a:rPr lang="en-US" altLang="zh-CN" sz="1800" dirty="0"/>
              <a:t>a</a:t>
            </a:r>
            <a:r>
              <a:rPr lang="zh-CN" altLang="en-US" sz="1800" dirty="0"/>
              <a:t> </a:t>
            </a:r>
            <a:r>
              <a:rPr lang="en-US" altLang="zh-CN" sz="1800" dirty="0"/>
              <a:t>few</a:t>
            </a:r>
            <a:r>
              <a:rPr lang="zh-CN" altLang="en-US" sz="1800" dirty="0"/>
              <a:t> </a:t>
            </a:r>
            <a:r>
              <a:rPr lang="en-US" altLang="zh-CN" sz="1800" dirty="0"/>
              <a:t>irrelevant</a:t>
            </a:r>
            <a:r>
              <a:rPr lang="zh-CN" altLang="en-US" sz="1800" dirty="0"/>
              <a:t> </a:t>
            </a:r>
            <a:r>
              <a:rPr lang="en-US" altLang="zh-CN" sz="1800" dirty="0"/>
              <a:t>features,</a:t>
            </a:r>
          </a:p>
          <a:p>
            <a:pPr marL="457188" lvl="1" indent="0">
              <a:buNone/>
            </a:pPr>
            <a:r>
              <a:rPr lang="zh-CN" altLang="en-US" sz="1800" dirty="0"/>
              <a:t>    </a:t>
            </a:r>
            <a:r>
              <a:rPr lang="en-US" altLang="zh-CN" sz="1800" dirty="0"/>
              <a:t>other</a:t>
            </a:r>
            <a:r>
              <a:rPr lang="zh-CN" altLang="en-US" sz="1800" dirty="0"/>
              <a:t> </a:t>
            </a:r>
            <a:r>
              <a:rPr lang="en-US" altLang="zh-CN" sz="1800" dirty="0"/>
              <a:t>features</a:t>
            </a:r>
            <a:r>
              <a:rPr lang="zh-CN" altLang="en-US" sz="1800" dirty="0"/>
              <a:t> </a:t>
            </a:r>
            <a:r>
              <a:rPr lang="en-US" altLang="zh-CN" sz="1800" dirty="0"/>
              <a:t>contain</a:t>
            </a:r>
            <a:r>
              <a:rPr lang="zh-CN" altLang="en-US" sz="1800" dirty="0"/>
              <a:t> </a:t>
            </a:r>
            <a:r>
              <a:rPr lang="en-US" altLang="zh-CN" sz="1800" dirty="0"/>
              <a:t>small</a:t>
            </a:r>
            <a:r>
              <a:rPr lang="zh-CN" altLang="en-US" sz="1800" dirty="0"/>
              <a:t> </a:t>
            </a:r>
            <a:r>
              <a:rPr lang="en-US" altLang="zh-CN" sz="1800" dirty="0"/>
              <a:t>number</a:t>
            </a:r>
          </a:p>
          <a:p>
            <a:pPr marL="457188" lvl="1" indent="0">
              <a:buNone/>
            </a:pPr>
            <a:r>
              <a:rPr lang="zh-CN" altLang="en-US" sz="1800" dirty="0"/>
              <a:t>    </a:t>
            </a:r>
            <a:r>
              <a:rPr lang="en-US" altLang="zh-CN" sz="1800" dirty="0"/>
              <a:t>of</a:t>
            </a:r>
            <a:r>
              <a:rPr lang="zh-CN" altLang="en-US" sz="1800" dirty="0"/>
              <a:t> </a:t>
            </a:r>
            <a:r>
              <a:rPr lang="en-US" altLang="zh-CN" sz="1800" dirty="0"/>
              <a:t>missing</a:t>
            </a:r>
            <a:r>
              <a:rPr lang="zh-CN" altLang="en-US" sz="1800" dirty="0"/>
              <a:t> </a:t>
            </a:r>
            <a:r>
              <a:rPr lang="en-US" altLang="zh-CN" sz="1800" dirty="0"/>
              <a:t>values</a:t>
            </a:r>
            <a:r>
              <a:rPr lang="zh-CN" altLang="en-US" sz="1800" dirty="0"/>
              <a:t> </a:t>
            </a:r>
            <a:r>
              <a:rPr lang="en-US" altLang="zh-CN" sz="1800" dirty="0"/>
              <a:t>compared</a:t>
            </a:r>
            <a:r>
              <a:rPr lang="zh-CN" altLang="en-US" sz="1800" dirty="0"/>
              <a:t> </a:t>
            </a:r>
            <a:r>
              <a:rPr lang="en-US" altLang="zh-CN" sz="1800" dirty="0"/>
              <a:t>to</a:t>
            </a:r>
            <a:r>
              <a:rPr lang="zh-CN" altLang="en-US" sz="1800" dirty="0"/>
              <a:t> </a:t>
            </a:r>
            <a:r>
              <a:rPr lang="en-US" altLang="zh-CN" sz="1800" dirty="0"/>
              <a:t>the</a:t>
            </a:r>
            <a:r>
              <a:rPr lang="zh-CN" altLang="en-US" sz="1800" dirty="0"/>
              <a:t> </a:t>
            </a:r>
            <a:r>
              <a:rPr lang="en-US" altLang="zh-CN" sz="1800" dirty="0"/>
              <a:t>size</a:t>
            </a:r>
          </a:p>
          <a:p>
            <a:pPr marL="457188" lvl="1" indent="0">
              <a:buNone/>
            </a:pPr>
            <a:r>
              <a:rPr lang="zh-CN" altLang="en-US" sz="1800" dirty="0"/>
              <a:t>    </a:t>
            </a:r>
            <a:r>
              <a:rPr lang="en-US" altLang="zh-CN" sz="1800" dirty="0"/>
              <a:t>of</a:t>
            </a:r>
            <a:r>
              <a:rPr lang="zh-CN" altLang="en-US" sz="1800" dirty="0"/>
              <a:t> </a:t>
            </a:r>
            <a:r>
              <a:rPr lang="en-US" altLang="zh-CN" sz="1800" dirty="0"/>
              <a:t>the</a:t>
            </a:r>
            <a:r>
              <a:rPr lang="zh-CN" altLang="en-US" sz="1800" dirty="0"/>
              <a:t> </a:t>
            </a:r>
            <a:r>
              <a:rPr lang="en-US" altLang="zh-CN" sz="1800" dirty="0"/>
              <a:t>data</a:t>
            </a:r>
          </a:p>
          <a:p>
            <a:pPr marL="457188" lvl="1" indent="0">
              <a:buNone/>
            </a:pPr>
            <a:endParaRPr lang="en-US" altLang="zh-CN" sz="1400" dirty="0"/>
          </a:p>
          <a:p>
            <a:endParaRPr lang="en-US" altLang="zh-CN" sz="2000" dirty="0"/>
          </a:p>
          <a:p>
            <a:endParaRPr lang="en-US" altLang="zh-CN" sz="2000" dirty="0"/>
          </a:p>
          <a:p>
            <a:endParaRPr lang="en-US" altLang="zh-CN" sz="2000" dirty="0"/>
          </a:p>
          <a:p>
            <a:endParaRPr lang="en-US" altLang="zh-CN" sz="2000" dirty="0"/>
          </a:p>
          <a:p>
            <a:endParaRPr lang="en-US" sz="2000" dirty="0"/>
          </a:p>
        </p:txBody>
      </p:sp>
      <p:graphicFrame>
        <p:nvGraphicFramePr>
          <p:cNvPr id="6" name="Table 5">
            <a:extLst>
              <a:ext uri="{FF2B5EF4-FFF2-40B4-BE49-F238E27FC236}">
                <a16:creationId xmlns:a16="http://schemas.microsoft.com/office/drawing/2014/main" id="{6F379D4B-C6F8-6842-BA9E-ECE5F27E3BB3}"/>
              </a:ext>
            </a:extLst>
          </p:cNvPr>
          <p:cNvGraphicFramePr>
            <a:graphicFrameLocks noGrp="1"/>
          </p:cNvGraphicFramePr>
          <p:nvPr>
            <p:extLst>
              <p:ext uri="{D42A27DB-BD31-4B8C-83A1-F6EECF244321}">
                <p14:modId xmlns:p14="http://schemas.microsoft.com/office/powerpoint/2010/main" val="812054553"/>
              </p:ext>
            </p:extLst>
          </p:nvPr>
        </p:nvGraphicFramePr>
        <p:xfrm>
          <a:off x="5264665" y="590550"/>
          <a:ext cx="3671282" cy="4194000"/>
        </p:xfrm>
        <a:graphic>
          <a:graphicData uri="http://schemas.openxmlformats.org/drawingml/2006/table">
            <a:tbl>
              <a:tblPr>
                <a:tableStyleId>{5C22544A-7EE6-4342-B048-85BDC9FD1C3A}</a:tableStyleId>
              </a:tblPr>
              <a:tblGrid>
                <a:gridCol w="2602955">
                  <a:extLst>
                    <a:ext uri="{9D8B030D-6E8A-4147-A177-3AD203B41FA5}">
                      <a16:colId xmlns:a16="http://schemas.microsoft.com/office/drawing/2014/main" val="2493937585"/>
                    </a:ext>
                  </a:extLst>
                </a:gridCol>
                <a:gridCol w="1068327">
                  <a:extLst>
                    <a:ext uri="{9D8B030D-6E8A-4147-A177-3AD203B41FA5}">
                      <a16:colId xmlns:a16="http://schemas.microsoft.com/office/drawing/2014/main" val="3288401499"/>
                    </a:ext>
                  </a:extLst>
                </a:gridCol>
              </a:tblGrid>
              <a:tr h="209700">
                <a:tc>
                  <a:txBody>
                    <a:bodyPr/>
                    <a:lstStyle/>
                    <a:p>
                      <a:pPr algn="ctr" fontAlgn="b"/>
                      <a:r>
                        <a:rPr lang="en-US" sz="1000" b="1" u="none" strike="noStrike" dirty="0">
                          <a:effectLst/>
                        </a:rPr>
                        <a:t>Features</a:t>
                      </a:r>
                      <a:endParaRPr lang="en-US" sz="1000" b="1" i="0" u="none" strike="noStrike" dirty="0">
                        <a:solidFill>
                          <a:srgbClr val="000000"/>
                        </a:solidFill>
                        <a:effectLst/>
                        <a:latin typeface="Calibri" panose="020F0502020204030204" pitchFamily="34" charset="0"/>
                      </a:endParaRPr>
                    </a:p>
                  </a:txBody>
                  <a:tcPr marL="7955" marR="7955" marT="7955" marB="0" anchor="b">
                    <a:solidFill>
                      <a:srgbClr val="FFC000"/>
                    </a:solidFill>
                  </a:tcPr>
                </a:tc>
                <a:tc>
                  <a:txBody>
                    <a:bodyPr/>
                    <a:lstStyle/>
                    <a:p>
                      <a:pPr algn="ctr" fontAlgn="b"/>
                      <a:r>
                        <a:rPr lang="en-US" sz="1000" b="1" u="none" strike="noStrike" dirty="0">
                          <a:effectLst/>
                        </a:rPr>
                        <a:t>NA Count</a:t>
                      </a:r>
                      <a:endParaRPr lang="en-US" sz="1000" b="1" i="0" u="none" strike="noStrike" dirty="0">
                        <a:solidFill>
                          <a:srgbClr val="000000"/>
                        </a:solidFill>
                        <a:effectLst/>
                        <a:latin typeface="Calibri" panose="020F0502020204030204" pitchFamily="34" charset="0"/>
                      </a:endParaRPr>
                    </a:p>
                  </a:txBody>
                  <a:tcPr marL="7955" marR="7955" marT="7955" marB="0" anchor="b">
                    <a:solidFill>
                      <a:srgbClr val="FFC000"/>
                    </a:solidFill>
                  </a:tcPr>
                </a:tc>
                <a:extLst>
                  <a:ext uri="{0D108BD9-81ED-4DB2-BD59-A6C34878D82A}">
                    <a16:rowId xmlns:a16="http://schemas.microsoft.com/office/drawing/2014/main" val="307719504"/>
                  </a:ext>
                </a:extLst>
              </a:tr>
              <a:tr h="209700">
                <a:tc>
                  <a:txBody>
                    <a:bodyPr/>
                    <a:lstStyle/>
                    <a:p>
                      <a:pPr algn="l" fontAlgn="b"/>
                      <a:r>
                        <a:rPr lang="en-US" sz="1000" u="none" strike="noStrike" dirty="0" err="1">
                          <a:effectLst/>
                        </a:rPr>
                        <a:t>Secto</a:t>
                      </a:r>
                      <a:r>
                        <a:rPr lang="en-US" altLang="zh-CN" sz="1000" u="none" strike="noStrike" dirty="0" err="1">
                          <a:effectLst/>
                        </a:rPr>
                        <a:t>_</a:t>
                      </a:r>
                      <a:r>
                        <a:rPr lang="en-US" sz="1000" u="none" strike="noStrike" dirty="0" err="1">
                          <a:effectLst/>
                        </a:rPr>
                        <a:t>rdata</a:t>
                      </a:r>
                      <a:endParaRPr lang="en-US" sz="1000" b="0" i="0" u="none" strike="noStrike" dirty="0">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3560178805"/>
                  </a:ext>
                </a:extLst>
              </a:tr>
              <a:tr h="209700">
                <a:tc>
                  <a:txBody>
                    <a:bodyPr/>
                    <a:lstStyle/>
                    <a:p>
                      <a:pPr algn="l" fontAlgn="b"/>
                      <a:r>
                        <a:rPr lang="en-US" sz="1000" u="none" strike="noStrike" dirty="0" err="1">
                          <a:effectLst/>
                        </a:rPr>
                        <a:t>EMP</a:t>
                      </a:r>
                      <a:r>
                        <a:rPr lang="en-US" altLang="zh-CN" sz="1000" u="none" strike="noStrike" dirty="0" err="1">
                          <a:effectLst/>
                        </a:rPr>
                        <a:t>_</a:t>
                      </a:r>
                      <a:r>
                        <a:rPr lang="en-US" sz="1000" u="none" strike="noStrike" dirty="0" err="1">
                          <a:effectLst/>
                        </a:rPr>
                        <a:t>STATE</a:t>
                      </a:r>
                      <a:r>
                        <a:rPr lang="en-US" altLang="zh-CN" sz="1000" u="none" strike="noStrike" dirty="0" err="1">
                          <a:effectLst/>
                        </a:rPr>
                        <a:t>_</a:t>
                      </a:r>
                      <a:r>
                        <a:rPr lang="en-US" sz="1000" u="none" strike="noStrike" dirty="0" err="1">
                          <a:effectLst/>
                        </a:rPr>
                        <a:t>full</a:t>
                      </a:r>
                      <a:endParaRPr lang="en-US" sz="1000" b="0" i="0" u="none" strike="noStrike" dirty="0">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2358</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1774414488"/>
                  </a:ext>
                </a:extLst>
              </a:tr>
              <a:tr h="209700">
                <a:tc>
                  <a:txBody>
                    <a:bodyPr/>
                    <a:lstStyle/>
                    <a:p>
                      <a:pPr algn="l" fontAlgn="b"/>
                      <a:r>
                        <a:rPr lang="en-US" sz="1000" u="none" strike="noStrike" dirty="0" err="1">
                          <a:effectLst/>
                        </a:rPr>
                        <a:t>EMP</a:t>
                      </a:r>
                      <a:r>
                        <a:rPr lang="en-US" altLang="zh-CN" sz="1000" u="none" strike="noStrike" dirty="0" err="1">
                          <a:effectLst/>
                        </a:rPr>
                        <a:t>_</a:t>
                      </a:r>
                      <a:r>
                        <a:rPr lang="en-US" sz="1000" u="none" strike="noStrike" dirty="0" err="1">
                          <a:effectLst/>
                        </a:rPr>
                        <a:t>State</a:t>
                      </a:r>
                      <a:r>
                        <a:rPr lang="en-US" altLang="zh-CN" sz="1000" u="none" strike="noStrike" dirty="0" err="1">
                          <a:effectLst/>
                        </a:rPr>
                        <a:t>_</a:t>
                      </a:r>
                      <a:r>
                        <a:rPr lang="en-US" sz="1000" u="none" strike="noStrike" dirty="0" err="1">
                          <a:effectLst/>
                        </a:rPr>
                        <a:t>and</a:t>
                      </a:r>
                      <a:r>
                        <a:rPr lang="en-US" altLang="zh-CN" sz="1000" u="none" strike="noStrike" dirty="0" err="1">
                          <a:effectLst/>
                        </a:rPr>
                        <a:t>_</a:t>
                      </a:r>
                      <a:r>
                        <a:rPr lang="en-US" sz="1000" u="none" strike="noStrike" dirty="0" err="1">
                          <a:effectLst/>
                        </a:rPr>
                        <a:t>city</a:t>
                      </a:r>
                      <a:endParaRPr lang="en-US" sz="1000" b="0" i="0" u="none" strike="noStrike" dirty="0">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466458652"/>
                  </a:ext>
                </a:extLst>
              </a:tr>
              <a:tr h="209700">
                <a:tc>
                  <a:txBody>
                    <a:bodyPr/>
                    <a:lstStyle/>
                    <a:p>
                      <a:pPr algn="l" fontAlgn="b"/>
                      <a:r>
                        <a:rPr lang="en-US" sz="1000" u="none" strike="noStrike" dirty="0" err="1">
                          <a:effectLst/>
                        </a:rPr>
                        <a:t>Worksite</a:t>
                      </a:r>
                      <a:r>
                        <a:rPr lang="en-US" altLang="zh-CN" sz="1000" u="none" strike="noStrike" dirty="0" err="1">
                          <a:effectLst/>
                        </a:rPr>
                        <a:t>_</a:t>
                      </a:r>
                      <a:r>
                        <a:rPr lang="en-US" sz="1000" u="none" strike="noStrike" dirty="0" err="1">
                          <a:effectLst/>
                        </a:rPr>
                        <a:t>STATE</a:t>
                      </a:r>
                      <a:r>
                        <a:rPr lang="en-US" altLang="zh-CN" sz="1000" u="none" strike="noStrike" dirty="0" err="1">
                          <a:effectLst/>
                        </a:rPr>
                        <a:t>_</a:t>
                      </a:r>
                      <a:r>
                        <a:rPr lang="en-US" sz="1000" u="none" strike="noStrike" dirty="0" err="1">
                          <a:effectLst/>
                        </a:rPr>
                        <a:t>full</a:t>
                      </a:r>
                      <a:endParaRPr lang="en-US" sz="1000" b="0" i="0" u="none" strike="noStrike" dirty="0">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2453</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2624814584"/>
                  </a:ext>
                </a:extLst>
              </a:tr>
              <a:tr h="209700">
                <a:tc>
                  <a:txBody>
                    <a:bodyPr/>
                    <a:lstStyle/>
                    <a:p>
                      <a:pPr algn="l" fontAlgn="b"/>
                      <a:r>
                        <a:rPr lang="en-US" sz="1000" u="none" strike="noStrike" dirty="0" err="1">
                          <a:effectLst/>
                        </a:rPr>
                        <a:t>Worksite</a:t>
                      </a:r>
                      <a:r>
                        <a:rPr lang="en-US" altLang="zh-CN" sz="1000" u="none" strike="noStrike" dirty="0" err="1">
                          <a:effectLst/>
                        </a:rPr>
                        <a:t>_</a:t>
                      </a:r>
                      <a:r>
                        <a:rPr lang="en-US" sz="1000" u="none" strike="noStrike" dirty="0" err="1">
                          <a:effectLst/>
                        </a:rPr>
                        <a:t>State</a:t>
                      </a:r>
                      <a:r>
                        <a:rPr lang="en-US" altLang="zh-CN" sz="1000" u="none" strike="noStrike" dirty="0" err="1">
                          <a:effectLst/>
                        </a:rPr>
                        <a:t>_</a:t>
                      </a:r>
                      <a:r>
                        <a:rPr lang="en-US" sz="1000" u="none" strike="noStrike" dirty="0" err="1">
                          <a:effectLst/>
                        </a:rPr>
                        <a:t>and</a:t>
                      </a:r>
                      <a:r>
                        <a:rPr lang="en-US" altLang="zh-CN" sz="1000" u="none" strike="noStrike" dirty="0" err="1">
                          <a:effectLst/>
                        </a:rPr>
                        <a:t>_</a:t>
                      </a:r>
                      <a:r>
                        <a:rPr lang="en-US" sz="1000" u="none" strike="noStrike" dirty="0" err="1">
                          <a:effectLst/>
                        </a:rPr>
                        <a:t>city</a:t>
                      </a:r>
                      <a:endParaRPr lang="en-US" sz="1000" b="0" i="0" u="none" strike="noStrike" dirty="0">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952038241"/>
                  </a:ext>
                </a:extLst>
              </a:tr>
              <a:tr h="209700">
                <a:tc>
                  <a:txBody>
                    <a:bodyPr/>
                    <a:lstStyle/>
                    <a:p>
                      <a:pPr algn="l" fontAlgn="b"/>
                      <a:r>
                        <a:rPr lang="en-US" sz="1000" u="none" strike="noStrike" dirty="0">
                          <a:effectLst/>
                        </a:rPr>
                        <a:t>EMPLOYER</a:t>
                      </a:r>
                      <a:r>
                        <a:rPr lang="en-US" altLang="zh-CN" sz="1000" u="none" strike="noStrike" dirty="0">
                          <a:effectLst/>
                        </a:rPr>
                        <a:t>_</a:t>
                      </a:r>
                      <a:r>
                        <a:rPr lang="en-US" sz="1000" u="none" strike="noStrike" dirty="0">
                          <a:effectLst/>
                        </a:rPr>
                        <a:t>PHONE</a:t>
                      </a:r>
                      <a:endParaRPr lang="en-US" sz="1000" b="0" i="0" u="none" strike="noStrike" dirty="0">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1185689607"/>
                  </a:ext>
                </a:extLst>
              </a:tr>
              <a:tr h="209700">
                <a:tc>
                  <a:txBody>
                    <a:bodyPr/>
                    <a:lstStyle/>
                    <a:p>
                      <a:pPr algn="l" fontAlgn="b"/>
                      <a:r>
                        <a:rPr lang="en-US" sz="1000" u="none" strike="noStrike">
                          <a:effectLst/>
                        </a:rPr>
                        <a:t>AGENT_ATTORNEY_NAME</a:t>
                      </a:r>
                      <a:endParaRPr lang="en-US" sz="1000" b="0" i="0" u="none" strike="noStrike">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227034</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1964109581"/>
                  </a:ext>
                </a:extLst>
              </a:tr>
              <a:tr h="209700">
                <a:tc>
                  <a:txBody>
                    <a:bodyPr/>
                    <a:lstStyle/>
                    <a:p>
                      <a:pPr algn="l" fontAlgn="b"/>
                      <a:r>
                        <a:rPr lang="en-US" sz="1000" u="none" strike="noStrike">
                          <a:effectLst/>
                        </a:rPr>
                        <a:t>AGENT_ATTORNEY_CITY</a:t>
                      </a:r>
                      <a:endParaRPr lang="en-US" sz="1000" b="0" i="0" u="none" strike="noStrike">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840452</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2655504336"/>
                  </a:ext>
                </a:extLst>
              </a:tr>
              <a:tr h="209700">
                <a:tc>
                  <a:txBody>
                    <a:bodyPr/>
                    <a:lstStyle/>
                    <a:p>
                      <a:pPr algn="l" fontAlgn="b"/>
                      <a:r>
                        <a:rPr lang="en-US" sz="1000" u="none" strike="noStrike">
                          <a:effectLst/>
                        </a:rPr>
                        <a:t>AGENT_ATTORNEY_STATE</a:t>
                      </a:r>
                      <a:endParaRPr lang="en-US" sz="1000" b="0" i="0" u="none" strike="noStrike">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840452</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2027512969"/>
                  </a:ext>
                </a:extLst>
              </a:tr>
              <a:tr h="209700">
                <a:tc>
                  <a:txBody>
                    <a:bodyPr/>
                    <a:lstStyle/>
                    <a:p>
                      <a:pPr algn="l" fontAlgn="b"/>
                      <a:r>
                        <a:rPr lang="en-US" sz="1000" u="none" strike="noStrike">
                          <a:effectLst/>
                        </a:rPr>
                        <a:t>JOB_TITLE</a:t>
                      </a:r>
                      <a:endParaRPr lang="en-US" sz="1000" b="0" i="0" u="none" strike="noStrike">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11</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3202152507"/>
                  </a:ext>
                </a:extLst>
              </a:tr>
              <a:tr h="209700">
                <a:tc>
                  <a:txBody>
                    <a:bodyPr/>
                    <a:lstStyle/>
                    <a:p>
                      <a:pPr algn="l" fontAlgn="b"/>
                      <a:r>
                        <a:rPr lang="en-US" sz="1000" u="none" strike="noStrike">
                          <a:effectLst/>
                        </a:rPr>
                        <a:t>EMPLOYER_POSTAL_CODE</a:t>
                      </a:r>
                      <a:endParaRPr lang="en-US" sz="1000" b="0" i="0" u="none" strike="noStrike">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57</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544572019"/>
                  </a:ext>
                </a:extLst>
              </a:tr>
              <a:tr h="209700">
                <a:tc>
                  <a:txBody>
                    <a:bodyPr/>
                    <a:lstStyle/>
                    <a:p>
                      <a:pPr algn="l" fontAlgn="b"/>
                      <a:r>
                        <a:rPr lang="en-US" sz="1000" u="none" strike="noStrike">
                          <a:effectLst/>
                        </a:rPr>
                        <a:t>WORKSITE_POSTAL_CODE</a:t>
                      </a:r>
                      <a:endParaRPr lang="en-US" sz="1000" b="0" i="0" u="none" strike="noStrike">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70</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924349170"/>
                  </a:ext>
                </a:extLst>
              </a:tr>
              <a:tr h="209700">
                <a:tc>
                  <a:txBody>
                    <a:bodyPr/>
                    <a:lstStyle/>
                    <a:p>
                      <a:pPr algn="l" fontAlgn="b"/>
                      <a:r>
                        <a:rPr lang="en-US" sz="1000" u="none" strike="noStrike">
                          <a:effectLst/>
                        </a:rPr>
                        <a:t>YEAR</a:t>
                      </a:r>
                      <a:endParaRPr lang="en-US" sz="1000" b="0" i="0" u="none" strike="noStrike">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1438311891"/>
                  </a:ext>
                </a:extLst>
              </a:tr>
              <a:tr h="209700">
                <a:tc>
                  <a:txBody>
                    <a:bodyPr/>
                    <a:lstStyle/>
                    <a:p>
                      <a:pPr algn="l" fontAlgn="b"/>
                      <a:r>
                        <a:rPr lang="en-US" sz="1000" u="none" strike="noStrike">
                          <a:effectLst/>
                        </a:rPr>
                        <a:t>WORKSITE_COUNTY</a:t>
                      </a:r>
                      <a:endParaRPr lang="en-US" sz="1000" b="0" i="0" u="none" strike="noStrike">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4616</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1030789508"/>
                  </a:ext>
                </a:extLst>
              </a:tr>
              <a:tr h="209700">
                <a:tc>
                  <a:txBody>
                    <a:bodyPr/>
                    <a:lstStyle/>
                    <a:p>
                      <a:pPr algn="l" fontAlgn="b"/>
                      <a:r>
                        <a:rPr lang="en-US" sz="1000" u="none" strike="noStrike">
                          <a:effectLst/>
                        </a:rPr>
                        <a:t>WORKSITE_CITY</a:t>
                      </a:r>
                      <a:endParaRPr lang="en-US" sz="1000" b="0" i="0" u="none" strike="noStrike">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41</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2550929521"/>
                  </a:ext>
                </a:extLst>
              </a:tr>
              <a:tr h="209700">
                <a:tc>
                  <a:txBody>
                    <a:bodyPr/>
                    <a:lstStyle/>
                    <a:p>
                      <a:pPr algn="l" fontAlgn="b"/>
                      <a:r>
                        <a:rPr lang="en-US" sz="1000" u="none" strike="noStrike">
                          <a:effectLst/>
                        </a:rPr>
                        <a:t>WAGE_RATE_OF_PAY</a:t>
                      </a:r>
                      <a:endParaRPr lang="en-US" sz="1000" b="0" i="0" u="none" strike="noStrike">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3092664450"/>
                  </a:ext>
                </a:extLst>
              </a:tr>
              <a:tr h="209700">
                <a:tc>
                  <a:txBody>
                    <a:bodyPr/>
                    <a:lstStyle/>
                    <a:p>
                      <a:pPr algn="l" fontAlgn="b"/>
                      <a:r>
                        <a:rPr lang="en-US" sz="1000" u="none" strike="noStrike">
                          <a:effectLst/>
                        </a:rPr>
                        <a:t>SOC_NAME</a:t>
                      </a:r>
                      <a:endParaRPr lang="en-US" sz="1000" b="0" i="0" u="none" strike="noStrike">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20</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2904141809"/>
                  </a:ext>
                </a:extLst>
              </a:tr>
              <a:tr h="209700">
                <a:tc>
                  <a:txBody>
                    <a:bodyPr/>
                    <a:lstStyle/>
                    <a:p>
                      <a:pPr algn="l" fontAlgn="b"/>
                      <a:r>
                        <a:rPr lang="en-US" sz="1000" u="none" strike="noStrike">
                          <a:effectLst/>
                        </a:rPr>
                        <a:t>EMPLOYER_CITY</a:t>
                      </a:r>
                      <a:endParaRPr lang="en-US" sz="1000" b="0" i="0" u="none" strike="noStrike">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29</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3318041036"/>
                  </a:ext>
                </a:extLst>
              </a:tr>
              <a:tr h="209700">
                <a:tc>
                  <a:txBody>
                    <a:bodyPr/>
                    <a:lstStyle/>
                    <a:p>
                      <a:pPr algn="l" fontAlgn="b"/>
                      <a:r>
                        <a:rPr lang="en-US" sz="1000" u="none" strike="noStrike" dirty="0">
                          <a:effectLst/>
                        </a:rPr>
                        <a:t>CASE_NUMBER</a:t>
                      </a:r>
                      <a:endParaRPr lang="en-US" sz="1000" b="0" i="0" u="none" strike="noStrike" dirty="0">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2905570552"/>
                  </a:ext>
                </a:extLst>
              </a:tr>
            </a:tbl>
          </a:graphicData>
        </a:graphic>
      </p:graphicFrame>
      <p:sp>
        <p:nvSpPr>
          <p:cNvPr id="8" name="TextBox 7">
            <a:extLst>
              <a:ext uri="{FF2B5EF4-FFF2-40B4-BE49-F238E27FC236}">
                <a16:creationId xmlns:a16="http://schemas.microsoft.com/office/drawing/2014/main" id="{757C4F89-BA83-8648-B4FB-E9C02A683AB1}"/>
              </a:ext>
            </a:extLst>
          </p:cNvPr>
          <p:cNvSpPr txBox="1"/>
          <p:nvPr/>
        </p:nvSpPr>
        <p:spPr>
          <a:xfrm>
            <a:off x="6441311" y="4807182"/>
            <a:ext cx="1317990" cy="307777"/>
          </a:xfrm>
          <a:prstGeom prst="rect">
            <a:avLst/>
          </a:prstGeom>
          <a:noFill/>
        </p:spPr>
        <p:txBody>
          <a:bodyPr wrap="none" rtlCol="0">
            <a:spAutoFit/>
          </a:bodyPr>
          <a:lstStyle/>
          <a:p>
            <a:r>
              <a:rPr lang="en-US" altLang="zh-CN" sz="1400" dirty="0"/>
              <a:t>deleted</a:t>
            </a:r>
            <a:r>
              <a:rPr lang="zh-CN" altLang="en-US" sz="1400" dirty="0"/>
              <a:t> </a:t>
            </a:r>
            <a:r>
              <a:rPr lang="en-US" altLang="zh-CN" sz="1400" dirty="0"/>
              <a:t>features</a:t>
            </a:r>
            <a:endParaRPr lang="en-US" sz="1400" dirty="0"/>
          </a:p>
        </p:txBody>
      </p:sp>
    </p:spTree>
    <p:extLst>
      <p:ext uri="{BB962C8B-B14F-4D97-AF65-F5344CB8AC3E}">
        <p14:creationId xmlns:p14="http://schemas.microsoft.com/office/powerpoint/2010/main" val="4067667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B12F3B-381E-EE46-97A5-DB64BA1E426D}"/>
              </a:ext>
            </a:extLst>
          </p:cNvPr>
          <p:cNvSpPr>
            <a:spLocks noGrp="1"/>
          </p:cNvSpPr>
          <p:nvPr>
            <p:ph type="title"/>
          </p:nvPr>
        </p:nvSpPr>
        <p:spPr/>
        <p:txBody>
          <a:bodyPr>
            <a:normAutofit fontScale="90000"/>
          </a:bodyPr>
          <a:lstStyle/>
          <a:p>
            <a:r>
              <a:rPr lang="en-US" altLang="zh-CN" dirty="0"/>
              <a:t>EDA</a:t>
            </a:r>
            <a:endParaRPr lang="en-US" dirty="0"/>
          </a:p>
        </p:txBody>
      </p:sp>
      <p:pic>
        <p:nvPicPr>
          <p:cNvPr id="1028" name="Picture 4">
            <a:extLst>
              <a:ext uri="{FF2B5EF4-FFF2-40B4-BE49-F238E27FC236}">
                <a16:creationId xmlns:a16="http://schemas.microsoft.com/office/drawing/2014/main" id="{B6177F8D-B57D-0049-BFCC-8913A274B3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6008" y="1276350"/>
            <a:ext cx="4574749" cy="24382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F5C92F6-2846-9649-BBD9-FDD15D60E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705" y="1324620"/>
            <a:ext cx="3915303" cy="25425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AD1E646-96A9-6B46-B85E-F84E9CB78FF0}"/>
              </a:ext>
            </a:extLst>
          </p:cNvPr>
          <p:cNvSpPr txBox="1"/>
          <p:nvPr/>
        </p:nvSpPr>
        <p:spPr>
          <a:xfrm>
            <a:off x="708691" y="3993136"/>
            <a:ext cx="2884123" cy="523220"/>
          </a:xfrm>
          <a:prstGeom prst="rect">
            <a:avLst/>
          </a:prstGeom>
          <a:noFill/>
        </p:spPr>
        <p:txBody>
          <a:bodyPr wrap="none" rtlCol="0">
            <a:spAutoFit/>
          </a:bodyPr>
          <a:lstStyle/>
          <a:p>
            <a:r>
              <a:rPr lang="en-US" altLang="zh-CN" sz="1400" dirty="0"/>
              <a:t>The wage in</a:t>
            </a:r>
            <a:r>
              <a:rPr lang="zh-CN" altLang="en-US" sz="1400" dirty="0"/>
              <a:t> </a:t>
            </a:r>
            <a:r>
              <a:rPr lang="en-US" altLang="zh-CN" sz="1400" dirty="0"/>
              <a:t>most</a:t>
            </a:r>
            <a:r>
              <a:rPr lang="zh-CN" altLang="en-US" sz="1400" dirty="0"/>
              <a:t> </a:t>
            </a:r>
            <a:r>
              <a:rPr lang="en-US" altLang="zh-CN" sz="1400" dirty="0"/>
              <a:t>of</a:t>
            </a:r>
            <a:r>
              <a:rPr lang="zh-CN" altLang="en-US" sz="1400" dirty="0"/>
              <a:t> </a:t>
            </a:r>
            <a:r>
              <a:rPr lang="en-US" altLang="zh-CN" sz="1400" dirty="0"/>
              <a:t>the</a:t>
            </a:r>
            <a:r>
              <a:rPr lang="zh-CN" altLang="en-US" sz="1400" dirty="0"/>
              <a:t> </a:t>
            </a:r>
            <a:r>
              <a:rPr lang="en-US" altLang="zh-CN" sz="1400" dirty="0"/>
              <a:t>applications</a:t>
            </a:r>
            <a:r>
              <a:rPr lang="zh-CN" altLang="en-US" sz="1400" dirty="0"/>
              <a:t> </a:t>
            </a:r>
            <a:endParaRPr lang="en-US" altLang="zh-CN" sz="1400" dirty="0"/>
          </a:p>
          <a:p>
            <a:r>
              <a:rPr lang="en-US" altLang="zh-CN" sz="1400" dirty="0"/>
              <a:t>is between</a:t>
            </a:r>
            <a:r>
              <a:rPr lang="zh-CN" altLang="en-US" sz="1400" dirty="0"/>
              <a:t> </a:t>
            </a:r>
            <a:r>
              <a:rPr lang="en-US" altLang="zh-CN" sz="1400" dirty="0"/>
              <a:t>$50,000 and $100,000 </a:t>
            </a:r>
            <a:endParaRPr lang="en-US" sz="1400" dirty="0"/>
          </a:p>
        </p:txBody>
      </p:sp>
      <p:sp>
        <p:nvSpPr>
          <p:cNvPr id="4" name="TextBox 3">
            <a:extLst>
              <a:ext uri="{FF2B5EF4-FFF2-40B4-BE49-F238E27FC236}">
                <a16:creationId xmlns:a16="http://schemas.microsoft.com/office/drawing/2014/main" id="{A3007E2B-8F24-C741-9522-1079D51AE247}"/>
              </a:ext>
            </a:extLst>
          </p:cNvPr>
          <p:cNvSpPr txBox="1"/>
          <p:nvPr/>
        </p:nvSpPr>
        <p:spPr>
          <a:xfrm>
            <a:off x="4766808" y="3993136"/>
            <a:ext cx="3344185" cy="523220"/>
          </a:xfrm>
          <a:prstGeom prst="rect">
            <a:avLst/>
          </a:prstGeom>
          <a:noFill/>
        </p:spPr>
        <p:txBody>
          <a:bodyPr wrap="none" rtlCol="0">
            <a:spAutoFit/>
          </a:bodyPr>
          <a:lstStyle/>
          <a:p>
            <a:r>
              <a:rPr lang="en-US" altLang="zh-CN" sz="1400" dirty="0"/>
              <a:t>A</a:t>
            </a:r>
            <a:r>
              <a:rPr lang="en-US" sz="1400" dirty="0"/>
              <a:t>pplications from employers in some states</a:t>
            </a:r>
          </a:p>
          <a:p>
            <a:r>
              <a:rPr lang="en-US" sz="1400" dirty="0"/>
              <a:t> are more likely to be certified than others.</a:t>
            </a:r>
          </a:p>
        </p:txBody>
      </p:sp>
    </p:spTree>
    <p:extLst>
      <p:ext uri="{BB962C8B-B14F-4D97-AF65-F5344CB8AC3E}">
        <p14:creationId xmlns:p14="http://schemas.microsoft.com/office/powerpoint/2010/main" val="345782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A9139A-3A0E-0B48-9264-D9CA4B70B3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0" y="913184"/>
            <a:ext cx="3890274" cy="290493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8889857-8DC7-B146-BFAA-15DF0E2C59C5}"/>
              </a:ext>
            </a:extLst>
          </p:cNvPr>
          <p:cNvSpPr txBox="1"/>
          <p:nvPr/>
        </p:nvSpPr>
        <p:spPr>
          <a:xfrm>
            <a:off x="513945" y="4019550"/>
            <a:ext cx="3589444" cy="646331"/>
          </a:xfrm>
          <a:prstGeom prst="rect">
            <a:avLst/>
          </a:prstGeom>
          <a:noFill/>
        </p:spPr>
        <p:txBody>
          <a:bodyPr wrap="none" rtlCol="0">
            <a:spAutoFit/>
          </a:bodyPr>
          <a:lstStyle/>
          <a:p>
            <a:r>
              <a:rPr lang="en-US" dirty="0"/>
              <a:t>Most</a:t>
            </a:r>
            <a:r>
              <a:rPr lang="zh-CN" altLang="en-US" dirty="0"/>
              <a:t> </a:t>
            </a:r>
            <a:r>
              <a:rPr lang="en-US" altLang="zh-CN" dirty="0"/>
              <a:t>of</a:t>
            </a:r>
            <a:r>
              <a:rPr lang="zh-CN" altLang="en-US" dirty="0"/>
              <a:t> </a:t>
            </a:r>
            <a:r>
              <a:rPr lang="en-US" altLang="zh-CN" dirty="0"/>
              <a:t>the</a:t>
            </a:r>
            <a:r>
              <a:rPr lang="zh-CN" altLang="en-US" dirty="0"/>
              <a:t> </a:t>
            </a:r>
            <a:r>
              <a:rPr lang="en-US" altLang="zh-CN" dirty="0"/>
              <a:t>applications</a:t>
            </a:r>
            <a:r>
              <a:rPr lang="zh-CN" altLang="en-US" dirty="0"/>
              <a:t> </a:t>
            </a:r>
            <a:r>
              <a:rPr lang="en-US" altLang="zh-CN" dirty="0"/>
              <a:t>are</a:t>
            </a:r>
            <a:r>
              <a:rPr lang="zh-CN" altLang="en-US" dirty="0"/>
              <a:t> </a:t>
            </a:r>
            <a:r>
              <a:rPr lang="en-US" altLang="zh-CN" dirty="0"/>
              <a:t>certified</a:t>
            </a:r>
          </a:p>
          <a:p>
            <a:r>
              <a:rPr lang="en-US" altLang="zh-CN" dirty="0">
                <a:sym typeface="Wingdings" pitchFamily="2" charset="2"/>
              </a:rPr>
              <a:t></a:t>
            </a:r>
            <a:r>
              <a:rPr lang="zh-CN" altLang="en-US" dirty="0">
                <a:sym typeface="Wingdings" pitchFamily="2" charset="2"/>
              </a:rPr>
              <a:t> </a:t>
            </a:r>
            <a:r>
              <a:rPr lang="en-US" altLang="zh-CN" dirty="0">
                <a:sym typeface="Wingdings" pitchFamily="2" charset="2"/>
              </a:rPr>
              <a:t>Imbalanced</a:t>
            </a:r>
            <a:r>
              <a:rPr lang="zh-CN" altLang="en-US" dirty="0">
                <a:sym typeface="Wingdings" pitchFamily="2" charset="2"/>
              </a:rPr>
              <a:t> </a:t>
            </a:r>
            <a:r>
              <a:rPr lang="en-US" altLang="zh-CN" dirty="0">
                <a:sym typeface="Wingdings" pitchFamily="2" charset="2"/>
              </a:rPr>
              <a:t>dataset</a:t>
            </a:r>
            <a:endParaRPr lang="en-US" dirty="0"/>
          </a:p>
        </p:txBody>
      </p:sp>
      <p:sp>
        <p:nvSpPr>
          <p:cNvPr id="7" name="Title 2">
            <a:extLst>
              <a:ext uri="{FF2B5EF4-FFF2-40B4-BE49-F238E27FC236}">
                <a16:creationId xmlns:a16="http://schemas.microsoft.com/office/drawing/2014/main" id="{135B791A-F0B4-4E40-99DD-5A1C0E733688}"/>
              </a:ext>
            </a:extLst>
          </p:cNvPr>
          <p:cNvSpPr>
            <a:spLocks noGrp="1"/>
          </p:cNvSpPr>
          <p:nvPr>
            <p:ph type="title"/>
          </p:nvPr>
        </p:nvSpPr>
        <p:spPr>
          <a:xfrm>
            <a:off x="287899" y="461818"/>
            <a:ext cx="6554707" cy="452582"/>
          </a:xfrm>
        </p:spPr>
        <p:txBody>
          <a:bodyPr>
            <a:normAutofit fontScale="90000"/>
          </a:bodyPr>
          <a:lstStyle/>
          <a:p>
            <a:pPr algn="l"/>
            <a:r>
              <a:rPr lang="en-US" altLang="zh-CN" dirty="0"/>
              <a:t>EDA</a:t>
            </a:r>
            <a:endParaRPr lang="en-US" dirty="0"/>
          </a:p>
        </p:txBody>
      </p:sp>
      <p:pic>
        <p:nvPicPr>
          <p:cNvPr id="8" name="Picture 2">
            <a:extLst>
              <a:ext uri="{FF2B5EF4-FFF2-40B4-BE49-F238E27FC236}">
                <a16:creationId xmlns:a16="http://schemas.microsoft.com/office/drawing/2014/main" id="{CC2471D5-C8DB-414D-BD8C-A06ECBEFE6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914400"/>
            <a:ext cx="3890274" cy="291365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1BC8831-EEDC-0148-A3D7-007E1CEADA53}"/>
              </a:ext>
            </a:extLst>
          </p:cNvPr>
          <p:cNvSpPr txBox="1"/>
          <p:nvPr/>
        </p:nvSpPr>
        <p:spPr>
          <a:xfrm>
            <a:off x="4692017" y="4019550"/>
            <a:ext cx="4301177" cy="738664"/>
          </a:xfrm>
          <a:prstGeom prst="rect">
            <a:avLst/>
          </a:prstGeom>
          <a:noFill/>
        </p:spPr>
        <p:txBody>
          <a:bodyPr wrap="none" rtlCol="0">
            <a:spAutoFit/>
          </a:bodyPr>
          <a:lstStyle/>
          <a:p>
            <a:r>
              <a:rPr lang="en-US" altLang="zh-CN" sz="1400" dirty="0"/>
              <a:t>The majority of the applications have SOC code</a:t>
            </a:r>
          </a:p>
          <a:p>
            <a:r>
              <a:rPr lang="en-US" altLang="zh-CN" sz="1400" dirty="0"/>
              <a:t> that starts with 15 meaning that most of the applications </a:t>
            </a:r>
          </a:p>
          <a:p>
            <a:r>
              <a:rPr lang="en-US" altLang="zh-CN" sz="1400" dirty="0"/>
              <a:t>are computer or software related.</a:t>
            </a:r>
            <a:endParaRPr lang="en-US" sz="1400" dirty="0"/>
          </a:p>
        </p:txBody>
      </p:sp>
    </p:spTree>
    <p:extLst>
      <p:ext uri="{BB962C8B-B14F-4D97-AF65-F5344CB8AC3E}">
        <p14:creationId xmlns:p14="http://schemas.microsoft.com/office/powerpoint/2010/main" val="364885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A72B07CE-6284-FA4F-A79C-92BC8DCEAA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23950"/>
            <a:ext cx="3669920" cy="272781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F4A97EF-BE99-8D42-ACAE-2575CD37FE8C}"/>
              </a:ext>
            </a:extLst>
          </p:cNvPr>
          <p:cNvSpPr txBox="1"/>
          <p:nvPr/>
        </p:nvSpPr>
        <p:spPr>
          <a:xfrm>
            <a:off x="685800" y="4095750"/>
            <a:ext cx="3598999" cy="646331"/>
          </a:xfrm>
          <a:prstGeom prst="rect">
            <a:avLst/>
          </a:prstGeom>
          <a:noFill/>
        </p:spPr>
        <p:txBody>
          <a:bodyPr wrap="none" rtlCol="0">
            <a:spAutoFit/>
          </a:bodyPr>
          <a:lstStyle/>
          <a:p>
            <a:r>
              <a:rPr lang="en-US" dirty="0"/>
              <a:t>Top</a:t>
            </a:r>
            <a:r>
              <a:rPr lang="zh-CN" altLang="en-US" dirty="0"/>
              <a:t> </a:t>
            </a:r>
            <a:r>
              <a:rPr lang="en-US" altLang="zh-CN" dirty="0"/>
              <a:t>67</a:t>
            </a:r>
            <a:r>
              <a:rPr lang="zh-CN" altLang="en-US" dirty="0"/>
              <a:t> </a:t>
            </a:r>
            <a:r>
              <a:rPr lang="en-US" altLang="zh-CN" dirty="0"/>
              <a:t>companies</a:t>
            </a:r>
            <a:r>
              <a:rPr lang="zh-CN" altLang="en-US" dirty="0"/>
              <a:t> </a:t>
            </a:r>
            <a:r>
              <a:rPr lang="en-US" altLang="zh-CN" dirty="0"/>
              <a:t>submitted</a:t>
            </a:r>
            <a:r>
              <a:rPr lang="zh-CN" altLang="en-US" dirty="0"/>
              <a:t> </a:t>
            </a:r>
            <a:r>
              <a:rPr lang="en-US" altLang="zh-CN" dirty="0"/>
              <a:t>around</a:t>
            </a:r>
            <a:r>
              <a:rPr lang="zh-CN" altLang="en-US" dirty="0"/>
              <a:t> </a:t>
            </a:r>
            <a:endParaRPr lang="en-US" altLang="zh-CN" dirty="0"/>
          </a:p>
          <a:p>
            <a:r>
              <a:rPr lang="en-US" altLang="zh-CN" dirty="0"/>
              <a:t>80%</a:t>
            </a:r>
            <a:r>
              <a:rPr lang="zh-CN" altLang="en-US" dirty="0"/>
              <a:t> </a:t>
            </a:r>
            <a:r>
              <a:rPr lang="en-US" altLang="zh-CN" dirty="0"/>
              <a:t>of</a:t>
            </a:r>
            <a:r>
              <a:rPr lang="zh-CN" altLang="en-US" dirty="0"/>
              <a:t> </a:t>
            </a:r>
            <a:r>
              <a:rPr lang="en-US" altLang="zh-CN" dirty="0"/>
              <a:t>total</a:t>
            </a:r>
            <a:r>
              <a:rPr lang="zh-CN" altLang="en-US" dirty="0"/>
              <a:t> </a:t>
            </a:r>
            <a:r>
              <a:rPr lang="en-US" altLang="zh-CN" dirty="0"/>
              <a:t>applications</a:t>
            </a:r>
            <a:endParaRPr lang="en-US" dirty="0"/>
          </a:p>
        </p:txBody>
      </p:sp>
      <p:pic>
        <p:nvPicPr>
          <p:cNvPr id="3076" name="Picture 4">
            <a:extLst>
              <a:ext uri="{FF2B5EF4-FFF2-40B4-BE49-F238E27FC236}">
                <a16:creationId xmlns:a16="http://schemas.microsoft.com/office/drawing/2014/main" id="{1E536CD9-B947-1845-AB6A-89AC28D0F2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1303" y="749166"/>
            <a:ext cx="4227512" cy="439433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2">
            <a:extLst>
              <a:ext uri="{FF2B5EF4-FFF2-40B4-BE49-F238E27FC236}">
                <a16:creationId xmlns:a16="http://schemas.microsoft.com/office/drawing/2014/main" id="{48857C18-2AF8-0F48-9F38-1349A189CB8C}"/>
              </a:ext>
            </a:extLst>
          </p:cNvPr>
          <p:cNvSpPr>
            <a:spLocks noGrp="1"/>
          </p:cNvSpPr>
          <p:nvPr>
            <p:ph type="title"/>
          </p:nvPr>
        </p:nvSpPr>
        <p:spPr>
          <a:xfrm>
            <a:off x="287899" y="461818"/>
            <a:ext cx="6554707" cy="452582"/>
          </a:xfrm>
        </p:spPr>
        <p:txBody>
          <a:bodyPr>
            <a:normAutofit fontScale="90000"/>
          </a:bodyPr>
          <a:lstStyle/>
          <a:p>
            <a:pPr algn="l"/>
            <a:r>
              <a:rPr lang="en-US" altLang="zh-CN" dirty="0"/>
              <a:t>EDA</a:t>
            </a:r>
            <a:endParaRPr lang="en-US" dirty="0"/>
          </a:p>
        </p:txBody>
      </p:sp>
    </p:spTree>
    <p:extLst>
      <p:ext uri="{BB962C8B-B14F-4D97-AF65-F5344CB8AC3E}">
        <p14:creationId xmlns:p14="http://schemas.microsoft.com/office/powerpoint/2010/main" val="540584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A4BA2A-1BFA-6846-BE45-F7B880C61E20}"/>
              </a:ext>
            </a:extLst>
          </p:cNvPr>
          <p:cNvSpPr/>
          <p:nvPr/>
        </p:nvSpPr>
        <p:spPr>
          <a:xfrm>
            <a:off x="381000" y="1123950"/>
            <a:ext cx="4572000" cy="3970318"/>
          </a:xfrm>
          <a:prstGeom prst="rect">
            <a:avLst/>
          </a:prstGeom>
        </p:spPr>
        <p:txBody>
          <a:bodyPr>
            <a:spAutoFit/>
          </a:bodyPr>
          <a:lstStyle/>
          <a:p>
            <a:pPr marL="285750" indent="-285750">
              <a:buFont typeface="Arial" panose="020B0604020202020204" pitchFamily="34" charset="0"/>
              <a:buChar char="•"/>
            </a:pPr>
            <a:r>
              <a:rPr lang="en-US" altLang="zh-CN" dirty="0"/>
              <a:t>Hot-encode</a:t>
            </a:r>
            <a:r>
              <a:rPr lang="zh-CN" altLang="en-US" dirty="0"/>
              <a:t> </a:t>
            </a:r>
            <a:r>
              <a:rPr lang="en-US" altLang="zh-CN" dirty="0"/>
              <a:t>categorical</a:t>
            </a:r>
            <a:r>
              <a:rPr lang="zh-CN" altLang="en-US" dirty="0"/>
              <a:t> </a:t>
            </a:r>
            <a:r>
              <a:rPr lang="en-US" altLang="zh-CN" dirty="0"/>
              <a:t>variables</a:t>
            </a:r>
          </a:p>
          <a:p>
            <a:pPr lvl="1"/>
            <a:r>
              <a:rPr lang="en-US" altLang="zh-CN" dirty="0"/>
              <a:t>-</a:t>
            </a:r>
            <a:r>
              <a:rPr lang="zh-CN" altLang="en-US" dirty="0"/>
              <a:t> </a:t>
            </a:r>
            <a:r>
              <a:rPr lang="en-US" altLang="zh-CN" dirty="0"/>
              <a:t>e.g.,</a:t>
            </a:r>
            <a:r>
              <a:rPr lang="zh-CN" altLang="en-US" dirty="0"/>
              <a:t> </a:t>
            </a:r>
            <a:r>
              <a:rPr lang="en-US" altLang="zh-CN" dirty="0"/>
              <a:t>SOC_CODE,</a:t>
            </a:r>
            <a:r>
              <a:rPr lang="zh-CN" altLang="en-US" dirty="0"/>
              <a:t> </a:t>
            </a:r>
            <a:r>
              <a:rPr lang="en-US" altLang="zh-CN" dirty="0"/>
              <a:t>NAIC_CODE</a:t>
            </a:r>
          </a:p>
          <a:p>
            <a:endParaRPr lang="en-US" altLang="zh-CN" dirty="0"/>
          </a:p>
          <a:p>
            <a:r>
              <a:rPr lang="en-US" altLang="zh-CN" dirty="0"/>
              <a:t>But</a:t>
            </a:r>
            <a:r>
              <a:rPr lang="zh-CN" altLang="en-US" dirty="0"/>
              <a:t> </a:t>
            </a:r>
            <a:r>
              <a:rPr lang="en-US" altLang="zh-CN" dirty="0"/>
              <a:t>too</a:t>
            </a:r>
            <a:r>
              <a:rPr lang="zh-CN" altLang="en-US" dirty="0"/>
              <a:t> </a:t>
            </a:r>
            <a:r>
              <a:rPr lang="en-US" altLang="zh-CN" dirty="0"/>
              <a:t>many</a:t>
            </a:r>
            <a:r>
              <a:rPr lang="zh-CN" altLang="en-US" dirty="0"/>
              <a:t> </a:t>
            </a:r>
            <a:r>
              <a:rPr lang="en-US" altLang="zh-CN" dirty="0"/>
              <a:t>categories</a:t>
            </a:r>
            <a:r>
              <a:rPr lang="zh-CN" altLang="en-US" dirty="0"/>
              <a:t> </a:t>
            </a:r>
            <a:endParaRPr lang="en-US" altLang="zh-CN" dirty="0"/>
          </a:p>
          <a:p>
            <a:pPr marL="285750" indent="-285750">
              <a:buFont typeface="Wingdings" pitchFamily="2" charset="2"/>
              <a:buChar char="à"/>
            </a:pPr>
            <a:r>
              <a:rPr lang="en-US" altLang="zh-CN" dirty="0">
                <a:sym typeface="Wingdings" pitchFamily="2" charset="2"/>
              </a:rPr>
              <a:t>high</a:t>
            </a:r>
            <a:r>
              <a:rPr lang="zh-CN" altLang="en-US" dirty="0">
                <a:sym typeface="Wingdings" pitchFamily="2" charset="2"/>
              </a:rPr>
              <a:t> </a:t>
            </a:r>
            <a:r>
              <a:rPr lang="en-US" altLang="zh-CN" dirty="0">
                <a:sym typeface="Wingdings" pitchFamily="2" charset="2"/>
              </a:rPr>
              <a:t>dimensions</a:t>
            </a:r>
          </a:p>
          <a:p>
            <a:pPr marL="285750" indent="-285750">
              <a:buFont typeface="Wingdings" pitchFamily="2" charset="2"/>
              <a:buChar char="à"/>
            </a:pPr>
            <a:r>
              <a:rPr lang="en-US" altLang="zh-CN" dirty="0">
                <a:sym typeface="Wingdings" pitchFamily="2" charset="2"/>
              </a:rPr>
              <a:t>high</a:t>
            </a:r>
            <a:r>
              <a:rPr lang="zh-CN" altLang="en-US" dirty="0">
                <a:sym typeface="Wingdings" pitchFamily="2" charset="2"/>
              </a:rPr>
              <a:t> </a:t>
            </a:r>
            <a:r>
              <a:rPr lang="en-US" altLang="zh-CN" dirty="0">
                <a:sym typeface="Wingdings" pitchFamily="2" charset="2"/>
              </a:rPr>
              <a:t>training</a:t>
            </a:r>
            <a:r>
              <a:rPr lang="zh-CN" altLang="en-US" dirty="0">
                <a:sym typeface="Wingdings" pitchFamily="2" charset="2"/>
              </a:rPr>
              <a:t> </a:t>
            </a:r>
            <a:r>
              <a:rPr lang="en-US" altLang="zh-CN" dirty="0">
                <a:sym typeface="Wingdings" pitchFamily="2" charset="2"/>
              </a:rPr>
              <a:t>cost</a:t>
            </a:r>
            <a:r>
              <a:rPr lang="zh-CN" altLang="en-US" dirty="0">
                <a:sym typeface="Wingdings" pitchFamily="2" charset="2"/>
              </a:rPr>
              <a:t> </a:t>
            </a:r>
            <a:r>
              <a:rPr lang="en-US" altLang="zh-CN" dirty="0">
                <a:sym typeface="Wingdings" pitchFamily="2" charset="2"/>
              </a:rPr>
              <a:t>&amp;</a:t>
            </a:r>
            <a:r>
              <a:rPr lang="zh-CN" altLang="en-US" dirty="0">
                <a:sym typeface="Wingdings" pitchFamily="2" charset="2"/>
              </a:rPr>
              <a:t> </a:t>
            </a:r>
            <a:r>
              <a:rPr lang="en-US" altLang="zh-CN" dirty="0">
                <a:sym typeface="Wingdings" pitchFamily="2" charset="2"/>
              </a:rPr>
              <a:t>risk</a:t>
            </a:r>
            <a:r>
              <a:rPr lang="zh-CN" altLang="en-US" dirty="0">
                <a:sym typeface="Wingdings" pitchFamily="2" charset="2"/>
              </a:rPr>
              <a:t> </a:t>
            </a:r>
            <a:r>
              <a:rPr lang="en-US" altLang="zh-CN" dirty="0">
                <a:sym typeface="Wingdings" pitchFamily="2" charset="2"/>
              </a:rPr>
              <a:t>of</a:t>
            </a:r>
            <a:r>
              <a:rPr lang="zh-CN" altLang="en-US" dirty="0">
                <a:sym typeface="Wingdings" pitchFamily="2" charset="2"/>
              </a:rPr>
              <a:t> </a:t>
            </a:r>
            <a:r>
              <a:rPr lang="en-US" altLang="zh-CN" dirty="0">
                <a:sym typeface="Wingdings" pitchFamily="2" charset="2"/>
              </a:rPr>
              <a:t>overfitting</a:t>
            </a:r>
          </a:p>
          <a:p>
            <a:pPr marL="285750" indent="-285750">
              <a:buFont typeface="Wingdings" pitchFamily="2" charset="2"/>
              <a:buChar char="à"/>
            </a:pPr>
            <a:endParaRPr lang="en-US" altLang="zh-CN" dirty="0">
              <a:sym typeface="Wingdings" pitchFamily="2" charset="2"/>
            </a:endParaRPr>
          </a:p>
          <a:p>
            <a:pPr marL="285750" indent="-285750">
              <a:buFont typeface="Arial" panose="020B0604020202020204" pitchFamily="34" charset="0"/>
              <a:buChar char="•"/>
            </a:pPr>
            <a:r>
              <a:rPr lang="en-US" altLang="zh-CN" dirty="0">
                <a:sym typeface="Wingdings" pitchFamily="2" charset="2"/>
              </a:rPr>
              <a:t>Transformation</a:t>
            </a:r>
          </a:p>
          <a:p>
            <a:pPr lvl="1"/>
            <a:r>
              <a:rPr lang="en-US" altLang="zh-CN" dirty="0">
                <a:sym typeface="Wingdings" pitchFamily="2" charset="2"/>
              </a:rPr>
              <a:t>-</a:t>
            </a:r>
            <a:r>
              <a:rPr lang="zh-CN" altLang="en-US" dirty="0">
                <a:sym typeface="Wingdings" pitchFamily="2" charset="2"/>
              </a:rPr>
              <a:t> </a:t>
            </a:r>
            <a:r>
              <a:rPr lang="en-US" altLang="zh-CN" dirty="0">
                <a:sym typeface="Wingdings" pitchFamily="2" charset="2"/>
              </a:rPr>
              <a:t>NAIC_CODE,</a:t>
            </a:r>
            <a:r>
              <a:rPr lang="zh-CN" altLang="en-US" dirty="0">
                <a:sym typeface="Wingdings" pitchFamily="2" charset="2"/>
              </a:rPr>
              <a:t> </a:t>
            </a:r>
            <a:r>
              <a:rPr lang="en-US" altLang="zh-CN" dirty="0">
                <a:sym typeface="Wingdings" pitchFamily="2" charset="2"/>
              </a:rPr>
              <a:t>SOC_CODE</a:t>
            </a:r>
          </a:p>
          <a:p>
            <a:pPr lvl="1"/>
            <a:r>
              <a:rPr lang="zh-CN" altLang="en-US" dirty="0">
                <a:sym typeface="Wingdings" pitchFamily="2" charset="2"/>
              </a:rPr>
              <a:t>  </a:t>
            </a:r>
            <a:r>
              <a:rPr lang="en-US" altLang="zh-CN" dirty="0">
                <a:sym typeface="Wingdings" pitchFamily="2" charset="2"/>
              </a:rPr>
              <a:t>keep</a:t>
            </a:r>
            <a:r>
              <a:rPr lang="zh-CN" altLang="en-US" dirty="0">
                <a:sym typeface="Wingdings" pitchFamily="2" charset="2"/>
              </a:rPr>
              <a:t> </a:t>
            </a:r>
            <a:r>
              <a:rPr lang="en-US" altLang="zh-CN" dirty="0">
                <a:sym typeface="Wingdings" pitchFamily="2" charset="2"/>
              </a:rPr>
              <a:t>three</a:t>
            </a:r>
            <a:r>
              <a:rPr lang="zh-CN" altLang="en-US" dirty="0">
                <a:sym typeface="Wingdings" pitchFamily="2" charset="2"/>
              </a:rPr>
              <a:t> </a:t>
            </a:r>
            <a:r>
              <a:rPr lang="en-US" altLang="zh-CN" dirty="0">
                <a:sym typeface="Wingdings" pitchFamily="2" charset="2"/>
              </a:rPr>
              <a:t>digits</a:t>
            </a:r>
            <a:br>
              <a:rPr lang="en-US" altLang="zh-CN" dirty="0">
                <a:sym typeface="Wingdings" pitchFamily="2" charset="2"/>
              </a:rPr>
            </a:br>
            <a:r>
              <a:rPr lang="en-US" altLang="zh-CN" dirty="0">
                <a:sym typeface="Wingdings" pitchFamily="2" charset="2"/>
              </a:rPr>
              <a:t>- Count frequency of each company</a:t>
            </a:r>
          </a:p>
          <a:p>
            <a:pPr lvl="1"/>
            <a:r>
              <a:rPr lang="en-US" altLang="zh-CN" dirty="0">
                <a:sym typeface="Wingdings" pitchFamily="2" charset="2"/>
              </a:rPr>
              <a:t>-</a:t>
            </a:r>
            <a:r>
              <a:rPr lang="zh-CN" altLang="en-US" dirty="0">
                <a:sym typeface="Wingdings" pitchFamily="2" charset="2"/>
              </a:rPr>
              <a:t> </a:t>
            </a:r>
            <a:r>
              <a:rPr lang="en-US" altLang="zh-CN" dirty="0">
                <a:sym typeface="Wingdings" pitchFamily="2" charset="2"/>
              </a:rPr>
              <a:t>Normalize</a:t>
            </a:r>
            <a:r>
              <a:rPr lang="zh-CN" altLang="en-US" dirty="0">
                <a:sym typeface="Wingdings" pitchFamily="2" charset="2"/>
              </a:rPr>
              <a:t> </a:t>
            </a:r>
            <a:r>
              <a:rPr lang="en-US" altLang="zh-CN" dirty="0">
                <a:sym typeface="Wingdings" pitchFamily="2" charset="2"/>
              </a:rPr>
              <a:t>wage</a:t>
            </a:r>
          </a:p>
          <a:p>
            <a:pPr lvl="1"/>
            <a:r>
              <a:rPr lang="en-US" altLang="zh-CN" dirty="0">
                <a:sym typeface="Wingdings" pitchFamily="2" charset="2"/>
              </a:rPr>
              <a:t>-</a:t>
            </a:r>
            <a:r>
              <a:rPr lang="zh-CN" altLang="en-US" dirty="0">
                <a:sym typeface="Wingdings" pitchFamily="2" charset="2"/>
              </a:rPr>
              <a:t> </a:t>
            </a:r>
            <a:r>
              <a:rPr lang="en-US" altLang="zh-CN" dirty="0">
                <a:sym typeface="Wingdings" pitchFamily="2" charset="2"/>
              </a:rPr>
              <a:t>Date</a:t>
            </a:r>
            <a:r>
              <a:rPr lang="zh-CN" altLang="en-US" dirty="0">
                <a:sym typeface="Wingdings" pitchFamily="2" charset="2"/>
              </a:rPr>
              <a:t> </a:t>
            </a:r>
            <a:r>
              <a:rPr lang="en-US" altLang="zh-CN" dirty="0">
                <a:sym typeface="Wingdings" pitchFamily="2" charset="2"/>
              </a:rPr>
              <a:t>information</a:t>
            </a:r>
            <a:r>
              <a:rPr lang="zh-CN" altLang="en-US" dirty="0">
                <a:sym typeface="Wingdings" pitchFamily="2" charset="2"/>
              </a:rPr>
              <a:t> </a:t>
            </a:r>
            <a:r>
              <a:rPr lang="en-US" altLang="zh-CN" dirty="0">
                <a:sym typeface="Wingdings" pitchFamily="2" charset="2"/>
              </a:rPr>
              <a:t></a:t>
            </a:r>
            <a:r>
              <a:rPr lang="zh-CN" altLang="en-US" dirty="0">
                <a:sym typeface="Wingdings" pitchFamily="2" charset="2"/>
              </a:rPr>
              <a:t> </a:t>
            </a:r>
            <a:r>
              <a:rPr lang="en-US" altLang="zh-CN" dirty="0">
                <a:sym typeface="Wingdings" pitchFamily="2" charset="2"/>
              </a:rPr>
              <a:t>duration</a:t>
            </a:r>
          </a:p>
          <a:p>
            <a:endParaRPr lang="en-US" altLang="zh-CN" dirty="0"/>
          </a:p>
        </p:txBody>
      </p:sp>
      <p:sp>
        <p:nvSpPr>
          <p:cNvPr id="5" name="Title 2">
            <a:extLst>
              <a:ext uri="{FF2B5EF4-FFF2-40B4-BE49-F238E27FC236}">
                <a16:creationId xmlns:a16="http://schemas.microsoft.com/office/drawing/2014/main" id="{3F159AC3-A78F-5647-A1FE-A5A66714A654}"/>
              </a:ext>
            </a:extLst>
          </p:cNvPr>
          <p:cNvSpPr>
            <a:spLocks noGrp="1"/>
          </p:cNvSpPr>
          <p:nvPr>
            <p:ph type="title"/>
          </p:nvPr>
        </p:nvSpPr>
        <p:spPr>
          <a:xfrm>
            <a:off x="287899" y="461818"/>
            <a:ext cx="6554707" cy="452582"/>
          </a:xfrm>
        </p:spPr>
        <p:txBody>
          <a:bodyPr anchor="ctr">
            <a:normAutofit/>
          </a:bodyPr>
          <a:lstStyle/>
          <a:p>
            <a:pPr algn="l">
              <a:lnSpc>
                <a:spcPct val="90000"/>
              </a:lnSpc>
            </a:pPr>
            <a:r>
              <a:rPr lang="en-US" altLang="zh-CN" sz="2500" dirty="0"/>
              <a:t>Further</a:t>
            </a:r>
            <a:r>
              <a:rPr lang="zh-CN" altLang="en-US" sz="2500" dirty="0"/>
              <a:t> </a:t>
            </a:r>
            <a:r>
              <a:rPr lang="en-US" altLang="zh-CN" sz="2500" dirty="0"/>
              <a:t>Data</a:t>
            </a:r>
            <a:r>
              <a:rPr lang="zh-CN" altLang="en-US" sz="2500" dirty="0"/>
              <a:t> </a:t>
            </a:r>
            <a:r>
              <a:rPr lang="en-US" altLang="zh-CN" sz="2500" dirty="0"/>
              <a:t>Processing</a:t>
            </a:r>
            <a:endParaRPr lang="en-US" sz="2500" dirty="0"/>
          </a:p>
        </p:txBody>
      </p:sp>
      <p:graphicFrame>
        <p:nvGraphicFramePr>
          <p:cNvPr id="6" name="Table 5">
            <a:extLst>
              <a:ext uri="{FF2B5EF4-FFF2-40B4-BE49-F238E27FC236}">
                <a16:creationId xmlns:a16="http://schemas.microsoft.com/office/drawing/2014/main" id="{C82B3FF0-FA8A-0545-A85B-202A7E5922C0}"/>
              </a:ext>
            </a:extLst>
          </p:cNvPr>
          <p:cNvGraphicFramePr>
            <a:graphicFrameLocks noGrp="1"/>
          </p:cNvGraphicFramePr>
          <p:nvPr>
            <p:extLst>
              <p:ext uri="{D42A27DB-BD31-4B8C-83A1-F6EECF244321}">
                <p14:modId xmlns:p14="http://schemas.microsoft.com/office/powerpoint/2010/main" val="3615980234"/>
              </p:ext>
            </p:extLst>
          </p:nvPr>
        </p:nvGraphicFramePr>
        <p:xfrm>
          <a:off x="4538638" y="625483"/>
          <a:ext cx="4317463" cy="3775071"/>
        </p:xfrm>
        <a:graphic>
          <a:graphicData uri="http://schemas.openxmlformats.org/drawingml/2006/table">
            <a:tbl>
              <a:tblPr>
                <a:tableStyleId>{5C22544A-7EE6-4342-B048-85BDC9FD1C3A}</a:tableStyleId>
              </a:tblPr>
              <a:tblGrid>
                <a:gridCol w="2408296">
                  <a:extLst>
                    <a:ext uri="{9D8B030D-6E8A-4147-A177-3AD203B41FA5}">
                      <a16:colId xmlns:a16="http://schemas.microsoft.com/office/drawing/2014/main" val="4218519504"/>
                    </a:ext>
                  </a:extLst>
                </a:gridCol>
                <a:gridCol w="1909167">
                  <a:extLst>
                    <a:ext uri="{9D8B030D-6E8A-4147-A177-3AD203B41FA5}">
                      <a16:colId xmlns:a16="http://schemas.microsoft.com/office/drawing/2014/main" val="1670939769"/>
                    </a:ext>
                  </a:extLst>
                </a:gridCol>
              </a:tblGrid>
              <a:tr h="222063">
                <a:tc>
                  <a:txBody>
                    <a:bodyPr/>
                    <a:lstStyle/>
                    <a:p>
                      <a:pPr algn="ctr" fontAlgn="b"/>
                      <a:r>
                        <a:rPr lang="en-US" sz="1200" u="none" strike="noStrike" dirty="0">
                          <a:effectLst/>
                        </a:rPr>
                        <a:t>Features</a:t>
                      </a:r>
                      <a:endParaRPr lang="en-US" sz="1200" b="0" i="0" u="none" strike="noStrike" dirty="0">
                        <a:solidFill>
                          <a:srgbClr val="000000"/>
                        </a:solidFill>
                        <a:effectLst/>
                        <a:latin typeface="Calibri" panose="020F0502020204030204" pitchFamily="34" charset="0"/>
                      </a:endParaRPr>
                    </a:p>
                  </a:txBody>
                  <a:tcPr marL="9359" marR="9359" marT="9359" marB="0" anchor="b">
                    <a:solidFill>
                      <a:srgbClr val="FFC000"/>
                    </a:solidFill>
                  </a:tcPr>
                </a:tc>
                <a:tc>
                  <a:txBody>
                    <a:bodyPr/>
                    <a:lstStyle/>
                    <a:p>
                      <a:pPr algn="ctr" fontAlgn="b"/>
                      <a:r>
                        <a:rPr lang="en-US" sz="1200" u="none" strike="noStrike" dirty="0">
                          <a:effectLst/>
                        </a:rPr>
                        <a:t>Transformation</a:t>
                      </a:r>
                      <a:endParaRPr lang="en-US" sz="1200" b="0" i="0" u="none" strike="noStrike" dirty="0">
                        <a:solidFill>
                          <a:srgbClr val="000000"/>
                        </a:solidFill>
                        <a:effectLst/>
                        <a:latin typeface="Calibri" panose="020F0502020204030204" pitchFamily="34" charset="0"/>
                      </a:endParaRPr>
                    </a:p>
                  </a:txBody>
                  <a:tcPr marL="9359" marR="9359" marT="9359" marB="0" anchor="b">
                    <a:solidFill>
                      <a:srgbClr val="FFC000"/>
                    </a:solidFill>
                  </a:tcPr>
                </a:tc>
                <a:extLst>
                  <a:ext uri="{0D108BD9-81ED-4DB2-BD59-A6C34878D82A}">
                    <a16:rowId xmlns:a16="http://schemas.microsoft.com/office/drawing/2014/main" val="3545218718"/>
                  </a:ext>
                </a:extLst>
              </a:tr>
              <a:tr h="222063">
                <a:tc>
                  <a:txBody>
                    <a:bodyPr/>
                    <a:lstStyle/>
                    <a:p>
                      <a:pPr algn="l" fontAlgn="b"/>
                      <a:r>
                        <a:rPr lang="en-US" sz="1200" u="none" strike="noStrike">
                          <a:effectLst/>
                        </a:rPr>
                        <a:t>CASE_SUBMITTED</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r>
                        <a:rPr lang="en-US" sz="1200" u="none" strike="noStrike">
                          <a:effectLst/>
                        </a:rPr>
                        <a:t>calculate duration</a:t>
                      </a:r>
                      <a:endParaRPr lang="en-US" sz="1200" b="0" i="0" u="none" strike="noStrike">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2741551304"/>
                  </a:ext>
                </a:extLst>
              </a:tr>
              <a:tr h="222063">
                <a:tc>
                  <a:txBody>
                    <a:bodyPr/>
                    <a:lstStyle/>
                    <a:p>
                      <a:pPr algn="l" fontAlgn="b"/>
                      <a:r>
                        <a:rPr lang="en-US" sz="1200" u="none" strike="noStrike">
                          <a:effectLst/>
                        </a:rPr>
                        <a:t>DECISION_DATE</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r>
                        <a:rPr lang="en-US" sz="1200" u="none" strike="noStrike">
                          <a:effectLst/>
                        </a:rPr>
                        <a:t>calculate duration</a:t>
                      </a:r>
                      <a:endParaRPr lang="en-US" sz="1200" b="0" i="0" u="none" strike="noStrike">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1674543888"/>
                  </a:ext>
                </a:extLst>
              </a:tr>
              <a:tr h="222063">
                <a:tc>
                  <a:txBody>
                    <a:bodyPr/>
                    <a:lstStyle/>
                    <a:p>
                      <a:pPr algn="l" fontAlgn="b"/>
                      <a:r>
                        <a:rPr lang="en-US" sz="1200" u="none" strike="noStrike">
                          <a:effectLst/>
                        </a:rPr>
                        <a:t>EMPLOYMENT_START_DATE</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r>
                        <a:rPr lang="en-US" sz="1200" u="none" strike="noStrike">
                          <a:effectLst/>
                        </a:rPr>
                        <a:t>calculate duration</a:t>
                      </a:r>
                      <a:endParaRPr lang="en-US" sz="1200" b="0" i="0" u="none" strike="noStrike">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3327222881"/>
                  </a:ext>
                </a:extLst>
              </a:tr>
              <a:tr h="222063">
                <a:tc>
                  <a:txBody>
                    <a:bodyPr/>
                    <a:lstStyle/>
                    <a:p>
                      <a:pPr algn="l" fontAlgn="b"/>
                      <a:r>
                        <a:rPr lang="en-US" sz="1200" u="none" strike="noStrike">
                          <a:effectLst/>
                        </a:rPr>
                        <a:t>EMPLOYMENT_END_DATE</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r>
                        <a:rPr lang="en-US" sz="1200" u="none" strike="noStrike">
                          <a:effectLst/>
                        </a:rPr>
                        <a:t>calculate duration</a:t>
                      </a:r>
                      <a:endParaRPr lang="en-US" sz="1200" b="0" i="0" u="none" strike="noStrike">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3171485904"/>
                  </a:ext>
                </a:extLst>
              </a:tr>
              <a:tr h="222063">
                <a:tc>
                  <a:txBody>
                    <a:bodyPr/>
                    <a:lstStyle/>
                    <a:p>
                      <a:pPr algn="l" fontAlgn="b"/>
                      <a:r>
                        <a:rPr lang="en-US" sz="1200" u="none" strike="noStrike">
                          <a:effectLst/>
                        </a:rPr>
                        <a:t>EMPLOYER_COUNTRY</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r>
                        <a:rPr lang="en-US" sz="1200" u="none" strike="noStrike">
                          <a:effectLst/>
                        </a:rPr>
                        <a:t>OnlyconsiderAmerica.</a:t>
                      </a:r>
                      <a:endParaRPr lang="en-US" sz="1200" b="0" i="0" u="none" strike="noStrike">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3534028971"/>
                  </a:ext>
                </a:extLst>
              </a:tr>
              <a:tr h="222063">
                <a:tc>
                  <a:txBody>
                    <a:bodyPr/>
                    <a:lstStyle/>
                    <a:p>
                      <a:pPr algn="l" fontAlgn="b"/>
                      <a:r>
                        <a:rPr lang="en-US" sz="1200" u="none" strike="noStrike">
                          <a:effectLst/>
                        </a:rPr>
                        <a:t>PREVAILING_WAGE</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r>
                        <a:rPr lang="en-US" sz="1200" u="none" strike="noStrike">
                          <a:effectLst/>
                        </a:rPr>
                        <a:t>Normalize it to yearly wage.</a:t>
                      </a:r>
                      <a:endParaRPr lang="en-US" sz="1200" b="0" i="0" u="none" strike="noStrike">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781214177"/>
                  </a:ext>
                </a:extLst>
              </a:tr>
              <a:tr h="222063">
                <a:tc>
                  <a:txBody>
                    <a:bodyPr/>
                    <a:lstStyle/>
                    <a:p>
                      <a:pPr algn="l" fontAlgn="b"/>
                      <a:r>
                        <a:rPr lang="en-US" sz="1200" u="none" strike="noStrike">
                          <a:effectLst/>
                        </a:rPr>
                        <a:t>PW_UNIT_OF_PAY</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r>
                        <a:rPr lang="en-US" sz="1200" u="none" strike="noStrike">
                          <a:effectLst/>
                        </a:rPr>
                        <a:t>Normalize it to yearly wage.</a:t>
                      </a:r>
                      <a:endParaRPr lang="en-US" sz="1200" b="0" i="0" u="none" strike="noStrike">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2734319409"/>
                  </a:ext>
                </a:extLst>
              </a:tr>
              <a:tr h="222063">
                <a:tc>
                  <a:txBody>
                    <a:bodyPr/>
                    <a:lstStyle/>
                    <a:p>
                      <a:pPr algn="l" fontAlgn="b"/>
                      <a:r>
                        <a:rPr lang="en-US" sz="1200" u="none" strike="noStrike">
                          <a:effectLst/>
                        </a:rPr>
                        <a:t>WAGE_UNIT_OF_PAY</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r>
                        <a:rPr lang="en-US" sz="1200" u="none" strike="noStrike">
                          <a:effectLst/>
                        </a:rPr>
                        <a:t>Normalize it to yearly wage.</a:t>
                      </a:r>
                      <a:endParaRPr lang="en-US" sz="1200" b="0" i="0" u="none" strike="noStrike">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2540268438"/>
                  </a:ext>
                </a:extLst>
              </a:tr>
              <a:tr h="222063">
                <a:tc>
                  <a:txBody>
                    <a:bodyPr/>
                    <a:lstStyle/>
                    <a:p>
                      <a:pPr algn="l" fontAlgn="b"/>
                      <a:r>
                        <a:rPr lang="en-US" sz="1200" u="none" strike="noStrike">
                          <a:effectLst/>
                        </a:rPr>
                        <a:t>total_wage</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r>
                        <a:rPr lang="en-US" sz="1200" u="none" strike="noStrike">
                          <a:effectLst/>
                        </a:rPr>
                        <a:t>Normalize it to yearly wage.</a:t>
                      </a:r>
                      <a:endParaRPr lang="en-US" sz="1200" b="0" i="0" u="none" strike="noStrike">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3168904557"/>
                  </a:ext>
                </a:extLst>
              </a:tr>
              <a:tr h="222063">
                <a:tc>
                  <a:txBody>
                    <a:bodyPr/>
                    <a:lstStyle/>
                    <a:p>
                      <a:pPr algn="l" fontAlgn="b"/>
                      <a:r>
                        <a:rPr lang="en-US" sz="1200" u="none" strike="noStrike">
                          <a:effectLst/>
                        </a:rPr>
                        <a:t>NAIC_CODE</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r>
                        <a:rPr lang="en-US" sz="1200" u="none" strike="noStrike">
                          <a:effectLst/>
                        </a:rPr>
                        <a:t>Keep three digits.</a:t>
                      </a:r>
                      <a:endParaRPr lang="en-US" sz="1200" b="0" i="0" u="none" strike="noStrike">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4043917442"/>
                  </a:ext>
                </a:extLst>
              </a:tr>
              <a:tr h="222063">
                <a:tc>
                  <a:txBody>
                    <a:bodyPr/>
                    <a:lstStyle/>
                    <a:p>
                      <a:pPr algn="l" fontAlgn="b"/>
                      <a:r>
                        <a:rPr lang="en-US" sz="1200" u="none" strike="noStrike">
                          <a:effectLst/>
                        </a:rPr>
                        <a:t>EMP_STATE_abb</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r>
                        <a:rPr lang="en-US" sz="1200" u="none" strike="noStrike">
                          <a:effectLst/>
                        </a:rPr>
                        <a:t>For geographical figures.</a:t>
                      </a:r>
                      <a:endParaRPr lang="en-US" sz="1200" b="0" i="0" u="none" strike="noStrike">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2091331826"/>
                  </a:ext>
                </a:extLst>
              </a:tr>
              <a:tr h="222063">
                <a:tc>
                  <a:txBody>
                    <a:bodyPr/>
                    <a:lstStyle/>
                    <a:p>
                      <a:pPr algn="l" fontAlgn="b"/>
                      <a:r>
                        <a:rPr lang="en-US" sz="1200" u="none" strike="noStrike">
                          <a:effectLst/>
                        </a:rPr>
                        <a:t>SOC_CODE</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r>
                        <a:rPr lang="en-US" sz="1200" u="none" strike="noStrike">
                          <a:effectLst/>
                        </a:rPr>
                        <a:t>Keep three digits.</a:t>
                      </a:r>
                      <a:endParaRPr lang="en-US" sz="1200" b="0" i="0" u="none" strike="noStrike">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629553687"/>
                  </a:ext>
                </a:extLst>
              </a:tr>
              <a:tr h="222063">
                <a:tc>
                  <a:txBody>
                    <a:bodyPr/>
                    <a:lstStyle/>
                    <a:p>
                      <a:pPr algn="l" fontAlgn="b"/>
                      <a:r>
                        <a:rPr lang="en-US" sz="1200" u="none" strike="noStrike">
                          <a:effectLst/>
                        </a:rPr>
                        <a:t>EMPLOYER_NAME</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r>
                        <a:rPr lang="en-US" sz="1200" u="none" strike="noStrike">
                          <a:effectLst/>
                        </a:rPr>
                        <a:t>Count frequency</a:t>
                      </a:r>
                      <a:endParaRPr lang="en-US" sz="1200" b="0" i="0" u="none" strike="noStrike">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3138077325"/>
                  </a:ext>
                </a:extLst>
              </a:tr>
              <a:tr h="222063">
                <a:tc>
                  <a:txBody>
                    <a:bodyPr/>
                    <a:lstStyle/>
                    <a:p>
                      <a:pPr algn="l" fontAlgn="b"/>
                      <a:r>
                        <a:rPr lang="en-US" sz="1200" u="none" strike="noStrike">
                          <a:effectLst/>
                        </a:rPr>
                        <a:t>VISA_CLASS</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3508271364"/>
                  </a:ext>
                </a:extLst>
              </a:tr>
              <a:tr h="222063">
                <a:tc>
                  <a:txBody>
                    <a:bodyPr/>
                    <a:lstStyle/>
                    <a:p>
                      <a:pPr algn="l" fontAlgn="b"/>
                      <a:r>
                        <a:rPr lang="en-US" sz="1200" u="none" strike="noStrike">
                          <a:effectLst/>
                        </a:rPr>
                        <a:t>FULL_TIME_POSITION</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1700013373"/>
                  </a:ext>
                </a:extLst>
              </a:tr>
              <a:tr h="222063">
                <a:tc>
                  <a:txBody>
                    <a:bodyPr/>
                    <a:lstStyle/>
                    <a:p>
                      <a:pPr algn="l" fontAlgn="b"/>
                      <a:r>
                        <a:rPr lang="en-US" sz="1200" u="none" strike="noStrike">
                          <a:effectLst/>
                        </a:rPr>
                        <a:t>Worksite_STATE_abb</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2625658707"/>
                  </a:ext>
                </a:extLst>
              </a:tr>
            </a:tbl>
          </a:graphicData>
        </a:graphic>
      </p:graphicFrame>
    </p:spTree>
    <p:extLst>
      <p:ext uri="{BB962C8B-B14F-4D97-AF65-F5344CB8AC3E}">
        <p14:creationId xmlns:p14="http://schemas.microsoft.com/office/powerpoint/2010/main" val="723543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303030"/>
      </a:dk2>
      <a:lt2>
        <a:srgbClr val="DEDEE0"/>
      </a:lt2>
      <a:accent1>
        <a:srgbClr val="B31B1B"/>
      </a:accent1>
      <a:accent2>
        <a:srgbClr val="4D4F53"/>
      </a:accent2>
      <a:accent3>
        <a:srgbClr val="A2998B"/>
      </a:accent3>
      <a:accent4>
        <a:srgbClr val="EF9595"/>
      </a:accent4>
      <a:accent5>
        <a:srgbClr val="7D7364"/>
      </a:accent5>
      <a:accent6>
        <a:srgbClr val="A8B1C4"/>
      </a:accent6>
      <a:hlink>
        <a:srgbClr val="3B4558"/>
      </a:hlink>
      <a:folHlink>
        <a:srgbClr val="596784"/>
      </a:folHlink>
    </a:clrScheme>
    <a:fontScheme name="Custom 2">
      <a:majorFont>
        <a:latin typeface="Helvetica"/>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3" id="{99102808-967D-7C45-B952-F50DCD98AF33}" vid="{CF8696D2-C8CE-2B49-849F-4350B18504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4E48E5D017E1E4BAC6C235E437E8B81" ma:contentTypeVersion="1" ma:contentTypeDescription="Create a new document." ma:contentTypeScope="" ma:versionID="3614ce1bb16ec63bf293f189bde7aefe">
  <xsd:schema xmlns:xsd="http://www.w3.org/2001/XMLSchema" xmlns:xs="http://www.w3.org/2001/XMLSchema" xmlns:p="http://schemas.microsoft.com/office/2006/metadata/properties" xmlns:ns3="e4c1ce05-e5f0-4c81-a246-c4d1ac965303" targetNamespace="http://schemas.microsoft.com/office/2006/metadata/properties" ma:root="true" ma:fieldsID="4f49565d3251dd9cea50611ca027943f" ns3:_="">
    <xsd:import namespace="e4c1ce05-e5f0-4c81-a246-c4d1ac965303"/>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c1ce05-e5f0-4c81-a246-c4d1ac96530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4111076-6C93-404C-A722-C485E711B1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c1ce05-e5f0-4c81-a246-c4d1ac96530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C769373-594B-497F-B29F-9AD96F02CA3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1750</TotalTime>
  <Words>2130</Words>
  <Application>Microsoft Macintosh PowerPoint</Application>
  <PresentationFormat>On-screen Show (16:9)</PresentationFormat>
  <Paragraphs>357</Paragraphs>
  <Slides>29</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Aldhabi</vt:lpstr>
      <vt:lpstr>Arial</vt:lpstr>
      <vt:lpstr>Calibri</vt:lpstr>
      <vt:lpstr>Helvetica</vt:lpstr>
      <vt:lpstr>Times</vt:lpstr>
      <vt:lpstr>Wingdings</vt:lpstr>
      <vt:lpstr>Office Theme</vt:lpstr>
      <vt:lpstr>Predicting H1-B Application Status</vt:lpstr>
      <vt:lpstr>PowerPoint Presentation</vt:lpstr>
      <vt:lpstr>PowerPoint Presentation</vt:lpstr>
      <vt:lpstr>Data Overview</vt:lpstr>
      <vt:lpstr>Preliminary Data Processing</vt:lpstr>
      <vt:lpstr>EDA</vt:lpstr>
      <vt:lpstr>EDA</vt:lpstr>
      <vt:lpstr>EDA</vt:lpstr>
      <vt:lpstr>Further Data Processing</vt:lpstr>
      <vt:lpstr>Choosing Metrics</vt:lpstr>
      <vt:lpstr>Fairness</vt:lpstr>
      <vt:lpstr>Methods</vt:lpstr>
      <vt:lpstr>Models &amp; Methods</vt:lpstr>
      <vt:lpstr>Evaluation of Models – binary classification</vt:lpstr>
      <vt:lpstr>AutoGluon</vt:lpstr>
      <vt:lpstr>Evaluation of Models – original problem</vt:lpstr>
      <vt:lpstr>Ensembled Model – OVA</vt:lpstr>
      <vt:lpstr>Feature Analysis</vt:lpstr>
      <vt:lpstr>Feature Analysis – Total Wage</vt:lpstr>
      <vt:lpstr>Feature Analysis – Prevailing Wage</vt:lpstr>
      <vt:lpstr>Feature Analysis – Certified rate</vt:lpstr>
      <vt:lpstr>Feature Analysis – Case Duration</vt:lpstr>
      <vt:lpstr>Feature Analysis – Previous application Counts</vt:lpstr>
      <vt:lpstr>Feature Analysis – Employment Duration</vt:lpstr>
      <vt:lpstr>Conclusion</vt:lpstr>
      <vt:lpstr>Weapons of Math Destruction</vt:lpstr>
      <vt:lpstr>Future work</vt:lpstr>
      <vt:lpstr>Statement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Clive D. Howard</dc:creator>
  <cp:lastModifiedBy>Yueran Yang</cp:lastModifiedBy>
  <cp:revision>38</cp:revision>
  <dcterms:created xsi:type="dcterms:W3CDTF">2020-01-14T16:59:52Z</dcterms:created>
  <dcterms:modified xsi:type="dcterms:W3CDTF">2021-12-06T01:57:19Z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0x010100E4E48E5D017E1E4BAC6C235E437E8B81</vt:lpwstr>
  </property>
</Properties>
</file>