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י"ט/סיון/תשע"ד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י"ט/סיון/תשע"ד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י"ט/סיון/תשע"ד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י"ט/סיון/תשע"ד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י"ט/סיון/תשע"ד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י"ט/סיון/תשע"ד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י"ט/סיון/תשע"ד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י"ט/סיון/תשע"ד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י"ט/סיון/תשע"ד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י"ט/סיון/תשע"ד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י"ט/סיון/תשע"ד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י"ט/סיון/תשע"ד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Seasonality and Climatic Associations</a:t>
            </a:r>
            <a:br>
              <a:rPr lang="en-US" b="1" dirty="0"/>
            </a:br>
            <a:r>
              <a:rPr lang="en-US" b="1" dirty="0"/>
              <a:t>with Violent and Nonviolent Suicide:</a:t>
            </a:r>
            <a:br>
              <a:rPr lang="en-US" b="1" dirty="0"/>
            </a:br>
            <a:r>
              <a:rPr lang="en-US" b="1" dirty="0"/>
              <a:t>A Population-Based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/>
          <a:lstStyle/>
          <a:p>
            <a:r>
              <a:rPr lang="en-US" dirty="0" err="1" smtClean="0"/>
              <a:t>Eyal</a:t>
            </a:r>
            <a:r>
              <a:rPr lang="en-US" dirty="0" smtClean="0"/>
              <a:t> Ben Zion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6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בסיסי הנתונים </a:t>
            </a:r>
            <a:r>
              <a:rPr lang="he-IL" sz="1800" dirty="0" smtClean="0"/>
              <a:t>(המשך)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העונות בטאיוואן המתחלקות לחודשים הבאים:</a:t>
            </a:r>
          </a:p>
          <a:p>
            <a:pPr lvl="1"/>
            <a:r>
              <a:rPr lang="he-IL" dirty="0" smtClean="0"/>
              <a:t>אביב ממרץ עד מאי</a:t>
            </a:r>
          </a:p>
          <a:p>
            <a:pPr lvl="1"/>
            <a:r>
              <a:rPr lang="he-IL" dirty="0" smtClean="0"/>
              <a:t>קיץ מיוני עד אוגוסט</a:t>
            </a:r>
          </a:p>
          <a:p>
            <a:pPr lvl="1"/>
            <a:r>
              <a:rPr lang="he-IL" dirty="0" smtClean="0"/>
              <a:t>סתיו מספטמבר עד נובמבר</a:t>
            </a:r>
          </a:p>
          <a:p>
            <a:pPr lvl="1"/>
            <a:r>
              <a:rPr lang="he-IL" dirty="0" smtClean="0"/>
              <a:t>חורף מדצמבר עד פברואר</a:t>
            </a:r>
          </a:p>
          <a:p>
            <a:pPr marL="457200" lvl="1" indent="0">
              <a:buNone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775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ניתוח סטטיסטי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בוצע מבחן </a:t>
            </a:r>
            <a:r>
              <a:rPr lang="en-US" dirty="0" smtClean="0"/>
              <a:t>Q</a:t>
            </a:r>
            <a:r>
              <a:rPr lang="he-IL" dirty="0" smtClean="0"/>
              <a:t> על מנת למצוא את הקורלציה הסדרתית בסדרה העתית</a:t>
            </a:r>
          </a:p>
          <a:p>
            <a:r>
              <a:rPr lang="he-IL" dirty="0" smtClean="0"/>
              <a:t>בוצע ניתוח של </a:t>
            </a:r>
            <a:r>
              <a:rPr lang="en-US" dirty="0" smtClean="0"/>
              <a:t>ARIMA</a:t>
            </a:r>
            <a:r>
              <a:rPr lang="he-IL" dirty="0" smtClean="0"/>
              <a:t> שלאחר מכן תוקן ל</a:t>
            </a:r>
            <a:r>
              <a:rPr lang="en-US" dirty="0" smtClean="0"/>
              <a:t>ARIMA</a:t>
            </a:r>
            <a:r>
              <a:rPr lang="he-IL" dirty="0" smtClean="0"/>
              <a:t> עונתית</a:t>
            </a:r>
          </a:p>
          <a:p>
            <a:r>
              <a:rPr lang="he-IL" dirty="0" smtClean="0"/>
              <a:t>התיקון בוצע מפני שבמידה ולסדרה העתית קיימת עונתיות </a:t>
            </a:r>
            <a:r>
              <a:rPr lang="en-US" dirty="0" smtClean="0"/>
              <a:t>ARIMA</a:t>
            </a:r>
            <a:r>
              <a:rPr lang="he-IL" dirty="0" smtClean="0"/>
              <a:t> ללא התיקון לא תצליח למצוא את המודל המתאים ולכן יש לבצע התאמה לעונתיות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הפרמטרים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533525"/>
            <a:ext cx="73247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67" y="5343248"/>
            <a:ext cx="35528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8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הפרמטרים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340768"/>
            <a:ext cx="554355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61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המודל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316415" cy="429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21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תוצאות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נמצאה עונתיות הקצב התאבדויות</a:t>
            </a:r>
          </a:p>
          <a:p>
            <a:r>
              <a:rPr lang="he-IL" dirty="0" smtClean="0"/>
              <a:t>כמו כן נמצאה כי טמפרטורה משפיעה על התאבדויות אלימות</a:t>
            </a:r>
          </a:p>
          <a:p>
            <a:r>
              <a:rPr lang="he-IL" dirty="0" smtClean="0"/>
              <a:t>על פי הדיון ממצאים אלו תומכים במחקרים קודמים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1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דעתי על המאמר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כפי שמיכאל לימד יש להיות בעל הבנה רבה על מנת להשתמש במודל </a:t>
            </a:r>
            <a:r>
              <a:rPr lang="en-US" dirty="0" smtClean="0"/>
              <a:t>ARIMA</a:t>
            </a:r>
            <a:r>
              <a:rPr lang="he-IL" dirty="0" smtClean="0"/>
              <a:t> ויותר מכך במודל </a:t>
            </a:r>
            <a:r>
              <a:rPr lang="en-US" dirty="0" smtClean="0"/>
              <a:t>ARIMA</a:t>
            </a:r>
            <a:r>
              <a:rPr lang="he-IL" dirty="0" smtClean="0"/>
              <a:t> מותאם</a:t>
            </a:r>
          </a:p>
          <a:p>
            <a:r>
              <a:rPr lang="he-IL" dirty="0" smtClean="0"/>
              <a:t>לכן לדעתי במידה והיו משתמשים בניתוחים של מחזוריות (</a:t>
            </a:r>
            <a:r>
              <a:rPr lang="he-IL" dirty="0"/>
              <a:t>לדוגמה </a:t>
            </a:r>
            <a:r>
              <a:rPr lang="en-US" dirty="0" smtClean="0"/>
              <a:t>COS,SIN</a:t>
            </a:r>
            <a:r>
              <a:rPr lang="he-IL" dirty="0" smtClean="0"/>
              <a:t>) היה ניתן לאשר את התוצאות של מודל </a:t>
            </a:r>
            <a:r>
              <a:rPr lang="en-US" dirty="0" smtClean="0"/>
              <a:t>ARIMA</a:t>
            </a:r>
            <a:r>
              <a:rPr lang="he-IL" dirty="0" smtClean="0"/>
              <a:t> ולבדוק בדיוק מהי המחזוריות (מפני של ניתן לראות זאת ב</a:t>
            </a:r>
            <a:r>
              <a:rPr lang="en-US" dirty="0" smtClean="0"/>
              <a:t>ARIMA</a:t>
            </a:r>
            <a:r>
              <a:rPr lang="he-IL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5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המחקר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השפעת העונתיות והאקלים על התאבדויות אלימות לעומת לא אלימות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0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מוטיבציה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למרות שאין עדויות לכך שהאקלים משפיע על קצב התאבדויות</a:t>
            </a:r>
          </a:p>
          <a:p>
            <a:r>
              <a:rPr lang="he-IL" dirty="0" smtClean="0"/>
              <a:t>יש חשד כי יש השפעה של האקלים, לדוגמה טמפרטורה יכולה לגרום לתנודות עונתיות בקצב ההתאבדויות</a:t>
            </a:r>
          </a:p>
          <a:p>
            <a:r>
              <a:rPr lang="he-IL" dirty="0" smtClean="0"/>
              <a:t>מפני שטמפרטורה משפיעה על תפקוד המוח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0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בסיסי הנתונים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We used 1997–2003 cause of </a:t>
            </a:r>
            <a:r>
              <a:rPr lang="en-US" dirty="0" smtClean="0"/>
              <a:t>death</a:t>
            </a:r>
            <a:r>
              <a:rPr lang="he-IL" dirty="0" smtClean="0"/>
              <a:t> </a:t>
            </a:r>
            <a:r>
              <a:rPr lang="en-US" dirty="0" smtClean="0"/>
              <a:t>data </a:t>
            </a:r>
            <a:r>
              <a:rPr lang="en-US" dirty="0"/>
              <a:t>from Taiwan’s Department of Health to examine time </a:t>
            </a:r>
            <a:r>
              <a:rPr lang="en-US" dirty="0" smtClean="0"/>
              <a:t>trends</a:t>
            </a:r>
            <a:r>
              <a:rPr lang="he-IL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violent and nonviolent suicides. This data file provides </a:t>
            </a:r>
            <a:r>
              <a:rPr lang="en-US" dirty="0" smtClean="0"/>
              <a:t>information</a:t>
            </a:r>
            <a:r>
              <a:rPr lang="he-IL" dirty="0" smtClean="0"/>
              <a:t> </a:t>
            </a:r>
            <a:r>
              <a:rPr lang="en-US" dirty="0" smtClean="0"/>
              <a:t>on</a:t>
            </a:r>
            <a:r>
              <a:rPr lang="en-US" dirty="0"/>
              <a:t>: date of birth and death, place of death (hospital, </a:t>
            </a:r>
            <a:r>
              <a:rPr lang="en-US" dirty="0" smtClean="0"/>
              <a:t>clinic,</a:t>
            </a:r>
            <a:r>
              <a:rPr lang="he-IL" dirty="0"/>
              <a:t> </a:t>
            </a:r>
            <a:r>
              <a:rPr lang="en-US" dirty="0" smtClean="0"/>
              <a:t>midwifery</a:t>
            </a:r>
            <a:r>
              <a:rPr lang="en-US" dirty="0"/>
              <a:t>, home and others), nature of death (disease or </a:t>
            </a:r>
            <a:r>
              <a:rPr lang="en-US" dirty="0" smtClean="0"/>
              <a:t>natural</a:t>
            </a:r>
            <a:r>
              <a:rPr lang="he-IL" dirty="0" smtClean="0"/>
              <a:t> </a:t>
            </a:r>
            <a:r>
              <a:rPr lang="en-US" dirty="0" smtClean="0"/>
              <a:t>death</a:t>
            </a:r>
            <a:r>
              <a:rPr lang="en-US" dirty="0"/>
              <a:t>, accidental, suicidal, homicidal and other causes), </a:t>
            </a:r>
            <a:r>
              <a:rPr lang="en-US" dirty="0" smtClean="0"/>
              <a:t>underlying</a:t>
            </a:r>
            <a:r>
              <a:rPr lang="he-IL" dirty="0" smtClean="0"/>
              <a:t> </a:t>
            </a:r>
            <a:r>
              <a:rPr lang="en-US" dirty="0" smtClean="0"/>
              <a:t>cause </a:t>
            </a:r>
            <a:r>
              <a:rPr lang="en-US" dirty="0"/>
              <a:t>of death (ICD-9-CM code), employment </a:t>
            </a:r>
            <a:r>
              <a:rPr lang="en-US" dirty="0" smtClean="0"/>
              <a:t>status</a:t>
            </a:r>
            <a:r>
              <a:rPr lang="he-IL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marital status.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בסיסי הנתונים </a:t>
            </a:r>
            <a:r>
              <a:rPr lang="he-IL" sz="1800" dirty="0" smtClean="0"/>
              <a:t>(המשך)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טאיוואן הינה אי ומבודדת מבחינת הגירה, על כן נבחרה לשמש למחקר.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בסיסי הנתונים </a:t>
            </a:r>
            <a:r>
              <a:rPr lang="he-IL" sz="1800" dirty="0" smtClean="0"/>
              <a:t>(המשך)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The total 18,130 suicidal deaths in Taiwan between January </a:t>
            </a:r>
            <a:r>
              <a:rPr lang="en-US" dirty="0" smtClean="0"/>
              <a:t>1,</a:t>
            </a:r>
            <a:r>
              <a:rPr lang="he-IL" dirty="0" smtClean="0"/>
              <a:t> </a:t>
            </a:r>
            <a:r>
              <a:rPr lang="en-US" dirty="0" smtClean="0"/>
              <a:t>1997</a:t>
            </a:r>
            <a:r>
              <a:rPr lang="en-US" dirty="0"/>
              <a:t>, and December 31, 2003, were categorized into two </a:t>
            </a:r>
            <a:r>
              <a:rPr lang="en-US" dirty="0" smtClean="0"/>
              <a:t>groups</a:t>
            </a:r>
            <a:r>
              <a:rPr lang="he-IL" dirty="0" smtClean="0"/>
              <a:t> </a:t>
            </a:r>
            <a:r>
              <a:rPr lang="fr-FR" dirty="0" smtClean="0"/>
              <a:t>by </a:t>
            </a:r>
            <a:r>
              <a:rPr lang="fr-FR" dirty="0"/>
              <a:t>suicide </a:t>
            </a:r>
            <a:r>
              <a:rPr lang="fr-FR" dirty="0" err="1"/>
              <a:t>method</a:t>
            </a:r>
            <a:r>
              <a:rPr lang="fr-FR" dirty="0"/>
              <a:t>, i.e. 11,633 violent suicides (ICD-9-CM </a:t>
            </a:r>
            <a:r>
              <a:rPr lang="fr-FR" dirty="0" smtClean="0"/>
              <a:t>codes</a:t>
            </a:r>
            <a:r>
              <a:rPr lang="he-IL" dirty="0" smtClean="0"/>
              <a:t> </a:t>
            </a:r>
            <a:r>
              <a:rPr lang="fr-FR" dirty="0" smtClean="0"/>
              <a:t>E953–E958</a:t>
            </a:r>
            <a:r>
              <a:rPr lang="fr-FR" dirty="0"/>
              <a:t>) and 6,497 </a:t>
            </a:r>
            <a:r>
              <a:rPr lang="fr-FR" dirty="0" err="1"/>
              <a:t>nonviolent</a:t>
            </a:r>
            <a:r>
              <a:rPr lang="fr-FR" dirty="0"/>
              <a:t> suicides (ICD-9-CM </a:t>
            </a:r>
            <a:r>
              <a:rPr lang="fr-FR" dirty="0" smtClean="0"/>
              <a:t>codes</a:t>
            </a:r>
            <a:r>
              <a:rPr lang="he-IL" dirty="0" smtClean="0"/>
              <a:t> </a:t>
            </a:r>
            <a:r>
              <a:rPr lang="en-US" dirty="0" smtClean="0"/>
              <a:t>E950–E952</a:t>
            </a:r>
            <a:r>
              <a:rPr lang="en-US" dirty="0"/>
              <a:t>), as documented in past </a:t>
            </a:r>
            <a:r>
              <a:rPr lang="he-IL" dirty="0" smtClean="0"/>
              <a:t> </a:t>
            </a:r>
            <a:r>
              <a:rPr lang="en-US" dirty="0" smtClean="0"/>
              <a:t>studies </a:t>
            </a:r>
            <a:r>
              <a:rPr lang="en-US" dirty="0"/>
              <a:t>[18, 19] . The </a:t>
            </a:r>
            <a:r>
              <a:rPr lang="en-US" dirty="0" smtClean="0"/>
              <a:t>sample mean </a:t>
            </a:r>
            <a:r>
              <a:rPr lang="en-US" dirty="0"/>
              <a:t>age at death was 49.5 years ( 8 18.3). Annual population </a:t>
            </a:r>
            <a:r>
              <a:rPr lang="en-US" dirty="0" smtClean="0"/>
              <a:t>data from </a:t>
            </a:r>
            <a:r>
              <a:rPr lang="en-US" dirty="0"/>
              <a:t>Taiwan’s Population Affairs Administration of the </a:t>
            </a:r>
            <a:r>
              <a:rPr lang="en-US" dirty="0" smtClean="0"/>
              <a:t>Ministry of </a:t>
            </a:r>
            <a:r>
              <a:rPr lang="en-US" dirty="0"/>
              <a:t>Interior were used to calculate monthly suicidal deaths </a:t>
            </a:r>
            <a:r>
              <a:rPr lang="en-US" dirty="0" smtClean="0"/>
              <a:t>per 100,000 </a:t>
            </a:r>
            <a:r>
              <a:rPr lang="en-US" dirty="0"/>
              <a:t>population.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3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בסיסי הנתונים </a:t>
            </a:r>
            <a:r>
              <a:rPr lang="he-IL" sz="1800" dirty="0" smtClean="0"/>
              <a:t>(המשך)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The total 18,130 suicidal deaths in Taiwan between January </a:t>
            </a:r>
            <a:r>
              <a:rPr lang="en-US" dirty="0" smtClean="0"/>
              <a:t>1,</a:t>
            </a:r>
            <a:r>
              <a:rPr lang="he-IL" dirty="0" smtClean="0"/>
              <a:t> </a:t>
            </a:r>
            <a:r>
              <a:rPr lang="en-US" dirty="0" smtClean="0"/>
              <a:t>1997</a:t>
            </a:r>
            <a:r>
              <a:rPr lang="en-US" dirty="0"/>
              <a:t>, and December 31, 2003, were categorized into two </a:t>
            </a:r>
            <a:r>
              <a:rPr lang="en-US" dirty="0" smtClean="0"/>
              <a:t>groups</a:t>
            </a:r>
            <a:r>
              <a:rPr lang="he-IL" dirty="0" smtClean="0"/>
              <a:t> </a:t>
            </a:r>
            <a:r>
              <a:rPr lang="fr-FR" dirty="0" smtClean="0"/>
              <a:t>by </a:t>
            </a:r>
            <a:r>
              <a:rPr lang="fr-FR" dirty="0"/>
              <a:t>suicide </a:t>
            </a:r>
            <a:r>
              <a:rPr lang="fr-FR" dirty="0" err="1"/>
              <a:t>method</a:t>
            </a:r>
            <a:r>
              <a:rPr lang="fr-FR" dirty="0"/>
              <a:t>, i.e. 11,633 violent suicides (ICD-9-CM </a:t>
            </a:r>
            <a:r>
              <a:rPr lang="fr-FR" dirty="0" smtClean="0"/>
              <a:t>codes</a:t>
            </a:r>
            <a:r>
              <a:rPr lang="he-IL" dirty="0" smtClean="0"/>
              <a:t> </a:t>
            </a:r>
            <a:r>
              <a:rPr lang="fr-FR" dirty="0" smtClean="0"/>
              <a:t>E953–E958</a:t>
            </a:r>
            <a:r>
              <a:rPr lang="fr-FR" dirty="0"/>
              <a:t>) and 6,497 </a:t>
            </a:r>
            <a:r>
              <a:rPr lang="fr-FR" dirty="0" err="1"/>
              <a:t>nonviolent</a:t>
            </a:r>
            <a:r>
              <a:rPr lang="fr-FR" dirty="0"/>
              <a:t> suicides (ICD-9-CM </a:t>
            </a:r>
            <a:r>
              <a:rPr lang="fr-FR" dirty="0" smtClean="0"/>
              <a:t>codes</a:t>
            </a:r>
            <a:r>
              <a:rPr lang="he-IL" dirty="0" smtClean="0"/>
              <a:t> </a:t>
            </a:r>
            <a:r>
              <a:rPr lang="en-US" dirty="0" smtClean="0"/>
              <a:t>E950–E952</a:t>
            </a:r>
            <a:r>
              <a:rPr lang="en-US" dirty="0"/>
              <a:t>), as documented in past </a:t>
            </a:r>
            <a:r>
              <a:rPr lang="he-IL" dirty="0" smtClean="0"/>
              <a:t> </a:t>
            </a:r>
            <a:r>
              <a:rPr lang="en-US" dirty="0" smtClean="0"/>
              <a:t>studies </a:t>
            </a:r>
            <a:r>
              <a:rPr lang="en-US" dirty="0"/>
              <a:t>[18, 19] . The </a:t>
            </a:r>
            <a:r>
              <a:rPr lang="en-US" dirty="0" smtClean="0"/>
              <a:t>sample mean </a:t>
            </a:r>
            <a:r>
              <a:rPr lang="en-US" dirty="0"/>
              <a:t>age at death was 49.5 years ( 8 18.3). Annual population </a:t>
            </a:r>
            <a:r>
              <a:rPr lang="en-US" dirty="0" smtClean="0"/>
              <a:t>data from </a:t>
            </a:r>
            <a:r>
              <a:rPr lang="en-US" dirty="0"/>
              <a:t>Taiwan’s Population Affairs Administration of the </a:t>
            </a:r>
            <a:r>
              <a:rPr lang="en-US" dirty="0" smtClean="0"/>
              <a:t>Ministry of </a:t>
            </a:r>
            <a:r>
              <a:rPr lang="en-US" dirty="0"/>
              <a:t>Interior were used to calculate monthly suicidal deaths </a:t>
            </a:r>
            <a:r>
              <a:rPr lang="en-US" dirty="0" smtClean="0"/>
              <a:t>per 100,000 </a:t>
            </a:r>
            <a:r>
              <a:rPr lang="en-US" dirty="0"/>
              <a:t>population.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בסיסי הנתונים </a:t>
            </a:r>
            <a:r>
              <a:rPr lang="he-IL" sz="1800" dirty="0" smtClean="0"/>
              <a:t>(המשך)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Meteorological data comprised: daily ambient </a:t>
            </a:r>
            <a:r>
              <a:rPr lang="en-US" dirty="0" smtClean="0"/>
              <a:t>temperature (average </a:t>
            </a:r>
            <a:r>
              <a:rPr lang="en-US" dirty="0"/>
              <a:t>of minimum and maximum temperature), relative </a:t>
            </a:r>
            <a:r>
              <a:rPr lang="en-US" dirty="0" smtClean="0"/>
              <a:t>humidity, atmospheric </a:t>
            </a:r>
            <a:r>
              <a:rPr lang="en-US" dirty="0"/>
              <a:t>pressure, rainfall and hours of </a:t>
            </a:r>
            <a:r>
              <a:rPr lang="en-US" dirty="0" smtClean="0"/>
              <a:t>sunshine, obtained </a:t>
            </a:r>
            <a:r>
              <a:rPr lang="en-US" dirty="0"/>
              <a:t>from 19 observatories of the Central Weather </a:t>
            </a:r>
            <a:r>
              <a:rPr lang="en-US" dirty="0" smtClean="0"/>
              <a:t>Bureau, and </a:t>
            </a:r>
            <a:r>
              <a:rPr lang="en-US" dirty="0"/>
              <a:t>averaged across all stations and the days of the month, </a:t>
            </a:r>
            <a:r>
              <a:rPr lang="en-US" dirty="0" smtClean="0"/>
              <a:t>to calculate </a:t>
            </a:r>
            <a:r>
              <a:rPr lang="en-US" dirty="0"/>
              <a:t>monthly mean values over the 7-year period. (Of </a:t>
            </a:r>
            <a:r>
              <a:rPr lang="en-US" dirty="0" smtClean="0"/>
              <a:t>the total </a:t>
            </a:r>
            <a:r>
              <a:rPr lang="en-US" dirty="0"/>
              <a:t>26 observatories across the island, data from 7 stations </a:t>
            </a:r>
            <a:r>
              <a:rPr lang="en-US" dirty="0" smtClean="0"/>
              <a:t>in the </a:t>
            </a:r>
            <a:r>
              <a:rPr lang="en-US" dirty="0"/>
              <a:t>central mountainous region with very scanty </a:t>
            </a:r>
            <a:r>
              <a:rPr lang="en-US" dirty="0" smtClean="0"/>
              <a:t>population were </a:t>
            </a:r>
            <a:r>
              <a:rPr lang="en-US" dirty="0"/>
              <a:t>discarded.)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בסיסי הנתונים </a:t>
            </a:r>
            <a:r>
              <a:rPr lang="he-IL" sz="1800" dirty="0" smtClean="0"/>
              <a:t>(המשך)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הטמפרטורה נמדדה בצורה הזו מפני שטאיוואן הינה אי קטן עם שטח כולל של 36188 ק"מ ריבוע ורוב האוכלוסייה יושבת על קו החוף</a:t>
            </a:r>
          </a:p>
          <a:p>
            <a:pPr algn="r"/>
            <a:r>
              <a:rPr lang="he-IL" dirty="0" smtClean="0"/>
              <a:t>נמדד טמפרטורה חודשית ממוצעת לאזור</a:t>
            </a:r>
          </a:p>
        </p:txBody>
      </p:sp>
    </p:spTree>
    <p:extLst>
      <p:ext uri="{BB962C8B-B14F-4D97-AF65-F5344CB8AC3E}">
        <p14:creationId xmlns:p14="http://schemas.microsoft.com/office/powerpoint/2010/main" val="23061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623</Words>
  <Application>Microsoft Office PowerPoint</Application>
  <PresentationFormat>On-screen Show (4:3)</PresentationFormat>
  <Paragraphs>53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ערכת נושא של Office</vt:lpstr>
      <vt:lpstr>Seasonality and Climatic Associations with Violent and Nonviolent Suicide: A Population-Based Study</vt:lpstr>
      <vt:lpstr>המחקר</vt:lpstr>
      <vt:lpstr>מוטיבציה</vt:lpstr>
      <vt:lpstr>בסיסי הנתונים</vt:lpstr>
      <vt:lpstr>בסיסי הנתונים (המשך)</vt:lpstr>
      <vt:lpstr>בסיסי הנתונים (המשך)</vt:lpstr>
      <vt:lpstr>בסיסי הנתונים (המשך)</vt:lpstr>
      <vt:lpstr>בסיסי הנתונים (המשך)</vt:lpstr>
      <vt:lpstr>בסיסי הנתונים (המשך)</vt:lpstr>
      <vt:lpstr>בסיסי הנתונים (המשך)</vt:lpstr>
      <vt:lpstr>ניתוח סטטיסטי</vt:lpstr>
      <vt:lpstr>הפרמטרים</vt:lpstr>
      <vt:lpstr>הפרמטרים</vt:lpstr>
      <vt:lpstr>המודל</vt:lpstr>
      <vt:lpstr>תוצאות</vt:lpstr>
      <vt:lpstr>דעתי על המאמר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Seasonality and Climatic Associations with Violent and Nonviolent Suicide: A Population-Based Study</dc:title>
  <dc:creator>Eyal Ben Zion</dc:creator>
  <cp:lastModifiedBy>Eyal Ben Zion</cp:lastModifiedBy>
  <cp:revision>4</cp:revision>
  <dcterms:created xsi:type="dcterms:W3CDTF">2014-06-17T10:52:14Z</dcterms:created>
  <dcterms:modified xsi:type="dcterms:W3CDTF">2014-06-17T11:27:42Z</dcterms:modified>
</cp:coreProperties>
</file>