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69CB8-F204-4D06-B913-C5A26A89888A}" type="datetimeFigureOut">
              <a:rPr lang="en-US" dirty="0"/>
              <a:t>5/18/2023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E300-0A13-4A81-945A-7333C271A069}" type="datetimeFigureOut">
              <a:rPr lang="en-US" dirty="0"/>
              <a:t>5/18/2023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1962-1EA4-46E7-BCB0-F36CE46D1A59}" type="datetimeFigureOut">
              <a:rPr lang="en-US" dirty="0"/>
              <a:t>5/18/2023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B376-B19C-488D-ABEB-03C7E6E9E3E0}" type="datetimeFigureOut">
              <a:rPr lang="en-US" dirty="0"/>
              <a:t>5/18/2023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F077B-A50F-4D64-8574-E2D6A98A5553}" type="datetimeFigureOut">
              <a:rPr lang="en-US" dirty="0"/>
              <a:t>5/18/2023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E2A62-1983-43A1-A163-D8AA46534C80}" type="datetimeFigureOut">
              <a:rPr lang="en-US" dirty="0"/>
              <a:t>5/18/2023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3E3B-34E3-4345-B2A1-994B83598A9C}" type="datetimeFigureOut">
              <a:rPr lang="en-US" dirty="0"/>
              <a:t>5/18/2023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6C96-82A1-4D77-8ADA-627AC6FE3D65}" type="datetimeFigureOut">
              <a:rPr lang="en-US" dirty="0"/>
              <a:t>5/18/2023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2C1E-28F2-47E9-802D-339E64E2F920}" type="datetimeFigureOut">
              <a:rPr lang="en-US" dirty="0"/>
              <a:t>5/18/2023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4271A48-F18A-45B3-BC05-1E27DA3F88AF}" type="datetimeFigureOut">
              <a:rPr lang="en-US" dirty="0"/>
              <a:t>5/18/2023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47F8-9654-4282-85D2-65F41AAE7A75}" type="datetimeFigureOut">
              <a:rPr lang="en-US" dirty="0"/>
              <a:t>5/18/2023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DC5B261-8843-42D1-AAFC-05E20E2D9B97}" type="datetimeFigureOut">
              <a:rPr lang="en-US" dirty="0"/>
              <a:t>5/18/2023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EEF5AC-6F9F-D04E-3E96-9D81620A08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1879134"/>
            <a:ext cx="10058400" cy="1143000"/>
          </a:xfrm>
        </p:spPr>
        <p:txBody>
          <a:bodyPr>
            <a:normAutofit/>
          </a:bodyPr>
          <a:lstStyle/>
          <a:p>
            <a:r>
              <a:rPr lang="en-US" dirty="0"/>
              <a:t>Project “Library”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35EB498-260C-8CA9-9F5B-CB67AEABA4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80788"/>
            <a:ext cx="10058400" cy="36804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Michail kalinin</a:t>
            </a:r>
          </a:p>
          <a:p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63AAA3-8250-4FFD-FB75-006B7D33C645}"/>
              </a:ext>
            </a:extLst>
          </p:cNvPr>
          <p:cNvSpPr txBox="1"/>
          <p:nvPr/>
        </p:nvSpPr>
        <p:spPr>
          <a:xfrm>
            <a:off x="1124125" y="4823670"/>
            <a:ext cx="2215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benzol45@gmail.com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0BC12C-105B-2504-E239-2D5176C99A4A}"/>
              </a:ext>
            </a:extLst>
          </p:cNvPr>
          <p:cNvSpPr txBox="1"/>
          <p:nvPr/>
        </p:nvSpPr>
        <p:spPr>
          <a:xfrm>
            <a:off x="1124125" y="2908883"/>
            <a:ext cx="4849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https://github.com/benzol45/EPAM_final_project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629311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FAB1A7F-1F52-5E30-7A8D-E8538279D410}"/>
              </a:ext>
            </a:extLst>
          </p:cNvPr>
          <p:cNvSpPr txBox="1"/>
          <p:nvPr/>
        </p:nvSpPr>
        <p:spPr>
          <a:xfrm>
            <a:off x="335560" y="243281"/>
            <a:ext cx="464524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Interesting features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555461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E956351-D318-F93F-8936-CD1F2FCDD6C9}"/>
              </a:ext>
            </a:extLst>
          </p:cNvPr>
          <p:cNvSpPr txBox="1"/>
          <p:nvPr/>
        </p:nvSpPr>
        <p:spPr>
          <a:xfrm>
            <a:off x="335560" y="243281"/>
            <a:ext cx="11648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Task</a:t>
            </a:r>
            <a:endParaRPr lang="ru-RU" sz="4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D09FBE-5DC2-3C34-DC8A-55FCFBA30806}"/>
              </a:ext>
            </a:extLst>
          </p:cNvPr>
          <p:cNvSpPr txBox="1"/>
          <p:nvPr/>
        </p:nvSpPr>
        <p:spPr>
          <a:xfrm>
            <a:off x="335560" y="2778173"/>
            <a:ext cx="524188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As an </a:t>
            </a:r>
            <a:r>
              <a:rPr lang="pl-PL" b="1" i="0" dirty="0" err="1">
                <a:solidFill>
                  <a:srgbClr val="1F2328"/>
                </a:solidFill>
                <a:effectLst/>
                <a:latin typeface="-apple-system"/>
              </a:rPr>
              <a:t>unregistered</a:t>
            </a:r>
            <a:r>
              <a:rPr lang="pl-PL" b="1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pl-PL" b="1" i="0" dirty="0" err="1">
                <a:solidFill>
                  <a:srgbClr val="1F2328"/>
                </a:solidFill>
                <a:effectLst/>
                <a:latin typeface="-apple-system"/>
              </a:rPr>
              <a:t>reader</a:t>
            </a:r>
            <a:r>
              <a:rPr lang="ru-RU" b="1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pl-PL" b="1" dirty="0"/>
              <a:t>I </a:t>
            </a:r>
            <a:r>
              <a:rPr lang="pl-PL" b="1" dirty="0" err="1"/>
              <a:t>must</a:t>
            </a:r>
            <a:r>
              <a:rPr lang="pl-PL" b="1" dirty="0"/>
              <a:t> be </a:t>
            </a:r>
            <a:r>
              <a:rPr lang="pl-PL" b="1" dirty="0" err="1"/>
              <a:t>able</a:t>
            </a:r>
            <a:r>
              <a:rPr lang="en-US" b="1" dirty="0"/>
              <a:t> to :</a:t>
            </a:r>
            <a:endParaRPr lang="en-US" b="1" dirty="0">
              <a:solidFill>
                <a:srgbClr val="1F2328"/>
              </a:solidFill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register new reader account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login in nonblocked account with login &amp; password</a:t>
            </a:r>
            <a:endParaRPr lang="ru-RU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1F2328"/>
                </a:solidFill>
                <a:latin typeface="-apple-system"/>
              </a:rPr>
              <a:t>I mustn’t be able to </a:t>
            </a:r>
            <a:r>
              <a:rPr lang="pl-PL" b="0" i="0" dirty="0">
                <a:solidFill>
                  <a:srgbClr val="374151"/>
                </a:solidFill>
                <a:effectLst/>
                <a:latin typeface="Söhne"/>
              </a:rPr>
              <a:t>order a </a:t>
            </a:r>
            <a:r>
              <a:rPr lang="pl-PL" b="0" i="0" dirty="0" err="1">
                <a:solidFill>
                  <a:srgbClr val="374151"/>
                </a:solidFill>
                <a:effectLst/>
                <a:latin typeface="Söhne"/>
              </a:rPr>
              <a:t>book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9E7579-F148-AE15-48FB-CEB6AD360E51}"/>
              </a:ext>
            </a:extLst>
          </p:cNvPr>
          <p:cNvSpPr txBox="1"/>
          <p:nvPr/>
        </p:nvSpPr>
        <p:spPr>
          <a:xfrm>
            <a:off x="335560" y="1040786"/>
            <a:ext cx="830983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As any user</a:t>
            </a:r>
            <a:r>
              <a:rPr lang="ru-RU" b="1" dirty="0"/>
              <a:t> </a:t>
            </a:r>
            <a:r>
              <a:rPr lang="pl-PL" b="1" dirty="0"/>
              <a:t>I </a:t>
            </a:r>
            <a:r>
              <a:rPr lang="pl-PL" b="1" dirty="0" err="1"/>
              <a:t>must</a:t>
            </a:r>
            <a:r>
              <a:rPr lang="pl-PL" b="1" dirty="0"/>
              <a:t> be </a:t>
            </a:r>
            <a:r>
              <a:rPr lang="pl-PL" b="1" dirty="0" err="1"/>
              <a:t>able</a:t>
            </a:r>
            <a:r>
              <a:rPr lang="en-US" b="1" dirty="0"/>
              <a:t> to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view books catalog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view book description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search for books by author or title</a:t>
            </a:r>
            <a:endParaRPr lang="en-US" dirty="0">
              <a:solidFill>
                <a:srgbClr val="374151"/>
              </a:solidFill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sort books in the catalog by name, author, rating, publication, or date of publication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74151"/>
                </a:solidFill>
                <a:latin typeface="Söhne"/>
              </a:rPr>
              <a:t>select interface language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B1278C-4B45-CB60-0507-1FF0F1AF1A15}"/>
              </a:ext>
            </a:extLst>
          </p:cNvPr>
          <p:cNvSpPr txBox="1"/>
          <p:nvPr/>
        </p:nvSpPr>
        <p:spPr>
          <a:xfrm>
            <a:off x="335559" y="4045840"/>
            <a:ext cx="8572988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As a reader</a:t>
            </a:r>
            <a:r>
              <a:rPr lang="ru-RU" b="1" dirty="0"/>
              <a:t> </a:t>
            </a:r>
            <a:r>
              <a:rPr lang="pl-PL" b="1" dirty="0"/>
              <a:t>I </a:t>
            </a:r>
            <a:r>
              <a:rPr lang="pl-PL" b="1" dirty="0" err="1"/>
              <a:t>must</a:t>
            </a:r>
            <a:r>
              <a:rPr lang="pl-PL" b="1" dirty="0"/>
              <a:t> be </a:t>
            </a:r>
            <a:r>
              <a:rPr lang="pl-PL" b="1" dirty="0" err="1"/>
              <a:t>able</a:t>
            </a:r>
            <a:r>
              <a:rPr lang="en-US" b="1" dirty="0"/>
              <a:t> to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place an order for a book from the catalog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view account with my registration information, my ordered books and my given books </a:t>
            </a:r>
            <a:endParaRPr lang="en-US" dirty="0">
              <a:solidFill>
                <a:srgbClr val="374151"/>
              </a:solidFill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cancel my order for a book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view which given me books are </a:t>
            </a:r>
            <a:r>
              <a:rPr lang="pl-PL" b="0" i="0" dirty="0" err="1">
                <a:solidFill>
                  <a:srgbClr val="374151"/>
                </a:solidFill>
                <a:effectLst/>
                <a:latin typeface="Söhne"/>
              </a:rPr>
              <a:t>overdue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and the amount of the fine of them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set a rating for the books I've read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logout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10517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E956351-D318-F93F-8936-CD1F2FCDD6C9}"/>
              </a:ext>
            </a:extLst>
          </p:cNvPr>
          <p:cNvSpPr txBox="1"/>
          <p:nvPr/>
        </p:nvSpPr>
        <p:spPr>
          <a:xfrm>
            <a:off x="335560" y="243281"/>
            <a:ext cx="11648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Task</a:t>
            </a:r>
            <a:endParaRPr lang="ru-RU" sz="4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D09FBE-5DC2-3C34-DC8A-55FCFBA30806}"/>
              </a:ext>
            </a:extLst>
          </p:cNvPr>
          <p:cNvSpPr txBox="1"/>
          <p:nvPr/>
        </p:nvSpPr>
        <p:spPr>
          <a:xfrm>
            <a:off x="335560" y="3819272"/>
            <a:ext cx="555940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As an </a:t>
            </a:r>
            <a:r>
              <a:rPr lang="en-US" b="1" i="0" dirty="0">
                <a:solidFill>
                  <a:srgbClr val="1F2328"/>
                </a:solidFill>
                <a:effectLst/>
                <a:latin typeface="-apple-system"/>
              </a:rPr>
              <a:t>administrator </a:t>
            </a:r>
            <a:r>
              <a:rPr lang="pl-PL" b="1" dirty="0"/>
              <a:t>I </a:t>
            </a:r>
            <a:r>
              <a:rPr lang="pl-PL" b="1" dirty="0" err="1"/>
              <a:t>must</a:t>
            </a:r>
            <a:r>
              <a:rPr lang="pl-PL" b="1" dirty="0"/>
              <a:t> be </a:t>
            </a:r>
            <a:r>
              <a:rPr lang="pl-PL" b="1" dirty="0" err="1"/>
              <a:t>able</a:t>
            </a:r>
            <a:r>
              <a:rPr lang="en-US" b="1" dirty="0"/>
              <a:t> to :</a:t>
            </a:r>
            <a:endParaRPr lang="en-US" b="1" dirty="0">
              <a:solidFill>
                <a:srgbClr val="1F2328"/>
              </a:solidFill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b="0" i="0" dirty="0" err="1">
                <a:solidFill>
                  <a:srgbClr val="374151"/>
                </a:solidFill>
                <a:effectLst/>
                <a:latin typeface="Söhne"/>
              </a:rPr>
              <a:t>add</a:t>
            </a:r>
            <a:r>
              <a:rPr lang="pl-PL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pl-PL" b="0" i="0" dirty="0" err="1">
                <a:solidFill>
                  <a:srgbClr val="374151"/>
                </a:solidFill>
                <a:effectLst/>
                <a:latin typeface="Söhne"/>
              </a:rPr>
              <a:t>books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with typing all book’s information into form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b="0" i="0" dirty="0" err="1">
                <a:solidFill>
                  <a:srgbClr val="374151"/>
                </a:solidFill>
                <a:effectLst/>
                <a:latin typeface="Söhne"/>
              </a:rPr>
              <a:t>add</a:t>
            </a:r>
            <a:r>
              <a:rPr lang="pl-PL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pl-PL" b="0" i="0" dirty="0" err="1">
                <a:solidFill>
                  <a:srgbClr val="374151"/>
                </a:solidFill>
                <a:effectLst/>
                <a:latin typeface="Söhne"/>
              </a:rPr>
              <a:t>books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with filling information by ISBN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74151"/>
                </a:solidFill>
                <a:latin typeface="Söhne"/>
              </a:rPr>
              <a:t>delete books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edit information about the book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b="0" i="0" dirty="0" err="1">
                <a:solidFill>
                  <a:srgbClr val="374151"/>
                </a:solidFill>
                <a:effectLst/>
                <a:latin typeface="Söhne"/>
              </a:rPr>
              <a:t>block</a:t>
            </a:r>
            <a:r>
              <a:rPr lang="pl-PL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pl-PL" b="0" i="0" dirty="0" err="1">
                <a:solidFill>
                  <a:srgbClr val="374151"/>
                </a:solidFill>
                <a:effectLst/>
                <a:latin typeface="Söhne"/>
              </a:rPr>
              <a:t>or</a:t>
            </a:r>
            <a:r>
              <a:rPr lang="pl-PL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pl-PL" b="0" i="0" dirty="0" err="1">
                <a:solidFill>
                  <a:srgbClr val="374151"/>
                </a:solidFill>
                <a:effectLst/>
                <a:latin typeface="Söhne"/>
              </a:rPr>
              <a:t>unblock</a:t>
            </a:r>
            <a:r>
              <a:rPr lang="pl-PL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pl-PL" b="0" i="0" dirty="0" err="1">
                <a:solidFill>
                  <a:srgbClr val="374151"/>
                </a:solidFill>
                <a:effectLst/>
                <a:latin typeface="Söhne"/>
              </a:rPr>
              <a:t>users</a:t>
            </a:r>
            <a:endParaRPr lang="en-US" dirty="0">
              <a:solidFill>
                <a:srgbClr val="374151"/>
              </a:solidFill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se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t roles to users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view account with my registration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74151"/>
                </a:solidFill>
                <a:latin typeface="Söhne"/>
              </a:rPr>
              <a:t>logout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9E7579-F148-AE15-48FB-CEB6AD360E51}"/>
              </a:ext>
            </a:extLst>
          </p:cNvPr>
          <p:cNvSpPr txBox="1"/>
          <p:nvPr/>
        </p:nvSpPr>
        <p:spPr>
          <a:xfrm>
            <a:off x="335560" y="847839"/>
            <a:ext cx="8949566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As a librarian</a:t>
            </a:r>
            <a:r>
              <a:rPr lang="ru-RU" b="1" dirty="0"/>
              <a:t> </a:t>
            </a:r>
            <a:r>
              <a:rPr lang="pl-PL" b="1" dirty="0"/>
              <a:t>I </a:t>
            </a:r>
            <a:r>
              <a:rPr lang="pl-PL" b="1" dirty="0" err="1"/>
              <a:t>must</a:t>
            </a:r>
            <a:r>
              <a:rPr lang="pl-PL" b="1" dirty="0"/>
              <a:t> be </a:t>
            </a:r>
            <a:r>
              <a:rPr lang="pl-PL" b="1" dirty="0" err="1"/>
              <a:t>able</a:t>
            </a:r>
            <a:r>
              <a:rPr lang="en-US" b="1" dirty="0"/>
              <a:t> to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give a book to a reader on subscription or to the reading room from books catalog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set and view 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the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period, for which the book is issued to the reader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view a list of reader’s orders and a list of readers with their subscriptions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give a book to a reader on subscription or to the reading room based on order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1F2328"/>
                </a:solidFill>
                <a:latin typeface="-apple-system"/>
              </a:rPr>
              <a:t>I mustn’t be able to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give a book to a reader if don’t have free copies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74151"/>
                </a:solidFill>
                <a:latin typeface="Söhne"/>
              </a:rPr>
              <a:t>view which books in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a list of subscriptions are </a:t>
            </a:r>
            <a:r>
              <a:rPr lang="pl-PL" b="0" i="0" dirty="0" err="1">
                <a:solidFill>
                  <a:srgbClr val="374151"/>
                </a:solidFill>
                <a:effectLst/>
                <a:latin typeface="Söhne"/>
              </a:rPr>
              <a:t>overdue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and the amount of the fine of them</a:t>
            </a:r>
            <a:endParaRPr lang="ru-RU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get fine if the reader didn’t return the book </a:t>
            </a:r>
            <a:r>
              <a:rPr lang="pl-PL" b="0" i="0" dirty="0" err="1">
                <a:solidFill>
                  <a:srgbClr val="374151"/>
                </a:solidFill>
                <a:effectLst/>
                <a:latin typeface="Söhne"/>
              </a:rPr>
              <a:t>within</a:t>
            </a:r>
            <a:r>
              <a:rPr lang="pl-PL" b="0" i="0" dirty="0">
                <a:solidFill>
                  <a:srgbClr val="374151"/>
                </a:solidFill>
                <a:effectLst/>
                <a:latin typeface="Söhne"/>
              </a:rPr>
              <a:t> the </a:t>
            </a:r>
            <a:r>
              <a:rPr lang="pl-PL" b="0" i="0" dirty="0" err="1">
                <a:solidFill>
                  <a:srgbClr val="374151"/>
                </a:solidFill>
                <a:effectLst/>
                <a:latin typeface="Söhne"/>
              </a:rPr>
              <a:t>specified</a:t>
            </a:r>
            <a:r>
              <a:rPr lang="pl-PL" b="0" i="0" dirty="0">
                <a:solidFill>
                  <a:srgbClr val="374151"/>
                </a:solidFill>
                <a:effectLst/>
                <a:latin typeface="Söhne"/>
              </a:rPr>
              <a:t> period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view account with my registration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74151"/>
                </a:solidFill>
                <a:latin typeface="Söhne"/>
              </a:rPr>
              <a:t>view information about readers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logout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30435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3D997A2-43A9-13A5-7126-11517968072B}"/>
              </a:ext>
            </a:extLst>
          </p:cNvPr>
          <p:cNvSpPr txBox="1"/>
          <p:nvPr/>
        </p:nvSpPr>
        <p:spPr>
          <a:xfrm>
            <a:off x="335560" y="243281"/>
            <a:ext cx="338727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Requirements</a:t>
            </a:r>
            <a:endParaRPr lang="ru-RU" sz="4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E56B53-07A3-8A5B-8FAC-FD2DF8C5ABB5}"/>
              </a:ext>
            </a:extLst>
          </p:cNvPr>
          <p:cNvSpPr txBox="1"/>
          <p:nvPr/>
        </p:nvSpPr>
        <p:spPr>
          <a:xfrm>
            <a:off x="335560" y="1012722"/>
            <a:ext cx="9340442" cy="42043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application must support the use of Cyrillic for: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input/output and storage of information (in the database) recorded in different languages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have </a:t>
            </a:r>
            <a:r>
              <a:rPr lang="pl-PL" dirty="0" err="1"/>
              <a:t>multilingual</a:t>
            </a:r>
            <a:r>
              <a:rPr lang="pl-PL" dirty="0"/>
              <a:t> </a:t>
            </a:r>
            <a:r>
              <a:rPr lang="pl-PL" dirty="0" err="1"/>
              <a:t>interface</a:t>
            </a:r>
            <a:r>
              <a:rPr lang="en-US" dirty="0"/>
              <a:t> and must be possible to switch the interface language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Implement protection against re-sending data to the server when refreshing the page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Authentication and authorization must be implemented in the application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application must have role-based access rights of system users to program components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dirty="0" err="1"/>
              <a:t>Password</a:t>
            </a:r>
            <a:r>
              <a:rPr lang="en-US" dirty="0"/>
              <a:t>s must be stored in encrypted form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application must have logger sub-system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Input fields must be with data validation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application must respond correctly to errors and exceptions of various kinds</a:t>
            </a:r>
          </a:p>
        </p:txBody>
      </p:sp>
    </p:spTree>
    <p:extLst>
      <p:ext uri="{BB962C8B-B14F-4D97-AF65-F5344CB8AC3E}">
        <p14:creationId xmlns:p14="http://schemas.microsoft.com/office/powerpoint/2010/main" val="884862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5741A58-3246-CD85-A287-B7E3EEF0E598}"/>
              </a:ext>
            </a:extLst>
          </p:cNvPr>
          <p:cNvSpPr txBox="1"/>
          <p:nvPr/>
        </p:nvSpPr>
        <p:spPr>
          <a:xfrm>
            <a:off x="335560" y="243281"/>
            <a:ext cx="471751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Project architecture</a:t>
            </a:r>
            <a:endParaRPr lang="ru-RU" sz="4400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911C428-081E-15BB-FF4A-48EA9C5E2B7D}"/>
              </a:ext>
            </a:extLst>
          </p:cNvPr>
          <p:cNvSpPr/>
          <p:nvPr/>
        </p:nvSpPr>
        <p:spPr>
          <a:xfrm>
            <a:off x="4321727" y="1498994"/>
            <a:ext cx="3288484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0" i="0" dirty="0">
                <a:solidFill>
                  <a:srgbClr val="374151"/>
                </a:solidFill>
                <a:effectLst/>
                <a:latin typeface="Söhne"/>
              </a:rPr>
              <a:t>Presentation </a:t>
            </a:r>
            <a:r>
              <a:rPr lang="pl-PL" b="0" i="0" dirty="0" err="1">
                <a:solidFill>
                  <a:srgbClr val="374151"/>
                </a:solidFill>
                <a:effectLst/>
                <a:latin typeface="Söhne"/>
              </a:rPr>
              <a:t>Layer</a:t>
            </a:r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853D7F13-07B7-1A64-96A8-5464BBF41C51}"/>
              </a:ext>
            </a:extLst>
          </p:cNvPr>
          <p:cNvSpPr/>
          <p:nvPr/>
        </p:nvSpPr>
        <p:spPr>
          <a:xfrm>
            <a:off x="4145559" y="2606701"/>
            <a:ext cx="3900881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0" i="0" dirty="0">
                <a:solidFill>
                  <a:srgbClr val="374151"/>
                </a:solidFill>
                <a:effectLst/>
                <a:latin typeface="Söhne"/>
              </a:rPr>
              <a:t>Application </a:t>
            </a:r>
            <a:r>
              <a:rPr lang="pl-PL" b="0" i="0" dirty="0" err="1">
                <a:solidFill>
                  <a:srgbClr val="374151"/>
                </a:solidFill>
                <a:effectLst/>
                <a:latin typeface="Söhne"/>
              </a:rPr>
              <a:t>Layer</a:t>
            </a:r>
            <a:endParaRPr lang="ru-RU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2BE5087F-4C60-E4E5-AF32-83422C1E6D7E}"/>
              </a:ext>
            </a:extLst>
          </p:cNvPr>
          <p:cNvSpPr/>
          <p:nvPr/>
        </p:nvSpPr>
        <p:spPr>
          <a:xfrm>
            <a:off x="4639112" y="3070440"/>
            <a:ext cx="1367405" cy="369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0" i="0" dirty="0" err="1">
                <a:solidFill>
                  <a:srgbClr val="374151"/>
                </a:solidFill>
                <a:effectLst/>
                <a:latin typeface="Söhne"/>
              </a:rPr>
              <a:t>Controllers</a:t>
            </a:r>
            <a:endParaRPr lang="ru-RU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E0BBF241-D92D-CFFA-A916-0689CB5855D7}"/>
              </a:ext>
            </a:extLst>
          </p:cNvPr>
          <p:cNvSpPr/>
          <p:nvPr/>
        </p:nvSpPr>
        <p:spPr>
          <a:xfrm>
            <a:off x="6242806" y="3070440"/>
            <a:ext cx="1367405" cy="369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0" i="0" dirty="0">
                <a:solidFill>
                  <a:srgbClr val="374151"/>
                </a:solidFill>
                <a:effectLst/>
                <a:latin typeface="Söhne"/>
              </a:rPr>
              <a:t>Services</a:t>
            </a:r>
            <a:endParaRPr lang="ru-RU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7E3C9C9A-8B39-3A13-5317-3563B1A8256B}"/>
              </a:ext>
            </a:extLst>
          </p:cNvPr>
          <p:cNvSpPr/>
          <p:nvPr/>
        </p:nvSpPr>
        <p:spPr>
          <a:xfrm>
            <a:off x="4145559" y="3848342"/>
            <a:ext cx="3900881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0" i="0" dirty="0">
                <a:solidFill>
                  <a:srgbClr val="374151"/>
                </a:solidFill>
                <a:effectLst/>
                <a:latin typeface="Söhne"/>
              </a:rPr>
              <a:t>Data Access </a:t>
            </a:r>
            <a:r>
              <a:rPr lang="pl-PL" b="0" i="0" dirty="0" err="1">
                <a:solidFill>
                  <a:srgbClr val="374151"/>
                </a:solidFill>
                <a:effectLst/>
                <a:latin typeface="Söhne"/>
              </a:rPr>
              <a:t>Layer</a:t>
            </a:r>
            <a:endParaRPr lang="ru-RU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1054F0D-1227-E61E-9D89-A4C3DCA3EE00}"/>
              </a:ext>
            </a:extLst>
          </p:cNvPr>
          <p:cNvSpPr/>
          <p:nvPr/>
        </p:nvSpPr>
        <p:spPr>
          <a:xfrm>
            <a:off x="4639112" y="4312081"/>
            <a:ext cx="1367405" cy="369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0" i="0" dirty="0" err="1">
                <a:solidFill>
                  <a:srgbClr val="374151"/>
                </a:solidFill>
                <a:effectLst/>
                <a:latin typeface="Söhne"/>
              </a:rPr>
              <a:t>Repositories</a:t>
            </a:r>
            <a:endParaRPr lang="ru-RU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C489B6DA-5E5E-DF4D-D75F-DDF691DAD4A8}"/>
              </a:ext>
            </a:extLst>
          </p:cNvPr>
          <p:cNvSpPr/>
          <p:nvPr/>
        </p:nvSpPr>
        <p:spPr>
          <a:xfrm>
            <a:off x="6242806" y="4312080"/>
            <a:ext cx="1367405" cy="369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0" i="0" dirty="0" err="1">
                <a:solidFill>
                  <a:srgbClr val="374151"/>
                </a:solidFill>
                <a:effectLst/>
                <a:latin typeface="Söhne"/>
              </a:rPr>
              <a:t>Entities</a:t>
            </a:r>
            <a:endParaRPr lang="ru-RU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C2200ED6-1252-570B-8D40-85C2D4371D3C}"/>
              </a:ext>
            </a:extLst>
          </p:cNvPr>
          <p:cNvSpPr/>
          <p:nvPr/>
        </p:nvSpPr>
        <p:spPr>
          <a:xfrm>
            <a:off x="5322814" y="1944681"/>
            <a:ext cx="1367405" cy="369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374151"/>
                </a:solidFill>
                <a:latin typeface="Söhne"/>
              </a:rPr>
              <a:t>Views</a:t>
            </a:r>
            <a:endParaRPr lang="ru-RU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DC987623-0491-2EBC-A52A-94CE948155EA}"/>
              </a:ext>
            </a:extLst>
          </p:cNvPr>
          <p:cNvSpPr/>
          <p:nvPr/>
        </p:nvSpPr>
        <p:spPr>
          <a:xfrm>
            <a:off x="4145558" y="5079029"/>
            <a:ext cx="3900881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Database</a:t>
            </a: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C0F8A759-AAFD-D593-8FAE-BEAE43E17E97}"/>
              </a:ext>
            </a:extLst>
          </p:cNvPr>
          <p:cNvSpPr/>
          <p:nvPr/>
        </p:nvSpPr>
        <p:spPr>
          <a:xfrm>
            <a:off x="453006" y="3070440"/>
            <a:ext cx="3255625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0" i="0" dirty="0">
                <a:solidFill>
                  <a:srgbClr val="374151"/>
                </a:solidFill>
                <a:effectLst/>
                <a:latin typeface="Söhne"/>
              </a:rPr>
              <a:t>Security</a:t>
            </a:r>
            <a:endParaRPr lang="ru-RU" dirty="0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CDD18ECA-89C4-13FD-5C27-F4651B193C5D}"/>
              </a:ext>
            </a:extLst>
          </p:cNvPr>
          <p:cNvSpPr/>
          <p:nvPr/>
        </p:nvSpPr>
        <p:spPr>
          <a:xfrm>
            <a:off x="453006" y="3534179"/>
            <a:ext cx="1651931" cy="498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0" i="0" dirty="0" err="1">
                <a:solidFill>
                  <a:srgbClr val="374151"/>
                </a:solidFill>
                <a:effectLst/>
                <a:latin typeface="Söhne"/>
              </a:rPr>
              <a:t>Authentication</a:t>
            </a:r>
            <a:r>
              <a:rPr lang="pl-PL" b="0" i="0" dirty="0">
                <a:solidFill>
                  <a:srgbClr val="374151"/>
                </a:solidFill>
                <a:effectLst/>
                <a:latin typeface="Söhne"/>
              </a:rPr>
              <a:t> Provider</a:t>
            </a:r>
            <a:endParaRPr lang="ru-RU" dirty="0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E70B9F01-F859-D6A0-D315-3A731E180096}"/>
              </a:ext>
            </a:extLst>
          </p:cNvPr>
          <p:cNvSpPr/>
          <p:nvPr/>
        </p:nvSpPr>
        <p:spPr>
          <a:xfrm>
            <a:off x="2341226" y="3534179"/>
            <a:ext cx="1367405" cy="498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0" i="0" dirty="0">
                <a:solidFill>
                  <a:srgbClr val="374151"/>
                </a:solidFill>
                <a:effectLst/>
                <a:latin typeface="Söhne"/>
              </a:rPr>
              <a:t>Access Control</a:t>
            </a:r>
            <a:endParaRPr lang="ru-RU" dirty="0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A008F5B2-8A27-B4CB-D171-FAEB6E18B0F7}"/>
              </a:ext>
            </a:extLst>
          </p:cNvPr>
          <p:cNvSpPr/>
          <p:nvPr/>
        </p:nvSpPr>
        <p:spPr>
          <a:xfrm>
            <a:off x="8483369" y="3070440"/>
            <a:ext cx="3255625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0" i="0" dirty="0" err="1">
                <a:solidFill>
                  <a:srgbClr val="374151"/>
                </a:solidFill>
                <a:effectLst/>
                <a:latin typeface="Söhne"/>
              </a:rPr>
              <a:t>Testing</a:t>
            </a:r>
            <a:endParaRPr lang="ru-RU" dirty="0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06CC4A56-AC84-7137-BE76-0701EEC260C5}"/>
              </a:ext>
            </a:extLst>
          </p:cNvPr>
          <p:cNvSpPr/>
          <p:nvPr/>
        </p:nvSpPr>
        <p:spPr>
          <a:xfrm>
            <a:off x="8483369" y="3534179"/>
            <a:ext cx="1651931" cy="498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0" i="0" dirty="0">
                <a:solidFill>
                  <a:srgbClr val="374151"/>
                </a:solidFill>
                <a:effectLst/>
                <a:latin typeface="Söhne"/>
              </a:rPr>
              <a:t>Unit </a:t>
            </a:r>
            <a:r>
              <a:rPr lang="pl-PL" b="0" i="0" dirty="0" err="1">
                <a:solidFill>
                  <a:srgbClr val="374151"/>
                </a:solidFill>
                <a:effectLst/>
                <a:latin typeface="Söhne"/>
              </a:rPr>
              <a:t>Tests</a:t>
            </a:r>
            <a:endParaRPr lang="ru-RU" dirty="0"/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75705240-34D0-9D25-B2D8-784CB6319A31}"/>
              </a:ext>
            </a:extLst>
          </p:cNvPr>
          <p:cNvSpPr/>
          <p:nvPr/>
        </p:nvSpPr>
        <p:spPr>
          <a:xfrm>
            <a:off x="10371589" y="3534179"/>
            <a:ext cx="1367405" cy="498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0" i="0" dirty="0">
                <a:solidFill>
                  <a:srgbClr val="374151"/>
                </a:solidFill>
                <a:effectLst/>
                <a:latin typeface="Söhne"/>
              </a:rPr>
              <a:t>Integration </a:t>
            </a:r>
            <a:r>
              <a:rPr lang="pl-PL" b="0" i="0" dirty="0" err="1">
                <a:solidFill>
                  <a:srgbClr val="374151"/>
                </a:solidFill>
                <a:effectLst/>
                <a:latin typeface="Söhne"/>
              </a:rPr>
              <a:t>Tests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91813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308CB5A-E600-CEEA-CEF6-88A9F6CB2574}"/>
              </a:ext>
            </a:extLst>
          </p:cNvPr>
          <p:cNvSpPr txBox="1"/>
          <p:nvPr/>
        </p:nvSpPr>
        <p:spPr>
          <a:xfrm>
            <a:off x="335560" y="243281"/>
            <a:ext cx="443538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Used Technologies</a:t>
            </a:r>
            <a:endParaRPr lang="ru-RU" sz="4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DC98A5-4B5F-1D35-0D3D-B28FA88904CB}"/>
              </a:ext>
            </a:extLst>
          </p:cNvPr>
          <p:cNvSpPr txBox="1"/>
          <p:nvPr/>
        </p:nvSpPr>
        <p:spPr>
          <a:xfrm>
            <a:off x="335560" y="1012722"/>
            <a:ext cx="2607702" cy="50353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Spring framework: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MVC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REST client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Data JPA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Security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Actuator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Postgree</a:t>
            </a:r>
            <a:r>
              <a:rPr lang="en-US" dirty="0"/>
              <a:t> SQL database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dirty="0" err="1"/>
              <a:t>Liquibase</a:t>
            </a:r>
            <a:r>
              <a:rPr lang="pl-PL" dirty="0"/>
              <a:t> 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Hibernate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Thymeleaf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SLF4J &amp; </a:t>
            </a:r>
            <a:r>
              <a:rPr lang="en-US" dirty="0" err="1"/>
              <a:t>Logback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JUnit &amp; Mockito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855BFC-5B5B-75B8-6288-24E8ECE655AF}"/>
              </a:ext>
            </a:extLst>
          </p:cNvPr>
          <p:cNvSpPr txBox="1"/>
          <p:nvPr/>
        </p:nvSpPr>
        <p:spPr>
          <a:xfrm>
            <a:off x="4519497" y="1012722"/>
            <a:ext cx="2848665" cy="25423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Lombok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Maven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Docker</a:t>
            </a:r>
            <a:endParaRPr lang="ru-RU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Hibernate validator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bcrypt</a:t>
            </a:r>
            <a:r>
              <a:rPr lang="en-US" dirty="0"/>
              <a:t> password encoder</a:t>
            </a:r>
            <a:endParaRPr lang="ru-RU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Swagger (</a:t>
            </a:r>
            <a:r>
              <a:rPr lang="en-US" dirty="0" err="1"/>
              <a:t>OpenAPI</a:t>
            </a:r>
            <a:r>
              <a:rPr lang="en-US" dirty="0"/>
              <a:t> 3.0)</a:t>
            </a:r>
          </a:p>
        </p:txBody>
      </p:sp>
    </p:spTree>
    <p:extLst>
      <p:ext uri="{BB962C8B-B14F-4D97-AF65-F5344CB8AC3E}">
        <p14:creationId xmlns:p14="http://schemas.microsoft.com/office/powerpoint/2010/main" val="425235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6767E34-221A-C20F-9398-82DA942E1BC6}"/>
              </a:ext>
            </a:extLst>
          </p:cNvPr>
          <p:cNvSpPr txBox="1"/>
          <p:nvPr/>
        </p:nvSpPr>
        <p:spPr>
          <a:xfrm>
            <a:off x="335560" y="243281"/>
            <a:ext cx="620593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Database schema diagram</a:t>
            </a:r>
            <a:endParaRPr lang="ru-RU" sz="44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D049A76-5AA9-4D86-AF71-7F260DBD91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096" y="1012722"/>
            <a:ext cx="6337203" cy="5173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437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01FBD06-3442-2B49-FC58-6649A33422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2864" y="172967"/>
            <a:ext cx="7159133" cy="593858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B8C53C7-606B-F2C8-0D28-35A3D7B53614}"/>
              </a:ext>
            </a:extLst>
          </p:cNvPr>
          <p:cNvSpPr txBox="1"/>
          <p:nvPr/>
        </p:nvSpPr>
        <p:spPr>
          <a:xfrm>
            <a:off x="335560" y="243281"/>
            <a:ext cx="328121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Test coverage</a:t>
            </a:r>
            <a:endParaRPr lang="ru-RU" sz="4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7E3AB7-E4BE-5FF3-B66F-CCD104955D37}"/>
              </a:ext>
            </a:extLst>
          </p:cNvPr>
          <p:cNvSpPr txBox="1"/>
          <p:nvPr/>
        </p:nvSpPr>
        <p:spPr>
          <a:xfrm>
            <a:off x="190003" y="1012722"/>
            <a:ext cx="374224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Project code-line coverage 82%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Unit tests JUnit 5 + Mockito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Integration tests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End-to-End tests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@SpringBootTest + </a:t>
            </a:r>
            <a:r>
              <a:rPr lang="en-US" dirty="0" err="1"/>
              <a:t>MockMVC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5655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69237D5C-23B8-40E6-516B-FBC5C2D417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567" y="478194"/>
            <a:ext cx="8924925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618331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222</TotalTime>
  <Words>530</Words>
  <Application>Microsoft Office PowerPoint</Application>
  <PresentationFormat>Широкоэкранный</PresentationFormat>
  <Paragraphs>97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6" baseType="lpstr">
      <vt:lpstr>-apple-system</vt:lpstr>
      <vt:lpstr>Arial</vt:lpstr>
      <vt:lpstr>Calibri</vt:lpstr>
      <vt:lpstr>Calibri Light</vt:lpstr>
      <vt:lpstr>Söhne</vt:lpstr>
      <vt:lpstr>Ретро</vt:lpstr>
      <vt:lpstr>Project “Library”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“Library”</dc:title>
  <dc:creator>Михаил</dc:creator>
  <cp:lastModifiedBy>Михаил</cp:lastModifiedBy>
  <cp:revision>13</cp:revision>
  <dcterms:created xsi:type="dcterms:W3CDTF">2023-04-25T09:32:56Z</dcterms:created>
  <dcterms:modified xsi:type="dcterms:W3CDTF">2023-05-18T18:19:41Z</dcterms:modified>
</cp:coreProperties>
</file>