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EF5AC-6F9F-D04E-3E96-9D81620A0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879134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Project “Library”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5EB498-260C-8CA9-9F5B-CB67AEABA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80788"/>
            <a:ext cx="10058400" cy="3680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Michail kalinin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33AE3-3CE6-6A97-DFEE-B78A2A82CC2C}"/>
              </a:ext>
            </a:extLst>
          </p:cNvPr>
          <p:cNvSpPr txBox="1"/>
          <p:nvPr/>
        </p:nvSpPr>
        <p:spPr>
          <a:xfrm>
            <a:off x="9789952" y="335560"/>
            <a:ext cx="123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My mentor</a:t>
            </a:r>
            <a:endParaRPr lang="ru-RU" dirty="0">
              <a:highlight>
                <a:srgbClr val="FF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3AAA3-8250-4FFD-FB75-006B7D33C645}"/>
              </a:ext>
            </a:extLst>
          </p:cNvPr>
          <p:cNvSpPr txBox="1"/>
          <p:nvPr/>
        </p:nvSpPr>
        <p:spPr>
          <a:xfrm>
            <a:off x="1124125" y="4823670"/>
            <a:ext cx="221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benzol45@gmail.com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BC12C-105B-2504-E239-2D5176C99A4A}"/>
              </a:ext>
            </a:extLst>
          </p:cNvPr>
          <p:cNvSpPr txBox="1"/>
          <p:nvPr/>
        </p:nvSpPr>
        <p:spPr>
          <a:xfrm>
            <a:off x="1124125" y="2908883"/>
            <a:ext cx="484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https://github.com/benzol45/EPAM_final_project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293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56351-D318-F93F-8936-CD1F2FCDD6C9}"/>
              </a:ext>
            </a:extLst>
          </p:cNvPr>
          <p:cNvSpPr txBox="1"/>
          <p:nvPr/>
        </p:nvSpPr>
        <p:spPr>
          <a:xfrm>
            <a:off x="335560" y="243281"/>
            <a:ext cx="1164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Task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09FBE-5DC2-3C34-DC8A-55FCFBA30806}"/>
              </a:ext>
            </a:extLst>
          </p:cNvPr>
          <p:cNvSpPr txBox="1"/>
          <p:nvPr/>
        </p:nvSpPr>
        <p:spPr>
          <a:xfrm>
            <a:off x="335560" y="2736228"/>
            <a:ext cx="52418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an </a:t>
            </a:r>
            <a:r>
              <a:rPr lang="pl-PL" b="1" i="0" dirty="0" err="1">
                <a:solidFill>
                  <a:srgbClr val="1F2328"/>
                </a:solidFill>
                <a:effectLst/>
                <a:latin typeface="-apple-system"/>
              </a:rPr>
              <a:t>unregistered</a:t>
            </a:r>
            <a:r>
              <a:rPr lang="pl-PL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pl-PL" b="1" i="0" dirty="0" err="1">
                <a:solidFill>
                  <a:srgbClr val="1F2328"/>
                </a:solidFill>
                <a:effectLst/>
                <a:latin typeface="-apple-system"/>
              </a:rPr>
              <a:t>reader</a:t>
            </a:r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register new reader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login in nonblocked account with login &amp; password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2328"/>
                </a:solidFill>
                <a:latin typeface="-apple-system"/>
              </a:rPr>
              <a:t>I mustn’t be able to 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order a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book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E7579-F148-AE15-48FB-CEB6AD360E51}"/>
              </a:ext>
            </a:extLst>
          </p:cNvPr>
          <p:cNvSpPr txBox="1"/>
          <p:nvPr/>
        </p:nvSpPr>
        <p:spPr>
          <a:xfrm>
            <a:off x="335560" y="1124676"/>
            <a:ext cx="76520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any user</a:t>
            </a:r>
            <a:r>
              <a:rPr lang="ru-RU" b="1" dirty="0"/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books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book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search for books by author or title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sort books in the catalog by name, author, publication, or date of publication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1278C-4B45-CB60-0507-1FF0F1AF1A15}"/>
              </a:ext>
            </a:extLst>
          </p:cNvPr>
          <p:cNvSpPr txBox="1"/>
          <p:nvPr/>
        </p:nvSpPr>
        <p:spPr>
          <a:xfrm>
            <a:off x="335559" y="4322677"/>
            <a:ext cx="89101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 reader</a:t>
            </a:r>
            <a:r>
              <a:rPr lang="ru-RU" b="1" dirty="0"/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place an order for a book from the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account with my registration information, my ordered books and my given books 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cancel my order for a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which given me books are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overdue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the amount of the fine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51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56351-D318-F93F-8936-CD1F2FCDD6C9}"/>
              </a:ext>
            </a:extLst>
          </p:cNvPr>
          <p:cNvSpPr txBox="1"/>
          <p:nvPr/>
        </p:nvSpPr>
        <p:spPr>
          <a:xfrm>
            <a:off x="335560" y="243281"/>
            <a:ext cx="1164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Task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09FBE-5DC2-3C34-DC8A-55FCFBA30806}"/>
              </a:ext>
            </a:extLst>
          </p:cNvPr>
          <p:cNvSpPr txBox="1"/>
          <p:nvPr/>
        </p:nvSpPr>
        <p:spPr>
          <a:xfrm>
            <a:off x="335560" y="3819272"/>
            <a:ext cx="55594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an 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administrator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add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books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with typing all book’s information into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add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books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with filling information by ISBN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delete 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edit information about the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block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or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unblock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users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 roles to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account with my registration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logout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E7579-F148-AE15-48FB-CEB6AD360E51}"/>
              </a:ext>
            </a:extLst>
          </p:cNvPr>
          <p:cNvSpPr txBox="1"/>
          <p:nvPr/>
        </p:nvSpPr>
        <p:spPr>
          <a:xfrm>
            <a:off x="335560" y="847839"/>
            <a:ext cx="89495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 librarian</a:t>
            </a:r>
            <a:r>
              <a:rPr lang="ru-RU" b="1" dirty="0"/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give a book to a reader on subscription or to the reading room from books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set and view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the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period, for which the book is issued to the reader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 list of reader’s orders and a list of readers with their subscriptions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give a book to a reader on subscription or to the reading room based on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2328"/>
                </a:solidFill>
                <a:latin typeface="-apple-system"/>
              </a:rPr>
              <a:t>I mustn’t be able to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give a book to a reader if don’t have free copies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view which books in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list of subscriptions are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overdue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the amount of the fine of them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get fine if the reader didn’t return the book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within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the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specified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period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account with my registration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view information about readers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043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997A2-43A9-13A5-7126-11517968072B}"/>
              </a:ext>
            </a:extLst>
          </p:cNvPr>
          <p:cNvSpPr txBox="1"/>
          <p:nvPr/>
        </p:nvSpPr>
        <p:spPr>
          <a:xfrm>
            <a:off x="335560" y="243281"/>
            <a:ext cx="33872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Requirements</a:t>
            </a:r>
            <a:endParaRPr lang="ru-RU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56B53-07A3-8A5B-8FAC-FD2DF8C5ABB5}"/>
              </a:ext>
            </a:extLst>
          </p:cNvPr>
          <p:cNvSpPr txBox="1"/>
          <p:nvPr/>
        </p:nvSpPr>
        <p:spPr>
          <a:xfrm>
            <a:off x="335560" y="1012722"/>
            <a:ext cx="9340442" cy="420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support the use of Cyrillic for: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input/output and storage of information (in the database) recorded in different languages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</a:t>
            </a:r>
            <a:r>
              <a:rPr lang="pl-PL" dirty="0" err="1"/>
              <a:t>multilingual</a:t>
            </a:r>
            <a:r>
              <a:rPr lang="pl-PL" dirty="0"/>
              <a:t> </a:t>
            </a:r>
            <a:r>
              <a:rPr lang="pl-PL" dirty="0" err="1"/>
              <a:t>interface</a:t>
            </a:r>
            <a:r>
              <a:rPr lang="en-US" dirty="0"/>
              <a:t> and must be possible to switch the interface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protection against re-sending data to the server when refreshing the page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Authentication and authorization must be implemented in the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have role-based access rights of system users to program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Password</a:t>
            </a:r>
            <a:r>
              <a:rPr lang="en-US" dirty="0"/>
              <a:t>s must be stored in encrypted form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have logger sub-system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 fields must be with data 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respond correctly to errors and exceptions of various kinds</a:t>
            </a:r>
          </a:p>
        </p:txBody>
      </p:sp>
    </p:spTree>
    <p:extLst>
      <p:ext uri="{BB962C8B-B14F-4D97-AF65-F5344CB8AC3E}">
        <p14:creationId xmlns:p14="http://schemas.microsoft.com/office/powerpoint/2010/main" val="88486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41A58-3246-CD85-A287-B7E3EEF0E598}"/>
              </a:ext>
            </a:extLst>
          </p:cNvPr>
          <p:cNvSpPr txBox="1"/>
          <p:nvPr/>
        </p:nvSpPr>
        <p:spPr>
          <a:xfrm>
            <a:off x="335560" y="243281"/>
            <a:ext cx="4717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Project architecture</a:t>
            </a:r>
            <a:endParaRPr lang="ru-RU" sz="4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911C428-081E-15BB-FF4A-48EA9C5E2B7D}"/>
              </a:ext>
            </a:extLst>
          </p:cNvPr>
          <p:cNvSpPr/>
          <p:nvPr/>
        </p:nvSpPr>
        <p:spPr>
          <a:xfrm>
            <a:off x="4321727" y="1498994"/>
            <a:ext cx="328848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Presentation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Layer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53D7F13-07B7-1A64-96A8-5464BBF41C51}"/>
              </a:ext>
            </a:extLst>
          </p:cNvPr>
          <p:cNvSpPr/>
          <p:nvPr/>
        </p:nvSpPr>
        <p:spPr>
          <a:xfrm>
            <a:off x="4145559" y="2606701"/>
            <a:ext cx="39008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Application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Layer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BE5087F-4C60-E4E5-AF32-83422C1E6D7E}"/>
              </a:ext>
            </a:extLst>
          </p:cNvPr>
          <p:cNvSpPr/>
          <p:nvPr/>
        </p:nvSpPr>
        <p:spPr>
          <a:xfrm>
            <a:off x="4639112" y="3070440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Controllers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0BBF241-D92D-CFFA-A916-0689CB5855D7}"/>
              </a:ext>
            </a:extLst>
          </p:cNvPr>
          <p:cNvSpPr/>
          <p:nvPr/>
        </p:nvSpPr>
        <p:spPr>
          <a:xfrm>
            <a:off x="6242806" y="3070440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Services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E3C9C9A-8B39-3A13-5317-3563B1A8256B}"/>
              </a:ext>
            </a:extLst>
          </p:cNvPr>
          <p:cNvSpPr/>
          <p:nvPr/>
        </p:nvSpPr>
        <p:spPr>
          <a:xfrm>
            <a:off x="4145559" y="3848342"/>
            <a:ext cx="39008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Data Access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Layer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054F0D-1227-E61E-9D89-A4C3DCA3EE00}"/>
              </a:ext>
            </a:extLst>
          </p:cNvPr>
          <p:cNvSpPr/>
          <p:nvPr/>
        </p:nvSpPr>
        <p:spPr>
          <a:xfrm>
            <a:off x="4639112" y="4312081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Repositories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489B6DA-5E5E-DF4D-D75F-DDF691DAD4A8}"/>
              </a:ext>
            </a:extLst>
          </p:cNvPr>
          <p:cNvSpPr/>
          <p:nvPr/>
        </p:nvSpPr>
        <p:spPr>
          <a:xfrm>
            <a:off x="6242806" y="4312080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Entities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2200ED6-1252-570B-8D40-85C2D4371D3C}"/>
              </a:ext>
            </a:extLst>
          </p:cNvPr>
          <p:cNvSpPr/>
          <p:nvPr/>
        </p:nvSpPr>
        <p:spPr>
          <a:xfrm>
            <a:off x="5322814" y="1944681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74151"/>
                </a:solidFill>
                <a:latin typeface="Söhne"/>
              </a:rPr>
              <a:t>Views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C987623-0491-2EBC-A52A-94CE948155EA}"/>
              </a:ext>
            </a:extLst>
          </p:cNvPr>
          <p:cNvSpPr/>
          <p:nvPr/>
        </p:nvSpPr>
        <p:spPr>
          <a:xfrm>
            <a:off x="4145558" y="5079029"/>
            <a:ext cx="39008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Database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0F8A759-AAFD-D593-8FAE-BEAE43E17E97}"/>
              </a:ext>
            </a:extLst>
          </p:cNvPr>
          <p:cNvSpPr/>
          <p:nvPr/>
        </p:nvSpPr>
        <p:spPr>
          <a:xfrm>
            <a:off x="453006" y="3070440"/>
            <a:ext cx="325562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Security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DD18ECA-89C4-13FD-5C27-F4651B193C5D}"/>
              </a:ext>
            </a:extLst>
          </p:cNvPr>
          <p:cNvSpPr/>
          <p:nvPr/>
        </p:nvSpPr>
        <p:spPr>
          <a:xfrm>
            <a:off x="453006" y="3534179"/>
            <a:ext cx="1651931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Authentication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Provider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70B9F01-F859-D6A0-D315-3A731E180096}"/>
              </a:ext>
            </a:extLst>
          </p:cNvPr>
          <p:cNvSpPr/>
          <p:nvPr/>
        </p:nvSpPr>
        <p:spPr>
          <a:xfrm>
            <a:off x="2341226" y="3534179"/>
            <a:ext cx="1367405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Access Control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008F5B2-8A27-B4CB-D171-FAEB6E18B0F7}"/>
              </a:ext>
            </a:extLst>
          </p:cNvPr>
          <p:cNvSpPr/>
          <p:nvPr/>
        </p:nvSpPr>
        <p:spPr>
          <a:xfrm>
            <a:off x="8483369" y="3070440"/>
            <a:ext cx="325562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Testing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6CC4A56-AC84-7137-BE76-0701EEC260C5}"/>
              </a:ext>
            </a:extLst>
          </p:cNvPr>
          <p:cNvSpPr/>
          <p:nvPr/>
        </p:nvSpPr>
        <p:spPr>
          <a:xfrm>
            <a:off x="8483369" y="3534179"/>
            <a:ext cx="1651931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Unit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Tests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5705240-34D0-9D25-B2D8-784CB6319A31}"/>
              </a:ext>
            </a:extLst>
          </p:cNvPr>
          <p:cNvSpPr/>
          <p:nvPr/>
        </p:nvSpPr>
        <p:spPr>
          <a:xfrm>
            <a:off x="10371589" y="3534179"/>
            <a:ext cx="1367405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Integration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Tests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8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8CB5A-E600-CEEA-CEF6-88A9F6CB2574}"/>
              </a:ext>
            </a:extLst>
          </p:cNvPr>
          <p:cNvSpPr txBox="1"/>
          <p:nvPr/>
        </p:nvSpPr>
        <p:spPr>
          <a:xfrm>
            <a:off x="335560" y="243281"/>
            <a:ext cx="44353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Used Technologies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C98A5-4B5F-1D35-0D3D-B28FA88904CB}"/>
              </a:ext>
            </a:extLst>
          </p:cNvPr>
          <p:cNvSpPr txBox="1"/>
          <p:nvPr/>
        </p:nvSpPr>
        <p:spPr>
          <a:xfrm>
            <a:off x="335560" y="1012722"/>
            <a:ext cx="2607702" cy="5035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Spring framework: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MVC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REST client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JPA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Postgree</a:t>
            </a:r>
            <a:r>
              <a:rPr lang="en-US" dirty="0"/>
              <a:t> SQL 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Liquibase</a:t>
            </a:r>
            <a:r>
              <a:rPr lang="pl-PL" dirty="0"/>
              <a:t> 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Hibernate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Thymeleaf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SLF4J &amp; </a:t>
            </a:r>
            <a:r>
              <a:rPr lang="en-US" dirty="0" err="1"/>
              <a:t>Logback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JUnit &amp; Mockito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5BFC-5B5B-75B8-6288-24E8ECE655AF}"/>
              </a:ext>
            </a:extLst>
          </p:cNvPr>
          <p:cNvSpPr txBox="1"/>
          <p:nvPr/>
        </p:nvSpPr>
        <p:spPr>
          <a:xfrm>
            <a:off x="4519497" y="1012722"/>
            <a:ext cx="2901564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Lombok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Hibernate validator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bcrypt</a:t>
            </a:r>
            <a:r>
              <a:rPr lang="en-US" dirty="0"/>
              <a:t> password encoder </a:t>
            </a:r>
          </a:p>
        </p:txBody>
      </p:sp>
    </p:spTree>
    <p:extLst>
      <p:ext uri="{BB962C8B-B14F-4D97-AF65-F5344CB8AC3E}">
        <p14:creationId xmlns:p14="http://schemas.microsoft.com/office/powerpoint/2010/main" val="42523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767E34-221A-C20F-9398-82DA942E1BC6}"/>
              </a:ext>
            </a:extLst>
          </p:cNvPr>
          <p:cNvSpPr txBox="1"/>
          <p:nvPr/>
        </p:nvSpPr>
        <p:spPr>
          <a:xfrm>
            <a:off x="335560" y="243281"/>
            <a:ext cx="6205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Database schema diagram</a:t>
            </a:r>
            <a:endParaRPr lang="ru-RU" sz="4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E6D847-CA22-024E-FA35-5C39BDCF1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03" y="1012722"/>
            <a:ext cx="4816243" cy="517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3775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</TotalTime>
  <Words>490</Words>
  <Application>Microsoft Office PowerPoint</Application>
  <PresentationFormat>Широкоэкранный</PresentationFormat>
  <Paragraphs>87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Söhne</vt:lpstr>
      <vt:lpstr>Ретро</vt:lpstr>
      <vt:lpstr>Project “Library”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“Library”</dc:title>
  <dc:creator>Михаил</dc:creator>
  <cp:lastModifiedBy>Михаил</cp:lastModifiedBy>
  <cp:revision>6</cp:revision>
  <dcterms:created xsi:type="dcterms:W3CDTF">2023-04-25T09:32:56Z</dcterms:created>
  <dcterms:modified xsi:type="dcterms:W3CDTF">2023-04-25T13:34:00Z</dcterms:modified>
</cp:coreProperties>
</file>