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EF5AC-6F9F-D04E-3E96-9D81620A0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879134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/>
              <a:t>Project “Library”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5EB498-260C-8CA9-9F5B-CB67AEABA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80788"/>
            <a:ext cx="10058400" cy="3680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Michail kalinin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3AAA3-8250-4FFD-FB75-006B7D33C645}"/>
              </a:ext>
            </a:extLst>
          </p:cNvPr>
          <p:cNvSpPr txBox="1"/>
          <p:nvPr/>
        </p:nvSpPr>
        <p:spPr>
          <a:xfrm>
            <a:off x="1124125" y="4823670"/>
            <a:ext cx="221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benzol45@gmail.com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0BC12C-105B-2504-E239-2D5176C99A4A}"/>
              </a:ext>
            </a:extLst>
          </p:cNvPr>
          <p:cNvSpPr txBox="1"/>
          <p:nvPr/>
        </p:nvSpPr>
        <p:spPr>
          <a:xfrm>
            <a:off x="1097280" y="3050854"/>
            <a:ext cx="484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https://github.com/benzol45/EPAM_final_project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32B0AB-B761-A258-AD3E-7342B14B4D28}"/>
              </a:ext>
            </a:extLst>
          </p:cNvPr>
          <p:cNvSpPr txBox="1"/>
          <p:nvPr/>
        </p:nvSpPr>
        <p:spPr>
          <a:xfrm>
            <a:off x="1097280" y="3316779"/>
            <a:ext cx="642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http://epam-final-project-library.westeurope.cloudapp.azure.com/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2931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AB1A7F-1F52-5E30-7A8D-E8538279D410}"/>
              </a:ext>
            </a:extLst>
          </p:cNvPr>
          <p:cNvSpPr txBox="1"/>
          <p:nvPr/>
        </p:nvSpPr>
        <p:spPr>
          <a:xfrm>
            <a:off x="335560" y="243281"/>
            <a:ext cx="76610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Additional business functionality</a:t>
            </a:r>
            <a:endParaRPr lang="ru-RU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2F944C-E75D-5840-8660-6557FF5060EF}"/>
              </a:ext>
            </a:extLst>
          </p:cNvPr>
          <p:cNvSpPr txBox="1"/>
          <p:nvPr/>
        </p:nvSpPr>
        <p:spPr>
          <a:xfrm>
            <a:off x="335560" y="1012722"/>
            <a:ext cx="11568418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Filling book information from ISBN database (openlibrary.org) with cover image.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Base statistical subsystem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Book rating (after returning reader can set rate for a book) with sorting books by rating</a:t>
            </a:r>
          </a:p>
        </p:txBody>
      </p:sp>
    </p:spTree>
    <p:extLst>
      <p:ext uri="{BB962C8B-B14F-4D97-AF65-F5344CB8AC3E}">
        <p14:creationId xmlns:p14="http://schemas.microsoft.com/office/powerpoint/2010/main" val="2266840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AB1A7F-1F52-5E30-7A8D-E8538279D410}"/>
              </a:ext>
            </a:extLst>
          </p:cNvPr>
          <p:cNvSpPr txBox="1"/>
          <p:nvPr/>
        </p:nvSpPr>
        <p:spPr>
          <a:xfrm>
            <a:off x="335560" y="243281"/>
            <a:ext cx="4645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Interesting features</a:t>
            </a:r>
            <a:endParaRPr lang="ru-RU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2F944C-E75D-5840-8660-6557FF5060EF}"/>
              </a:ext>
            </a:extLst>
          </p:cNvPr>
          <p:cNvSpPr txBox="1"/>
          <p:nvPr/>
        </p:nvSpPr>
        <p:spPr>
          <a:xfrm>
            <a:off x="335560" y="1012722"/>
            <a:ext cx="1156841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docker-compose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 service health check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service tools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ResourceBundle</a:t>
            </a:r>
            <a:r>
              <a:rPr lang="en-US" dirty="0"/>
              <a:t> with two language for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templates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validators messages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 DTO validators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LiquiBase</a:t>
            </a:r>
            <a:r>
              <a:rPr lang="en-US" dirty="0"/>
              <a:t> for creating tables, indexes and inserting base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Actuator with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 </a:t>
            </a:r>
            <a:r>
              <a:rPr lang="en-US" dirty="0" err="1"/>
              <a:t>HealthIndicator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 Metric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SpringBootAdmin</a:t>
            </a:r>
            <a:r>
              <a:rPr lang="en-US" dirty="0"/>
              <a:t> for represent info from Actuator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EndToEnd</a:t>
            </a:r>
            <a:r>
              <a:rPr lang="en-US" dirty="0"/>
              <a:t> tests with </a:t>
            </a:r>
            <a:r>
              <a:rPr lang="en-US" dirty="0" err="1"/>
              <a:t>SpringBootTest</a:t>
            </a:r>
            <a:r>
              <a:rPr lang="en-US" dirty="0"/>
              <a:t> + </a:t>
            </a:r>
            <a:r>
              <a:rPr lang="en-US" dirty="0" err="1"/>
              <a:t>MockMVC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Client for getting info and image from external 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service with Swagger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 environment options and property holder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and Session state listener (success/failure login and logout / session expired)</a:t>
            </a:r>
          </a:p>
        </p:txBody>
      </p:sp>
    </p:spTree>
    <p:extLst>
      <p:ext uri="{BB962C8B-B14F-4D97-AF65-F5344CB8AC3E}">
        <p14:creationId xmlns:p14="http://schemas.microsoft.com/office/powerpoint/2010/main" val="55546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956351-D318-F93F-8936-CD1F2FCDD6C9}"/>
              </a:ext>
            </a:extLst>
          </p:cNvPr>
          <p:cNvSpPr txBox="1"/>
          <p:nvPr/>
        </p:nvSpPr>
        <p:spPr>
          <a:xfrm>
            <a:off x="335560" y="243281"/>
            <a:ext cx="1164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Task</a:t>
            </a:r>
            <a:endParaRPr lang="ru-RU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09FBE-5DC2-3C34-DC8A-55FCFBA30806}"/>
              </a:ext>
            </a:extLst>
          </p:cNvPr>
          <p:cNvSpPr txBox="1"/>
          <p:nvPr/>
        </p:nvSpPr>
        <p:spPr>
          <a:xfrm>
            <a:off x="335560" y="2778173"/>
            <a:ext cx="52418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an </a:t>
            </a:r>
            <a:r>
              <a:rPr lang="pl-PL" b="1" i="0" dirty="0" err="1">
                <a:solidFill>
                  <a:srgbClr val="1F2328"/>
                </a:solidFill>
                <a:effectLst/>
                <a:latin typeface="-apple-system"/>
              </a:rPr>
              <a:t>unregistered</a:t>
            </a:r>
            <a:r>
              <a:rPr lang="pl-PL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pl-PL" b="1" i="0" dirty="0" err="1">
                <a:solidFill>
                  <a:srgbClr val="1F2328"/>
                </a:solidFill>
                <a:effectLst/>
                <a:latin typeface="-apple-system"/>
              </a:rPr>
              <a:t>reader</a:t>
            </a:r>
            <a:r>
              <a:rPr lang="ru-RU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register new reader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login in nonblocked account with login &amp; password</a:t>
            </a:r>
            <a:endParaRPr lang="ru-RU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2328"/>
                </a:solidFill>
                <a:latin typeface="-apple-system"/>
              </a:rPr>
              <a:t>I mustn’t be able to 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order a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book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E7579-F148-AE15-48FB-CEB6AD360E51}"/>
              </a:ext>
            </a:extLst>
          </p:cNvPr>
          <p:cNvSpPr txBox="1"/>
          <p:nvPr/>
        </p:nvSpPr>
        <p:spPr>
          <a:xfrm>
            <a:off x="335560" y="1040786"/>
            <a:ext cx="83098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any user</a:t>
            </a:r>
            <a:r>
              <a:rPr lang="ru-RU" b="1" dirty="0"/>
              <a:t>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books 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book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search for books by author or title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sort books in the catalog by name, author, rating, publication, or date of publication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select interface language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B1278C-4B45-CB60-0507-1FF0F1AF1A15}"/>
              </a:ext>
            </a:extLst>
          </p:cNvPr>
          <p:cNvSpPr txBox="1"/>
          <p:nvPr/>
        </p:nvSpPr>
        <p:spPr>
          <a:xfrm>
            <a:off x="335559" y="4045840"/>
            <a:ext cx="85729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 reader</a:t>
            </a:r>
            <a:r>
              <a:rPr lang="ru-RU" b="1" dirty="0"/>
              <a:t>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place an order for a book from the 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account with my registration information, my ordered books and my given books 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cancel my order for a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which given me books are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overdue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the amount of the fine of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set a rating for the books I've 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logout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051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956351-D318-F93F-8936-CD1F2FCDD6C9}"/>
              </a:ext>
            </a:extLst>
          </p:cNvPr>
          <p:cNvSpPr txBox="1"/>
          <p:nvPr/>
        </p:nvSpPr>
        <p:spPr>
          <a:xfrm>
            <a:off x="335560" y="243281"/>
            <a:ext cx="1164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Task</a:t>
            </a:r>
            <a:endParaRPr lang="ru-RU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09FBE-5DC2-3C34-DC8A-55FCFBA30806}"/>
              </a:ext>
            </a:extLst>
          </p:cNvPr>
          <p:cNvSpPr txBox="1"/>
          <p:nvPr/>
        </p:nvSpPr>
        <p:spPr>
          <a:xfrm>
            <a:off x="335560" y="3819272"/>
            <a:ext cx="555940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an 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administrator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add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books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with typing all book’s information into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add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books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with filling information by ISBN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delete books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edit information about the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block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or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unblock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users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t roles to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account with my registration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logout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E7579-F148-AE15-48FB-CEB6AD360E51}"/>
              </a:ext>
            </a:extLst>
          </p:cNvPr>
          <p:cNvSpPr txBox="1"/>
          <p:nvPr/>
        </p:nvSpPr>
        <p:spPr>
          <a:xfrm>
            <a:off x="335560" y="847839"/>
            <a:ext cx="894956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 librarian</a:t>
            </a:r>
            <a:r>
              <a:rPr lang="ru-RU" b="1" dirty="0"/>
              <a:t>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give a book to a reader on subscription or to the reading room from books 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set and view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the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period, for which the book is issued to the reader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a list of reader’s orders and a list of readers with their subscriptions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give a book to a reader on subscription or to the reading room based on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2328"/>
                </a:solidFill>
                <a:latin typeface="-apple-system"/>
              </a:rPr>
              <a:t>I mustn’t be able to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give a book to a reader if don’t have free copies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view which books in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list of subscriptions are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overdue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the amount of the fine of them</a:t>
            </a:r>
            <a:endParaRPr lang="ru-RU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get fine if the reader didn’t return the book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within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the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specified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period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account with my registration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view information about readers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logout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043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D997A2-43A9-13A5-7126-11517968072B}"/>
              </a:ext>
            </a:extLst>
          </p:cNvPr>
          <p:cNvSpPr txBox="1"/>
          <p:nvPr/>
        </p:nvSpPr>
        <p:spPr>
          <a:xfrm>
            <a:off x="335560" y="243281"/>
            <a:ext cx="33872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Requirements</a:t>
            </a:r>
            <a:endParaRPr lang="ru-RU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56B53-07A3-8A5B-8FAC-FD2DF8C5ABB5}"/>
              </a:ext>
            </a:extLst>
          </p:cNvPr>
          <p:cNvSpPr txBox="1"/>
          <p:nvPr/>
        </p:nvSpPr>
        <p:spPr>
          <a:xfrm>
            <a:off x="335560" y="1012722"/>
            <a:ext cx="9340442" cy="4204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application must support the use of Cyrillic for: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input/output and storage of information (in the database) recorded in different languages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have </a:t>
            </a:r>
            <a:r>
              <a:rPr lang="pl-PL" dirty="0" err="1"/>
              <a:t>multilingual</a:t>
            </a:r>
            <a:r>
              <a:rPr lang="pl-PL" dirty="0"/>
              <a:t> </a:t>
            </a:r>
            <a:r>
              <a:rPr lang="pl-PL" dirty="0" err="1"/>
              <a:t>interface</a:t>
            </a:r>
            <a:r>
              <a:rPr lang="en-US" dirty="0"/>
              <a:t> and must be possible to switch the interface language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 protection against re-sending data to the server when refreshing the page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Authentication and authorization must be implemented in the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application must have role-based access rights of system users to program 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Password</a:t>
            </a:r>
            <a:r>
              <a:rPr lang="en-US" dirty="0"/>
              <a:t>s must be stored in encrypted form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application must have logger sub-system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Input fields must be with data validation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application must respond correctly to errors and exceptions of various kinds</a:t>
            </a:r>
          </a:p>
        </p:txBody>
      </p:sp>
    </p:spTree>
    <p:extLst>
      <p:ext uri="{BB962C8B-B14F-4D97-AF65-F5344CB8AC3E}">
        <p14:creationId xmlns:p14="http://schemas.microsoft.com/office/powerpoint/2010/main" val="88486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41A58-3246-CD85-A287-B7E3EEF0E598}"/>
              </a:ext>
            </a:extLst>
          </p:cNvPr>
          <p:cNvSpPr txBox="1"/>
          <p:nvPr/>
        </p:nvSpPr>
        <p:spPr>
          <a:xfrm>
            <a:off x="335560" y="243281"/>
            <a:ext cx="4717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Project architecture</a:t>
            </a:r>
            <a:endParaRPr lang="ru-RU" sz="4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911C428-081E-15BB-FF4A-48EA9C5E2B7D}"/>
              </a:ext>
            </a:extLst>
          </p:cNvPr>
          <p:cNvSpPr/>
          <p:nvPr/>
        </p:nvSpPr>
        <p:spPr>
          <a:xfrm>
            <a:off x="4321727" y="1498994"/>
            <a:ext cx="328848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Presentation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Layer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53D7F13-07B7-1A64-96A8-5464BBF41C51}"/>
              </a:ext>
            </a:extLst>
          </p:cNvPr>
          <p:cNvSpPr/>
          <p:nvPr/>
        </p:nvSpPr>
        <p:spPr>
          <a:xfrm>
            <a:off x="4145559" y="2606701"/>
            <a:ext cx="390088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Application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Layer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BE5087F-4C60-E4E5-AF32-83422C1E6D7E}"/>
              </a:ext>
            </a:extLst>
          </p:cNvPr>
          <p:cNvSpPr/>
          <p:nvPr/>
        </p:nvSpPr>
        <p:spPr>
          <a:xfrm>
            <a:off x="4639112" y="3070440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Controllers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0BBF241-D92D-CFFA-A916-0689CB5855D7}"/>
              </a:ext>
            </a:extLst>
          </p:cNvPr>
          <p:cNvSpPr/>
          <p:nvPr/>
        </p:nvSpPr>
        <p:spPr>
          <a:xfrm>
            <a:off x="6242806" y="3070440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Services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E3C9C9A-8B39-3A13-5317-3563B1A8256B}"/>
              </a:ext>
            </a:extLst>
          </p:cNvPr>
          <p:cNvSpPr/>
          <p:nvPr/>
        </p:nvSpPr>
        <p:spPr>
          <a:xfrm>
            <a:off x="4145559" y="3848342"/>
            <a:ext cx="390088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Data Access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Layer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054F0D-1227-E61E-9D89-A4C3DCA3EE00}"/>
              </a:ext>
            </a:extLst>
          </p:cNvPr>
          <p:cNvSpPr/>
          <p:nvPr/>
        </p:nvSpPr>
        <p:spPr>
          <a:xfrm>
            <a:off x="4639112" y="4312081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Repositories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489B6DA-5E5E-DF4D-D75F-DDF691DAD4A8}"/>
              </a:ext>
            </a:extLst>
          </p:cNvPr>
          <p:cNvSpPr/>
          <p:nvPr/>
        </p:nvSpPr>
        <p:spPr>
          <a:xfrm>
            <a:off x="6242806" y="4312080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Entities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2200ED6-1252-570B-8D40-85C2D4371D3C}"/>
              </a:ext>
            </a:extLst>
          </p:cNvPr>
          <p:cNvSpPr/>
          <p:nvPr/>
        </p:nvSpPr>
        <p:spPr>
          <a:xfrm>
            <a:off x="5322814" y="1944681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74151"/>
                </a:solidFill>
                <a:latin typeface="Söhne"/>
              </a:rPr>
              <a:t>Views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C987623-0491-2EBC-A52A-94CE948155EA}"/>
              </a:ext>
            </a:extLst>
          </p:cNvPr>
          <p:cNvSpPr/>
          <p:nvPr/>
        </p:nvSpPr>
        <p:spPr>
          <a:xfrm>
            <a:off x="4145558" y="5079029"/>
            <a:ext cx="390088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Database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0F8A759-AAFD-D593-8FAE-BEAE43E17E97}"/>
              </a:ext>
            </a:extLst>
          </p:cNvPr>
          <p:cNvSpPr/>
          <p:nvPr/>
        </p:nvSpPr>
        <p:spPr>
          <a:xfrm>
            <a:off x="453006" y="3070440"/>
            <a:ext cx="325562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Security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DD18ECA-89C4-13FD-5C27-F4651B193C5D}"/>
              </a:ext>
            </a:extLst>
          </p:cNvPr>
          <p:cNvSpPr/>
          <p:nvPr/>
        </p:nvSpPr>
        <p:spPr>
          <a:xfrm>
            <a:off x="453006" y="3534179"/>
            <a:ext cx="1651931" cy="49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Authentication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Provider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70B9F01-F859-D6A0-D315-3A731E180096}"/>
              </a:ext>
            </a:extLst>
          </p:cNvPr>
          <p:cNvSpPr/>
          <p:nvPr/>
        </p:nvSpPr>
        <p:spPr>
          <a:xfrm>
            <a:off x="2341226" y="3534179"/>
            <a:ext cx="1367405" cy="49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Access Control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008F5B2-8A27-B4CB-D171-FAEB6E18B0F7}"/>
              </a:ext>
            </a:extLst>
          </p:cNvPr>
          <p:cNvSpPr/>
          <p:nvPr/>
        </p:nvSpPr>
        <p:spPr>
          <a:xfrm>
            <a:off x="8483369" y="3070440"/>
            <a:ext cx="325562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Testing</a:t>
            </a:r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6CC4A56-AC84-7137-BE76-0701EEC260C5}"/>
              </a:ext>
            </a:extLst>
          </p:cNvPr>
          <p:cNvSpPr/>
          <p:nvPr/>
        </p:nvSpPr>
        <p:spPr>
          <a:xfrm>
            <a:off x="8483369" y="3534179"/>
            <a:ext cx="1651931" cy="49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Unit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Tests</a:t>
            </a: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5705240-34D0-9D25-B2D8-784CB6319A31}"/>
              </a:ext>
            </a:extLst>
          </p:cNvPr>
          <p:cNvSpPr/>
          <p:nvPr/>
        </p:nvSpPr>
        <p:spPr>
          <a:xfrm>
            <a:off x="10371589" y="3534179"/>
            <a:ext cx="1367405" cy="49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Integration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Tests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181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08CB5A-E600-CEEA-CEF6-88A9F6CB2574}"/>
              </a:ext>
            </a:extLst>
          </p:cNvPr>
          <p:cNvSpPr txBox="1"/>
          <p:nvPr/>
        </p:nvSpPr>
        <p:spPr>
          <a:xfrm>
            <a:off x="335560" y="243281"/>
            <a:ext cx="44353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Used Technologies</a:t>
            </a:r>
            <a:endParaRPr lang="ru-RU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DC98A5-4B5F-1D35-0D3D-B28FA88904CB}"/>
              </a:ext>
            </a:extLst>
          </p:cNvPr>
          <p:cNvSpPr txBox="1"/>
          <p:nvPr/>
        </p:nvSpPr>
        <p:spPr>
          <a:xfrm>
            <a:off x="335560" y="1012722"/>
            <a:ext cx="2607702" cy="5035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Spring framework: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MVC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REST client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JPA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Actuator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Postgree</a:t>
            </a:r>
            <a:r>
              <a:rPr lang="en-US" dirty="0"/>
              <a:t> SQL database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Liquibase</a:t>
            </a:r>
            <a:r>
              <a:rPr lang="pl-PL" dirty="0"/>
              <a:t> 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Hibernate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Thymeleaf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SLF4J &amp; </a:t>
            </a:r>
            <a:r>
              <a:rPr lang="en-US" dirty="0" err="1"/>
              <a:t>Logback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JUnit &amp; Mockito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55BFC-5B5B-75B8-6288-24E8ECE655AF}"/>
              </a:ext>
            </a:extLst>
          </p:cNvPr>
          <p:cNvSpPr txBox="1"/>
          <p:nvPr/>
        </p:nvSpPr>
        <p:spPr>
          <a:xfrm>
            <a:off x="4519497" y="1012722"/>
            <a:ext cx="2848665" cy="2542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Lombok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Maven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Docker</a:t>
            </a:r>
            <a:endParaRPr lang="ru-R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Hibernate validator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bcrypt</a:t>
            </a:r>
            <a:r>
              <a:rPr lang="en-US" dirty="0"/>
              <a:t> password encoder</a:t>
            </a:r>
            <a:endParaRPr lang="ru-R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Swagger (</a:t>
            </a:r>
            <a:r>
              <a:rPr lang="en-US" dirty="0" err="1"/>
              <a:t>OpenAPI</a:t>
            </a:r>
            <a:r>
              <a:rPr lang="en-US" dirty="0"/>
              <a:t> 3.0)</a:t>
            </a:r>
          </a:p>
        </p:txBody>
      </p:sp>
    </p:spTree>
    <p:extLst>
      <p:ext uri="{BB962C8B-B14F-4D97-AF65-F5344CB8AC3E}">
        <p14:creationId xmlns:p14="http://schemas.microsoft.com/office/powerpoint/2010/main" val="42523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767E34-221A-C20F-9398-82DA942E1BC6}"/>
              </a:ext>
            </a:extLst>
          </p:cNvPr>
          <p:cNvSpPr txBox="1"/>
          <p:nvPr/>
        </p:nvSpPr>
        <p:spPr>
          <a:xfrm>
            <a:off x="335560" y="243281"/>
            <a:ext cx="62059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Database schema diagram</a:t>
            </a:r>
            <a:endParaRPr lang="ru-RU" sz="4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049A76-5AA9-4D86-AF71-7F260DBD9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96" y="1012722"/>
            <a:ext cx="6337203" cy="517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3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1FBD06-3442-2B49-FC58-6649A3342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864" y="172967"/>
            <a:ext cx="7159133" cy="5938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8C53C7-606B-F2C8-0D28-35A3D7B53614}"/>
              </a:ext>
            </a:extLst>
          </p:cNvPr>
          <p:cNvSpPr txBox="1"/>
          <p:nvPr/>
        </p:nvSpPr>
        <p:spPr>
          <a:xfrm>
            <a:off x="335560" y="243281"/>
            <a:ext cx="32812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Test coverage</a:t>
            </a:r>
            <a:endParaRPr lang="ru-RU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E3AB7-E4BE-5FF3-B66F-CCD104955D37}"/>
              </a:ext>
            </a:extLst>
          </p:cNvPr>
          <p:cNvSpPr txBox="1"/>
          <p:nvPr/>
        </p:nvSpPr>
        <p:spPr>
          <a:xfrm>
            <a:off x="190003" y="1012722"/>
            <a:ext cx="37422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code-line coverage 82%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tests JUnit 5 + Mockito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Integration tests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End-to-End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@SpringBootTest + </a:t>
            </a:r>
            <a:r>
              <a:rPr lang="en-US" dirty="0" err="1"/>
              <a:t>MockMVC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56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69237D5C-23B8-40E6-516B-FBC5C2D41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67" y="478194"/>
            <a:ext cx="89249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1833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267</TotalTime>
  <Words>666</Words>
  <Application>Microsoft Office PowerPoint</Application>
  <PresentationFormat>Широкоэкранный</PresentationFormat>
  <Paragraphs>121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Söhne</vt:lpstr>
      <vt:lpstr>Ретро</vt:lpstr>
      <vt:lpstr>Project “Library”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“Library”</dc:title>
  <dc:creator>Михаил</dc:creator>
  <cp:lastModifiedBy>Михаил</cp:lastModifiedBy>
  <cp:revision>17</cp:revision>
  <dcterms:created xsi:type="dcterms:W3CDTF">2023-04-25T09:32:56Z</dcterms:created>
  <dcterms:modified xsi:type="dcterms:W3CDTF">2023-05-24T14:05:18Z</dcterms:modified>
</cp:coreProperties>
</file>