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76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207B-16EB-A1F0-D571-48FC0DB612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FA77D3-92AF-E53B-2AC6-F59ADBAE1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DA5953-3C5C-D6AB-50F8-5ED40F968DFE}"/>
              </a:ext>
            </a:extLst>
          </p:cNvPr>
          <p:cNvSpPr>
            <a:spLocks noGrp="1"/>
          </p:cNvSpPr>
          <p:nvPr>
            <p:ph type="dt" sz="half" idx="10"/>
          </p:nvPr>
        </p:nvSpPr>
        <p:spPr/>
        <p:txBody>
          <a:bodyPr/>
          <a:lstStyle/>
          <a:p>
            <a:fld id="{7C168115-B69F-48B5-9BAC-219F63D88C51}" type="datetimeFigureOut">
              <a:rPr lang="en-US" smtClean="0"/>
              <a:t>11/16/2023</a:t>
            </a:fld>
            <a:endParaRPr lang="en-US"/>
          </a:p>
        </p:txBody>
      </p:sp>
      <p:sp>
        <p:nvSpPr>
          <p:cNvPr id="5" name="Footer Placeholder 4">
            <a:extLst>
              <a:ext uri="{FF2B5EF4-FFF2-40B4-BE49-F238E27FC236}">
                <a16:creationId xmlns:a16="http://schemas.microsoft.com/office/drawing/2014/main" id="{3CE19798-DD21-76B1-6F50-FCA0E1D5B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DF690-D74D-2FA4-0602-9381D2CD76EF}"/>
              </a:ext>
            </a:extLst>
          </p:cNvPr>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423155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2FC7-76B2-0F7C-EDCF-E0EE3F12B6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4B8F11-C4D7-8B78-6C3A-C160A9D293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A56EE-C472-2A40-B7F1-436A302435DF}"/>
              </a:ext>
            </a:extLst>
          </p:cNvPr>
          <p:cNvSpPr>
            <a:spLocks noGrp="1"/>
          </p:cNvSpPr>
          <p:nvPr>
            <p:ph type="dt" sz="half" idx="10"/>
          </p:nvPr>
        </p:nvSpPr>
        <p:spPr/>
        <p:txBody>
          <a:bodyPr/>
          <a:lstStyle/>
          <a:p>
            <a:fld id="{7C168115-B69F-48B5-9BAC-219F63D88C51}" type="datetimeFigureOut">
              <a:rPr lang="en-US" smtClean="0"/>
              <a:t>11/16/2023</a:t>
            </a:fld>
            <a:endParaRPr lang="en-US"/>
          </a:p>
        </p:txBody>
      </p:sp>
      <p:sp>
        <p:nvSpPr>
          <p:cNvPr id="5" name="Footer Placeholder 4">
            <a:extLst>
              <a:ext uri="{FF2B5EF4-FFF2-40B4-BE49-F238E27FC236}">
                <a16:creationId xmlns:a16="http://schemas.microsoft.com/office/drawing/2014/main" id="{1087A623-C30D-4BE7-51BD-587D65FFC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C4339-0539-AE73-B108-22E8E0DD6E41}"/>
              </a:ext>
            </a:extLst>
          </p:cNvPr>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387984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20AE5-1FEB-AE4C-B074-1799336316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D42EA4-24E4-C532-FD38-697A1D8721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442A5-E121-9EBF-CF43-CB2CAD30086B}"/>
              </a:ext>
            </a:extLst>
          </p:cNvPr>
          <p:cNvSpPr>
            <a:spLocks noGrp="1"/>
          </p:cNvSpPr>
          <p:nvPr>
            <p:ph type="dt" sz="half" idx="10"/>
          </p:nvPr>
        </p:nvSpPr>
        <p:spPr/>
        <p:txBody>
          <a:bodyPr/>
          <a:lstStyle/>
          <a:p>
            <a:fld id="{7C168115-B69F-48B5-9BAC-219F63D88C51}" type="datetimeFigureOut">
              <a:rPr lang="en-US" smtClean="0"/>
              <a:t>11/16/2023</a:t>
            </a:fld>
            <a:endParaRPr lang="en-US"/>
          </a:p>
        </p:txBody>
      </p:sp>
      <p:sp>
        <p:nvSpPr>
          <p:cNvPr id="5" name="Footer Placeholder 4">
            <a:extLst>
              <a:ext uri="{FF2B5EF4-FFF2-40B4-BE49-F238E27FC236}">
                <a16:creationId xmlns:a16="http://schemas.microsoft.com/office/drawing/2014/main" id="{151CC81B-9171-FF7B-452B-1337E350B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2BC9E-F4D2-3B8C-502D-CF872145198E}"/>
              </a:ext>
            </a:extLst>
          </p:cNvPr>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418087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8844-A5B1-9D4A-E7CE-914D7FF1DA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30B61-29A0-0C0C-8172-55E3A1E4DC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7EBD0-BD4D-4D9D-437D-151E999EE11F}"/>
              </a:ext>
            </a:extLst>
          </p:cNvPr>
          <p:cNvSpPr>
            <a:spLocks noGrp="1"/>
          </p:cNvSpPr>
          <p:nvPr>
            <p:ph type="dt" sz="half" idx="10"/>
          </p:nvPr>
        </p:nvSpPr>
        <p:spPr/>
        <p:txBody>
          <a:bodyPr/>
          <a:lstStyle/>
          <a:p>
            <a:fld id="{7C168115-B69F-48B5-9BAC-219F63D88C51}" type="datetimeFigureOut">
              <a:rPr lang="en-US" smtClean="0"/>
              <a:t>11/16/2023</a:t>
            </a:fld>
            <a:endParaRPr lang="en-US"/>
          </a:p>
        </p:txBody>
      </p:sp>
      <p:sp>
        <p:nvSpPr>
          <p:cNvPr id="5" name="Footer Placeholder 4">
            <a:extLst>
              <a:ext uri="{FF2B5EF4-FFF2-40B4-BE49-F238E27FC236}">
                <a16:creationId xmlns:a16="http://schemas.microsoft.com/office/drawing/2014/main" id="{6FC9FDE8-26A4-DD2B-0416-9FFD592A4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252EB-BFAC-8848-CFB8-C074C5DDBFBA}"/>
              </a:ext>
            </a:extLst>
          </p:cNvPr>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306396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D3AD-D689-865A-6DBE-230830E9E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10A8B9-7BD7-E69F-7216-A99682B02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63B676-B7F5-8DDA-8CE5-0CBCE51C45DF}"/>
              </a:ext>
            </a:extLst>
          </p:cNvPr>
          <p:cNvSpPr>
            <a:spLocks noGrp="1"/>
          </p:cNvSpPr>
          <p:nvPr>
            <p:ph type="dt" sz="half" idx="10"/>
          </p:nvPr>
        </p:nvSpPr>
        <p:spPr/>
        <p:txBody>
          <a:bodyPr/>
          <a:lstStyle/>
          <a:p>
            <a:fld id="{7C168115-B69F-48B5-9BAC-219F63D88C51}" type="datetimeFigureOut">
              <a:rPr lang="en-US" smtClean="0"/>
              <a:t>11/16/2023</a:t>
            </a:fld>
            <a:endParaRPr lang="en-US"/>
          </a:p>
        </p:txBody>
      </p:sp>
      <p:sp>
        <p:nvSpPr>
          <p:cNvPr id="5" name="Footer Placeholder 4">
            <a:extLst>
              <a:ext uri="{FF2B5EF4-FFF2-40B4-BE49-F238E27FC236}">
                <a16:creationId xmlns:a16="http://schemas.microsoft.com/office/drawing/2014/main" id="{F9BFD983-8600-0660-C34B-1F22641C2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2A393-F88F-8183-3621-BDE4BD75977F}"/>
              </a:ext>
            </a:extLst>
          </p:cNvPr>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2429020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E843-6865-3490-1C38-05B5609C2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45FAE-52FB-DE46-641F-888AEE2C1D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908AB9-ED82-10D5-CEA1-A0848F7312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FE0237-13CD-8399-46F1-56D9CF65F4A4}"/>
              </a:ext>
            </a:extLst>
          </p:cNvPr>
          <p:cNvSpPr>
            <a:spLocks noGrp="1"/>
          </p:cNvSpPr>
          <p:nvPr>
            <p:ph type="dt" sz="half" idx="10"/>
          </p:nvPr>
        </p:nvSpPr>
        <p:spPr/>
        <p:txBody>
          <a:bodyPr/>
          <a:lstStyle/>
          <a:p>
            <a:fld id="{7C168115-B69F-48B5-9BAC-219F63D88C51}" type="datetimeFigureOut">
              <a:rPr lang="en-US" smtClean="0"/>
              <a:t>11/16/2023</a:t>
            </a:fld>
            <a:endParaRPr lang="en-US"/>
          </a:p>
        </p:txBody>
      </p:sp>
      <p:sp>
        <p:nvSpPr>
          <p:cNvPr id="6" name="Footer Placeholder 5">
            <a:extLst>
              <a:ext uri="{FF2B5EF4-FFF2-40B4-BE49-F238E27FC236}">
                <a16:creationId xmlns:a16="http://schemas.microsoft.com/office/drawing/2014/main" id="{73F761F9-CA62-DE00-5C9B-C23761DCC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DA385-5E0E-CE9F-30C4-E6A8F6BF33F8}"/>
              </a:ext>
            </a:extLst>
          </p:cNvPr>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326550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9866-0D08-F0A5-AD29-62406BB32C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DFC83E-EF99-40AA-69F5-E732854DD1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08E482-3ADC-6519-BD7D-68A7807D68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ECEBA-5365-E335-8DF6-09D6100B4C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3C25C4-5CB6-C449-440E-07B9DEBCFD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A205B0-E6AD-E7FF-29FC-DCA04E1750D7}"/>
              </a:ext>
            </a:extLst>
          </p:cNvPr>
          <p:cNvSpPr>
            <a:spLocks noGrp="1"/>
          </p:cNvSpPr>
          <p:nvPr>
            <p:ph type="dt" sz="half" idx="10"/>
          </p:nvPr>
        </p:nvSpPr>
        <p:spPr/>
        <p:txBody>
          <a:bodyPr/>
          <a:lstStyle/>
          <a:p>
            <a:fld id="{7C168115-B69F-48B5-9BAC-219F63D88C51}" type="datetimeFigureOut">
              <a:rPr lang="en-US" smtClean="0"/>
              <a:t>11/16/2023</a:t>
            </a:fld>
            <a:endParaRPr lang="en-US"/>
          </a:p>
        </p:txBody>
      </p:sp>
      <p:sp>
        <p:nvSpPr>
          <p:cNvPr id="8" name="Footer Placeholder 7">
            <a:extLst>
              <a:ext uri="{FF2B5EF4-FFF2-40B4-BE49-F238E27FC236}">
                <a16:creationId xmlns:a16="http://schemas.microsoft.com/office/drawing/2014/main" id="{5325D4A9-D7DC-4D54-DB4D-E5B0BD0CDB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CBAA55-2B25-7C54-1BD3-EAE79D55E34B}"/>
              </a:ext>
            </a:extLst>
          </p:cNvPr>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265641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1844-18F1-C70F-F48C-F0B07BFF21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A07C09-C47D-EB52-7707-16989C481E8F}"/>
              </a:ext>
            </a:extLst>
          </p:cNvPr>
          <p:cNvSpPr>
            <a:spLocks noGrp="1"/>
          </p:cNvSpPr>
          <p:nvPr>
            <p:ph type="dt" sz="half" idx="10"/>
          </p:nvPr>
        </p:nvSpPr>
        <p:spPr/>
        <p:txBody>
          <a:bodyPr/>
          <a:lstStyle/>
          <a:p>
            <a:fld id="{7C168115-B69F-48B5-9BAC-219F63D88C51}" type="datetimeFigureOut">
              <a:rPr lang="en-US" smtClean="0"/>
              <a:t>11/16/2023</a:t>
            </a:fld>
            <a:endParaRPr lang="en-US"/>
          </a:p>
        </p:txBody>
      </p:sp>
      <p:sp>
        <p:nvSpPr>
          <p:cNvPr id="4" name="Footer Placeholder 3">
            <a:extLst>
              <a:ext uri="{FF2B5EF4-FFF2-40B4-BE49-F238E27FC236}">
                <a16:creationId xmlns:a16="http://schemas.microsoft.com/office/drawing/2014/main" id="{3E31E35F-6432-14CA-D1DD-4A76BFFC3E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4AC6A8-7314-38C8-B9EE-F6A134CA7EFE}"/>
              </a:ext>
            </a:extLst>
          </p:cNvPr>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423610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0137DA-4A69-460D-3548-BE7A6B557FEA}"/>
              </a:ext>
            </a:extLst>
          </p:cNvPr>
          <p:cNvSpPr>
            <a:spLocks noGrp="1"/>
          </p:cNvSpPr>
          <p:nvPr>
            <p:ph type="dt" sz="half" idx="10"/>
          </p:nvPr>
        </p:nvSpPr>
        <p:spPr/>
        <p:txBody>
          <a:bodyPr/>
          <a:lstStyle/>
          <a:p>
            <a:fld id="{7C168115-B69F-48B5-9BAC-219F63D88C51}" type="datetimeFigureOut">
              <a:rPr lang="en-US" smtClean="0"/>
              <a:t>11/16/2023</a:t>
            </a:fld>
            <a:endParaRPr lang="en-US"/>
          </a:p>
        </p:txBody>
      </p:sp>
      <p:sp>
        <p:nvSpPr>
          <p:cNvPr id="3" name="Footer Placeholder 2">
            <a:extLst>
              <a:ext uri="{FF2B5EF4-FFF2-40B4-BE49-F238E27FC236}">
                <a16:creationId xmlns:a16="http://schemas.microsoft.com/office/drawing/2014/main" id="{D5650408-6449-89F3-C601-A2531993C9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3EDFB-99AC-288D-FFE9-5C922E6F61FD}"/>
              </a:ext>
            </a:extLst>
          </p:cNvPr>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399412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0306-F3DE-BEFB-10DA-DA65F04652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67EBE3-4659-CF54-A93E-D304BB3239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B985FD-19CE-9FC8-072B-FC947F141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0BBABC-E8BF-9452-1434-FFFF88071C36}"/>
              </a:ext>
            </a:extLst>
          </p:cNvPr>
          <p:cNvSpPr>
            <a:spLocks noGrp="1"/>
          </p:cNvSpPr>
          <p:nvPr>
            <p:ph type="dt" sz="half" idx="10"/>
          </p:nvPr>
        </p:nvSpPr>
        <p:spPr/>
        <p:txBody>
          <a:bodyPr/>
          <a:lstStyle/>
          <a:p>
            <a:fld id="{7C168115-B69F-48B5-9BAC-219F63D88C51}" type="datetimeFigureOut">
              <a:rPr lang="en-US" smtClean="0"/>
              <a:t>11/16/2023</a:t>
            </a:fld>
            <a:endParaRPr lang="en-US"/>
          </a:p>
        </p:txBody>
      </p:sp>
      <p:sp>
        <p:nvSpPr>
          <p:cNvPr id="6" name="Footer Placeholder 5">
            <a:extLst>
              <a:ext uri="{FF2B5EF4-FFF2-40B4-BE49-F238E27FC236}">
                <a16:creationId xmlns:a16="http://schemas.microsoft.com/office/drawing/2014/main" id="{DB3E647F-9D0C-2BCF-C2B4-325A4C43B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E614E0-6925-87D4-6B65-5FE082DE2C38}"/>
              </a:ext>
            </a:extLst>
          </p:cNvPr>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177827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40E-FE1E-DCF5-5270-41F1AB791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72980-E1CE-7234-FDD5-EED219DA0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6D325E-B928-12FE-8A0B-0311B036E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42204-8595-4D42-B29F-185FA674842B}"/>
              </a:ext>
            </a:extLst>
          </p:cNvPr>
          <p:cNvSpPr>
            <a:spLocks noGrp="1"/>
          </p:cNvSpPr>
          <p:nvPr>
            <p:ph type="dt" sz="half" idx="10"/>
          </p:nvPr>
        </p:nvSpPr>
        <p:spPr/>
        <p:txBody>
          <a:bodyPr/>
          <a:lstStyle/>
          <a:p>
            <a:fld id="{7C168115-B69F-48B5-9BAC-219F63D88C51}" type="datetimeFigureOut">
              <a:rPr lang="en-US" smtClean="0"/>
              <a:t>11/16/2023</a:t>
            </a:fld>
            <a:endParaRPr lang="en-US"/>
          </a:p>
        </p:txBody>
      </p:sp>
      <p:sp>
        <p:nvSpPr>
          <p:cNvPr id="6" name="Footer Placeholder 5">
            <a:extLst>
              <a:ext uri="{FF2B5EF4-FFF2-40B4-BE49-F238E27FC236}">
                <a16:creationId xmlns:a16="http://schemas.microsoft.com/office/drawing/2014/main" id="{D03D195C-5416-08BE-756D-4A92AF4D23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69616-7032-D853-CC1A-25A5E71BAE2E}"/>
              </a:ext>
            </a:extLst>
          </p:cNvPr>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12418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13198-ACFA-02FC-8CCF-EF80E13C4F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8E6F1F-03AA-B6DE-CA07-95B48155A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A95F4-C6CC-442A-9ADA-6C6835204E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68115-B69F-48B5-9BAC-219F63D88C51}" type="datetimeFigureOut">
              <a:rPr lang="en-US" smtClean="0"/>
              <a:t>11/16/2023</a:t>
            </a:fld>
            <a:endParaRPr lang="en-US"/>
          </a:p>
        </p:txBody>
      </p:sp>
      <p:sp>
        <p:nvSpPr>
          <p:cNvPr id="5" name="Footer Placeholder 4">
            <a:extLst>
              <a:ext uri="{FF2B5EF4-FFF2-40B4-BE49-F238E27FC236}">
                <a16:creationId xmlns:a16="http://schemas.microsoft.com/office/drawing/2014/main" id="{985DF84C-511C-3A1C-8EA3-824D395526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178852-760F-70BB-C179-BCAE80730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821F4-5330-4657-B347-928DF10B1803}" type="slidenum">
              <a:rPr lang="en-US" smtClean="0"/>
              <a:t>‹#›</a:t>
            </a:fld>
            <a:endParaRPr lang="en-US"/>
          </a:p>
        </p:txBody>
      </p:sp>
    </p:spTree>
    <p:extLst>
      <p:ext uri="{BB962C8B-B14F-4D97-AF65-F5344CB8AC3E}">
        <p14:creationId xmlns:p14="http://schemas.microsoft.com/office/powerpoint/2010/main" val="4193436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4FF0-E54C-6FD1-37A8-96C221B482ED}"/>
              </a:ext>
            </a:extLst>
          </p:cNvPr>
          <p:cNvSpPr>
            <a:spLocks noGrp="1"/>
          </p:cNvSpPr>
          <p:nvPr>
            <p:ph type="ctrTitle"/>
          </p:nvPr>
        </p:nvSpPr>
        <p:spPr/>
        <p:txBody>
          <a:bodyPr/>
          <a:lstStyle/>
          <a:p>
            <a:r>
              <a:rPr lang="en-US" dirty="0"/>
              <a:t>CP6 Presentation</a:t>
            </a:r>
          </a:p>
        </p:txBody>
      </p:sp>
    </p:spTree>
    <p:extLst>
      <p:ext uri="{BB962C8B-B14F-4D97-AF65-F5344CB8AC3E}">
        <p14:creationId xmlns:p14="http://schemas.microsoft.com/office/powerpoint/2010/main" val="193428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21E3-9A85-245E-FA78-9DD3F67FFD69}"/>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AB4AA077-B35C-0BD4-226D-0602A7D50679}"/>
              </a:ext>
            </a:extLst>
          </p:cNvPr>
          <p:cNvSpPr>
            <a:spLocks noGrp="1"/>
          </p:cNvSpPr>
          <p:nvPr>
            <p:ph idx="1"/>
          </p:nvPr>
        </p:nvSpPr>
        <p:spPr>
          <a:xfrm>
            <a:off x="838200" y="1825625"/>
            <a:ext cx="5257800" cy="4351338"/>
          </a:xfrm>
        </p:spPr>
        <p:txBody>
          <a:bodyPr/>
          <a:lstStyle/>
          <a:p>
            <a:r>
              <a:rPr lang="en-US" dirty="0"/>
              <a:t>gather stage, the tile strategy achieved the highest speedup at lower concurrency levels, suggesting a more efficient reassembly process. Conversely, the row-slab strategy demonstrated a consistent decrease in speedup as concurrency levels rose, indicating potential data collection bottlenecks</a:t>
            </a:r>
          </a:p>
        </p:txBody>
      </p:sp>
      <p:pic>
        <p:nvPicPr>
          <p:cNvPr id="5" name="Picture 4">
            <a:extLst>
              <a:ext uri="{FF2B5EF4-FFF2-40B4-BE49-F238E27FC236}">
                <a16:creationId xmlns:a16="http://schemas.microsoft.com/office/drawing/2014/main" id="{D989B66B-2454-7EB2-2B0A-DC08CDF53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8451" y="1128919"/>
            <a:ext cx="6133549" cy="4600162"/>
          </a:xfrm>
          <a:prstGeom prst="rect">
            <a:avLst/>
          </a:prstGeom>
        </p:spPr>
      </p:pic>
    </p:spTree>
    <p:extLst>
      <p:ext uri="{BB962C8B-B14F-4D97-AF65-F5344CB8AC3E}">
        <p14:creationId xmlns:p14="http://schemas.microsoft.com/office/powerpoint/2010/main" val="86574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3937-D081-97A3-110B-FCB5C818384B}"/>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C9145683-8959-043B-43DB-094730DF939D}"/>
              </a:ext>
            </a:extLst>
          </p:cNvPr>
          <p:cNvSpPr>
            <a:spLocks noGrp="1"/>
          </p:cNvSpPr>
          <p:nvPr>
            <p:ph idx="1"/>
          </p:nvPr>
        </p:nvSpPr>
        <p:spPr>
          <a:xfrm>
            <a:off x="838200" y="1825625"/>
            <a:ext cx="5257800" cy="4351338"/>
          </a:xfrm>
        </p:spPr>
        <p:txBody>
          <a:bodyPr>
            <a:normAutofit lnSpcReduction="10000"/>
          </a:bodyPr>
          <a:lstStyle/>
          <a:p>
            <a:r>
              <a:rPr lang="en-US" dirty="0"/>
              <a:t>Process speed up</a:t>
            </a:r>
          </a:p>
          <a:p>
            <a:r>
              <a:rPr lang="en-US" dirty="0"/>
              <a:t>The process stage revealed a marked improvement in speedup for all strategies with increasing concurrency levels, particularly noticeable for the tile strategy at the highest concurrency level of 81. Row-slab and column-slab strategies displayed similar performance until a concurrency level of 64, after which the tile strategy's speedup surged ahead</a:t>
            </a:r>
          </a:p>
        </p:txBody>
      </p:sp>
      <p:pic>
        <p:nvPicPr>
          <p:cNvPr id="7" name="Picture 6">
            <a:extLst>
              <a:ext uri="{FF2B5EF4-FFF2-40B4-BE49-F238E27FC236}">
                <a16:creationId xmlns:a16="http://schemas.microsoft.com/office/drawing/2014/main" id="{A5F5587B-8337-573F-4FCB-0610213FD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27906"/>
            <a:ext cx="5852172" cy="4389129"/>
          </a:xfrm>
          <a:prstGeom prst="rect">
            <a:avLst/>
          </a:prstGeom>
        </p:spPr>
      </p:pic>
    </p:spTree>
    <p:extLst>
      <p:ext uri="{BB962C8B-B14F-4D97-AF65-F5344CB8AC3E}">
        <p14:creationId xmlns:p14="http://schemas.microsoft.com/office/powerpoint/2010/main" val="422753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9C34-0FFC-5B8B-A103-F32C32906AFA}"/>
              </a:ext>
            </a:extLst>
          </p:cNvPr>
          <p:cNvSpPr>
            <a:spLocks noGrp="1"/>
          </p:cNvSpPr>
          <p:nvPr>
            <p:ph type="title"/>
          </p:nvPr>
        </p:nvSpPr>
        <p:spPr/>
        <p:txBody>
          <a:bodyPr/>
          <a:lstStyle/>
          <a:p>
            <a:r>
              <a:rPr lang="en-US" b="0" i="0" dirty="0">
                <a:effectLst/>
                <a:latin typeface="Arial" panose="020B0604020202020204" pitchFamily="34" charset="0"/>
              </a:rPr>
              <a:t>Result</a:t>
            </a:r>
            <a:endParaRPr lang="en-US" dirty="0"/>
          </a:p>
        </p:txBody>
      </p:sp>
      <p:sp>
        <p:nvSpPr>
          <p:cNvPr id="3" name="Content Placeholder 2">
            <a:extLst>
              <a:ext uri="{FF2B5EF4-FFF2-40B4-BE49-F238E27FC236}">
                <a16:creationId xmlns:a16="http://schemas.microsoft.com/office/drawing/2014/main" id="{404D3489-7760-D32F-ABD0-D322F885B559}"/>
              </a:ext>
            </a:extLst>
          </p:cNvPr>
          <p:cNvSpPr>
            <a:spLocks noGrp="1"/>
          </p:cNvSpPr>
          <p:nvPr>
            <p:ph idx="1"/>
          </p:nvPr>
        </p:nvSpPr>
        <p:spPr>
          <a:xfrm>
            <a:off x="838200" y="1825625"/>
            <a:ext cx="5750459" cy="4351338"/>
          </a:xfrm>
        </p:spPr>
        <p:txBody>
          <a:bodyPr>
            <a:normAutofit/>
          </a:bodyPr>
          <a:lstStyle/>
          <a:p>
            <a:r>
              <a:rPr lang="en-US" dirty="0">
                <a:latin typeface="Arial" panose="020B0604020202020204" pitchFamily="34" charset="0"/>
              </a:rPr>
              <a:t>C</a:t>
            </a:r>
            <a:r>
              <a:rPr lang="en-US" b="0" i="0" dirty="0">
                <a:effectLst/>
                <a:latin typeface="Arial" panose="020B0604020202020204" pitchFamily="34" charset="0"/>
              </a:rPr>
              <a:t>ommunication efficiency</a:t>
            </a:r>
          </a:p>
          <a:p>
            <a:r>
              <a:rPr lang="en-US" b="0" i="0" dirty="0">
                <a:effectLst/>
                <a:latin typeface="Arial" panose="020B0604020202020204" pitchFamily="34" charset="0"/>
              </a:rPr>
              <a:t>As concurrency grows, so does the communication load, regardless of the decomposition method. This increase</a:t>
            </a:r>
            <a:br>
              <a:rPr lang="en-US" dirty="0"/>
            </a:br>
            <a:r>
              <a:rPr lang="en-US" b="0" i="0" dirty="0">
                <a:effectLst/>
                <a:latin typeface="Arial" panose="020B0604020202020204" pitchFamily="34" charset="0"/>
              </a:rPr>
              <a:t>is linear for message counts and data volume.</a:t>
            </a:r>
            <a:endParaRPr lang="en-US" dirty="0"/>
          </a:p>
        </p:txBody>
      </p:sp>
      <p:pic>
        <p:nvPicPr>
          <p:cNvPr id="5" name="Picture 4">
            <a:extLst>
              <a:ext uri="{FF2B5EF4-FFF2-40B4-BE49-F238E27FC236}">
                <a16:creationId xmlns:a16="http://schemas.microsoft.com/office/drawing/2014/main" id="{D973993E-1CF7-8092-5EEF-9AD97A993F5F}"/>
              </a:ext>
            </a:extLst>
          </p:cNvPr>
          <p:cNvPicPr>
            <a:picLocks noChangeAspect="1"/>
          </p:cNvPicPr>
          <p:nvPr/>
        </p:nvPicPr>
        <p:blipFill>
          <a:blip r:embed="rId2"/>
          <a:stretch>
            <a:fillRect/>
          </a:stretch>
        </p:blipFill>
        <p:spPr>
          <a:xfrm>
            <a:off x="6588659" y="1825625"/>
            <a:ext cx="5078019" cy="2718234"/>
          </a:xfrm>
          <a:prstGeom prst="rect">
            <a:avLst/>
          </a:prstGeom>
        </p:spPr>
      </p:pic>
    </p:spTree>
    <p:extLst>
      <p:ext uri="{BB962C8B-B14F-4D97-AF65-F5344CB8AC3E}">
        <p14:creationId xmlns:p14="http://schemas.microsoft.com/office/powerpoint/2010/main" val="409925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6678-3375-D6A5-F869-824D533109AF}"/>
              </a:ext>
            </a:extLst>
          </p:cNvPr>
          <p:cNvSpPr>
            <a:spLocks noGrp="1"/>
          </p:cNvSpPr>
          <p:nvPr>
            <p:ph type="title"/>
          </p:nvPr>
        </p:nvSpPr>
        <p:spPr>
          <a:xfrm>
            <a:off x="838200" y="1797519"/>
            <a:ext cx="10515600" cy="1325563"/>
          </a:xfrm>
        </p:spPr>
        <p:txBody>
          <a:bodyPr/>
          <a:lstStyle/>
          <a:p>
            <a:pPr algn="ctr"/>
            <a:r>
              <a:rPr lang="en-US" dirty="0"/>
              <a:t>Topic</a:t>
            </a:r>
          </a:p>
        </p:txBody>
      </p:sp>
      <p:sp>
        <p:nvSpPr>
          <p:cNvPr id="3" name="Content Placeholder 2">
            <a:extLst>
              <a:ext uri="{FF2B5EF4-FFF2-40B4-BE49-F238E27FC236}">
                <a16:creationId xmlns:a16="http://schemas.microsoft.com/office/drawing/2014/main" id="{2BAC62CD-40BC-65DF-8F96-44BFB4162F66}"/>
              </a:ext>
            </a:extLst>
          </p:cNvPr>
          <p:cNvSpPr>
            <a:spLocks noGrp="1"/>
          </p:cNvSpPr>
          <p:nvPr>
            <p:ph idx="1"/>
          </p:nvPr>
        </p:nvSpPr>
        <p:spPr>
          <a:xfrm>
            <a:off x="838200" y="2975064"/>
            <a:ext cx="10515600" cy="1325563"/>
          </a:xfrm>
        </p:spPr>
        <p:txBody>
          <a:bodyPr>
            <a:normAutofit fontScale="92500" lnSpcReduction="20000"/>
          </a:bodyPr>
          <a:lstStyle/>
          <a:p>
            <a:pPr marL="0" indent="0" algn="ctr">
              <a:buNone/>
            </a:pPr>
            <a:r>
              <a:rPr lang="en-US" sz="3200" dirty="0">
                <a:solidFill>
                  <a:srgbClr val="000000"/>
                </a:solidFill>
                <a:latin typeface="Aptos" panose="020B0004020202020204" pitchFamily="34" charset="0"/>
              </a:rPr>
              <a:t>D</a:t>
            </a:r>
            <a:r>
              <a:rPr lang="en-US" sz="3200" b="0" i="0" u="none" strike="noStrike" dirty="0">
                <a:solidFill>
                  <a:srgbClr val="000000"/>
                </a:solidFill>
                <a:effectLst/>
                <a:latin typeface="Aptos" panose="020B0004020202020204" pitchFamily="34" charset="0"/>
              </a:rPr>
              <a:t>istributed-memory parallel version </a:t>
            </a:r>
          </a:p>
          <a:p>
            <a:pPr marL="0" indent="0" algn="ctr">
              <a:buNone/>
            </a:pPr>
            <a:r>
              <a:rPr lang="en-US" sz="3200" b="0" i="0" u="none" strike="noStrike" dirty="0">
                <a:solidFill>
                  <a:srgbClr val="000000"/>
                </a:solidFill>
                <a:effectLst/>
                <a:latin typeface="Aptos" panose="020B0004020202020204" pitchFamily="34" charset="0"/>
              </a:rPr>
              <a:t>of Sobel filter with the Message Passing Interface (MPI) </a:t>
            </a:r>
            <a:r>
              <a:rPr lang="en-US" sz="3200" u="none" strike="noStrike" dirty="0">
                <a:solidFill>
                  <a:srgbClr val="0F0F0F"/>
                </a:solidFill>
                <a:latin typeface="Söhne"/>
              </a:rPr>
              <a:t>utilizing</a:t>
            </a:r>
            <a:r>
              <a:rPr lang="en-US" sz="3200" b="0" i="0" dirty="0">
                <a:solidFill>
                  <a:srgbClr val="0F0F0F"/>
                </a:solidFill>
                <a:effectLst/>
                <a:latin typeface="Söhne"/>
              </a:rPr>
              <a:t> Varied Grid Decomposition Strategies</a:t>
            </a:r>
            <a:endParaRPr lang="en-US" sz="4400" dirty="0">
              <a:latin typeface="Aptos" panose="020B0004020202020204" pitchFamily="34" charset="0"/>
            </a:endParaRPr>
          </a:p>
        </p:txBody>
      </p:sp>
    </p:spTree>
    <p:extLst>
      <p:ext uri="{BB962C8B-B14F-4D97-AF65-F5344CB8AC3E}">
        <p14:creationId xmlns:p14="http://schemas.microsoft.com/office/powerpoint/2010/main" val="1621743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F292-508D-A3CA-235B-4BEFD0CE0B64}"/>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0740D32A-753D-E29A-91FC-84EB1ED969C8}"/>
              </a:ext>
            </a:extLst>
          </p:cNvPr>
          <p:cNvSpPr>
            <a:spLocks noGrp="1"/>
          </p:cNvSpPr>
          <p:nvPr>
            <p:ph idx="1"/>
          </p:nvPr>
        </p:nvSpPr>
        <p:spPr/>
        <p:txBody>
          <a:bodyPr/>
          <a:lstStyle/>
          <a:p>
            <a:r>
              <a:rPr lang="en-US" dirty="0"/>
              <a:t>analyze and compare the performance of an MPI-based Sobel filter application using different grid decomposition strategies</a:t>
            </a:r>
          </a:p>
          <a:p>
            <a:endParaRPr lang="en-US" dirty="0"/>
          </a:p>
          <a:p>
            <a:r>
              <a:rPr lang="en-US" b="0" i="0" dirty="0">
                <a:solidFill>
                  <a:srgbClr val="0F0F0F"/>
                </a:solidFill>
                <a:effectLst/>
                <a:latin typeface="Söhne"/>
              </a:rPr>
              <a:t>The expected outcome is to gain insights into optimizing MPI-based applications for better performance and scalability</a:t>
            </a:r>
            <a:endParaRPr lang="en-US" dirty="0"/>
          </a:p>
        </p:txBody>
      </p:sp>
    </p:spTree>
    <p:extLst>
      <p:ext uri="{BB962C8B-B14F-4D97-AF65-F5344CB8AC3E}">
        <p14:creationId xmlns:p14="http://schemas.microsoft.com/office/powerpoint/2010/main" val="401350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B00D-A709-26DB-6D37-C95AE097242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EF145EC-3827-B581-F9C1-B21E828D5E6E}"/>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effectLst/>
                <a:latin typeface="Söhne"/>
              </a:rPr>
              <a:t>Experimental Setup</a:t>
            </a:r>
            <a:r>
              <a:rPr lang="en-US" b="0" i="0" dirty="0">
                <a:effectLst/>
                <a:latin typeface="Söhne"/>
              </a:rPr>
              <a:t>: Conducted on the Perlmutter system at NERSC using its CPU nodes and the Cray MPICH MPI environment for high-performance parallel computing.</a:t>
            </a:r>
          </a:p>
          <a:p>
            <a:pPr algn="l">
              <a:buFont typeface="Arial" panose="020B0604020202020204" pitchFamily="34" charset="0"/>
              <a:buChar char="•"/>
            </a:pPr>
            <a:r>
              <a:rPr lang="en-US" b="1" i="0" dirty="0">
                <a:effectLst/>
                <a:latin typeface="Söhne"/>
              </a:rPr>
              <a:t>Sobel Filter Implementation</a:t>
            </a:r>
            <a:r>
              <a:rPr lang="en-US" b="0" i="0" dirty="0">
                <a:effectLst/>
                <a:latin typeface="Söhne"/>
              </a:rPr>
              <a:t>: Parallelized using MPI, distributing image processing tasks across multiple compute nodes to implement the Sobel edge detection algorithm.</a:t>
            </a:r>
          </a:p>
          <a:p>
            <a:pPr algn="l">
              <a:buFont typeface="Arial" panose="020B0604020202020204" pitchFamily="34" charset="0"/>
              <a:buChar char="•"/>
            </a:pPr>
            <a:r>
              <a:rPr lang="en-US" b="1" i="0" dirty="0">
                <a:effectLst/>
                <a:latin typeface="Söhne"/>
              </a:rPr>
              <a:t>Grid Decomposition Strategies</a:t>
            </a:r>
            <a:r>
              <a:rPr lang="en-US" b="0" i="0" dirty="0">
                <a:effectLst/>
                <a:latin typeface="Söhne"/>
              </a:rPr>
              <a:t>: Evaluated performance impacts using three strategies: row-slab, column-slab, and tiled.</a:t>
            </a:r>
          </a:p>
          <a:p>
            <a:pPr algn="l">
              <a:buFont typeface="Arial" panose="020B0604020202020204" pitchFamily="34" charset="0"/>
              <a:buChar char="•"/>
            </a:pPr>
            <a:r>
              <a:rPr lang="en-US" b="1" i="0" dirty="0">
                <a:effectLst/>
                <a:latin typeface="Söhne"/>
              </a:rPr>
              <a:t>Data Collection and Performance Metrics</a:t>
            </a:r>
            <a:r>
              <a:rPr lang="en-US" b="0" i="0" dirty="0">
                <a:effectLst/>
                <a:latin typeface="Söhne"/>
              </a:rPr>
              <a:t>: Measured runtime for scatter, process, and gather stages. Collected data on the number of messages sent and total data moved. Analyzed metrics focused on runtime speedup, communication overhead, and data movement efficiency across different concurrency levels.</a:t>
            </a:r>
          </a:p>
          <a:p>
            <a:endParaRPr lang="en-US" dirty="0"/>
          </a:p>
        </p:txBody>
      </p:sp>
    </p:spTree>
    <p:extLst>
      <p:ext uri="{BB962C8B-B14F-4D97-AF65-F5344CB8AC3E}">
        <p14:creationId xmlns:p14="http://schemas.microsoft.com/office/powerpoint/2010/main" val="73031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3AC6-5888-3BAB-1EB1-2E60BF4F3892}"/>
              </a:ext>
            </a:extLst>
          </p:cNvPr>
          <p:cNvSpPr>
            <a:spLocks noGrp="1"/>
          </p:cNvSpPr>
          <p:nvPr>
            <p:ph type="title"/>
          </p:nvPr>
        </p:nvSpPr>
        <p:spPr/>
        <p:txBody>
          <a:bodyPr/>
          <a:lstStyle/>
          <a:p>
            <a:r>
              <a:rPr lang="en-US" dirty="0"/>
              <a:t>Code harness</a:t>
            </a:r>
          </a:p>
        </p:txBody>
      </p:sp>
      <p:sp>
        <p:nvSpPr>
          <p:cNvPr id="3" name="Content Placeholder 2">
            <a:extLst>
              <a:ext uri="{FF2B5EF4-FFF2-40B4-BE49-F238E27FC236}">
                <a16:creationId xmlns:a16="http://schemas.microsoft.com/office/drawing/2014/main" id="{A1890CCB-E527-A74B-AD2A-DB24CF0D9078}"/>
              </a:ext>
            </a:extLst>
          </p:cNvPr>
          <p:cNvSpPr>
            <a:spLocks noGrp="1"/>
          </p:cNvSpPr>
          <p:nvPr>
            <p:ph idx="1"/>
          </p:nvPr>
        </p:nvSpPr>
        <p:spPr/>
        <p:txBody>
          <a:bodyPr/>
          <a:lstStyle/>
          <a:p>
            <a:r>
              <a:rPr lang="en-US" dirty="0" err="1"/>
              <a:t>sobelAllTiles</a:t>
            </a:r>
            <a:endParaRPr lang="en-US" dirty="0"/>
          </a:p>
          <a:p>
            <a:pPr lvl="1"/>
            <a:r>
              <a:rPr lang="en-US" b="0" i="0" dirty="0">
                <a:solidFill>
                  <a:srgbClr val="0F0F0F"/>
                </a:solidFill>
                <a:effectLst/>
                <a:latin typeface="Söhne"/>
              </a:rPr>
              <a:t>This function designed to integrate the Sobel edge detection algorithm into a parallel computing framework using MPI. It ensures that each MPI process works on a specific part of the image, thereby leveraging the power of distributed computing to efficiently process large images.</a:t>
            </a:r>
          </a:p>
          <a:p>
            <a:r>
              <a:rPr lang="en-US" dirty="0" err="1">
                <a:solidFill>
                  <a:srgbClr val="0F0F0F"/>
                </a:solidFill>
                <a:latin typeface="Söhne"/>
              </a:rPr>
              <a:t>scatterAllTiles</a:t>
            </a:r>
            <a:endParaRPr lang="en-US" dirty="0">
              <a:solidFill>
                <a:srgbClr val="0F0F0F"/>
              </a:solidFill>
              <a:latin typeface="Söhne"/>
            </a:endParaRPr>
          </a:p>
          <a:p>
            <a:pPr lvl="1"/>
            <a:r>
              <a:rPr lang="en-US" dirty="0">
                <a:solidFill>
                  <a:srgbClr val="0F0F0F"/>
                </a:solidFill>
                <a:latin typeface="Söhne"/>
              </a:rPr>
              <a:t>This function is </a:t>
            </a:r>
            <a:r>
              <a:rPr lang="en-US" b="0" i="0" dirty="0">
                <a:solidFill>
                  <a:srgbClr val="0F0F0F"/>
                </a:solidFill>
                <a:effectLst/>
                <a:latin typeface="Söhne"/>
              </a:rPr>
              <a:t>instrumental in distributing segments of an image (tiles) across different MPI ranks for parallel processing. If rank = 0 it going to send the data to another rank, otherwise </a:t>
            </a:r>
            <a:r>
              <a:rPr lang="en-US" dirty="0">
                <a:solidFill>
                  <a:srgbClr val="0F0F0F"/>
                </a:solidFill>
                <a:latin typeface="Söhne"/>
              </a:rPr>
              <a:t>it going to receive the tile from rank 0</a:t>
            </a:r>
          </a:p>
        </p:txBody>
      </p:sp>
    </p:spTree>
    <p:extLst>
      <p:ext uri="{BB962C8B-B14F-4D97-AF65-F5344CB8AC3E}">
        <p14:creationId xmlns:p14="http://schemas.microsoft.com/office/powerpoint/2010/main" val="196733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22DE-09B3-DD37-DC9A-625DB5DC9807}"/>
              </a:ext>
            </a:extLst>
          </p:cNvPr>
          <p:cNvSpPr>
            <a:spLocks noGrp="1"/>
          </p:cNvSpPr>
          <p:nvPr>
            <p:ph type="title"/>
          </p:nvPr>
        </p:nvSpPr>
        <p:spPr/>
        <p:txBody>
          <a:bodyPr/>
          <a:lstStyle/>
          <a:p>
            <a:r>
              <a:rPr lang="en-US" dirty="0"/>
              <a:t>Code harness</a:t>
            </a:r>
          </a:p>
        </p:txBody>
      </p:sp>
      <p:sp>
        <p:nvSpPr>
          <p:cNvPr id="3" name="Content Placeholder 2">
            <a:extLst>
              <a:ext uri="{FF2B5EF4-FFF2-40B4-BE49-F238E27FC236}">
                <a16:creationId xmlns:a16="http://schemas.microsoft.com/office/drawing/2014/main" id="{7448E231-F1E6-802B-C45C-B8C3EE62B951}"/>
              </a:ext>
            </a:extLst>
          </p:cNvPr>
          <p:cNvSpPr>
            <a:spLocks noGrp="1"/>
          </p:cNvSpPr>
          <p:nvPr>
            <p:ph idx="1"/>
          </p:nvPr>
        </p:nvSpPr>
        <p:spPr/>
        <p:txBody>
          <a:bodyPr/>
          <a:lstStyle/>
          <a:p>
            <a:r>
              <a:rPr lang="en-US" dirty="0" err="1"/>
              <a:t>gatherAllTiles</a:t>
            </a:r>
            <a:endParaRPr lang="en-US" dirty="0"/>
          </a:p>
          <a:p>
            <a:pPr lvl="1"/>
            <a:r>
              <a:rPr lang="en-US" dirty="0"/>
              <a:t>This </a:t>
            </a:r>
            <a:r>
              <a:rPr lang="en-US" b="0" i="0" dirty="0">
                <a:solidFill>
                  <a:srgbClr val="0F0F0F"/>
                </a:solidFill>
                <a:effectLst/>
                <a:latin typeface="Söhne"/>
              </a:rPr>
              <a:t>function in the plays a crucial role in aggregating processed image segments (tiles) from various MPI ranks. If rank is other than 0, it going to send the processed tile to rank 0. If the rank is 0, it going to receive processed data from other rank.</a:t>
            </a:r>
            <a:endParaRPr lang="en-US" dirty="0"/>
          </a:p>
        </p:txBody>
      </p:sp>
    </p:spTree>
    <p:extLst>
      <p:ext uri="{BB962C8B-B14F-4D97-AF65-F5344CB8AC3E}">
        <p14:creationId xmlns:p14="http://schemas.microsoft.com/office/powerpoint/2010/main" val="276890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0FEA-0A5D-8D21-3490-B9645D7B5A6A}"/>
              </a:ext>
            </a:extLst>
          </p:cNvPr>
          <p:cNvSpPr>
            <a:spLocks noGrp="1"/>
          </p:cNvSpPr>
          <p:nvPr>
            <p:ph type="title"/>
          </p:nvPr>
        </p:nvSpPr>
        <p:spPr/>
        <p:txBody>
          <a:bodyPr/>
          <a:lstStyle/>
          <a:p>
            <a:r>
              <a:rPr lang="en-US" dirty="0"/>
              <a:t>Code implementation</a:t>
            </a:r>
          </a:p>
        </p:txBody>
      </p:sp>
      <p:sp>
        <p:nvSpPr>
          <p:cNvPr id="3" name="Content Placeholder 2">
            <a:extLst>
              <a:ext uri="{FF2B5EF4-FFF2-40B4-BE49-F238E27FC236}">
                <a16:creationId xmlns:a16="http://schemas.microsoft.com/office/drawing/2014/main" id="{0CD5A022-9119-5293-ADB4-6A52C066AE02}"/>
              </a:ext>
            </a:extLst>
          </p:cNvPr>
          <p:cNvSpPr>
            <a:spLocks noGrp="1"/>
          </p:cNvSpPr>
          <p:nvPr>
            <p:ph idx="1"/>
          </p:nvPr>
        </p:nvSpPr>
        <p:spPr>
          <a:xfrm>
            <a:off x="838200" y="1825625"/>
            <a:ext cx="4952224" cy="4351338"/>
          </a:xfrm>
        </p:spPr>
        <p:txBody>
          <a:bodyPr>
            <a:normAutofit fontScale="92500" lnSpcReduction="20000"/>
          </a:bodyPr>
          <a:lstStyle/>
          <a:p>
            <a:r>
              <a:rPr lang="en-US" dirty="0" err="1"/>
              <a:t>sendStridedBuffer</a:t>
            </a:r>
            <a:endParaRPr lang="en-US" dirty="0"/>
          </a:p>
          <a:p>
            <a:r>
              <a:rPr lang="en-US" b="0" i="0" dirty="0">
                <a:solidFill>
                  <a:srgbClr val="0F0F0F"/>
                </a:solidFill>
                <a:effectLst/>
                <a:latin typeface="Söhne"/>
              </a:rPr>
              <a:t>function call is responsible for sending a specifically defined subregion of a data buffer from one MPI process to another, using a custom data type to accurately describe the shape and size of the data segment being transmitted</a:t>
            </a:r>
          </a:p>
          <a:p>
            <a:endParaRPr lang="en-US" dirty="0">
              <a:solidFill>
                <a:srgbClr val="0F0F0F"/>
              </a:solidFill>
              <a:latin typeface="Söhne"/>
            </a:endParaRPr>
          </a:p>
          <a:p>
            <a:r>
              <a:rPr lang="en-US" dirty="0"/>
              <a:t>Also keep track on message count and how much data is transferred for further analysis</a:t>
            </a:r>
          </a:p>
        </p:txBody>
      </p:sp>
      <p:pic>
        <p:nvPicPr>
          <p:cNvPr id="5" name="Picture 4">
            <a:extLst>
              <a:ext uri="{FF2B5EF4-FFF2-40B4-BE49-F238E27FC236}">
                <a16:creationId xmlns:a16="http://schemas.microsoft.com/office/drawing/2014/main" id="{16A26725-7683-0EA7-152D-678F2CC93E10}"/>
              </a:ext>
            </a:extLst>
          </p:cNvPr>
          <p:cNvPicPr>
            <a:picLocks noChangeAspect="1"/>
          </p:cNvPicPr>
          <p:nvPr/>
        </p:nvPicPr>
        <p:blipFill>
          <a:blip r:embed="rId2"/>
          <a:stretch>
            <a:fillRect/>
          </a:stretch>
        </p:blipFill>
        <p:spPr>
          <a:xfrm>
            <a:off x="5790424" y="1825624"/>
            <a:ext cx="5563376" cy="3493351"/>
          </a:xfrm>
          <a:prstGeom prst="rect">
            <a:avLst/>
          </a:prstGeom>
        </p:spPr>
      </p:pic>
    </p:spTree>
    <p:extLst>
      <p:ext uri="{BB962C8B-B14F-4D97-AF65-F5344CB8AC3E}">
        <p14:creationId xmlns:p14="http://schemas.microsoft.com/office/powerpoint/2010/main" val="192954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7BFC-9172-93CE-1811-0A740641E840}"/>
              </a:ext>
            </a:extLst>
          </p:cNvPr>
          <p:cNvSpPr>
            <a:spLocks noGrp="1"/>
          </p:cNvSpPr>
          <p:nvPr>
            <p:ph type="title"/>
          </p:nvPr>
        </p:nvSpPr>
        <p:spPr/>
        <p:txBody>
          <a:bodyPr/>
          <a:lstStyle/>
          <a:p>
            <a:r>
              <a:rPr lang="en-US" dirty="0"/>
              <a:t>Code implementation</a:t>
            </a:r>
          </a:p>
        </p:txBody>
      </p:sp>
      <p:sp>
        <p:nvSpPr>
          <p:cNvPr id="3" name="Content Placeholder 2">
            <a:extLst>
              <a:ext uri="{FF2B5EF4-FFF2-40B4-BE49-F238E27FC236}">
                <a16:creationId xmlns:a16="http://schemas.microsoft.com/office/drawing/2014/main" id="{23C12E46-5856-1061-A9A9-27A629D1A90D}"/>
              </a:ext>
            </a:extLst>
          </p:cNvPr>
          <p:cNvSpPr>
            <a:spLocks noGrp="1"/>
          </p:cNvSpPr>
          <p:nvPr>
            <p:ph idx="1"/>
          </p:nvPr>
        </p:nvSpPr>
        <p:spPr>
          <a:xfrm>
            <a:off x="838200" y="1825625"/>
            <a:ext cx="4751231" cy="4351338"/>
          </a:xfrm>
        </p:spPr>
        <p:txBody>
          <a:bodyPr/>
          <a:lstStyle/>
          <a:p>
            <a:r>
              <a:rPr lang="en-US" dirty="0" err="1"/>
              <a:t>recvStridedBuffer</a:t>
            </a:r>
            <a:endParaRPr lang="en-US" dirty="0"/>
          </a:p>
          <a:p>
            <a:r>
              <a:rPr lang="en-US" dirty="0"/>
              <a:t>Similar to </a:t>
            </a:r>
            <a:r>
              <a:rPr lang="en-US" dirty="0" err="1"/>
              <a:t>sendStridedBuffer</a:t>
            </a:r>
            <a:r>
              <a:rPr lang="en-US" dirty="0"/>
              <a:t> but for receive end</a:t>
            </a:r>
          </a:p>
        </p:txBody>
      </p:sp>
      <p:pic>
        <p:nvPicPr>
          <p:cNvPr id="5" name="Picture 4">
            <a:extLst>
              <a:ext uri="{FF2B5EF4-FFF2-40B4-BE49-F238E27FC236}">
                <a16:creationId xmlns:a16="http://schemas.microsoft.com/office/drawing/2014/main" id="{A5B09334-D752-D03B-16B4-5C3D84FC920A}"/>
              </a:ext>
            </a:extLst>
          </p:cNvPr>
          <p:cNvPicPr>
            <a:picLocks noChangeAspect="1"/>
          </p:cNvPicPr>
          <p:nvPr/>
        </p:nvPicPr>
        <p:blipFill>
          <a:blip r:embed="rId2"/>
          <a:stretch>
            <a:fillRect/>
          </a:stretch>
        </p:blipFill>
        <p:spPr>
          <a:xfrm>
            <a:off x="5686898" y="1825625"/>
            <a:ext cx="6220693" cy="4067743"/>
          </a:xfrm>
          <a:prstGeom prst="rect">
            <a:avLst/>
          </a:prstGeom>
        </p:spPr>
      </p:pic>
    </p:spTree>
    <p:extLst>
      <p:ext uri="{BB962C8B-B14F-4D97-AF65-F5344CB8AC3E}">
        <p14:creationId xmlns:p14="http://schemas.microsoft.com/office/powerpoint/2010/main" val="342631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5777-C924-EA23-BF70-5C71F76E903D}"/>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A8724E47-01FA-B2E5-ABC7-66D011B5EAD2}"/>
              </a:ext>
            </a:extLst>
          </p:cNvPr>
          <p:cNvSpPr>
            <a:spLocks noGrp="1"/>
          </p:cNvSpPr>
          <p:nvPr>
            <p:ph idx="1"/>
          </p:nvPr>
        </p:nvSpPr>
        <p:spPr>
          <a:xfrm>
            <a:off x="838200" y="1825625"/>
            <a:ext cx="5852172" cy="4351338"/>
          </a:xfrm>
        </p:spPr>
        <p:txBody>
          <a:bodyPr/>
          <a:lstStyle/>
          <a:p>
            <a:r>
              <a:rPr lang="en-US" dirty="0">
                <a:solidFill>
                  <a:srgbClr val="0F0F0F"/>
                </a:solidFill>
                <a:latin typeface="Söhne"/>
              </a:rPr>
              <a:t>Scatter Speedup</a:t>
            </a:r>
          </a:p>
          <a:p>
            <a:r>
              <a:rPr lang="en-US" dirty="0"/>
              <a:t>In the scatter stage, all strategies showed a decrease in speedup as concurrency increased, with the row-slab strategy exhibiting the most decline. The tile strategy maintained a superior speedup at lower concurrency levels but experienced a significant reduction at a concurrency level of 9 </a:t>
            </a:r>
          </a:p>
        </p:txBody>
      </p:sp>
      <p:pic>
        <p:nvPicPr>
          <p:cNvPr id="5" name="Picture 4">
            <a:extLst>
              <a:ext uri="{FF2B5EF4-FFF2-40B4-BE49-F238E27FC236}">
                <a16:creationId xmlns:a16="http://schemas.microsoft.com/office/drawing/2014/main" id="{C4ABCF7A-414E-E1D6-0B99-F645C044F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495" y="803007"/>
            <a:ext cx="5710505" cy="4389129"/>
          </a:xfrm>
          <a:prstGeom prst="rect">
            <a:avLst/>
          </a:prstGeom>
        </p:spPr>
      </p:pic>
    </p:spTree>
    <p:extLst>
      <p:ext uri="{BB962C8B-B14F-4D97-AF65-F5344CB8AC3E}">
        <p14:creationId xmlns:p14="http://schemas.microsoft.com/office/powerpoint/2010/main" val="2482198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Calibri Light</vt:lpstr>
      <vt:lpstr>Söhne</vt:lpstr>
      <vt:lpstr>Office Theme</vt:lpstr>
      <vt:lpstr>CP6 Presentation</vt:lpstr>
      <vt:lpstr>Topic</vt:lpstr>
      <vt:lpstr>Objective</vt:lpstr>
      <vt:lpstr>Methodology</vt:lpstr>
      <vt:lpstr>Code harness</vt:lpstr>
      <vt:lpstr>Code harness</vt:lpstr>
      <vt:lpstr>Code implementation</vt:lpstr>
      <vt:lpstr>Code implementation</vt:lpstr>
      <vt:lpstr>result</vt:lpstr>
      <vt:lpstr>result</vt:lpstr>
      <vt:lpstr>Result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CP6 Presentation</dc:title>
  <dc:creator>BENZ buddharuksa</dc:creator>
  <cp:lastModifiedBy>BENZ buddharuksa</cp:lastModifiedBy>
  <cp:revision>1</cp:revision>
  <dcterms:created xsi:type="dcterms:W3CDTF">2023-11-16T20:23:45Z</dcterms:created>
  <dcterms:modified xsi:type="dcterms:W3CDTF">2023-11-16T20:23:50Z</dcterms:modified>
</cp:coreProperties>
</file>