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60" r:id="rId4"/>
    <p:sldId id="261" r:id="rId5"/>
    <p:sldId id="262" r:id="rId6"/>
    <p:sldId id="263" r:id="rId7"/>
    <p:sldId id="264" r:id="rId8"/>
    <p:sldId id="265" r:id="rId9"/>
    <p:sldId id="266" r:id="rId10"/>
    <p:sldId id="268"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168115-B69F-48B5-9BAC-219F63D88C51}"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F0821F4-5330-4657-B347-928DF10B1803}" type="slidenum">
              <a:rPr lang="en-US" smtClean="0"/>
              <a:t>‹#›</a:t>
            </a:fld>
            <a:endParaRPr lang="en-US"/>
          </a:p>
        </p:txBody>
      </p:sp>
    </p:spTree>
    <p:extLst>
      <p:ext uri="{BB962C8B-B14F-4D97-AF65-F5344CB8AC3E}">
        <p14:creationId xmlns:p14="http://schemas.microsoft.com/office/powerpoint/2010/main" val="163543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168115-B69F-48B5-9BAC-219F63D88C51}"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89959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68115-B69F-48B5-9BAC-219F63D88C51}"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100774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68115-B69F-48B5-9BAC-219F63D88C51}" type="datetimeFigureOut">
              <a:rPr lang="en-US" smtClean="0"/>
              <a:t>11/16/23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215238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C168115-B69F-48B5-9BAC-219F63D88C51}" type="datetimeFigureOut">
              <a:rPr lang="en-US" smtClean="0"/>
              <a:t>11/16/23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F0821F4-5330-4657-B347-928DF10B1803}" type="slidenum">
              <a:rPr lang="en-US" smtClean="0"/>
              <a:t>‹#›</a:t>
            </a:fld>
            <a:endParaRPr lang="en-US"/>
          </a:p>
        </p:txBody>
      </p:sp>
    </p:spTree>
    <p:extLst>
      <p:ext uri="{BB962C8B-B14F-4D97-AF65-F5344CB8AC3E}">
        <p14:creationId xmlns:p14="http://schemas.microsoft.com/office/powerpoint/2010/main" val="138808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168115-B69F-48B5-9BAC-219F63D88C51}"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253526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168115-B69F-48B5-9BAC-219F63D88C51}" type="datetimeFigureOut">
              <a:rPr lang="en-US" smtClean="0"/>
              <a:t>11/16/23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0821F4-5330-4657-B347-928DF10B180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6002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C168115-B69F-48B5-9BAC-219F63D88C51}" type="datetimeFigureOut">
              <a:rPr lang="en-US" smtClean="0"/>
              <a:t>11/16/23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0821F4-5330-4657-B347-928DF10B1803}"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57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68115-B69F-48B5-9BAC-219F63D88C51}" type="datetimeFigureOut">
              <a:rPr lang="en-US" smtClean="0"/>
              <a:t>11/16/23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200201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168115-B69F-48B5-9BAC-219F63D88C51}" type="datetimeFigureOut">
              <a:rPr lang="en-US" smtClean="0"/>
              <a:t>11/16/23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180121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168115-B69F-48B5-9BAC-219F63D88C51}" type="datetimeFigureOut">
              <a:rPr lang="en-US" smtClean="0"/>
              <a:t>11/16/23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9F0821F4-5330-4657-B347-928DF10B1803}" type="slidenum">
              <a:rPr lang="en-US" smtClean="0"/>
              <a:t>‹#›</a:t>
            </a:fld>
            <a:endParaRPr lang="en-US"/>
          </a:p>
        </p:txBody>
      </p:sp>
    </p:spTree>
    <p:extLst>
      <p:ext uri="{BB962C8B-B14F-4D97-AF65-F5344CB8AC3E}">
        <p14:creationId xmlns:p14="http://schemas.microsoft.com/office/powerpoint/2010/main" val="424933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168115-B69F-48B5-9BAC-219F63D88C51}" type="datetimeFigureOut">
              <a:rPr lang="en-US" smtClean="0"/>
              <a:t>11/16/23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F0821F4-5330-4657-B347-928DF10B1803}" type="slidenum">
              <a:rPr lang="en-US" smtClean="0"/>
              <a:t>‹#›</a:t>
            </a:fld>
            <a:endParaRPr lang="en-US"/>
          </a:p>
        </p:txBody>
      </p:sp>
    </p:spTree>
    <p:extLst>
      <p:ext uri="{BB962C8B-B14F-4D97-AF65-F5344CB8AC3E}">
        <p14:creationId xmlns:p14="http://schemas.microsoft.com/office/powerpoint/2010/main" val="208468254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4FF0-E54C-6FD1-37A8-96C221B482ED}"/>
              </a:ext>
            </a:extLst>
          </p:cNvPr>
          <p:cNvSpPr>
            <a:spLocks noGrp="1"/>
          </p:cNvSpPr>
          <p:nvPr>
            <p:ph type="ctrTitle"/>
          </p:nvPr>
        </p:nvSpPr>
        <p:spPr/>
        <p:txBody>
          <a:bodyPr/>
          <a:lstStyle/>
          <a:p>
            <a:r>
              <a:rPr lang="en-US" dirty="0"/>
              <a:t>CP6 Presentation</a:t>
            </a:r>
          </a:p>
        </p:txBody>
      </p:sp>
    </p:spTree>
    <p:extLst>
      <p:ext uri="{BB962C8B-B14F-4D97-AF65-F5344CB8AC3E}">
        <p14:creationId xmlns:p14="http://schemas.microsoft.com/office/powerpoint/2010/main" val="193428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B800-4FB6-A097-BEBB-A0B65F0C85CA}"/>
              </a:ext>
            </a:extLst>
          </p:cNvPr>
          <p:cNvSpPr>
            <a:spLocks noGrp="1"/>
          </p:cNvSpPr>
          <p:nvPr>
            <p:ph type="title"/>
          </p:nvPr>
        </p:nvSpPr>
        <p:spPr/>
        <p:txBody>
          <a:bodyPr>
            <a:normAutofit/>
          </a:bodyPr>
          <a:lstStyle/>
          <a:p>
            <a:r>
              <a:rPr lang="en-US" dirty="0"/>
              <a:t>speedup Analysis</a:t>
            </a:r>
          </a:p>
        </p:txBody>
      </p:sp>
      <p:sp>
        <p:nvSpPr>
          <p:cNvPr id="3" name="Content Placeholder 2">
            <a:extLst>
              <a:ext uri="{FF2B5EF4-FFF2-40B4-BE49-F238E27FC236}">
                <a16:creationId xmlns:a16="http://schemas.microsoft.com/office/drawing/2014/main" id="{6CC03EA9-9B97-2EB8-9BB4-5578E2F1B618}"/>
              </a:ext>
            </a:extLst>
          </p:cNvPr>
          <p:cNvSpPr>
            <a:spLocks noGrp="1"/>
          </p:cNvSpPr>
          <p:nvPr>
            <p:ph idx="1"/>
          </p:nvPr>
        </p:nvSpPr>
        <p:spPr>
          <a:xfrm>
            <a:off x="1069848" y="2320412"/>
            <a:ext cx="10058400" cy="3851787"/>
          </a:xfrm>
        </p:spPr>
        <p:txBody>
          <a:bodyPr>
            <a:normAutofit/>
          </a:bodyPr>
          <a:lstStyle/>
          <a:p>
            <a:r>
              <a:rPr lang="en-US" dirty="0">
                <a:effectLst/>
                <a:latin typeface="Helvetica" pitchFamily="2" charset="0"/>
              </a:rPr>
              <a:t>In scatter and gather stages, a decrease in speedup with increased concurrency levels was observed across all strategies. This pattern suggests that communication overhead becomes more significant at higher concurrency levels</a:t>
            </a:r>
          </a:p>
          <a:p>
            <a:endParaRPr lang="en-US" dirty="0">
              <a:latin typeface="Helvetica" pitchFamily="2" charset="0"/>
            </a:endParaRPr>
          </a:p>
          <a:p>
            <a:r>
              <a:rPr lang="en-US" dirty="0">
                <a:effectLst/>
                <a:latin typeface="Helvetica" pitchFamily="2" charset="0"/>
              </a:rPr>
              <a:t>In the process stage, the rise in speedup at higher concurrency levels across all strategies indicates effective parallel processing. Notably, the tiled strategy excelled at the highest concurrency, suggesting superior scalability and efficient utilization of parallel computation resources.</a:t>
            </a:r>
          </a:p>
          <a:p>
            <a:endParaRPr lang="en-US" dirty="0">
              <a:effectLst/>
              <a:latin typeface="Helvetica" pitchFamily="2" charset="0"/>
            </a:endParaRPr>
          </a:p>
          <a:p>
            <a:endParaRPr lang="en-US" dirty="0">
              <a:effectLst/>
              <a:latin typeface="Helvetica" pitchFamily="2" charset="0"/>
            </a:endParaRPr>
          </a:p>
          <a:p>
            <a:endParaRPr lang="en-US" dirty="0"/>
          </a:p>
        </p:txBody>
      </p:sp>
    </p:spTree>
    <p:extLst>
      <p:ext uri="{BB962C8B-B14F-4D97-AF65-F5344CB8AC3E}">
        <p14:creationId xmlns:p14="http://schemas.microsoft.com/office/powerpoint/2010/main" val="67062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9C34-0FFC-5B8B-A103-F32C32906AFA}"/>
              </a:ext>
            </a:extLst>
          </p:cNvPr>
          <p:cNvSpPr>
            <a:spLocks noGrp="1"/>
          </p:cNvSpPr>
          <p:nvPr>
            <p:ph type="title"/>
          </p:nvPr>
        </p:nvSpPr>
        <p:spPr>
          <a:xfrm>
            <a:off x="6400800" y="484632"/>
            <a:ext cx="5299586" cy="1609344"/>
          </a:xfrm>
          <a:ln>
            <a:noFill/>
          </a:ln>
        </p:spPr>
        <p:txBody>
          <a:bodyPr>
            <a:normAutofit/>
          </a:bodyPr>
          <a:lstStyle/>
          <a:p>
            <a:r>
              <a:rPr lang="en-US" sz="4000" b="0" i="0">
                <a:effectLst/>
                <a:latin typeface="Arial" panose="020B0604020202020204" pitchFamily="34" charset="0"/>
              </a:rPr>
              <a:t>Result</a:t>
            </a:r>
            <a:endParaRPr lang="en-US" sz="4000"/>
          </a:p>
        </p:txBody>
      </p:sp>
      <p:sp>
        <p:nvSpPr>
          <p:cNvPr id="3" name="Content Placeholder 2">
            <a:extLst>
              <a:ext uri="{FF2B5EF4-FFF2-40B4-BE49-F238E27FC236}">
                <a16:creationId xmlns:a16="http://schemas.microsoft.com/office/drawing/2014/main" id="{404D3489-7760-D32F-ABD0-D322F885B559}"/>
              </a:ext>
            </a:extLst>
          </p:cNvPr>
          <p:cNvSpPr>
            <a:spLocks noGrp="1"/>
          </p:cNvSpPr>
          <p:nvPr>
            <p:ph idx="1"/>
          </p:nvPr>
        </p:nvSpPr>
        <p:spPr>
          <a:xfrm>
            <a:off x="6400799" y="2121408"/>
            <a:ext cx="5299585" cy="4050792"/>
          </a:xfrm>
        </p:spPr>
        <p:txBody>
          <a:bodyPr>
            <a:normAutofit/>
          </a:bodyPr>
          <a:lstStyle/>
          <a:p>
            <a:r>
              <a:rPr lang="en-US" sz="1800">
                <a:latin typeface="Arial" panose="020B0604020202020204" pitchFamily="34" charset="0"/>
              </a:rPr>
              <a:t>C</a:t>
            </a:r>
            <a:r>
              <a:rPr lang="en-US" sz="1800" b="0" i="0">
                <a:effectLst/>
                <a:latin typeface="Arial" panose="020B0604020202020204" pitchFamily="34" charset="0"/>
              </a:rPr>
              <a:t>ommunication efficiency</a:t>
            </a:r>
          </a:p>
          <a:p>
            <a:r>
              <a:rPr lang="en-US" sz="1800" b="0" i="0">
                <a:effectLst/>
                <a:latin typeface="Arial" panose="020B0604020202020204" pitchFamily="34" charset="0"/>
              </a:rPr>
              <a:t>As concurrency grows, so does the communication load, regardless of the decomposition method. This increase</a:t>
            </a:r>
            <a:br>
              <a:rPr lang="en-US" sz="1800"/>
            </a:br>
            <a:r>
              <a:rPr lang="en-US" sz="1800" b="0" i="0">
                <a:effectLst/>
                <a:latin typeface="Arial" panose="020B0604020202020204" pitchFamily="34" charset="0"/>
              </a:rPr>
              <a:t>is linear for message counts and data volume.</a:t>
            </a:r>
            <a:endParaRPr lang="en-US" sz="1800"/>
          </a:p>
        </p:txBody>
      </p:sp>
      <p:pic>
        <p:nvPicPr>
          <p:cNvPr id="5" name="Picture 4">
            <a:extLst>
              <a:ext uri="{FF2B5EF4-FFF2-40B4-BE49-F238E27FC236}">
                <a16:creationId xmlns:a16="http://schemas.microsoft.com/office/drawing/2014/main" id="{D973993E-1CF7-8092-5EEF-9AD97A993F5F}"/>
              </a:ext>
            </a:extLst>
          </p:cNvPr>
          <p:cNvPicPr>
            <a:picLocks noChangeAspect="1"/>
          </p:cNvPicPr>
          <p:nvPr/>
        </p:nvPicPr>
        <p:blipFill>
          <a:blip r:embed="rId2"/>
          <a:stretch>
            <a:fillRect/>
          </a:stretch>
        </p:blipFill>
        <p:spPr>
          <a:xfrm>
            <a:off x="633999" y="2065795"/>
            <a:ext cx="5112461" cy="2736670"/>
          </a:xfrm>
          <a:prstGeom prst="rect">
            <a:avLst/>
          </a:prstGeom>
        </p:spPr>
      </p:pic>
    </p:spTree>
    <p:extLst>
      <p:ext uri="{BB962C8B-B14F-4D97-AF65-F5344CB8AC3E}">
        <p14:creationId xmlns:p14="http://schemas.microsoft.com/office/powerpoint/2010/main" val="409925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0B15-F3F4-8DDD-DAA9-0AE5F1EF5F85}"/>
              </a:ext>
            </a:extLst>
          </p:cNvPr>
          <p:cNvSpPr>
            <a:spLocks noGrp="1"/>
          </p:cNvSpPr>
          <p:nvPr>
            <p:ph type="title"/>
          </p:nvPr>
        </p:nvSpPr>
        <p:spPr/>
        <p:txBody>
          <a:bodyPr/>
          <a:lstStyle/>
          <a:p>
            <a:r>
              <a:rPr lang="en-US" dirty="0"/>
              <a:t>Communication analysis</a:t>
            </a:r>
          </a:p>
        </p:txBody>
      </p:sp>
      <p:sp>
        <p:nvSpPr>
          <p:cNvPr id="3" name="Content Placeholder 2">
            <a:extLst>
              <a:ext uri="{FF2B5EF4-FFF2-40B4-BE49-F238E27FC236}">
                <a16:creationId xmlns:a16="http://schemas.microsoft.com/office/drawing/2014/main" id="{8338EEFA-6B15-2251-0334-888818AED848}"/>
              </a:ext>
            </a:extLst>
          </p:cNvPr>
          <p:cNvSpPr>
            <a:spLocks noGrp="1"/>
          </p:cNvSpPr>
          <p:nvPr>
            <p:ph idx="1"/>
          </p:nvPr>
        </p:nvSpPr>
        <p:spPr/>
        <p:txBody>
          <a:bodyPr/>
          <a:lstStyle/>
          <a:p>
            <a:r>
              <a:rPr lang="en-US" dirty="0">
                <a:effectLst/>
                <a:latin typeface="Helvetica" pitchFamily="2" charset="0"/>
              </a:rPr>
              <a:t>As concurrency grows, so does the communication load, regardless of the decomposition method. This increase is linear for message counts and less so for data volume, hinting at the fixed size of the dataset being processed.</a:t>
            </a:r>
          </a:p>
          <a:p>
            <a:endParaRPr lang="en-US" dirty="0">
              <a:latin typeface="Helvetica" pitchFamily="2" charset="0"/>
            </a:endParaRPr>
          </a:p>
          <a:p>
            <a:r>
              <a:rPr lang="en-US" dirty="0">
                <a:effectLst/>
                <a:latin typeface="Helvetica" pitchFamily="2" charset="0"/>
              </a:rPr>
              <a:t>However, when we consider how this overhead affect the scatter, process, and gather phases of execution, we anticipate that the increased messaging and data movement lead to longer runtimes for the scatter and gather phases. However, the processing phase </a:t>
            </a:r>
            <a:r>
              <a:rPr lang="en-US" dirty="0">
                <a:latin typeface="Helvetica" pitchFamily="2" charset="0"/>
              </a:rPr>
              <a:t>gain the </a:t>
            </a:r>
            <a:r>
              <a:rPr lang="en-US" dirty="0">
                <a:effectLst/>
                <a:latin typeface="Helvetica" pitchFamily="2" charset="0"/>
              </a:rPr>
              <a:t>increasing in runtime thanks to the benefits of parallel processing.</a:t>
            </a:r>
          </a:p>
          <a:p>
            <a:endParaRPr lang="en-US" dirty="0"/>
          </a:p>
        </p:txBody>
      </p:sp>
    </p:spTree>
    <p:extLst>
      <p:ext uri="{BB962C8B-B14F-4D97-AF65-F5344CB8AC3E}">
        <p14:creationId xmlns:p14="http://schemas.microsoft.com/office/powerpoint/2010/main" val="358928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6678-3375-D6A5-F869-824D533109AF}"/>
              </a:ext>
            </a:extLst>
          </p:cNvPr>
          <p:cNvSpPr>
            <a:spLocks noGrp="1"/>
          </p:cNvSpPr>
          <p:nvPr>
            <p:ph type="title"/>
          </p:nvPr>
        </p:nvSpPr>
        <p:spPr>
          <a:xfrm>
            <a:off x="838200" y="1797519"/>
            <a:ext cx="10515600" cy="1325563"/>
          </a:xfrm>
        </p:spPr>
        <p:txBody>
          <a:bodyPr/>
          <a:lstStyle/>
          <a:p>
            <a:pPr algn="ctr"/>
            <a:r>
              <a:rPr lang="en-US" dirty="0"/>
              <a:t>Topic</a:t>
            </a:r>
          </a:p>
        </p:txBody>
      </p:sp>
      <p:sp>
        <p:nvSpPr>
          <p:cNvPr id="3" name="Content Placeholder 2">
            <a:extLst>
              <a:ext uri="{FF2B5EF4-FFF2-40B4-BE49-F238E27FC236}">
                <a16:creationId xmlns:a16="http://schemas.microsoft.com/office/drawing/2014/main" id="{2BAC62CD-40BC-65DF-8F96-44BFB4162F66}"/>
              </a:ext>
            </a:extLst>
          </p:cNvPr>
          <p:cNvSpPr>
            <a:spLocks noGrp="1"/>
          </p:cNvSpPr>
          <p:nvPr>
            <p:ph idx="1"/>
          </p:nvPr>
        </p:nvSpPr>
        <p:spPr>
          <a:xfrm>
            <a:off x="838200" y="2975064"/>
            <a:ext cx="10515600" cy="1325563"/>
          </a:xfrm>
        </p:spPr>
        <p:txBody>
          <a:bodyPr>
            <a:normAutofit fontScale="92500" lnSpcReduction="20000"/>
          </a:bodyPr>
          <a:lstStyle/>
          <a:p>
            <a:pPr marL="0" indent="0" algn="ctr">
              <a:buNone/>
            </a:pPr>
            <a:r>
              <a:rPr lang="en-US" sz="3200" dirty="0">
                <a:solidFill>
                  <a:srgbClr val="000000"/>
                </a:solidFill>
                <a:latin typeface="Aptos" panose="020B0004020202020204" pitchFamily="34" charset="0"/>
              </a:rPr>
              <a:t>D</a:t>
            </a:r>
            <a:r>
              <a:rPr lang="en-US" sz="3200" b="0" i="0" u="none" strike="noStrike" dirty="0">
                <a:solidFill>
                  <a:srgbClr val="000000"/>
                </a:solidFill>
                <a:effectLst/>
                <a:latin typeface="Aptos" panose="020B0004020202020204" pitchFamily="34" charset="0"/>
              </a:rPr>
              <a:t>istributed-memory parallel version </a:t>
            </a:r>
          </a:p>
          <a:p>
            <a:pPr marL="0" indent="0" algn="ctr">
              <a:buNone/>
            </a:pPr>
            <a:r>
              <a:rPr lang="en-US" sz="3200" b="0" i="0" u="none" strike="noStrike" dirty="0">
                <a:solidFill>
                  <a:srgbClr val="000000"/>
                </a:solidFill>
                <a:effectLst/>
                <a:latin typeface="Aptos" panose="020B0004020202020204" pitchFamily="34" charset="0"/>
              </a:rPr>
              <a:t>of Sobel filter with the Message Passing Interface (MPI) </a:t>
            </a:r>
            <a:r>
              <a:rPr lang="en-US" sz="3200" u="none" strike="noStrike" dirty="0">
                <a:solidFill>
                  <a:srgbClr val="0F0F0F"/>
                </a:solidFill>
                <a:latin typeface="Söhne"/>
              </a:rPr>
              <a:t>utilizing</a:t>
            </a:r>
            <a:r>
              <a:rPr lang="en-US" sz="3200" b="0" i="0" dirty="0">
                <a:solidFill>
                  <a:srgbClr val="0F0F0F"/>
                </a:solidFill>
                <a:effectLst/>
                <a:latin typeface="Söhne"/>
              </a:rPr>
              <a:t> Varied Grid Decomposition Strategies</a:t>
            </a:r>
            <a:endParaRPr lang="en-US" sz="4400" dirty="0">
              <a:latin typeface="Aptos" panose="020B0004020202020204" pitchFamily="34" charset="0"/>
            </a:endParaRPr>
          </a:p>
        </p:txBody>
      </p:sp>
    </p:spTree>
    <p:extLst>
      <p:ext uri="{BB962C8B-B14F-4D97-AF65-F5344CB8AC3E}">
        <p14:creationId xmlns:p14="http://schemas.microsoft.com/office/powerpoint/2010/main" val="1621743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3AC6-5888-3BAB-1EB1-2E60BF4F3892}"/>
              </a:ext>
            </a:extLst>
          </p:cNvPr>
          <p:cNvSpPr>
            <a:spLocks noGrp="1"/>
          </p:cNvSpPr>
          <p:nvPr>
            <p:ph type="title"/>
          </p:nvPr>
        </p:nvSpPr>
        <p:spPr/>
        <p:txBody>
          <a:bodyPr>
            <a:normAutofit/>
          </a:bodyPr>
          <a:lstStyle/>
          <a:p>
            <a:r>
              <a:rPr lang="en-US" dirty="0"/>
              <a:t>Code harness</a:t>
            </a:r>
          </a:p>
        </p:txBody>
      </p:sp>
      <p:sp>
        <p:nvSpPr>
          <p:cNvPr id="11" name="Content Placeholder 2">
            <a:extLst>
              <a:ext uri="{FF2B5EF4-FFF2-40B4-BE49-F238E27FC236}">
                <a16:creationId xmlns:a16="http://schemas.microsoft.com/office/drawing/2014/main" id="{A1890CCB-E527-A74B-AD2A-DB24CF0D9078}"/>
              </a:ext>
            </a:extLst>
          </p:cNvPr>
          <p:cNvSpPr>
            <a:spLocks noGrp="1"/>
          </p:cNvSpPr>
          <p:nvPr>
            <p:ph idx="1"/>
          </p:nvPr>
        </p:nvSpPr>
        <p:spPr>
          <a:xfrm>
            <a:off x="1069848" y="2320412"/>
            <a:ext cx="10058400" cy="3851787"/>
          </a:xfrm>
        </p:spPr>
        <p:txBody>
          <a:bodyPr>
            <a:normAutofit/>
          </a:bodyPr>
          <a:lstStyle/>
          <a:p>
            <a:r>
              <a:rPr lang="en-US" err="1"/>
              <a:t>sobelAllTiles</a:t>
            </a:r>
            <a:endParaRPr lang="en-US"/>
          </a:p>
          <a:p>
            <a:pPr lvl="1"/>
            <a:r>
              <a:rPr lang="en-US" b="0" i="0">
                <a:effectLst/>
                <a:latin typeface="Söhne"/>
              </a:rPr>
              <a:t>This function designed to integrate the Sobel edge detection algorithm into a parallel computing framework using MPI. It ensures that each MPI process works on a specific part of the image, thereby leveraging the power of distributed computing to efficiently process large images.</a:t>
            </a:r>
          </a:p>
          <a:p>
            <a:r>
              <a:rPr lang="en-US" err="1">
                <a:latin typeface="Söhne"/>
              </a:rPr>
              <a:t>scatterAllTiles</a:t>
            </a:r>
            <a:endParaRPr lang="en-US">
              <a:latin typeface="Söhne"/>
            </a:endParaRPr>
          </a:p>
          <a:p>
            <a:pPr lvl="1"/>
            <a:r>
              <a:rPr lang="en-US">
                <a:latin typeface="Söhne"/>
              </a:rPr>
              <a:t>This function is </a:t>
            </a:r>
            <a:r>
              <a:rPr lang="en-US" b="0" i="0">
                <a:effectLst/>
                <a:latin typeface="Söhne"/>
              </a:rPr>
              <a:t>instrumental in distributing segments of an image (tiles) across different MPI ranks for parallel processing. If rank = 0 it going to send the data to another rank, otherwise </a:t>
            </a:r>
            <a:r>
              <a:rPr lang="en-US">
                <a:latin typeface="Söhne"/>
              </a:rPr>
              <a:t>it going to receive the tile from rank 0</a:t>
            </a:r>
          </a:p>
        </p:txBody>
      </p:sp>
    </p:spTree>
    <p:extLst>
      <p:ext uri="{BB962C8B-B14F-4D97-AF65-F5344CB8AC3E}">
        <p14:creationId xmlns:p14="http://schemas.microsoft.com/office/powerpoint/2010/main" val="196733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22DE-09B3-DD37-DC9A-625DB5DC9807}"/>
              </a:ext>
            </a:extLst>
          </p:cNvPr>
          <p:cNvSpPr>
            <a:spLocks noGrp="1"/>
          </p:cNvSpPr>
          <p:nvPr>
            <p:ph type="title"/>
          </p:nvPr>
        </p:nvSpPr>
        <p:spPr/>
        <p:txBody>
          <a:bodyPr>
            <a:normAutofit/>
          </a:bodyPr>
          <a:lstStyle/>
          <a:p>
            <a:r>
              <a:rPr lang="en-US" dirty="0"/>
              <a:t>Code harness</a:t>
            </a:r>
          </a:p>
        </p:txBody>
      </p:sp>
      <p:sp>
        <p:nvSpPr>
          <p:cNvPr id="3" name="Content Placeholder 2">
            <a:extLst>
              <a:ext uri="{FF2B5EF4-FFF2-40B4-BE49-F238E27FC236}">
                <a16:creationId xmlns:a16="http://schemas.microsoft.com/office/drawing/2014/main" id="{7448E231-F1E6-802B-C45C-B8C3EE62B951}"/>
              </a:ext>
            </a:extLst>
          </p:cNvPr>
          <p:cNvSpPr>
            <a:spLocks noGrp="1"/>
          </p:cNvSpPr>
          <p:nvPr>
            <p:ph idx="1"/>
          </p:nvPr>
        </p:nvSpPr>
        <p:spPr>
          <a:xfrm>
            <a:off x="1069848" y="2320412"/>
            <a:ext cx="10058400" cy="3851787"/>
          </a:xfrm>
        </p:spPr>
        <p:txBody>
          <a:bodyPr>
            <a:normAutofit/>
          </a:bodyPr>
          <a:lstStyle/>
          <a:p>
            <a:r>
              <a:rPr lang="en-US" dirty="0" err="1"/>
              <a:t>gatherAllTiles</a:t>
            </a:r>
            <a:endParaRPr lang="en-US" dirty="0"/>
          </a:p>
          <a:p>
            <a:pPr lvl="1"/>
            <a:r>
              <a:rPr lang="en-US" dirty="0"/>
              <a:t>This </a:t>
            </a:r>
            <a:r>
              <a:rPr lang="en-US" b="0" i="0" dirty="0">
                <a:effectLst/>
                <a:latin typeface="Söhne"/>
              </a:rPr>
              <a:t>function in the plays a crucial role in aggregating processed image segments (tiles) from various MPI ranks. If rank is other than 0, it going to send the processed tile to rank 0. If the rank is 0, it going to receive processed data from other rank.</a:t>
            </a:r>
            <a:endParaRPr lang="en-US" dirty="0"/>
          </a:p>
        </p:txBody>
      </p:sp>
    </p:spTree>
    <p:extLst>
      <p:ext uri="{BB962C8B-B14F-4D97-AF65-F5344CB8AC3E}">
        <p14:creationId xmlns:p14="http://schemas.microsoft.com/office/powerpoint/2010/main" val="276890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0FEA-0A5D-8D21-3490-B9645D7B5A6A}"/>
              </a:ext>
            </a:extLst>
          </p:cNvPr>
          <p:cNvSpPr>
            <a:spLocks noGrp="1"/>
          </p:cNvSpPr>
          <p:nvPr>
            <p:ph type="title"/>
          </p:nvPr>
        </p:nvSpPr>
        <p:spPr>
          <a:xfrm>
            <a:off x="6400800" y="484632"/>
            <a:ext cx="5299586" cy="1609344"/>
          </a:xfrm>
          <a:ln>
            <a:noFill/>
          </a:ln>
        </p:spPr>
        <p:txBody>
          <a:bodyPr>
            <a:normAutofit/>
          </a:bodyPr>
          <a:lstStyle/>
          <a:p>
            <a:r>
              <a:rPr lang="en-US" sz="4000"/>
              <a:t>Code implementation</a:t>
            </a:r>
          </a:p>
        </p:txBody>
      </p:sp>
      <p:sp>
        <p:nvSpPr>
          <p:cNvPr id="3" name="Content Placeholder 2">
            <a:extLst>
              <a:ext uri="{FF2B5EF4-FFF2-40B4-BE49-F238E27FC236}">
                <a16:creationId xmlns:a16="http://schemas.microsoft.com/office/drawing/2014/main" id="{0CD5A022-9119-5293-ADB4-6A52C066AE02}"/>
              </a:ext>
            </a:extLst>
          </p:cNvPr>
          <p:cNvSpPr>
            <a:spLocks noGrp="1"/>
          </p:cNvSpPr>
          <p:nvPr>
            <p:ph idx="1"/>
          </p:nvPr>
        </p:nvSpPr>
        <p:spPr>
          <a:xfrm>
            <a:off x="6400799" y="2121408"/>
            <a:ext cx="5299585" cy="4050792"/>
          </a:xfrm>
        </p:spPr>
        <p:txBody>
          <a:bodyPr>
            <a:normAutofit/>
          </a:bodyPr>
          <a:lstStyle/>
          <a:p>
            <a:r>
              <a:rPr lang="en-US" sz="1800"/>
              <a:t>sendStridedBuffer</a:t>
            </a:r>
          </a:p>
          <a:p>
            <a:r>
              <a:rPr lang="en-US" sz="1800" b="0" i="0">
                <a:effectLst/>
                <a:latin typeface="Söhne"/>
              </a:rPr>
              <a:t>function call is responsible for sending a specifically defined subregion of a data buffer from one MPI process to another, using a custom data type to accurately describe the shape and size of the data segment being transmitted</a:t>
            </a:r>
          </a:p>
          <a:p>
            <a:endParaRPr lang="en-US" sz="1800">
              <a:latin typeface="Söhne"/>
            </a:endParaRPr>
          </a:p>
          <a:p>
            <a:r>
              <a:rPr lang="en-US" sz="1800"/>
              <a:t>Also keep track on message count and how much data is transferred for further analysis</a:t>
            </a:r>
          </a:p>
        </p:txBody>
      </p:sp>
      <p:pic>
        <p:nvPicPr>
          <p:cNvPr id="5" name="Picture 4">
            <a:extLst>
              <a:ext uri="{FF2B5EF4-FFF2-40B4-BE49-F238E27FC236}">
                <a16:creationId xmlns:a16="http://schemas.microsoft.com/office/drawing/2014/main" id="{16A26725-7683-0EA7-152D-678F2CC93E10}"/>
              </a:ext>
            </a:extLst>
          </p:cNvPr>
          <p:cNvPicPr>
            <a:picLocks noChangeAspect="1"/>
          </p:cNvPicPr>
          <p:nvPr/>
        </p:nvPicPr>
        <p:blipFill>
          <a:blip r:embed="rId2"/>
          <a:stretch>
            <a:fillRect/>
          </a:stretch>
        </p:blipFill>
        <p:spPr>
          <a:xfrm>
            <a:off x="633999" y="1976554"/>
            <a:ext cx="5112461" cy="2915153"/>
          </a:xfrm>
          <a:prstGeom prst="rect">
            <a:avLst/>
          </a:prstGeom>
        </p:spPr>
      </p:pic>
    </p:spTree>
    <p:extLst>
      <p:ext uri="{BB962C8B-B14F-4D97-AF65-F5344CB8AC3E}">
        <p14:creationId xmlns:p14="http://schemas.microsoft.com/office/powerpoint/2010/main" val="192954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7BFC-9172-93CE-1811-0A740641E840}"/>
              </a:ext>
            </a:extLst>
          </p:cNvPr>
          <p:cNvSpPr>
            <a:spLocks noGrp="1"/>
          </p:cNvSpPr>
          <p:nvPr>
            <p:ph type="title"/>
          </p:nvPr>
        </p:nvSpPr>
        <p:spPr/>
        <p:txBody>
          <a:bodyPr>
            <a:normAutofit/>
          </a:bodyPr>
          <a:lstStyle/>
          <a:p>
            <a:r>
              <a:rPr lang="en-US" dirty="0"/>
              <a:t>Code implementation</a:t>
            </a:r>
          </a:p>
        </p:txBody>
      </p:sp>
      <p:sp>
        <p:nvSpPr>
          <p:cNvPr id="3" name="Content Placeholder 2">
            <a:extLst>
              <a:ext uri="{FF2B5EF4-FFF2-40B4-BE49-F238E27FC236}">
                <a16:creationId xmlns:a16="http://schemas.microsoft.com/office/drawing/2014/main" id="{23C12E46-5856-1061-A9A9-27A629D1A90D}"/>
              </a:ext>
            </a:extLst>
          </p:cNvPr>
          <p:cNvSpPr>
            <a:spLocks noGrp="1"/>
          </p:cNvSpPr>
          <p:nvPr>
            <p:ph idx="1"/>
          </p:nvPr>
        </p:nvSpPr>
        <p:spPr>
          <a:xfrm>
            <a:off x="6496216" y="2320412"/>
            <a:ext cx="4632031" cy="3851787"/>
          </a:xfrm>
        </p:spPr>
        <p:txBody>
          <a:bodyPr anchor="ctr">
            <a:normAutofit/>
          </a:bodyPr>
          <a:lstStyle/>
          <a:p>
            <a:r>
              <a:rPr lang="en-US" dirty="0" err="1"/>
              <a:t>recvStridedBuffer</a:t>
            </a:r>
            <a:endParaRPr lang="en-US" dirty="0"/>
          </a:p>
          <a:p>
            <a:r>
              <a:rPr lang="en-US" dirty="0"/>
              <a:t>Similar to </a:t>
            </a:r>
            <a:r>
              <a:rPr lang="en-US" dirty="0" err="1"/>
              <a:t>sendStridedBuffer</a:t>
            </a:r>
            <a:r>
              <a:rPr lang="en-US" dirty="0"/>
              <a:t> but for receive end</a:t>
            </a:r>
          </a:p>
        </p:txBody>
      </p:sp>
      <p:pic>
        <p:nvPicPr>
          <p:cNvPr id="4" name="Picture 3">
            <a:extLst>
              <a:ext uri="{FF2B5EF4-FFF2-40B4-BE49-F238E27FC236}">
                <a16:creationId xmlns:a16="http://schemas.microsoft.com/office/drawing/2014/main" id="{0D414D17-EDE8-427C-D55B-6835EA6080E4}"/>
              </a:ext>
            </a:extLst>
          </p:cNvPr>
          <p:cNvPicPr>
            <a:picLocks noChangeAspect="1"/>
          </p:cNvPicPr>
          <p:nvPr/>
        </p:nvPicPr>
        <p:blipFill>
          <a:blip r:embed="rId2"/>
          <a:stretch>
            <a:fillRect/>
          </a:stretch>
        </p:blipFill>
        <p:spPr>
          <a:xfrm>
            <a:off x="525945" y="1962949"/>
            <a:ext cx="5970271" cy="4195553"/>
          </a:xfrm>
          <a:prstGeom prst="rect">
            <a:avLst/>
          </a:prstGeom>
        </p:spPr>
      </p:pic>
    </p:spTree>
    <p:extLst>
      <p:ext uri="{BB962C8B-B14F-4D97-AF65-F5344CB8AC3E}">
        <p14:creationId xmlns:p14="http://schemas.microsoft.com/office/powerpoint/2010/main" val="342631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5777-C924-EA23-BF70-5C71F76E903D}"/>
              </a:ext>
            </a:extLst>
          </p:cNvPr>
          <p:cNvSpPr>
            <a:spLocks noGrp="1"/>
          </p:cNvSpPr>
          <p:nvPr>
            <p:ph type="title"/>
          </p:nvPr>
        </p:nvSpPr>
        <p:spPr/>
        <p:txBody>
          <a:bodyPr>
            <a:normAutofit/>
          </a:bodyPr>
          <a:lstStyle/>
          <a:p>
            <a:r>
              <a:rPr lang="en-US" dirty="0"/>
              <a:t>result</a:t>
            </a:r>
          </a:p>
        </p:txBody>
      </p:sp>
      <p:sp>
        <p:nvSpPr>
          <p:cNvPr id="3" name="Content Placeholder 2">
            <a:extLst>
              <a:ext uri="{FF2B5EF4-FFF2-40B4-BE49-F238E27FC236}">
                <a16:creationId xmlns:a16="http://schemas.microsoft.com/office/drawing/2014/main" id="{A8724E47-01FA-B2E5-ABC7-66D011B5EAD2}"/>
              </a:ext>
            </a:extLst>
          </p:cNvPr>
          <p:cNvSpPr>
            <a:spLocks noGrp="1"/>
          </p:cNvSpPr>
          <p:nvPr>
            <p:ph idx="1"/>
          </p:nvPr>
        </p:nvSpPr>
        <p:spPr>
          <a:xfrm>
            <a:off x="6496216" y="2320412"/>
            <a:ext cx="4632031" cy="3851787"/>
          </a:xfrm>
        </p:spPr>
        <p:txBody>
          <a:bodyPr anchor="ctr">
            <a:normAutofit/>
          </a:bodyPr>
          <a:lstStyle/>
          <a:p>
            <a:r>
              <a:rPr lang="en-US">
                <a:latin typeface="Söhne"/>
              </a:rPr>
              <a:t>Scatter Speedup</a:t>
            </a:r>
          </a:p>
          <a:p>
            <a:r>
              <a:rPr lang="en-US" dirty="0"/>
              <a:t>In the scatter stage, all strategies showed a decrease in speedup as concurrency increased, with the row-slab strategy exhibiting the most decline. The tile strategy maintained a superior speedup at lower concurrency levels but experienced a significant reduction at a concurrency level of 9 </a:t>
            </a:r>
          </a:p>
        </p:txBody>
      </p:sp>
      <p:pic>
        <p:nvPicPr>
          <p:cNvPr id="5" name="Picture 4">
            <a:extLst>
              <a:ext uri="{FF2B5EF4-FFF2-40B4-BE49-F238E27FC236}">
                <a16:creationId xmlns:a16="http://schemas.microsoft.com/office/drawing/2014/main" id="{C4ABCF7A-414E-E1D6-0B99-F645C044F428}"/>
              </a:ext>
            </a:extLst>
          </p:cNvPr>
          <p:cNvPicPr>
            <a:picLocks noChangeAspect="1"/>
          </p:cNvPicPr>
          <p:nvPr/>
        </p:nvPicPr>
        <p:blipFill rotWithShape="1">
          <a:blip r:embed="rId2">
            <a:extLst>
              <a:ext uri="{28A0092B-C50C-407E-A947-70E740481C1C}">
                <a14:useLocalDpi xmlns:a14="http://schemas.microsoft.com/office/drawing/2010/main" val="0"/>
              </a:ext>
            </a:extLst>
          </a:blip>
          <a:srcRect r="2319" b="1"/>
          <a:stretch/>
        </p:blipFill>
        <p:spPr>
          <a:xfrm>
            <a:off x="1007196" y="2265037"/>
            <a:ext cx="5088800" cy="3907158"/>
          </a:xfrm>
          <a:prstGeom prst="rect">
            <a:avLst/>
          </a:prstGeom>
        </p:spPr>
      </p:pic>
    </p:spTree>
    <p:extLst>
      <p:ext uri="{BB962C8B-B14F-4D97-AF65-F5344CB8AC3E}">
        <p14:creationId xmlns:p14="http://schemas.microsoft.com/office/powerpoint/2010/main" val="248219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21E3-9A85-245E-FA78-9DD3F67FFD69}"/>
              </a:ext>
            </a:extLst>
          </p:cNvPr>
          <p:cNvSpPr>
            <a:spLocks noGrp="1"/>
          </p:cNvSpPr>
          <p:nvPr>
            <p:ph type="title"/>
          </p:nvPr>
        </p:nvSpPr>
        <p:spPr/>
        <p:txBody>
          <a:bodyPr>
            <a:normAutofit/>
          </a:bodyPr>
          <a:lstStyle/>
          <a:p>
            <a:r>
              <a:rPr lang="en-US" dirty="0"/>
              <a:t>result</a:t>
            </a:r>
          </a:p>
        </p:txBody>
      </p:sp>
      <p:sp>
        <p:nvSpPr>
          <p:cNvPr id="3" name="Content Placeholder 2">
            <a:extLst>
              <a:ext uri="{FF2B5EF4-FFF2-40B4-BE49-F238E27FC236}">
                <a16:creationId xmlns:a16="http://schemas.microsoft.com/office/drawing/2014/main" id="{AB4AA077-B35C-0BD4-226D-0602A7D50679}"/>
              </a:ext>
            </a:extLst>
          </p:cNvPr>
          <p:cNvSpPr>
            <a:spLocks noGrp="1"/>
          </p:cNvSpPr>
          <p:nvPr>
            <p:ph idx="1"/>
          </p:nvPr>
        </p:nvSpPr>
        <p:spPr>
          <a:xfrm>
            <a:off x="6496216" y="2320412"/>
            <a:ext cx="4632031" cy="3851787"/>
          </a:xfrm>
        </p:spPr>
        <p:txBody>
          <a:bodyPr anchor="ctr">
            <a:normAutofit/>
          </a:bodyPr>
          <a:lstStyle/>
          <a:p>
            <a:r>
              <a:rPr lang="en-US" dirty="0"/>
              <a:t>Gather stage, the tile strategy achieved the highest speedup at all concurrency levels, suggesting a more efficient method. Conversely, the row-slab strategy demonstrated a consistent decrease in speedup as concurrency levels rose, indicating potential data collection bottlenecks</a:t>
            </a:r>
          </a:p>
        </p:txBody>
      </p:sp>
      <p:pic>
        <p:nvPicPr>
          <p:cNvPr id="5" name="Picture 4">
            <a:extLst>
              <a:ext uri="{FF2B5EF4-FFF2-40B4-BE49-F238E27FC236}">
                <a16:creationId xmlns:a16="http://schemas.microsoft.com/office/drawing/2014/main" id="{D989B66B-2454-7EB2-2B0A-DC08CDF53861}"/>
              </a:ext>
            </a:extLst>
          </p:cNvPr>
          <p:cNvPicPr>
            <a:picLocks noChangeAspect="1"/>
          </p:cNvPicPr>
          <p:nvPr/>
        </p:nvPicPr>
        <p:blipFill rotWithShape="1">
          <a:blip r:embed="rId2">
            <a:extLst>
              <a:ext uri="{28A0092B-C50C-407E-A947-70E740481C1C}">
                <a14:useLocalDpi xmlns:a14="http://schemas.microsoft.com/office/drawing/2010/main" val="0"/>
              </a:ext>
            </a:extLst>
          </a:blip>
          <a:srcRect r="2319" b="1"/>
          <a:stretch/>
        </p:blipFill>
        <p:spPr>
          <a:xfrm>
            <a:off x="1007196" y="2265037"/>
            <a:ext cx="5088800" cy="3907158"/>
          </a:xfrm>
          <a:prstGeom prst="rect">
            <a:avLst/>
          </a:prstGeom>
        </p:spPr>
      </p:pic>
    </p:spTree>
    <p:extLst>
      <p:ext uri="{BB962C8B-B14F-4D97-AF65-F5344CB8AC3E}">
        <p14:creationId xmlns:p14="http://schemas.microsoft.com/office/powerpoint/2010/main" val="86574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3937-D081-97A3-110B-FCB5C818384B}"/>
              </a:ext>
            </a:extLst>
          </p:cNvPr>
          <p:cNvSpPr>
            <a:spLocks noGrp="1"/>
          </p:cNvSpPr>
          <p:nvPr>
            <p:ph type="title"/>
          </p:nvPr>
        </p:nvSpPr>
        <p:spPr/>
        <p:txBody>
          <a:bodyPr>
            <a:normAutofit/>
          </a:bodyPr>
          <a:lstStyle/>
          <a:p>
            <a:r>
              <a:rPr lang="en-US" dirty="0"/>
              <a:t>Result</a:t>
            </a:r>
          </a:p>
        </p:txBody>
      </p:sp>
      <p:sp>
        <p:nvSpPr>
          <p:cNvPr id="3" name="Content Placeholder 2">
            <a:extLst>
              <a:ext uri="{FF2B5EF4-FFF2-40B4-BE49-F238E27FC236}">
                <a16:creationId xmlns:a16="http://schemas.microsoft.com/office/drawing/2014/main" id="{C9145683-8959-043B-43DB-094730DF939D}"/>
              </a:ext>
            </a:extLst>
          </p:cNvPr>
          <p:cNvSpPr>
            <a:spLocks noGrp="1"/>
          </p:cNvSpPr>
          <p:nvPr>
            <p:ph idx="1"/>
          </p:nvPr>
        </p:nvSpPr>
        <p:spPr>
          <a:xfrm>
            <a:off x="6496216" y="2320412"/>
            <a:ext cx="4632031" cy="3851787"/>
          </a:xfrm>
        </p:spPr>
        <p:txBody>
          <a:bodyPr anchor="ctr">
            <a:normAutofit/>
          </a:bodyPr>
          <a:lstStyle/>
          <a:p>
            <a:r>
              <a:rPr lang="en-US" dirty="0"/>
              <a:t>Process speed up</a:t>
            </a:r>
          </a:p>
          <a:p>
            <a:r>
              <a:rPr lang="en-US" dirty="0"/>
              <a:t>The process stage revealed a marked improvement in speedup for all strategies with increasing concurrency levels, particularly noticeable for the tile strategy at the highest concurrency level of 81. Row-slab and column-slab strategies displayed similar performance until a concurrency level of 64, after which the tile strategy's speedup surged ahead</a:t>
            </a:r>
          </a:p>
        </p:txBody>
      </p:sp>
      <p:pic>
        <p:nvPicPr>
          <p:cNvPr id="7" name="Picture 6">
            <a:extLst>
              <a:ext uri="{FF2B5EF4-FFF2-40B4-BE49-F238E27FC236}">
                <a16:creationId xmlns:a16="http://schemas.microsoft.com/office/drawing/2014/main" id="{A5F5587B-8337-573F-4FCB-0610213FDC82}"/>
              </a:ext>
            </a:extLst>
          </p:cNvPr>
          <p:cNvPicPr>
            <a:picLocks noChangeAspect="1"/>
          </p:cNvPicPr>
          <p:nvPr/>
        </p:nvPicPr>
        <p:blipFill rotWithShape="1">
          <a:blip r:embed="rId2">
            <a:extLst>
              <a:ext uri="{28A0092B-C50C-407E-A947-70E740481C1C}">
                <a14:useLocalDpi xmlns:a14="http://schemas.microsoft.com/office/drawing/2010/main" val="0"/>
              </a:ext>
            </a:extLst>
          </a:blip>
          <a:srcRect l="2318" r="1" b="1"/>
          <a:stretch/>
        </p:blipFill>
        <p:spPr>
          <a:xfrm>
            <a:off x="1007196" y="2265037"/>
            <a:ext cx="5088800" cy="3907158"/>
          </a:xfrm>
          <a:prstGeom prst="rect">
            <a:avLst/>
          </a:prstGeom>
        </p:spPr>
      </p:pic>
    </p:spTree>
    <p:extLst>
      <p:ext uri="{BB962C8B-B14F-4D97-AF65-F5344CB8AC3E}">
        <p14:creationId xmlns:p14="http://schemas.microsoft.com/office/powerpoint/2010/main" val="4227530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{9C2FDB9A-1DB2-F941-BDC6-80230078F790}tf10001070</Template>
  <TotalTime>405</TotalTime>
  <Words>602</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vt:lpstr>
      <vt:lpstr>Arial</vt:lpstr>
      <vt:lpstr>Calibri</vt:lpstr>
      <vt:lpstr>Helvetica</vt:lpstr>
      <vt:lpstr>Rockwell</vt:lpstr>
      <vt:lpstr>Rockwell Condensed</vt:lpstr>
      <vt:lpstr>Rockwell Extra Bold</vt:lpstr>
      <vt:lpstr>Söhne</vt:lpstr>
      <vt:lpstr>Wingdings</vt:lpstr>
      <vt:lpstr>Wood Type</vt:lpstr>
      <vt:lpstr>CP6 Presentation</vt:lpstr>
      <vt:lpstr>Topic</vt:lpstr>
      <vt:lpstr>Code harness</vt:lpstr>
      <vt:lpstr>Code harness</vt:lpstr>
      <vt:lpstr>Code implementation</vt:lpstr>
      <vt:lpstr>Code implementation</vt:lpstr>
      <vt:lpstr>result</vt:lpstr>
      <vt:lpstr>result</vt:lpstr>
      <vt:lpstr>Result</vt:lpstr>
      <vt:lpstr>speedup Analysis</vt:lpstr>
      <vt:lpstr>Result</vt:lpstr>
      <vt:lpstr>Communication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CP6 Presentation</dc:title>
  <dc:creator>BENZ buddharuksa</dc:creator>
  <cp:lastModifiedBy>Ekarat Buddharuksa</cp:lastModifiedBy>
  <cp:revision>2</cp:revision>
  <dcterms:created xsi:type="dcterms:W3CDTF">2023-11-16T20:23:45Z</dcterms:created>
  <dcterms:modified xsi:type="dcterms:W3CDTF">2023-11-17T03:15:57Z</dcterms:modified>
</cp:coreProperties>
</file>