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67" r:id="rId2"/>
    <p:sldId id="265" r:id="rId3"/>
    <p:sldId id="393" r:id="rId4"/>
    <p:sldId id="400" r:id="rId5"/>
    <p:sldId id="394" r:id="rId6"/>
    <p:sldId id="402" r:id="rId7"/>
    <p:sldId id="395" r:id="rId8"/>
    <p:sldId id="396" r:id="rId9"/>
    <p:sldId id="398" r:id="rId10"/>
    <p:sldId id="399" r:id="rId11"/>
    <p:sldId id="397" r:id="rId12"/>
    <p:sldId id="40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4" d="100"/>
          <a:sy n="94" d="100"/>
        </p:scale>
        <p:origin x="90" y="55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22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529209-E288-4410-B9B6-E4859F07059B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098F48-56E4-4100-8770-10DD5054B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3516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15963" indent="-2746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01725" indent="-2190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41463" indent="-2190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982788" indent="-2190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39988" indent="-2190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897188" indent="-2190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354388" indent="-2190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11588" indent="-2190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2941D41-B6CC-482F-AD49-F43648838D9F}" type="slidenum">
              <a:rPr lang="en-US" altLang="en-US" sz="1300" smtClean="0"/>
              <a:pPr/>
              <a:t>3</a:t>
            </a:fld>
            <a:endParaRPr lang="en-US" altLang="en-US" sz="1300" smtClean="0"/>
          </a:p>
        </p:txBody>
      </p:sp>
    </p:spTree>
    <p:extLst>
      <p:ext uri="{BB962C8B-B14F-4D97-AF65-F5344CB8AC3E}">
        <p14:creationId xmlns:p14="http://schemas.microsoft.com/office/powerpoint/2010/main" val="243256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733280" y="5883274"/>
            <a:ext cx="1314131" cy="365125"/>
          </a:xfrm>
        </p:spPr>
        <p:txBody>
          <a:bodyPr/>
          <a:lstStyle>
            <a:lvl1pPr>
              <a:defRPr sz="1000"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27921" y="5883274"/>
            <a:ext cx="10194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Week 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32518"/>
            <a:ext cx="8791575" cy="1655762"/>
          </a:xfrm>
        </p:spPr>
        <p:txBody>
          <a:bodyPr/>
          <a:lstStyle/>
          <a:p>
            <a:r>
              <a:rPr lang="en-US" dirty="0" smtClean="0"/>
              <a:t>THE relational algebra Unary operations of Projection and Selection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554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4294967295"/>
          </p:nvPr>
        </p:nvSpPr>
        <p:spPr/>
        <p:txBody>
          <a:bodyPr/>
          <a:lstStyle/>
          <a:p>
            <a:pPr>
              <a:defRPr/>
            </a:pPr>
            <a:fld id="{304C2A20-4415-4C2C-87C9-0A216A133810}" type="datetime1">
              <a:rPr lang="en-US" smtClean="0"/>
              <a:pPr>
                <a:defRPr/>
              </a:pPr>
              <a:t>7/18/2018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CS3319</a:t>
            </a:r>
            <a:endParaRPr lang="en-US"/>
          </a:p>
        </p:txBody>
      </p:sp>
      <p:sp>
        <p:nvSpPr>
          <p:cNvPr id="3379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lvl="1">
              <a:spcBef>
                <a:spcPct val="0"/>
              </a:spcBef>
              <a:buClrTx/>
              <a:buFontTx/>
              <a:buNone/>
            </a:pPr>
            <a:fld id="{4D9078C9-894D-4605-9BE3-3F667CC682B4}" type="slidenum">
              <a:rPr lang="en-US" altLang="en-US" sz="2400">
                <a:latin typeface="Times New Roman" panose="02020603050405020304" pitchFamily="18" charset="0"/>
              </a:rPr>
              <a:pPr lvl="1"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en-US" altLang="en-US" sz="240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1432560" y="381000"/>
            <a:ext cx="8930640" cy="2133600"/>
          </a:xfrm>
          <a:prstGeom prst="rect">
            <a:avLst/>
          </a:prstGeom>
        </p:spPr>
        <p:txBody>
          <a:bodyPr/>
          <a:lstStyle/>
          <a:p>
            <a:pPr marL="365125" indent="-282575"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/>
            </a:pPr>
            <a:r>
              <a:rPr lang="en-US" sz="3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Renaming Attributes:</a:t>
            </a:r>
          </a:p>
          <a:p>
            <a:pPr marL="639763" lvl="1" indent="-236538">
              <a:lnSpc>
                <a:spcPct val="90000"/>
              </a:lnSpc>
              <a:spcBef>
                <a:spcPts val="550"/>
              </a:spcBef>
              <a:buClr>
                <a:schemeClr val="accent1"/>
              </a:buClr>
              <a:buFont typeface="Verdana" pitchFamily="34" charset="0"/>
              <a:buChar char="◦"/>
              <a:defRPr/>
            </a:pPr>
            <a:r>
              <a:rPr lang="en-US" sz="2800" dirty="0"/>
              <a:t>You may need to rename attributes to make the names easier to understand and occasionally you MUST rename attributes when performing union and joins.</a:t>
            </a:r>
          </a:p>
        </p:txBody>
      </p:sp>
      <p:sp>
        <p:nvSpPr>
          <p:cNvPr id="33798" name="Rectangle 4"/>
          <p:cNvSpPr>
            <a:spLocks noChangeArrowheads="1"/>
          </p:cNvSpPr>
          <p:nvPr/>
        </p:nvSpPr>
        <p:spPr bwMode="auto">
          <a:xfrm>
            <a:off x="1676400" y="2667000"/>
            <a:ext cx="86868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en-US" sz="28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Example:</a:t>
            </a:r>
            <a:endParaRPr kumimoji="1" lang="en-US" altLang="en-US" sz="2800" dirty="0">
              <a:solidFill>
                <a:schemeClr val="tx2">
                  <a:lumMod val="40000"/>
                  <a:lumOff val="60000"/>
                </a:schemeClr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en-US" sz="2800" b="1" dirty="0" err="1" smtClean="0">
                <a:latin typeface="Times New Roman" panose="02020603050405020304" pitchFamily="18" charset="0"/>
              </a:rPr>
              <a:t>TempTabA</a:t>
            </a:r>
            <a:r>
              <a:rPr kumimoji="1" lang="en-US" altLang="en-US" sz="2800" b="1" dirty="0" smtClean="0">
                <a:latin typeface="Times New Roman" panose="02020603050405020304" pitchFamily="18" charset="0"/>
              </a:rPr>
              <a:t> </a:t>
            </a:r>
            <a:r>
              <a:rPr kumimoji="1" lang="en-US" altLang="en-US" sz="2800" b="1" baseline="-30000" dirty="0">
                <a:latin typeface="Times" panose="02020603050405020304" pitchFamily="18" charset="0"/>
              </a:rPr>
              <a:t>(</a:t>
            </a:r>
            <a:r>
              <a:rPr kumimoji="1" lang="en-US" altLang="en-US" sz="2800" b="1" baseline="-30000" dirty="0" err="1" smtClean="0">
                <a:latin typeface="Times" panose="02020603050405020304" pitchFamily="18" charset="0"/>
              </a:rPr>
              <a:t>LName</a:t>
            </a:r>
            <a:r>
              <a:rPr kumimoji="1" lang="en-US" altLang="en-US" sz="2800" b="1" baseline="-30000" dirty="0">
                <a:latin typeface="Times" panose="02020603050405020304" pitchFamily="18" charset="0"/>
              </a:rPr>
              <a:t>, </a:t>
            </a:r>
            <a:r>
              <a:rPr kumimoji="1" lang="en-US" altLang="en-US" sz="2800" b="1" baseline="-30000" dirty="0" err="1">
                <a:latin typeface="Times" panose="02020603050405020304" pitchFamily="18" charset="0"/>
              </a:rPr>
              <a:t>MorF</a:t>
            </a:r>
            <a:r>
              <a:rPr kumimoji="1" lang="en-US" altLang="en-US" sz="2800" b="1" baseline="-30000" dirty="0">
                <a:latin typeface="Times" panose="02020603050405020304" pitchFamily="18" charset="0"/>
              </a:rPr>
              <a:t>)</a:t>
            </a:r>
            <a:r>
              <a:rPr kumimoji="1" lang="en-US" altLang="en-US" sz="2800" b="1" dirty="0">
                <a:latin typeface="Times New Roman" panose="02020603050405020304" pitchFamily="18" charset="0"/>
              </a:rPr>
              <a:t> </a:t>
            </a:r>
            <a:r>
              <a:rPr kumimoji="1" lang="en-US" altLang="en-US" sz="2800" b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</a:t>
            </a:r>
            <a:r>
              <a:rPr kumimoji="1" lang="en-US" alt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π </a:t>
            </a:r>
            <a:r>
              <a:rPr kumimoji="1" lang="en-US" altLang="en-US" sz="2800" b="1" baseline="-30000" dirty="0" err="1">
                <a:latin typeface="Helvetica" panose="020B0604020202020204" pitchFamily="34" charset="0"/>
                <a:cs typeface="Arial" panose="020B0604020202020204" pitchFamily="34" charset="0"/>
              </a:rPr>
              <a:t>LastName</a:t>
            </a:r>
            <a:r>
              <a:rPr kumimoji="1" lang="en-US" altLang="en-US" sz="2800" b="1" baseline="-30000" dirty="0">
                <a:latin typeface="Helvetica" panose="020B0604020202020204" pitchFamily="34" charset="0"/>
                <a:cs typeface="Arial" panose="020B0604020202020204" pitchFamily="34" charset="0"/>
              </a:rPr>
              <a:t>, Sex </a:t>
            </a:r>
            <a:r>
              <a:rPr kumimoji="1" lang="en-US" alt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(Temp2)</a:t>
            </a:r>
            <a:endParaRPr kumimoji="1" lang="en-US" alt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1012818"/>
              </p:ext>
            </p:extLst>
          </p:nvPr>
        </p:nvGraphicFramePr>
        <p:xfrm>
          <a:off x="2050702" y="4228465"/>
          <a:ext cx="183099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0945">
                  <a:extLst>
                    <a:ext uri="{9D8B030D-6E8A-4147-A177-3AD203B41FA5}">
                      <a16:colId xmlns:a16="http://schemas.microsoft.com/office/drawing/2014/main" val="1506491598"/>
                    </a:ext>
                  </a:extLst>
                </a:gridCol>
                <a:gridCol w="650052">
                  <a:extLst>
                    <a:ext uri="{9D8B030D-6E8A-4147-A177-3AD203B41FA5}">
                      <a16:colId xmlns:a16="http://schemas.microsoft.com/office/drawing/2014/main" val="31251108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LastName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Sex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1600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Simpson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5038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Simpson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8259362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940560" y="3808763"/>
            <a:ext cx="2082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Temp2</a:t>
            </a:r>
            <a:endParaRPr lang="en-US" sz="2800" b="1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6035141"/>
              </p:ext>
            </p:extLst>
          </p:nvPr>
        </p:nvGraphicFramePr>
        <p:xfrm>
          <a:off x="6053742" y="4166251"/>
          <a:ext cx="183099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0945">
                  <a:extLst>
                    <a:ext uri="{9D8B030D-6E8A-4147-A177-3AD203B41FA5}">
                      <a16:colId xmlns:a16="http://schemas.microsoft.com/office/drawing/2014/main" val="1506491598"/>
                    </a:ext>
                  </a:extLst>
                </a:gridCol>
                <a:gridCol w="650052">
                  <a:extLst>
                    <a:ext uri="{9D8B030D-6E8A-4147-A177-3AD203B41FA5}">
                      <a16:colId xmlns:a16="http://schemas.microsoft.com/office/drawing/2014/main" val="31251108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Lname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MorF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1600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Simpson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5038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Simpson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8259362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943600" y="3746549"/>
            <a:ext cx="2082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/>
              <a:t>TempTabA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254576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4294967295"/>
          </p:nvPr>
        </p:nvSpPr>
        <p:spPr/>
        <p:txBody>
          <a:bodyPr/>
          <a:lstStyle/>
          <a:p>
            <a:pPr>
              <a:defRPr/>
            </a:pPr>
            <a:fld id="{DA02F117-8EDE-4FBA-9921-5E4C1D6DA307}" type="datetime1">
              <a:rPr lang="en-US" smtClean="0"/>
              <a:pPr>
                <a:defRPr/>
              </a:pPr>
              <a:t>7/18/2018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CS3319</a:t>
            </a:r>
            <a:endParaRPr lang="en-US"/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lvl="1">
              <a:spcBef>
                <a:spcPct val="0"/>
              </a:spcBef>
              <a:buClrTx/>
              <a:buFontTx/>
              <a:buNone/>
            </a:pPr>
            <a:fld id="{5DA7FF9A-5E92-4BB9-90F0-3F40B670673E}" type="slidenum">
              <a:rPr lang="en-US" altLang="en-US" sz="2400">
                <a:latin typeface="Times New Roman" panose="02020603050405020304" pitchFamily="18" charset="0"/>
              </a:rPr>
              <a:pPr lvl="1"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en-US" altLang="en-US" sz="2400"/>
          </a:p>
        </p:txBody>
      </p:sp>
      <p:sp>
        <p:nvSpPr>
          <p:cNvPr id="31749" name="Text Box 4"/>
          <p:cNvSpPr txBox="1">
            <a:spLocks noChangeArrowheads="1"/>
          </p:cNvSpPr>
          <p:nvPr/>
        </p:nvSpPr>
        <p:spPr bwMode="auto">
          <a:xfrm>
            <a:off x="1361440" y="685801"/>
            <a:ext cx="10373360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None/>
            </a:pPr>
            <a:r>
              <a:rPr lang="en-US" alt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TableA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π </a:t>
            </a:r>
            <a:r>
              <a:rPr lang="en-US" altLang="en-US" baseline="-30000" dirty="0" err="1">
                <a:latin typeface="Helvetica" panose="020B0604020202020204" pitchFamily="34" charset="0"/>
                <a:cs typeface="Arial" panose="020B0604020202020204" pitchFamily="34" charset="0"/>
              </a:rPr>
              <a:t>LastName</a:t>
            </a:r>
            <a:r>
              <a:rPr lang="en-US" altLang="en-US" baseline="-30000" dirty="0">
                <a:latin typeface="Helvetica" panose="020B0604020202020204" pitchFamily="34" charset="0"/>
                <a:cs typeface="Arial" panose="020B0604020202020204" pitchFamily="34" charset="0"/>
              </a:rPr>
              <a:t>, Sex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(σ </a:t>
            </a:r>
            <a:r>
              <a:rPr lang="en-US" altLang="en-US" baseline="-30000" dirty="0" err="1">
                <a:latin typeface="Helvetica" panose="020B0604020202020204" pitchFamily="34" charset="0"/>
                <a:cs typeface="Arial" panose="020B0604020202020204" pitchFamily="34" charset="0"/>
              </a:rPr>
              <a:t>Bdate</a:t>
            </a:r>
            <a:r>
              <a:rPr lang="en-US" altLang="en-US" baseline="-30000" dirty="0">
                <a:latin typeface="Helvetica" panose="020B0604020202020204" pitchFamily="34" charset="0"/>
                <a:cs typeface="Arial" panose="020B0604020202020204" pitchFamily="34" charset="0"/>
              </a:rPr>
              <a:t> &gt; 1/1/70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(Employee))</a:t>
            </a:r>
            <a:endParaRPr lang="en-US" altLang="en-US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TableB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σ </a:t>
            </a:r>
            <a:r>
              <a:rPr lang="en-US" altLang="en-US" baseline="-30000" dirty="0" err="1">
                <a:latin typeface="Helvetica" panose="020B0604020202020204" pitchFamily="34" charset="0"/>
                <a:cs typeface="Arial" panose="020B0604020202020204" pitchFamily="34" charset="0"/>
              </a:rPr>
              <a:t>Bdate</a:t>
            </a:r>
            <a:r>
              <a:rPr lang="en-US" altLang="en-US" baseline="-30000" dirty="0">
                <a:latin typeface="Helvetica" panose="020B0604020202020204" pitchFamily="34" charset="0"/>
                <a:cs typeface="Arial" panose="020B0604020202020204" pitchFamily="34" charset="0"/>
              </a:rPr>
              <a:t> &gt; 1/1/70 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(π </a:t>
            </a:r>
            <a:r>
              <a:rPr lang="en-US" altLang="en-US" baseline="-30000" dirty="0" err="1">
                <a:latin typeface="Helvetica" panose="020B0604020202020204" pitchFamily="34" charset="0"/>
                <a:cs typeface="Arial" panose="020B0604020202020204" pitchFamily="34" charset="0"/>
              </a:rPr>
              <a:t>LastName</a:t>
            </a:r>
            <a:r>
              <a:rPr lang="en-US" altLang="en-US" baseline="-30000" dirty="0">
                <a:latin typeface="Helvetica" panose="020B0604020202020204" pitchFamily="34" charset="0"/>
                <a:cs typeface="Arial" panose="020B0604020202020204" pitchFamily="34" charset="0"/>
              </a:rPr>
              <a:t>, Sex 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(Employee))</a:t>
            </a:r>
          </a:p>
        </p:txBody>
      </p:sp>
      <p:sp>
        <p:nvSpPr>
          <p:cNvPr id="31750" name="Text Box 2"/>
          <p:cNvSpPr txBox="1">
            <a:spLocks noChangeArrowheads="1"/>
          </p:cNvSpPr>
          <p:nvPr/>
        </p:nvSpPr>
        <p:spPr bwMode="auto">
          <a:xfrm>
            <a:off x="1361440" y="164565"/>
            <a:ext cx="8001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QUESTION: Are these the same? YES or NO?</a:t>
            </a:r>
          </a:p>
        </p:txBody>
      </p:sp>
      <p:pic>
        <p:nvPicPr>
          <p:cNvPr id="7" name="Picture 4" descr="H:\cs319\PPSlides\images\relalg4.gi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574"/>
          <a:stretch/>
        </p:blipFill>
        <p:spPr bwMode="auto">
          <a:xfrm>
            <a:off x="1822926" y="2043905"/>
            <a:ext cx="8572500" cy="20642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7878714"/>
              </p:ext>
            </p:extLst>
          </p:nvPr>
        </p:nvGraphicFramePr>
        <p:xfrm>
          <a:off x="1146014" y="5506315"/>
          <a:ext cx="992632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7709">
                  <a:extLst>
                    <a:ext uri="{9D8B030D-6E8A-4147-A177-3AD203B41FA5}">
                      <a16:colId xmlns:a16="http://schemas.microsoft.com/office/drawing/2014/main" val="2583821645"/>
                    </a:ext>
                  </a:extLst>
                </a:gridCol>
                <a:gridCol w="1180945">
                  <a:extLst>
                    <a:ext uri="{9D8B030D-6E8A-4147-A177-3AD203B41FA5}">
                      <a16:colId xmlns:a16="http://schemas.microsoft.com/office/drawing/2014/main" val="1506491598"/>
                    </a:ext>
                  </a:extLst>
                </a:gridCol>
                <a:gridCol w="1107266">
                  <a:extLst>
                    <a:ext uri="{9D8B030D-6E8A-4147-A177-3AD203B41FA5}">
                      <a16:colId xmlns:a16="http://schemas.microsoft.com/office/drawing/2014/main" val="1958023"/>
                    </a:ext>
                  </a:extLst>
                </a:gridCol>
                <a:gridCol w="1391920">
                  <a:extLst>
                    <a:ext uri="{9D8B030D-6E8A-4147-A177-3AD203B41FA5}">
                      <a16:colId xmlns:a16="http://schemas.microsoft.com/office/drawing/2014/main" val="2010415865"/>
                    </a:ext>
                  </a:extLst>
                </a:gridCol>
                <a:gridCol w="985520">
                  <a:extLst>
                    <a:ext uri="{9D8B030D-6E8A-4147-A177-3AD203B41FA5}">
                      <a16:colId xmlns:a16="http://schemas.microsoft.com/office/drawing/2014/main" val="3561485807"/>
                    </a:ext>
                  </a:extLst>
                </a:gridCol>
                <a:gridCol w="1005013">
                  <a:extLst>
                    <a:ext uri="{9D8B030D-6E8A-4147-A177-3AD203B41FA5}">
                      <a16:colId xmlns:a16="http://schemas.microsoft.com/office/drawing/2014/main" val="1849925742"/>
                    </a:ext>
                  </a:extLst>
                </a:gridCol>
                <a:gridCol w="650052">
                  <a:extLst>
                    <a:ext uri="{9D8B030D-6E8A-4147-A177-3AD203B41FA5}">
                      <a16:colId xmlns:a16="http://schemas.microsoft.com/office/drawing/2014/main" val="3125110871"/>
                    </a:ext>
                  </a:extLst>
                </a:gridCol>
                <a:gridCol w="722375">
                  <a:extLst>
                    <a:ext uri="{9D8B030D-6E8A-4147-A177-3AD203B41FA5}">
                      <a16:colId xmlns:a16="http://schemas.microsoft.com/office/drawing/2014/main" val="938132181"/>
                    </a:ext>
                  </a:extLst>
                </a:gridCol>
                <a:gridCol w="1148080">
                  <a:extLst>
                    <a:ext uri="{9D8B030D-6E8A-4147-A177-3AD203B41FA5}">
                      <a16:colId xmlns:a16="http://schemas.microsoft.com/office/drawing/2014/main" val="4067707213"/>
                    </a:ext>
                  </a:extLst>
                </a:gridCol>
                <a:gridCol w="1107441">
                  <a:extLst>
                    <a:ext uri="{9D8B030D-6E8A-4147-A177-3AD203B41FA5}">
                      <a16:colId xmlns:a16="http://schemas.microsoft.com/office/drawing/2014/main" val="26609488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SSN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LastName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MiddleInitial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FirstName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Bdate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Address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Sex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Salary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SuperSSN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DeptNum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1600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Simpson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2/2/95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London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G8H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5038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Simpson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Lisa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6/6/90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London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S7G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8259362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3816598"/>
              </p:ext>
            </p:extLst>
          </p:nvPr>
        </p:nvGraphicFramePr>
        <p:xfrm>
          <a:off x="3103402" y="4452079"/>
          <a:ext cx="183099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0945">
                  <a:extLst>
                    <a:ext uri="{9D8B030D-6E8A-4147-A177-3AD203B41FA5}">
                      <a16:colId xmlns:a16="http://schemas.microsoft.com/office/drawing/2014/main" val="1506491598"/>
                    </a:ext>
                  </a:extLst>
                </a:gridCol>
                <a:gridCol w="650052">
                  <a:extLst>
                    <a:ext uri="{9D8B030D-6E8A-4147-A177-3AD203B41FA5}">
                      <a16:colId xmlns:a16="http://schemas.microsoft.com/office/drawing/2014/main" val="31251108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LastName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Sex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1600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Simpson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5038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Simpson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8259362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908097" y="4031767"/>
            <a:ext cx="2082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/>
              <a:t>TableA</a:t>
            </a:r>
            <a:endParaRPr lang="en-US" sz="2800" b="1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3251615"/>
              </p:ext>
            </p:extLst>
          </p:nvPr>
        </p:nvGraphicFramePr>
        <p:xfrm>
          <a:off x="5662104" y="3971196"/>
          <a:ext cx="1979315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7496">
                  <a:extLst>
                    <a:ext uri="{9D8B030D-6E8A-4147-A177-3AD203B41FA5}">
                      <a16:colId xmlns:a16="http://schemas.microsoft.com/office/drawing/2014/main" val="1506491598"/>
                    </a:ext>
                  </a:extLst>
                </a:gridCol>
                <a:gridCol w="681819">
                  <a:extLst>
                    <a:ext uri="{9D8B030D-6E8A-4147-A177-3AD203B41FA5}">
                      <a16:colId xmlns:a16="http://schemas.microsoft.com/office/drawing/2014/main" val="20104158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LastName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Sex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1600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Simpson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5038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Smithers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8259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Beuieau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7123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Burns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027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Simpson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4721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Simpson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7836533"/>
                  </a:ext>
                </a:extLst>
              </a:tr>
            </a:tbl>
          </a:graphicData>
        </a:graphic>
      </p:graphicFrame>
      <p:sp>
        <p:nvSpPr>
          <p:cNvPr id="12" name="&quot;No&quot; Symbol 11"/>
          <p:cNvSpPr/>
          <p:nvPr/>
        </p:nvSpPr>
        <p:spPr>
          <a:xfrm>
            <a:off x="924639" y="1407599"/>
            <a:ext cx="10369073" cy="1021343"/>
          </a:xfrm>
          <a:prstGeom prst="noSmoking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8600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35077" y="61791"/>
            <a:ext cx="11710065" cy="679631"/>
          </a:xfrm>
        </p:spPr>
        <p:txBody>
          <a:bodyPr/>
          <a:lstStyle/>
          <a:p>
            <a:r>
              <a:rPr lang="en-US" dirty="0" smtClean="0"/>
              <a:t>NEVER SHOW DUPLICATE ROWS IN RELATIONAL ALGEBRA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376640" y="722139"/>
            <a:ext cx="116269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QUESTION: What would be returned with the expression</a:t>
            </a:r>
            <a:r>
              <a:rPr lang="en-US" altLang="en-US" sz="2400" b="1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: </a:t>
            </a:r>
            <a:r>
              <a:rPr lang="en-US" altLang="en-US" sz="24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π </a:t>
            </a:r>
            <a:r>
              <a:rPr lang="en-US" altLang="en-US" sz="2400" b="1" baseline="-30000" dirty="0" err="1" smtClean="0">
                <a:solidFill>
                  <a:schemeClr val="tx2">
                    <a:lumMod val="40000"/>
                    <a:lumOff val="60000"/>
                  </a:schemeClr>
                </a:solidFill>
                <a:latin typeface="Helvetica" panose="020B0604020202020204" pitchFamily="34" charset="0"/>
                <a:cs typeface="Arial" panose="020B0604020202020204" pitchFamily="34" charset="0"/>
              </a:rPr>
              <a:t>MiddleInitial</a:t>
            </a:r>
            <a:r>
              <a:rPr lang="en-US" altLang="en-US" sz="2400" b="1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(Employee</a:t>
            </a:r>
            <a:r>
              <a:rPr lang="en-US" altLang="en-US" sz="24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altLang="en-US" sz="24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 </a:t>
            </a:r>
          </a:p>
        </p:txBody>
      </p:sp>
      <p:pic>
        <p:nvPicPr>
          <p:cNvPr id="7" name="Picture 4" descr="H:\cs319\PPSlides\images\relalg4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43" y="1264155"/>
            <a:ext cx="8572500" cy="537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1513686" y="4892786"/>
            <a:ext cx="873760" cy="1542803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8260660"/>
              </p:ext>
            </p:extLst>
          </p:nvPr>
        </p:nvGraphicFramePr>
        <p:xfrm>
          <a:off x="9193080" y="1795757"/>
          <a:ext cx="1401923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1923">
                  <a:extLst>
                    <a:ext uri="{9D8B030D-6E8A-4147-A177-3AD203B41FA5}">
                      <a16:colId xmlns:a16="http://schemas.microsoft.com/office/drawing/2014/main" val="101700973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MiddleInitial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2586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5482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2408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466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948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857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3882850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7402710"/>
              </p:ext>
            </p:extLst>
          </p:nvPr>
        </p:nvGraphicFramePr>
        <p:xfrm>
          <a:off x="9196541" y="4953316"/>
          <a:ext cx="1401923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1923">
                  <a:extLst>
                    <a:ext uri="{9D8B030D-6E8A-4147-A177-3AD203B41FA5}">
                      <a16:colId xmlns:a16="http://schemas.microsoft.com/office/drawing/2014/main" val="10170097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MiddleInitial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2586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5482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2408856"/>
                  </a:ext>
                </a:extLst>
              </a:tr>
            </a:tbl>
          </a:graphicData>
        </a:graphic>
      </p:graphicFrame>
      <p:sp>
        <p:nvSpPr>
          <p:cNvPr id="14" name="&quot;No&quot; Symbol 13"/>
          <p:cNvSpPr/>
          <p:nvPr/>
        </p:nvSpPr>
        <p:spPr>
          <a:xfrm>
            <a:off x="8853055" y="1974852"/>
            <a:ext cx="2269374" cy="2045492"/>
          </a:xfrm>
          <a:prstGeom prst="noSmoking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345704" y="4199439"/>
            <a:ext cx="204173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0" dirty="0" smtClean="0">
                <a:solidFill>
                  <a:srgbClr val="FF0000"/>
                </a:solidFill>
                <a:latin typeface="Wingdings" panose="05000000000000000000" pitchFamily="2" charset="2"/>
              </a:rPr>
              <a:t>ü</a:t>
            </a:r>
            <a:endParaRPr lang="en-US" sz="20000" dirty="0">
              <a:solidFill>
                <a:srgbClr val="FF0000"/>
              </a:solidFill>
              <a:latin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581109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4" grpId="0" animBg="1"/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Student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1" y="1884362"/>
            <a:ext cx="10481628" cy="3998912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Upon completion of this video, you should be able to:</a:t>
            </a:r>
          </a:p>
          <a:p>
            <a:pPr lvl="1"/>
            <a:r>
              <a:rPr lang="en-US" dirty="0" smtClean="0"/>
              <a:t>Write a relational algebra expression that uses SELECTION given a table and a query.</a:t>
            </a:r>
          </a:p>
          <a:p>
            <a:pPr lvl="1"/>
            <a:r>
              <a:rPr lang="en-US" dirty="0" smtClean="0"/>
              <a:t>Given a table and a SELECTION relational algebra expression, show the new table that would be returned once the expression is performed on the table.</a:t>
            </a:r>
            <a:endParaRPr lang="en-US" dirty="0"/>
          </a:p>
          <a:p>
            <a:pPr lvl="1"/>
            <a:r>
              <a:rPr lang="en-US" dirty="0"/>
              <a:t>Write a relational algebra expression that uses </a:t>
            </a:r>
            <a:r>
              <a:rPr lang="en-US" dirty="0" smtClean="0"/>
              <a:t>PROJECTION </a:t>
            </a:r>
            <a:r>
              <a:rPr lang="en-US" dirty="0"/>
              <a:t>given </a:t>
            </a:r>
            <a:r>
              <a:rPr lang="en-US" dirty="0" smtClean="0"/>
              <a:t>a table </a:t>
            </a:r>
            <a:r>
              <a:rPr lang="en-US" dirty="0"/>
              <a:t>and a query.</a:t>
            </a:r>
          </a:p>
          <a:p>
            <a:pPr lvl="1"/>
            <a:r>
              <a:rPr lang="en-US" dirty="0"/>
              <a:t>Given a table and a </a:t>
            </a:r>
            <a:r>
              <a:rPr lang="en-US" dirty="0" smtClean="0"/>
              <a:t>PROJECTION relational </a:t>
            </a:r>
            <a:r>
              <a:rPr lang="en-US" dirty="0"/>
              <a:t>algebra expression, show the new table that would be returned once the expression is performed on the table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Write an expression that renames an attribute</a:t>
            </a:r>
          </a:p>
          <a:p>
            <a:pPr lvl="1"/>
            <a:r>
              <a:rPr lang="en-US" dirty="0" smtClean="0"/>
              <a:t>Break </a:t>
            </a:r>
            <a:r>
              <a:rPr lang="en-US" dirty="0" smtClean="0"/>
              <a:t>an expression down so that it creates temporary tables that are used as input to the next expression</a:t>
            </a:r>
            <a:endParaRPr lang="en-US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CS3319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530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5500" y="-198437"/>
            <a:ext cx="9251950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Examples of Projection &amp; Selection</a:t>
            </a:r>
            <a:endParaRPr lang="en-US" dirty="0"/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>
          <a:xfrm>
            <a:off x="2362200" y="609600"/>
            <a:ext cx="7499350" cy="4800600"/>
          </a:xfrm>
        </p:spPr>
        <p:txBody>
          <a:bodyPr/>
          <a:lstStyle/>
          <a:p>
            <a:r>
              <a:rPr lang="en-US" altLang="en-US" smtClean="0"/>
              <a:t>Using the following data: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4294967295"/>
          </p:nvPr>
        </p:nvSpPr>
        <p:spPr/>
        <p:txBody>
          <a:bodyPr/>
          <a:lstStyle/>
          <a:p>
            <a:pPr>
              <a:defRPr/>
            </a:pPr>
            <a:fld id="{304C2A20-4415-4C2C-87C9-0A216A133810}" type="datetime1">
              <a:rPr lang="en-US" smtClean="0"/>
              <a:pPr>
                <a:defRPr/>
              </a:pPr>
              <a:t>7/18/2018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CS3319</a:t>
            </a:r>
            <a:endParaRPr lang="en-US"/>
          </a:p>
        </p:txBody>
      </p:sp>
      <p:sp>
        <p:nvSpPr>
          <p:cNvPr id="2663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lvl="1">
              <a:spcBef>
                <a:spcPct val="0"/>
              </a:spcBef>
              <a:buClrTx/>
              <a:buFontTx/>
              <a:buNone/>
            </a:pPr>
            <a:fld id="{87BBD50F-261E-4BC0-8885-FCF898171713}" type="slidenum">
              <a:rPr lang="en-US" altLang="en-US" sz="2400">
                <a:latin typeface="Times New Roman" panose="02020603050405020304" pitchFamily="18" charset="0"/>
              </a:rPr>
              <a:pPr lvl="1"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en-US" sz="2400"/>
          </a:p>
        </p:txBody>
      </p:sp>
      <p:pic>
        <p:nvPicPr>
          <p:cNvPr id="26631" name="Picture 4" descr="H:\cs319\PPSlides\images\relalg4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0" y="1143000"/>
            <a:ext cx="8572500" cy="537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8112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90198"/>
            <a:ext cx="9905998" cy="1478570"/>
          </a:xfrm>
        </p:spPr>
        <p:txBody>
          <a:bodyPr/>
          <a:lstStyle/>
          <a:p>
            <a:r>
              <a:rPr lang="en-US" dirty="0" smtClean="0"/>
              <a:t>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222691"/>
            <a:ext cx="9038908" cy="3541714"/>
          </a:xfrm>
        </p:spPr>
        <p:txBody>
          <a:bodyPr/>
          <a:lstStyle/>
          <a:p>
            <a:r>
              <a:rPr lang="en-US" dirty="0" smtClean="0"/>
              <a:t>Create a new table from a given table and in that new table return only the </a:t>
            </a:r>
            <a:r>
              <a:rPr lang="en-US" sz="3600" b="1" dirty="0" smtClean="0"/>
              <a:t>rows</a:t>
            </a:r>
            <a:r>
              <a:rPr lang="en-US" dirty="0" smtClean="0"/>
              <a:t> that satisfy a given condition</a:t>
            </a:r>
          </a:p>
          <a:p>
            <a:r>
              <a:rPr lang="en-US" dirty="0" smtClean="0"/>
              <a:t>Symbol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altLang="en-US" sz="44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σ</a:t>
            </a:r>
            <a:endParaRPr lang="en-US" sz="4400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r>
              <a:rPr lang="en-US" dirty="0" smtClean="0"/>
              <a:t>Example Expression: </a:t>
            </a:r>
          </a:p>
          <a:p>
            <a:pPr marL="0" indent="0">
              <a:buNone/>
            </a:pPr>
            <a:r>
              <a:rPr lang="en-US" altLang="en-US" b="1" dirty="0" smtClean="0">
                <a:solidFill>
                  <a:srgbClr val="FFCC00"/>
                </a:solidFill>
                <a:latin typeface="Arial" panose="020B0604020202020204" pitchFamily="34" charset="0"/>
              </a:rPr>
              <a:t>              </a:t>
            </a:r>
            <a:r>
              <a:rPr lang="en-US" altLang="en-US" sz="3200" b="1" dirty="0" smtClean="0">
                <a:solidFill>
                  <a:srgbClr val="FFCC00"/>
                </a:solidFill>
                <a:latin typeface="Arial" panose="020B0604020202020204" pitchFamily="34" charset="0"/>
              </a:rPr>
              <a:t>σ </a:t>
            </a:r>
            <a:r>
              <a:rPr lang="en-US" altLang="en-US" sz="3200" b="1" baseline="-30000" dirty="0" smtClean="0">
                <a:solidFill>
                  <a:srgbClr val="FFCC00"/>
                </a:solidFill>
                <a:latin typeface="Helvetica" panose="020B0604020202020204" pitchFamily="34" charset="0"/>
                <a:cs typeface="Arial" panose="020B0604020202020204" pitchFamily="34" charset="0"/>
              </a:rPr>
              <a:t>Age </a:t>
            </a:r>
            <a:r>
              <a:rPr lang="en-US" altLang="en-US" sz="3200" b="1" baseline="-30000" dirty="0">
                <a:solidFill>
                  <a:srgbClr val="FFCC00"/>
                </a:solidFill>
                <a:latin typeface="Helvetica" panose="020B0604020202020204" pitchFamily="34" charset="0"/>
                <a:cs typeface="Arial" panose="020B0604020202020204" pitchFamily="34" charset="0"/>
              </a:rPr>
              <a:t>&gt; </a:t>
            </a:r>
            <a:r>
              <a:rPr lang="en-US" altLang="en-US" sz="3200" b="1" baseline="-30000" dirty="0" smtClean="0">
                <a:solidFill>
                  <a:srgbClr val="FFCC00"/>
                </a:solidFill>
                <a:latin typeface="Helvetica" panose="020B0604020202020204" pitchFamily="34" charset="0"/>
                <a:cs typeface="Arial" panose="020B0604020202020204" pitchFamily="34" charset="0"/>
              </a:rPr>
              <a:t>30 </a:t>
            </a:r>
            <a:r>
              <a:rPr lang="en-US" altLang="en-US" sz="3200" b="1" dirty="0">
                <a:solidFill>
                  <a:srgbClr val="FFCC00"/>
                </a:solidFill>
                <a:latin typeface="Arial" panose="020B0604020202020204" pitchFamily="34" charset="0"/>
              </a:rPr>
              <a:t>(</a:t>
            </a:r>
            <a:r>
              <a:rPr lang="en-US" altLang="en-US" sz="3200" b="1" dirty="0" smtClean="0">
                <a:solidFill>
                  <a:srgbClr val="FFCC00"/>
                </a:solidFill>
                <a:latin typeface="Arial" panose="020B0604020202020204" pitchFamily="34" charset="0"/>
              </a:rPr>
              <a:t>EMPLOYEE)</a:t>
            </a:r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CS3319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4</a:t>
            </a:fld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2153920" y="4439919"/>
            <a:ext cx="325120" cy="94488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524000" y="5273040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Symbol for Selection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3278189" y="4511040"/>
            <a:ext cx="213359" cy="87376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861628" y="5273040"/>
            <a:ext cx="23098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Condition that each row must satisfy to be returned in the answer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5522322" y="4567579"/>
            <a:ext cx="1369335" cy="108907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080760" y="5512474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Table Name</a:t>
            </a:r>
            <a:endParaRPr lang="en-US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2024363"/>
              </p:ext>
            </p:extLst>
          </p:nvPr>
        </p:nvGraphicFramePr>
        <p:xfrm>
          <a:off x="7452360" y="2316837"/>
          <a:ext cx="445008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0720">
                  <a:extLst>
                    <a:ext uri="{9D8B030D-6E8A-4147-A177-3AD203B41FA5}">
                      <a16:colId xmlns:a16="http://schemas.microsoft.com/office/drawing/2014/main" val="376508286"/>
                    </a:ext>
                  </a:extLst>
                </a:gridCol>
                <a:gridCol w="1229360">
                  <a:extLst>
                    <a:ext uri="{9D8B030D-6E8A-4147-A177-3AD203B41FA5}">
                      <a16:colId xmlns:a16="http://schemas.microsoft.com/office/drawing/2014/main" val="3983549060"/>
                    </a:ext>
                  </a:extLst>
                </a:gridCol>
                <a:gridCol w="1427480">
                  <a:extLst>
                    <a:ext uri="{9D8B030D-6E8A-4147-A177-3AD203B41FA5}">
                      <a16:colId xmlns:a16="http://schemas.microsoft.com/office/drawing/2014/main" val="1017009731"/>
                    </a:ext>
                  </a:extLst>
                </a:gridCol>
                <a:gridCol w="1112520">
                  <a:extLst>
                    <a:ext uri="{9D8B030D-6E8A-4147-A177-3AD203B41FA5}">
                      <a16:colId xmlns:a16="http://schemas.microsoft.com/office/drawing/2014/main" val="31361265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FirstName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LastName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Age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2586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Homer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Smith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5482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Simpson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2408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Walter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466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William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948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Cooker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3882850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969983"/>
              </p:ext>
            </p:extLst>
          </p:nvPr>
        </p:nvGraphicFramePr>
        <p:xfrm>
          <a:off x="7452360" y="4881700"/>
          <a:ext cx="445008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0720">
                  <a:extLst>
                    <a:ext uri="{9D8B030D-6E8A-4147-A177-3AD203B41FA5}">
                      <a16:colId xmlns:a16="http://schemas.microsoft.com/office/drawing/2014/main" val="376508286"/>
                    </a:ext>
                  </a:extLst>
                </a:gridCol>
                <a:gridCol w="1229360">
                  <a:extLst>
                    <a:ext uri="{9D8B030D-6E8A-4147-A177-3AD203B41FA5}">
                      <a16:colId xmlns:a16="http://schemas.microsoft.com/office/drawing/2014/main" val="3983549060"/>
                    </a:ext>
                  </a:extLst>
                </a:gridCol>
                <a:gridCol w="1427480">
                  <a:extLst>
                    <a:ext uri="{9D8B030D-6E8A-4147-A177-3AD203B41FA5}">
                      <a16:colId xmlns:a16="http://schemas.microsoft.com/office/drawing/2014/main" val="1017009731"/>
                    </a:ext>
                  </a:extLst>
                </a:gridCol>
                <a:gridCol w="1112520">
                  <a:extLst>
                    <a:ext uri="{9D8B030D-6E8A-4147-A177-3AD203B41FA5}">
                      <a16:colId xmlns:a16="http://schemas.microsoft.com/office/drawing/2014/main" val="31361265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FirstName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LastName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Age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2586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Walter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466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William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948509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7376161" y="4580474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ANSWER</a:t>
            </a:r>
            <a:endParaRPr lang="en-US" b="1" dirty="0"/>
          </a:p>
        </p:txBody>
      </p:sp>
      <p:sp>
        <p:nvSpPr>
          <p:cNvPr id="19" name="Rectangle 18"/>
          <p:cNvSpPr/>
          <p:nvPr/>
        </p:nvSpPr>
        <p:spPr>
          <a:xfrm>
            <a:off x="7376161" y="2018861"/>
            <a:ext cx="14448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EMPLOYEE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3681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4" grpId="0"/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4294967295"/>
          </p:nvPr>
        </p:nvSpPr>
        <p:spPr/>
        <p:txBody>
          <a:bodyPr/>
          <a:lstStyle/>
          <a:p>
            <a:pPr>
              <a:defRPr/>
            </a:pPr>
            <a:fld id="{304C2A20-4415-4C2C-87C9-0A216A133810}" type="datetime1">
              <a:rPr lang="en-US" smtClean="0"/>
              <a:pPr>
                <a:defRPr/>
              </a:pPr>
              <a:t>7/18/2018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CS3319</a:t>
            </a:r>
            <a:endParaRPr lang="en-US"/>
          </a:p>
        </p:txBody>
      </p:sp>
      <p:sp>
        <p:nvSpPr>
          <p:cNvPr id="2867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lvl="1">
              <a:spcBef>
                <a:spcPct val="0"/>
              </a:spcBef>
              <a:buClrTx/>
              <a:buFontTx/>
              <a:buNone/>
            </a:pPr>
            <a:fld id="{A855E4C2-AD28-40C6-BACE-28C70C9E71BA}" type="slidenum">
              <a:rPr lang="en-US" altLang="en-US" sz="2400">
                <a:latin typeface="Times New Roman" panose="02020603050405020304" pitchFamily="18" charset="0"/>
              </a:rPr>
              <a:pPr lvl="1"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US" altLang="en-US" sz="2400"/>
          </a:p>
        </p:txBody>
      </p:sp>
      <p:sp>
        <p:nvSpPr>
          <p:cNvPr id="28677" name="Text Box 2"/>
          <p:cNvSpPr>
            <a:spLocks noGrp="1" noChangeArrowheads="1"/>
          </p:cNvSpPr>
          <p:nvPr>
            <p:ph idx="1"/>
          </p:nvPr>
        </p:nvSpPr>
        <p:spPr>
          <a:xfrm>
            <a:off x="1534160" y="152400"/>
            <a:ext cx="8708390" cy="7922169"/>
          </a:xfr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QUESTION: What would be returned with the expression:</a:t>
            </a:r>
            <a:br>
              <a:rPr lang="en-US" alt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</a:br>
            <a:r>
              <a:rPr lang="en-US" alt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en-US" altLang="en-US" b="1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σ </a:t>
            </a:r>
            <a:r>
              <a:rPr lang="en-US" altLang="en-US" b="1" baseline="-300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Helvetica" panose="020B0604020202020204" pitchFamily="34" charset="0"/>
                <a:cs typeface="Arial" panose="020B0604020202020204" pitchFamily="34" charset="0"/>
              </a:rPr>
              <a:t>Salary &gt; 3000 </a:t>
            </a:r>
            <a:r>
              <a:rPr lang="en-US" altLang="en-US" b="1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(Employee)</a:t>
            </a:r>
            <a:r>
              <a:rPr lang="en-US" alt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</a:p>
          <a:p>
            <a:pPr>
              <a:spcBef>
                <a:spcPct val="50000"/>
              </a:spcBef>
            </a:pPr>
            <a:endParaRPr lang="en-US" altLang="en-US" dirty="0" smtClean="0">
              <a:solidFill>
                <a:srgbClr val="FFCC00"/>
              </a:solidFill>
            </a:endParaRPr>
          </a:p>
          <a:p>
            <a:pPr>
              <a:spcBef>
                <a:spcPct val="50000"/>
              </a:spcBef>
            </a:pPr>
            <a:endParaRPr lang="en-US" altLang="en-US" dirty="0" smtClean="0">
              <a:solidFill>
                <a:srgbClr val="FFCC00"/>
              </a:solidFill>
            </a:endParaRPr>
          </a:p>
          <a:p>
            <a:pPr>
              <a:spcBef>
                <a:spcPct val="50000"/>
              </a:spcBef>
            </a:pPr>
            <a:endParaRPr lang="en-US" altLang="en-US" dirty="0" smtClean="0">
              <a:solidFill>
                <a:srgbClr val="FFCC00"/>
              </a:solidFill>
            </a:endParaRPr>
          </a:p>
          <a:p>
            <a:pPr>
              <a:spcBef>
                <a:spcPct val="50000"/>
              </a:spcBef>
              <a:buFont typeface="Wingdings 2" panose="05020102010507070707" pitchFamily="18" charset="2"/>
              <a:buNone/>
            </a:pPr>
            <a:r>
              <a:rPr lang="en-US" altLang="en-US" dirty="0" smtClean="0">
                <a:solidFill>
                  <a:srgbClr val="FFCC00"/>
                </a:solidFill>
              </a:rPr>
              <a:t/>
            </a:r>
            <a:br>
              <a:rPr lang="en-US" altLang="en-US" dirty="0" smtClean="0">
                <a:solidFill>
                  <a:srgbClr val="FFCC00"/>
                </a:solidFill>
              </a:rPr>
            </a:br>
            <a:endParaRPr lang="en-US" altLang="en-US" dirty="0" smtClean="0">
              <a:solidFill>
                <a:srgbClr val="FFCC00"/>
              </a:solidFill>
            </a:endParaRPr>
          </a:p>
          <a:p>
            <a:pPr>
              <a:spcBef>
                <a:spcPct val="50000"/>
              </a:spcBef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The above rewritten as an English question would be: 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2800" i="1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Find </a:t>
            </a:r>
            <a:r>
              <a:rPr lang="en-US" altLang="en-US" sz="2800" i="1" dirty="0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the employee information about employees who make a salary greater than 3000.</a:t>
            </a:r>
            <a:r>
              <a:rPr lang="en-US" altLang="en-US" sz="2800" dirty="0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This 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is called a </a:t>
            </a:r>
            <a:r>
              <a:rPr lang="en-US" altLang="en-US" b="1" dirty="0">
                <a:solidFill>
                  <a:srgbClr val="FFC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QUERY</a:t>
            </a:r>
            <a:r>
              <a:rPr lang="en-US" altLang="en-US" dirty="0">
                <a:solidFill>
                  <a:srgbClr val="FFCC00"/>
                </a:solidFill>
              </a:rPr>
              <a:t> </a:t>
            </a:r>
          </a:p>
          <a:p>
            <a:pPr>
              <a:spcBef>
                <a:spcPct val="50000"/>
              </a:spcBef>
            </a:pPr>
            <a:endParaRPr lang="en-US" altLang="en-US" dirty="0" smtClean="0">
              <a:solidFill>
                <a:srgbClr val="FFCC00"/>
              </a:solidFill>
            </a:endParaRPr>
          </a:p>
          <a:p>
            <a:pPr algn="ctr">
              <a:spcBef>
                <a:spcPct val="50000"/>
              </a:spcBef>
            </a:pPr>
            <a:endParaRPr lang="en-US" altLang="en-US" dirty="0" smtClean="0">
              <a:solidFill>
                <a:srgbClr val="FFCC00"/>
              </a:solidFill>
            </a:endParaRPr>
          </a:p>
          <a:p>
            <a:pPr algn="ctr">
              <a:spcBef>
                <a:spcPct val="50000"/>
              </a:spcBef>
              <a:buFont typeface="Wingdings 2" panose="05020102010507070707" pitchFamily="18" charset="2"/>
              <a:buNone/>
            </a:pPr>
            <a:endParaRPr lang="en-US" altLang="en-US" dirty="0" smtClean="0">
              <a:solidFill>
                <a:srgbClr val="FFCC00"/>
              </a:solidFill>
            </a:endParaRPr>
          </a:p>
        </p:txBody>
      </p:sp>
      <p:pic>
        <p:nvPicPr>
          <p:cNvPr id="6" name="Picture 4" descr="H:\cs319\PPSlides\images\relalg4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2405" y="1275080"/>
            <a:ext cx="8572500" cy="537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2017510" y="5567679"/>
            <a:ext cx="7426960" cy="201295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017510" y="5767068"/>
            <a:ext cx="7426960" cy="201295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8201943"/>
              </p:ext>
            </p:extLst>
          </p:nvPr>
        </p:nvGraphicFramePr>
        <p:xfrm>
          <a:off x="853440" y="2397701"/>
          <a:ext cx="992632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7709">
                  <a:extLst>
                    <a:ext uri="{9D8B030D-6E8A-4147-A177-3AD203B41FA5}">
                      <a16:colId xmlns:a16="http://schemas.microsoft.com/office/drawing/2014/main" val="2583821645"/>
                    </a:ext>
                  </a:extLst>
                </a:gridCol>
                <a:gridCol w="1180945">
                  <a:extLst>
                    <a:ext uri="{9D8B030D-6E8A-4147-A177-3AD203B41FA5}">
                      <a16:colId xmlns:a16="http://schemas.microsoft.com/office/drawing/2014/main" val="1506491598"/>
                    </a:ext>
                  </a:extLst>
                </a:gridCol>
                <a:gridCol w="1107266">
                  <a:extLst>
                    <a:ext uri="{9D8B030D-6E8A-4147-A177-3AD203B41FA5}">
                      <a16:colId xmlns:a16="http://schemas.microsoft.com/office/drawing/2014/main" val="1958023"/>
                    </a:ext>
                  </a:extLst>
                </a:gridCol>
                <a:gridCol w="1391920">
                  <a:extLst>
                    <a:ext uri="{9D8B030D-6E8A-4147-A177-3AD203B41FA5}">
                      <a16:colId xmlns:a16="http://schemas.microsoft.com/office/drawing/2014/main" val="2010415865"/>
                    </a:ext>
                  </a:extLst>
                </a:gridCol>
                <a:gridCol w="985520">
                  <a:extLst>
                    <a:ext uri="{9D8B030D-6E8A-4147-A177-3AD203B41FA5}">
                      <a16:colId xmlns:a16="http://schemas.microsoft.com/office/drawing/2014/main" val="3561485807"/>
                    </a:ext>
                  </a:extLst>
                </a:gridCol>
                <a:gridCol w="1005013">
                  <a:extLst>
                    <a:ext uri="{9D8B030D-6E8A-4147-A177-3AD203B41FA5}">
                      <a16:colId xmlns:a16="http://schemas.microsoft.com/office/drawing/2014/main" val="1849925742"/>
                    </a:ext>
                  </a:extLst>
                </a:gridCol>
                <a:gridCol w="650052">
                  <a:extLst>
                    <a:ext uri="{9D8B030D-6E8A-4147-A177-3AD203B41FA5}">
                      <a16:colId xmlns:a16="http://schemas.microsoft.com/office/drawing/2014/main" val="3125110871"/>
                    </a:ext>
                  </a:extLst>
                </a:gridCol>
                <a:gridCol w="722375">
                  <a:extLst>
                    <a:ext uri="{9D8B030D-6E8A-4147-A177-3AD203B41FA5}">
                      <a16:colId xmlns:a16="http://schemas.microsoft.com/office/drawing/2014/main" val="938132181"/>
                    </a:ext>
                  </a:extLst>
                </a:gridCol>
                <a:gridCol w="1148080">
                  <a:extLst>
                    <a:ext uri="{9D8B030D-6E8A-4147-A177-3AD203B41FA5}">
                      <a16:colId xmlns:a16="http://schemas.microsoft.com/office/drawing/2014/main" val="4067707213"/>
                    </a:ext>
                  </a:extLst>
                </a:gridCol>
                <a:gridCol w="1107441">
                  <a:extLst>
                    <a:ext uri="{9D8B030D-6E8A-4147-A177-3AD203B41FA5}">
                      <a16:colId xmlns:a16="http://schemas.microsoft.com/office/drawing/2014/main" val="26609488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SSN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LastName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MiddleInitial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FirstName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Bdate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Address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Sex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Salary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SuperSSN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DeptNum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1600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Beuvieau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Patty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3/3/59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Toronto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Y5J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5038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Burns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Montgomery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7/7/20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Toronto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S7G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8259362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29685" y="2045544"/>
            <a:ext cx="1239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ANSWER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79977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9" grpId="0" animBg="1"/>
      <p:bldP spid="9" grpId="1" animBg="1"/>
      <p:bldP spid="7" grpId="0"/>
      <p:bldP spid="7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90198"/>
            <a:ext cx="9905998" cy="1478570"/>
          </a:xfrm>
        </p:spPr>
        <p:txBody>
          <a:bodyPr/>
          <a:lstStyle/>
          <a:p>
            <a:r>
              <a:rPr lang="en-US" dirty="0" smtClean="0"/>
              <a:t>PROJECTION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222691"/>
            <a:ext cx="10247948" cy="3541714"/>
          </a:xfrm>
        </p:spPr>
        <p:txBody>
          <a:bodyPr/>
          <a:lstStyle/>
          <a:p>
            <a:r>
              <a:rPr lang="en-US" dirty="0" smtClean="0"/>
              <a:t>Create a new table from a given table and in that new table return only the </a:t>
            </a:r>
            <a:r>
              <a:rPr lang="en-US" sz="3600" b="1" dirty="0" smtClean="0"/>
              <a:t>COLUMNS</a:t>
            </a:r>
            <a:r>
              <a:rPr lang="en-US" dirty="0" smtClean="0"/>
              <a:t> that satisfy a given condition</a:t>
            </a:r>
          </a:p>
          <a:p>
            <a:r>
              <a:rPr lang="en-US" dirty="0" smtClean="0"/>
              <a:t>Symbol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altLang="en-US" sz="4400" b="1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π</a:t>
            </a:r>
            <a:endParaRPr lang="en-US" sz="4400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r>
              <a:rPr lang="en-US" dirty="0" smtClean="0"/>
              <a:t>Example Expression: </a:t>
            </a:r>
          </a:p>
          <a:p>
            <a:pPr marL="0" indent="0">
              <a:buNone/>
            </a:pPr>
            <a:r>
              <a:rPr lang="en-US" altLang="en-US" b="1" dirty="0" smtClean="0">
                <a:solidFill>
                  <a:srgbClr val="FFCC00"/>
                </a:solidFill>
                <a:latin typeface="Arial" panose="020B0604020202020204" pitchFamily="34" charset="0"/>
              </a:rPr>
              <a:t> 	</a:t>
            </a:r>
            <a:r>
              <a:rPr lang="en-US" altLang="en-US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π</a:t>
            </a:r>
            <a:r>
              <a:rPr lang="en-US" altLang="en-US" sz="32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altLang="en-US" sz="3200" b="1" baseline="-30000" dirty="0" err="1" smtClean="0">
                <a:solidFill>
                  <a:srgbClr val="FFCC00"/>
                </a:solidFill>
                <a:latin typeface="Helvetica" panose="020B0604020202020204" pitchFamily="34" charset="0"/>
                <a:cs typeface="Arial" panose="020B0604020202020204" pitchFamily="34" charset="0"/>
              </a:rPr>
              <a:t>Age,LastName</a:t>
            </a:r>
            <a:r>
              <a:rPr lang="en-US" altLang="en-US" sz="3200" b="1" baseline="-30000" dirty="0" smtClean="0">
                <a:solidFill>
                  <a:srgbClr val="FFCC00"/>
                </a:solidFill>
                <a:latin typeface="Helvetica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>
                <a:solidFill>
                  <a:srgbClr val="FFCC00"/>
                </a:solidFill>
                <a:latin typeface="Arial" panose="020B0604020202020204" pitchFamily="34" charset="0"/>
              </a:rPr>
              <a:t>(</a:t>
            </a:r>
            <a:r>
              <a:rPr lang="en-US" altLang="en-US" sz="3200" b="1" dirty="0" smtClean="0">
                <a:solidFill>
                  <a:srgbClr val="FFCC00"/>
                </a:solidFill>
                <a:latin typeface="Arial" panose="020B0604020202020204" pitchFamily="34" charset="0"/>
              </a:rPr>
              <a:t>EMPLOYEE)</a:t>
            </a:r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CS3319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6</a:t>
            </a:fld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2153920" y="4580474"/>
            <a:ext cx="233680" cy="80432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524000" y="5273040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Symbol for Projection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3322320" y="4580474"/>
            <a:ext cx="169229" cy="80432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861628" y="5273040"/>
            <a:ext cx="24544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Columns (Attributes) that should be returned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5522322" y="4567579"/>
            <a:ext cx="1369335" cy="108907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080760" y="5512474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Table Name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489008" y="4457739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ANSWER</a:t>
            </a:r>
            <a:endParaRPr lang="en-US" b="1" dirty="0"/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0792728"/>
              </p:ext>
            </p:extLst>
          </p:nvPr>
        </p:nvGraphicFramePr>
        <p:xfrm>
          <a:off x="8482129" y="4399954"/>
          <a:ext cx="203331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1391">
                  <a:extLst>
                    <a:ext uri="{9D8B030D-6E8A-4147-A177-3AD203B41FA5}">
                      <a16:colId xmlns:a16="http://schemas.microsoft.com/office/drawing/2014/main" val="3983549060"/>
                    </a:ext>
                  </a:extLst>
                </a:gridCol>
                <a:gridCol w="1401923">
                  <a:extLst>
                    <a:ext uri="{9D8B030D-6E8A-4147-A177-3AD203B41FA5}">
                      <a16:colId xmlns:a16="http://schemas.microsoft.com/office/drawing/2014/main" val="10170097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LastName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2586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Smith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5482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Simpson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2408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466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948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Cooker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3882850"/>
                  </a:ext>
                </a:extLst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8457769"/>
              </p:ext>
            </p:extLst>
          </p:nvPr>
        </p:nvGraphicFramePr>
        <p:xfrm>
          <a:off x="7489008" y="2017893"/>
          <a:ext cx="4450080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0720">
                  <a:extLst>
                    <a:ext uri="{9D8B030D-6E8A-4147-A177-3AD203B41FA5}">
                      <a16:colId xmlns:a16="http://schemas.microsoft.com/office/drawing/2014/main" val="376508286"/>
                    </a:ext>
                  </a:extLst>
                </a:gridCol>
                <a:gridCol w="1229360">
                  <a:extLst>
                    <a:ext uri="{9D8B030D-6E8A-4147-A177-3AD203B41FA5}">
                      <a16:colId xmlns:a16="http://schemas.microsoft.com/office/drawing/2014/main" val="3983549060"/>
                    </a:ext>
                  </a:extLst>
                </a:gridCol>
                <a:gridCol w="1427480">
                  <a:extLst>
                    <a:ext uri="{9D8B030D-6E8A-4147-A177-3AD203B41FA5}">
                      <a16:colId xmlns:a16="http://schemas.microsoft.com/office/drawing/2014/main" val="1017009731"/>
                    </a:ext>
                  </a:extLst>
                </a:gridCol>
                <a:gridCol w="1112520">
                  <a:extLst>
                    <a:ext uri="{9D8B030D-6E8A-4147-A177-3AD203B41FA5}">
                      <a16:colId xmlns:a16="http://schemas.microsoft.com/office/drawing/2014/main" val="3136126528"/>
                    </a:ext>
                  </a:extLst>
                </a:gridCol>
              </a:tblGrid>
              <a:tr h="326826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FirstName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LastName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Age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2586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Homer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Smith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5482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Simpson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2408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Walter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466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William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948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Cooker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3882850"/>
                  </a:ext>
                </a:extLst>
              </a:tr>
            </a:tbl>
          </a:graphicData>
        </a:graphic>
      </p:graphicFrame>
      <p:sp>
        <p:nvSpPr>
          <p:cNvPr id="22" name="Rectangle 21"/>
          <p:cNvSpPr/>
          <p:nvPr/>
        </p:nvSpPr>
        <p:spPr>
          <a:xfrm>
            <a:off x="7376161" y="1747621"/>
            <a:ext cx="14448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EMPLOYEE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48772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4" grpId="0"/>
      <p:bldP spid="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4294967295"/>
          </p:nvPr>
        </p:nvSpPr>
        <p:spPr/>
        <p:txBody>
          <a:bodyPr/>
          <a:lstStyle/>
          <a:p>
            <a:pPr>
              <a:defRPr/>
            </a:pPr>
            <a:fld id="{304C2A20-4415-4C2C-87C9-0A216A133810}" type="datetime1">
              <a:rPr lang="en-US" smtClean="0"/>
              <a:pPr>
                <a:defRPr/>
              </a:pPr>
              <a:t>7/18/2018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CS3319</a:t>
            </a:r>
            <a:endParaRPr lang="en-US"/>
          </a:p>
        </p:txBody>
      </p:sp>
      <p:sp>
        <p:nvSpPr>
          <p:cNvPr id="2970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lvl="1">
              <a:spcBef>
                <a:spcPct val="0"/>
              </a:spcBef>
              <a:buClrTx/>
              <a:buFontTx/>
              <a:buNone/>
            </a:pPr>
            <a:fld id="{7B9C5F6D-BBD8-463D-8399-86716B2B010C}" type="slidenum">
              <a:rPr lang="en-US" altLang="en-US" sz="2400">
                <a:latin typeface="Times New Roman" panose="02020603050405020304" pitchFamily="18" charset="0"/>
              </a:rPr>
              <a:pPr lvl="1"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en-US" altLang="en-US" sz="2400"/>
          </a:p>
        </p:txBody>
      </p:sp>
      <p:sp>
        <p:nvSpPr>
          <p:cNvPr id="29701" name="Text Box 3"/>
          <p:cNvSpPr txBox="1">
            <a:spLocks noChangeArrowheads="1"/>
          </p:cNvSpPr>
          <p:nvPr/>
        </p:nvSpPr>
        <p:spPr bwMode="auto">
          <a:xfrm>
            <a:off x="2026920" y="4043719"/>
            <a:ext cx="741755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QUESTION: Rewrite the question above as a query (English Question): </a:t>
            </a:r>
          </a:p>
        </p:txBody>
      </p:sp>
      <p:sp>
        <p:nvSpPr>
          <p:cNvPr id="29702" name="Text Box 2"/>
          <p:cNvSpPr txBox="1">
            <a:spLocks noChangeArrowheads="1"/>
          </p:cNvSpPr>
          <p:nvPr/>
        </p:nvSpPr>
        <p:spPr bwMode="auto">
          <a:xfrm>
            <a:off x="1349445" y="136312"/>
            <a:ext cx="896112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QUESTION: What would be returned with the expression:</a:t>
            </a:r>
          </a:p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4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π </a:t>
            </a:r>
            <a:r>
              <a:rPr lang="en-US" altLang="en-US" sz="2400" b="1" baseline="-30000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Helvetica" panose="020B0604020202020204" pitchFamily="34" charset="0"/>
                <a:cs typeface="Arial" panose="020B0604020202020204" pitchFamily="34" charset="0"/>
              </a:rPr>
              <a:t>LastName</a:t>
            </a:r>
            <a:r>
              <a:rPr lang="en-US" altLang="en-US" sz="2400" b="1" baseline="-30000" dirty="0">
                <a:solidFill>
                  <a:schemeClr val="tx2">
                    <a:lumMod val="40000"/>
                    <a:lumOff val="60000"/>
                  </a:schemeClr>
                </a:solidFill>
                <a:latin typeface="Helvetica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en-US" sz="2400" b="1" baseline="-30000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Helvetica" panose="020B0604020202020204" pitchFamily="34" charset="0"/>
                <a:cs typeface="Arial" panose="020B0604020202020204" pitchFamily="34" charset="0"/>
              </a:rPr>
              <a:t>FirstName</a:t>
            </a:r>
            <a:r>
              <a:rPr lang="en-US" altLang="en-US" sz="24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(Employee)</a:t>
            </a:r>
            <a:r>
              <a:rPr lang="en-US" altLang="en-US" sz="24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186146" y="4929167"/>
            <a:ext cx="83515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ANSWER: Give me just the first name and last name of all the employees.</a:t>
            </a:r>
            <a:endParaRPr lang="en-US" sz="2800" b="1" dirty="0"/>
          </a:p>
        </p:txBody>
      </p:sp>
      <p:pic>
        <p:nvPicPr>
          <p:cNvPr id="8" name="Picture 4" descr="H:\cs319\PPSlides\images\relalg4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2456" y="1217268"/>
            <a:ext cx="8572500" cy="537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>
          <a:xfrm>
            <a:off x="2535180" y="4899655"/>
            <a:ext cx="721360" cy="1542803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9452480"/>
              </p:ext>
            </p:extLst>
          </p:nvPr>
        </p:nvGraphicFramePr>
        <p:xfrm>
          <a:off x="8928255" y="1167036"/>
          <a:ext cx="2572865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0945">
                  <a:extLst>
                    <a:ext uri="{9D8B030D-6E8A-4147-A177-3AD203B41FA5}">
                      <a16:colId xmlns:a16="http://schemas.microsoft.com/office/drawing/2014/main" val="1506491598"/>
                    </a:ext>
                  </a:extLst>
                </a:gridCol>
                <a:gridCol w="1391920">
                  <a:extLst>
                    <a:ext uri="{9D8B030D-6E8A-4147-A177-3AD203B41FA5}">
                      <a16:colId xmlns:a16="http://schemas.microsoft.com/office/drawing/2014/main" val="20104158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LastName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FirstName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1600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Simpson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Bart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5038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Smithers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Waylan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8259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Beuieau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Patty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7123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Burns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Montgomery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027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Simpson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Lisa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4721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Simpson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Homer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7836533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8824710" y="797704"/>
            <a:ext cx="1239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ANSWER</a:t>
            </a:r>
            <a:endParaRPr lang="en-US" b="1" dirty="0"/>
          </a:p>
        </p:txBody>
      </p:sp>
      <p:sp>
        <p:nvSpPr>
          <p:cNvPr id="15" name="Rectangle 14"/>
          <p:cNvSpPr/>
          <p:nvPr/>
        </p:nvSpPr>
        <p:spPr>
          <a:xfrm>
            <a:off x="4154293" y="4939672"/>
            <a:ext cx="873760" cy="1542803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67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1" grpId="0"/>
      <p:bldP spid="11" grpId="1"/>
      <p:bldP spid="15" grpId="0" animBg="1"/>
      <p:bldP spid="15" grpId="2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4294967295"/>
          </p:nvPr>
        </p:nvSpPr>
        <p:spPr/>
        <p:txBody>
          <a:bodyPr/>
          <a:lstStyle/>
          <a:p>
            <a:pPr>
              <a:defRPr/>
            </a:pPr>
            <a:fld id="{DA02F117-8EDE-4FBA-9921-5E4C1D6DA307}" type="datetime1">
              <a:rPr lang="en-US" smtClean="0"/>
              <a:pPr>
                <a:defRPr/>
              </a:pPr>
              <a:t>7/18/2018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CS3319</a:t>
            </a:r>
            <a:endParaRPr lang="en-US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lvl="1">
              <a:spcBef>
                <a:spcPct val="0"/>
              </a:spcBef>
              <a:buClrTx/>
              <a:buFontTx/>
              <a:buNone/>
            </a:pPr>
            <a:fld id="{598A728F-ED78-46F5-9010-5DFE30D3D895}" type="slidenum">
              <a:rPr lang="en-US" altLang="en-US" sz="2400">
                <a:latin typeface="Times New Roman" panose="02020603050405020304" pitchFamily="18" charset="0"/>
              </a:rPr>
              <a:pPr lvl="1"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en-US" altLang="en-US" sz="2400"/>
          </a:p>
        </p:txBody>
      </p:sp>
      <p:sp>
        <p:nvSpPr>
          <p:cNvPr id="30725" name="Text Box 2"/>
          <p:cNvSpPr txBox="1">
            <a:spLocks noChangeArrowheads="1"/>
          </p:cNvSpPr>
          <p:nvPr/>
        </p:nvSpPr>
        <p:spPr bwMode="auto">
          <a:xfrm>
            <a:off x="487680" y="230592"/>
            <a:ext cx="895604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QUESTION: Write the expression to find all project information about projects located in </a:t>
            </a:r>
            <a:r>
              <a:rPr lang="en-US" altLang="en-US" sz="2400" b="1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Toronto or London:</a:t>
            </a:r>
            <a:endParaRPr lang="en-US" altLang="en-US" sz="2400" b="1" dirty="0">
              <a:solidFill>
                <a:schemeClr val="tx2">
                  <a:lumMod val="40000"/>
                  <a:lumOff val="60000"/>
                </a:schemeClr>
              </a:solidFill>
              <a:latin typeface="Times New Roman" panose="02020603050405020304" pitchFamily="18" charset="0"/>
            </a:endParaRPr>
          </a:p>
        </p:txBody>
      </p:sp>
      <p:sp>
        <p:nvSpPr>
          <p:cNvPr id="30726" name="Text Box 3"/>
          <p:cNvSpPr txBox="1">
            <a:spLocks noChangeArrowheads="1"/>
          </p:cNvSpPr>
          <p:nvPr/>
        </p:nvSpPr>
        <p:spPr bwMode="auto">
          <a:xfrm>
            <a:off x="24881" y="2556466"/>
            <a:ext cx="510591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QUESTION: Write the expression to find all department names:</a:t>
            </a:r>
          </a:p>
        </p:txBody>
      </p:sp>
      <p:sp>
        <p:nvSpPr>
          <p:cNvPr id="30727" name="Text Box 4"/>
          <p:cNvSpPr txBox="1">
            <a:spLocks noChangeArrowheads="1"/>
          </p:cNvSpPr>
          <p:nvPr/>
        </p:nvSpPr>
        <p:spPr bwMode="auto">
          <a:xfrm>
            <a:off x="142240" y="4503747"/>
            <a:ext cx="677672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QUESTION:  Write the expression to find the address and first name of male employees:</a:t>
            </a:r>
          </a:p>
        </p:txBody>
      </p:sp>
      <p:sp>
        <p:nvSpPr>
          <p:cNvPr id="4" name="Rectangle 3"/>
          <p:cNvSpPr/>
          <p:nvPr/>
        </p:nvSpPr>
        <p:spPr>
          <a:xfrm>
            <a:off x="680720" y="1080258"/>
            <a:ext cx="112369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32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Arial" panose="020B0604020202020204" pitchFamily="34" charset="0"/>
              </a:rPr>
              <a:t>σ</a:t>
            </a:r>
            <a:r>
              <a:rPr lang="en-US" altLang="en-US" sz="32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" panose="020B0604020202020204" pitchFamily="34" charset="0"/>
              </a:rPr>
              <a:t> (</a:t>
            </a:r>
            <a:r>
              <a:rPr lang="en-US" altLang="en-US" sz="3200" b="1" baseline="-30000" dirty="0" err="1" smtClean="0">
                <a:solidFill>
                  <a:schemeClr val="accent2">
                    <a:lumMod val="20000"/>
                    <a:lumOff val="80000"/>
                  </a:schemeClr>
                </a:solidFill>
                <a:latin typeface="Helvetica" panose="020B0604020202020204" pitchFamily="34" charset="0"/>
                <a:cs typeface="Arial" panose="020B0604020202020204" pitchFamily="34" charset="0"/>
              </a:rPr>
              <a:t>ProjectLocation</a:t>
            </a:r>
            <a:r>
              <a:rPr lang="en-US" altLang="en-US" sz="3200" b="1" baseline="-300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Helvetica" panose="020B0604020202020204" pitchFamily="34" charset="0"/>
                <a:cs typeface="Arial" panose="020B0604020202020204" pitchFamily="34" charset="0"/>
              </a:rPr>
              <a:t> = ‘Toronto’ or </a:t>
            </a:r>
            <a:r>
              <a:rPr lang="en-US" altLang="en-US" sz="3200" b="1" baseline="-30000" dirty="0" err="1" smtClean="0">
                <a:solidFill>
                  <a:schemeClr val="accent2">
                    <a:lumMod val="20000"/>
                    <a:lumOff val="80000"/>
                  </a:schemeClr>
                </a:solidFill>
                <a:latin typeface="Helvetica" panose="020B0604020202020204" pitchFamily="34" charset="0"/>
                <a:cs typeface="Arial" panose="020B0604020202020204" pitchFamily="34" charset="0"/>
              </a:rPr>
              <a:t>ProjectLocation</a:t>
            </a:r>
            <a:r>
              <a:rPr lang="en-US" altLang="en-US" sz="3200" b="1" baseline="-300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Helvetica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baseline="-30000" dirty="0">
                <a:solidFill>
                  <a:schemeClr val="accent2">
                    <a:lumMod val="20000"/>
                    <a:lumOff val="80000"/>
                  </a:schemeClr>
                </a:solidFill>
                <a:latin typeface="Helvetica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altLang="en-US" sz="3200" b="1" baseline="-300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Helvetica" panose="020B0604020202020204" pitchFamily="34" charset="0"/>
                <a:cs typeface="Arial" panose="020B0604020202020204" pitchFamily="34" charset="0"/>
              </a:rPr>
              <a:t>‘London’) </a:t>
            </a:r>
            <a:r>
              <a:rPr lang="en-US" altLang="en-US" sz="32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" panose="020B0604020202020204" pitchFamily="34" charset="0"/>
              </a:rPr>
              <a:t>(Project)</a:t>
            </a:r>
            <a:endParaRPr lang="en-US" sz="3200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9" name="Picture 4" descr="H:\cs319\PPSlides\images\relalg4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9200" y="1774894"/>
            <a:ext cx="5679440" cy="3559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916193" y="3549307"/>
            <a:ext cx="404950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8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π</a:t>
            </a:r>
            <a:r>
              <a:rPr lang="en-US" altLang="en-US" sz="28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altLang="en-US" sz="2800" b="1" baseline="-30000" dirty="0" err="1" smtClean="0">
                <a:solidFill>
                  <a:schemeClr val="accent2">
                    <a:lumMod val="20000"/>
                    <a:lumOff val="80000"/>
                  </a:schemeClr>
                </a:solidFill>
                <a:latin typeface="Helvetica" panose="020B0604020202020204" pitchFamily="34" charset="0"/>
                <a:cs typeface="Arial" panose="020B0604020202020204" pitchFamily="34" charset="0"/>
              </a:rPr>
              <a:t>DeptName</a:t>
            </a:r>
            <a:r>
              <a:rPr lang="en-US" altLang="en-US" sz="2800" b="1" baseline="-300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Helvetica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" panose="020B0604020202020204" pitchFamily="34" charset="0"/>
              </a:rPr>
              <a:t>(Department)</a:t>
            </a:r>
            <a:endParaRPr lang="en-US" sz="2800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141411" y="5423867"/>
            <a:ext cx="112369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32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π</a:t>
            </a:r>
            <a:r>
              <a:rPr lang="en-US" altLang="en-US" sz="32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altLang="en-US" sz="3200" b="1" baseline="-30000" dirty="0" err="1" smtClean="0">
                <a:solidFill>
                  <a:schemeClr val="accent2">
                    <a:lumMod val="20000"/>
                    <a:lumOff val="80000"/>
                  </a:schemeClr>
                </a:solidFill>
                <a:latin typeface="Helvetica" panose="020B0604020202020204" pitchFamily="34" charset="0"/>
                <a:cs typeface="Arial" panose="020B0604020202020204" pitchFamily="34" charset="0"/>
              </a:rPr>
              <a:t>Address,FirstName</a:t>
            </a:r>
            <a:r>
              <a:rPr lang="en-US" altLang="en-US" sz="32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" panose="020B0604020202020204" pitchFamily="34" charset="0"/>
              </a:rPr>
              <a:t>( σ </a:t>
            </a:r>
            <a:r>
              <a:rPr lang="en-US" altLang="en-US" sz="3200" b="1" baseline="-300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Helvetica" panose="020B0604020202020204" pitchFamily="34" charset="0"/>
                <a:cs typeface="Arial" panose="020B0604020202020204" pitchFamily="34" charset="0"/>
              </a:rPr>
              <a:t>(Sex=‘M’) </a:t>
            </a:r>
            <a:r>
              <a:rPr lang="en-US" altLang="en-US" sz="32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" panose="020B0604020202020204" pitchFamily="34" charset="0"/>
              </a:rPr>
              <a:t>(Employee))</a:t>
            </a:r>
            <a:endParaRPr lang="en-US" sz="3200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3725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005840" y="-119381"/>
            <a:ext cx="10251440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Sequence of </a:t>
            </a:r>
            <a:r>
              <a:rPr lang="en-US" dirty="0" smtClean="0"/>
              <a:t>Operations</a:t>
            </a:r>
            <a:endParaRPr lang="en-US" dirty="0"/>
          </a:p>
        </p:txBody>
      </p:sp>
      <p:sp>
        <p:nvSpPr>
          <p:cNvPr id="32771" name="Content Placeholder 5"/>
          <p:cNvSpPr>
            <a:spLocks noGrp="1"/>
          </p:cNvSpPr>
          <p:nvPr>
            <p:ph idx="1"/>
          </p:nvPr>
        </p:nvSpPr>
        <p:spPr>
          <a:xfrm>
            <a:off x="1005840" y="589280"/>
            <a:ext cx="10678160" cy="2209800"/>
          </a:xfrm>
        </p:spPr>
        <p:txBody>
          <a:bodyPr/>
          <a:lstStyle/>
          <a:p>
            <a:r>
              <a:rPr lang="en-US" altLang="en-US" dirty="0" smtClean="0"/>
              <a:t>Building Temporary Tables</a:t>
            </a:r>
          </a:p>
          <a:p>
            <a:pPr lvl="1"/>
            <a:r>
              <a:rPr lang="en-US" altLang="en-US" dirty="0" smtClean="0"/>
              <a:t>Can break a series of operation down into separate operation and temporarily rename resulting relations</a:t>
            </a:r>
          </a:p>
          <a:p>
            <a:endParaRPr lang="en-US" altLang="en-US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4294967295"/>
          </p:nvPr>
        </p:nvSpPr>
        <p:spPr/>
        <p:txBody>
          <a:bodyPr/>
          <a:lstStyle/>
          <a:p>
            <a:pPr>
              <a:defRPr/>
            </a:pPr>
            <a:fld id="{DA02F117-8EDE-4FBA-9921-5E4C1D6DA307}" type="datetime1">
              <a:rPr lang="en-US" smtClean="0"/>
              <a:pPr>
                <a:defRPr/>
              </a:pPr>
              <a:t>7/18/2018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CS3319</a:t>
            </a:r>
            <a:endParaRPr lang="en-US"/>
          </a:p>
        </p:txBody>
      </p:sp>
      <p:sp>
        <p:nvSpPr>
          <p:cNvPr id="3277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lvl="1">
              <a:spcBef>
                <a:spcPct val="0"/>
              </a:spcBef>
              <a:buClrTx/>
              <a:buFontTx/>
              <a:buNone/>
            </a:pPr>
            <a:fld id="{E2EBBE7E-10B3-4D0B-AEA6-5532A264FD33}" type="slidenum">
              <a:rPr lang="en-US" altLang="en-US" sz="2400">
                <a:latin typeface="Times New Roman" panose="02020603050405020304" pitchFamily="18" charset="0"/>
              </a:rPr>
              <a:pPr lvl="1"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en-US" altLang="en-US" sz="2400"/>
          </a:p>
        </p:txBody>
      </p:sp>
      <p:sp>
        <p:nvSpPr>
          <p:cNvPr id="32775" name="Rectangle 4"/>
          <p:cNvSpPr>
            <a:spLocks noChangeArrowheads="1"/>
          </p:cNvSpPr>
          <p:nvPr/>
        </p:nvSpPr>
        <p:spPr bwMode="auto">
          <a:xfrm>
            <a:off x="833120" y="2011681"/>
            <a:ext cx="6156960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en-US" sz="24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Example:</a:t>
            </a:r>
            <a:r>
              <a:rPr kumimoji="1" lang="en-US" altLang="en-US" sz="2400" dirty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  </a:t>
            </a:r>
            <a:r>
              <a:rPr kumimoji="1"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following expression:</a:t>
            </a:r>
            <a:endParaRPr kumimoji="1" lang="en-US" altLang="en-US" sz="2400" dirty="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π </a:t>
            </a:r>
            <a:r>
              <a:rPr kumimoji="1" lang="en-US" altLang="en-US" sz="2400" b="1" baseline="-30000" dirty="0" err="1">
                <a:latin typeface="Helvetica" panose="020B0604020202020204" pitchFamily="34" charset="0"/>
                <a:cs typeface="Arial" panose="020B0604020202020204" pitchFamily="34" charset="0"/>
              </a:rPr>
              <a:t>LastName</a:t>
            </a:r>
            <a:r>
              <a:rPr kumimoji="1" lang="en-US" altLang="en-US" sz="2400" b="1" baseline="-30000" dirty="0">
                <a:latin typeface="Helvetica" panose="020B0604020202020204" pitchFamily="34" charset="0"/>
                <a:cs typeface="Arial" panose="020B0604020202020204" pitchFamily="34" charset="0"/>
              </a:rPr>
              <a:t>, Sex </a:t>
            </a:r>
            <a:r>
              <a:rPr kumimoji="1" lang="en-US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(σ </a:t>
            </a:r>
            <a:r>
              <a:rPr kumimoji="1" lang="en-US" altLang="en-US" sz="2400" b="1" baseline="-30000" dirty="0" err="1">
                <a:latin typeface="Helvetica" panose="020B0604020202020204" pitchFamily="34" charset="0"/>
                <a:cs typeface="Arial" panose="020B0604020202020204" pitchFamily="34" charset="0"/>
              </a:rPr>
              <a:t>BDate</a:t>
            </a:r>
            <a:r>
              <a:rPr kumimoji="1" lang="en-US" altLang="en-US" sz="2400" b="1" baseline="-30000" dirty="0">
                <a:latin typeface="Helvetica" panose="020B0604020202020204" pitchFamily="34" charset="0"/>
                <a:cs typeface="Arial" panose="020B0604020202020204" pitchFamily="34" charset="0"/>
              </a:rPr>
              <a:t> &gt; 1/1/70</a:t>
            </a:r>
            <a:r>
              <a:rPr kumimoji="1" lang="en-US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(Employee))</a:t>
            </a:r>
            <a:endParaRPr kumimoji="1" lang="en-US" altLang="en-US" sz="2400" dirty="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kumimoji="1" lang="en-US" altLang="en-US" sz="2400" dirty="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Can</a:t>
            </a:r>
            <a:r>
              <a:rPr kumimoji="1" lang="en-US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be broken down into:</a:t>
            </a:r>
            <a:endParaRPr kumimoji="1" lang="en-US" altLang="en-US" sz="2400" dirty="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kumimoji="1" lang="en-US" altLang="en-US" sz="2400" dirty="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Temp1 </a:t>
            </a:r>
            <a:r>
              <a:rPr kumimoji="1" lang="en-US" altLang="en-US" sz="2400" b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</a:t>
            </a:r>
            <a:r>
              <a:rPr kumimoji="1" lang="en-US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σ </a:t>
            </a:r>
            <a:r>
              <a:rPr kumimoji="1" lang="en-US" altLang="en-US" sz="2400" b="1" baseline="-30000" dirty="0" err="1">
                <a:latin typeface="Helvetica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BDate</a:t>
            </a:r>
            <a:r>
              <a:rPr kumimoji="1" lang="en-US" altLang="en-US" sz="2400" b="1" baseline="-30000" dirty="0">
                <a:latin typeface="Helvetica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&gt; 1/1/70</a:t>
            </a:r>
            <a:r>
              <a:rPr kumimoji="1" lang="en-US" altLang="en-US" sz="2400" b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(Employee)</a:t>
            </a:r>
            <a:endParaRPr kumimoji="1" lang="en-US" altLang="en-US" sz="2400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en-US" sz="2400" b="1" dirty="0" smtClean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Temp2 </a:t>
            </a:r>
            <a:r>
              <a:rPr kumimoji="1" lang="en-US" altLang="en-US" sz="2400" b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</a:t>
            </a:r>
            <a:r>
              <a:rPr kumimoji="1" lang="en-US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π </a:t>
            </a:r>
            <a:r>
              <a:rPr kumimoji="1" lang="en-US" altLang="en-US" sz="2400" b="1" baseline="-30000" dirty="0" err="1">
                <a:latin typeface="Helvetica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LastName</a:t>
            </a:r>
            <a:r>
              <a:rPr kumimoji="1" lang="en-US" altLang="en-US" sz="2400" b="1" baseline="-30000" dirty="0">
                <a:latin typeface="Helvetica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, Sex </a:t>
            </a:r>
            <a:r>
              <a:rPr kumimoji="1" lang="en-US" altLang="en-US" sz="2400" b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(Temp1)</a:t>
            </a:r>
          </a:p>
        </p:txBody>
      </p:sp>
      <p:pic>
        <p:nvPicPr>
          <p:cNvPr id="8" name="Picture 4" descr="H:\cs319\PPSlides\images\relalg4.gi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574"/>
          <a:stretch/>
        </p:blipFill>
        <p:spPr bwMode="auto">
          <a:xfrm>
            <a:off x="4672383" y="-52574"/>
            <a:ext cx="8572500" cy="20642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1374825"/>
              </p:ext>
            </p:extLst>
          </p:nvPr>
        </p:nvGraphicFramePr>
        <p:xfrm>
          <a:off x="1381759" y="5072058"/>
          <a:ext cx="992632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7709">
                  <a:extLst>
                    <a:ext uri="{9D8B030D-6E8A-4147-A177-3AD203B41FA5}">
                      <a16:colId xmlns:a16="http://schemas.microsoft.com/office/drawing/2014/main" val="2583821645"/>
                    </a:ext>
                  </a:extLst>
                </a:gridCol>
                <a:gridCol w="1180945">
                  <a:extLst>
                    <a:ext uri="{9D8B030D-6E8A-4147-A177-3AD203B41FA5}">
                      <a16:colId xmlns:a16="http://schemas.microsoft.com/office/drawing/2014/main" val="1506491598"/>
                    </a:ext>
                  </a:extLst>
                </a:gridCol>
                <a:gridCol w="1107266">
                  <a:extLst>
                    <a:ext uri="{9D8B030D-6E8A-4147-A177-3AD203B41FA5}">
                      <a16:colId xmlns:a16="http://schemas.microsoft.com/office/drawing/2014/main" val="1958023"/>
                    </a:ext>
                  </a:extLst>
                </a:gridCol>
                <a:gridCol w="1391920">
                  <a:extLst>
                    <a:ext uri="{9D8B030D-6E8A-4147-A177-3AD203B41FA5}">
                      <a16:colId xmlns:a16="http://schemas.microsoft.com/office/drawing/2014/main" val="2010415865"/>
                    </a:ext>
                  </a:extLst>
                </a:gridCol>
                <a:gridCol w="985520">
                  <a:extLst>
                    <a:ext uri="{9D8B030D-6E8A-4147-A177-3AD203B41FA5}">
                      <a16:colId xmlns:a16="http://schemas.microsoft.com/office/drawing/2014/main" val="3561485807"/>
                    </a:ext>
                  </a:extLst>
                </a:gridCol>
                <a:gridCol w="1005013">
                  <a:extLst>
                    <a:ext uri="{9D8B030D-6E8A-4147-A177-3AD203B41FA5}">
                      <a16:colId xmlns:a16="http://schemas.microsoft.com/office/drawing/2014/main" val="1849925742"/>
                    </a:ext>
                  </a:extLst>
                </a:gridCol>
                <a:gridCol w="650052">
                  <a:extLst>
                    <a:ext uri="{9D8B030D-6E8A-4147-A177-3AD203B41FA5}">
                      <a16:colId xmlns:a16="http://schemas.microsoft.com/office/drawing/2014/main" val="3125110871"/>
                    </a:ext>
                  </a:extLst>
                </a:gridCol>
                <a:gridCol w="722375">
                  <a:extLst>
                    <a:ext uri="{9D8B030D-6E8A-4147-A177-3AD203B41FA5}">
                      <a16:colId xmlns:a16="http://schemas.microsoft.com/office/drawing/2014/main" val="938132181"/>
                    </a:ext>
                  </a:extLst>
                </a:gridCol>
                <a:gridCol w="1148080">
                  <a:extLst>
                    <a:ext uri="{9D8B030D-6E8A-4147-A177-3AD203B41FA5}">
                      <a16:colId xmlns:a16="http://schemas.microsoft.com/office/drawing/2014/main" val="4067707213"/>
                    </a:ext>
                  </a:extLst>
                </a:gridCol>
                <a:gridCol w="1107441">
                  <a:extLst>
                    <a:ext uri="{9D8B030D-6E8A-4147-A177-3AD203B41FA5}">
                      <a16:colId xmlns:a16="http://schemas.microsoft.com/office/drawing/2014/main" val="26609488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SSN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LastName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MiddleInitial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FirstName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Bdate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Address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Sex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Salary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SuperSSN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DeptNum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1600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Simpson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2/2/95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London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G8H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5038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Simpson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Lisa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6/6/90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London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S7G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8259362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768160"/>
              </p:ext>
            </p:extLst>
          </p:nvPr>
        </p:nvGraphicFramePr>
        <p:xfrm>
          <a:off x="9284622" y="3379309"/>
          <a:ext cx="183099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0945">
                  <a:extLst>
                    <a:ext uri="{9D8B030D-6E8A-4147-A177-3AD203B41FA5}">
                      <a16:colId xmlns:a16="http://schemas.microsoft.com/office/drawing/2014/main" val="1506491598"/>
                    </a:ext>
                  </a:extLst>
                </a:gridCol>
                <a:gridCol w="650052">
                  <a:extLst>
                    <a:ext uri="{9D8B030D-6E8A-4147-A177-3AD203B41FA5}">
                      <a16:colId xmlns:a16="http://schemas.microsoft.com/office/drawing/2014/main" val="31251108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LastName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Sex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1600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Simpson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5038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Simpson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8259362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249680" y="4672199"/>
            <a:ext cx="2082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Temp1</a:t>
            </a:r>
            <a:endParaRPr lang="en-US" sz="28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9174480" y="2959607"/>
            <a:ext cx="2082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Temp2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697672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17120</TotalTime>
  <Words>787</Words>
  <Application>Microsoft Office PowerPoint</Application>
  <PresentationFormat>Widescreen</PresentationFormat>
  <Paragraphs>332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5" baseType="lpstr">
      <vt:lpstr>Arial</vt:lpstr>
      <vt:lpstr>Calibri</vt:lpstr>
      <vt:lpstr>Gill Sans MT</vt:lpstr>
      <vt:lpstr>Helvetica</vt:lpstr>
      <vt:lpstr>Symbol</vt:lpstr>
      <vt:lpstr>Times</vt:lpstr>
      <vt:lpstr>Times New Roman</vt:lpstr>
      <vt:lpstr>Trebuchet MS</vt:lpstr>
      <vt:lpstr>Tw Cen MT</vt:lpstr>
      <vt:lpstr>Verdana</vt:lpstr>
      <vt:lpstr>Wingdings</vt:lpstr>
      <vt:lpstr>Wingdings 2</vt:lpstr>
      <vt:lpstr>Circuit</vt:lpstr>
      <vt:lpstr>Week 4</vt:lpstr>
      <vt:lpstr>Student Objectives</vt:lpstr>
      <vt:lpstr>Examples of Projection &amp; Selection</vt:lpstr>
      <vt:lpstr>Selection</vt:lpstr>
      <vt:lpstr>PowerPoint Presentation</vt:lpstr>
      <vt:lpstr>PROJECTION</vt:lpstr>
      <vt:lpstr>PowerPoint Presentation</vt:lpstr>
      <vt:lpstr>PowerPoint Presentation</vt:lpstr>
      <vt:lpstr>Sequence of Operations</vt:lpstr>
      <vt:lpstr>PowerPoint Presentation</vt:lpstr>
      <vt:lpstr>PowerPoint Presentation</vt:lpstr>
      <vt:lpstr>NEVER SHOW DUPLICATE ROWS IN RELATIONAL ALGEBRA</vt:lpstr>
    </vt:vector>
  </TitlesOfParts>
  <Company>UWO CSD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Laura K. Reid</dc:creator>
  <cp:lastModifiedBy>Laura K. Reid</cp:lastModifiedBy>
  <cp:revision>201</cp:revision>
  <dcterms:created xsi:type="dcterms:W3CDTF">2018-03-21T22:41:40Z</dcterms:created>
  <dcterms:modified xsi:type="dcterms:W3CDTF">2018-07-18T17:48:51Z</dcterms:modified>
</cp:coreProperties>
</file>