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7" r:id="rId5"/>
    <p:sldId id="266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9" autoAdjust="0"/>
    <p:restoredTop sz="94660"/>
  </p:normalViewPr>
  <p:slideViewPr>
    <p:cSldViewPr snapToGrid="0">
      <p:cViewPr>
        <p:scale>
          <a:sx n="100" d="100"/>
          <a:sy n="100" d="100"/>
        </p:scale>
        <p:origin x="54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52B2-A592-4D53-9ECD-97718A5BE2D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4A0C-9CF2-4294-A7AB-B21C0DB35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52B2-A592-4D53-9ECD-97718A5BE2D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4A0C-9CF2-4294-A7AB-B21C0DB35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9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52B2-A592-4D53-9ECD-97718A5BE2D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4A0C-9CF2-4294-A7AB-B21C0DB35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02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52B2-A592-4D53-9ECD-97718A5BE2D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4A0C-9CF2-4294-A7AB-B21C0DB35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85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52B2-A592-4D53-9ECD-97718A5BE2D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4A0C-9CF2-4294-A7AB-B21C0DB35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7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52B2-A592-4D53-9ECD-97718A5BE2D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4A0C-9CF2-4294-A7AB-B21C0DB35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2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52B2-A592-4D53-9ECD-97718A5BE2D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4A0C-9CF2-4294-A7AB-B21C0DB35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0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52B2-A592-4D53-9ECD-97718A5BE2D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4A0C-9CF2-4294-A7AB-B21C0DB35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5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52B2-A592-4D53-9ECD-97718A5BE2D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4A0C-9CF2-4294-A7AB-B21C0DB35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5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52B2-A592-4D53-9ECD-97718A5BE2D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4A0C-9CF2-4294-A7AB-B21C0DB35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58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52B2-A592-4D53-9ECD-97718A5BE2D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4A0C-9CF2-4294-A7AB-B21C0DB35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8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F52B2-A592-4D53-9ECD-97718A5BE2D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14A0C-9CF2-4294-A7AB-B21C0DB35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6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4584" y="2093975"/>
            <a:ext cx="9144000" cy="1022795"/>
          </a:xfrm>
        </p:spPr>
        <p:txBody>
          <a:bodyPr/>
          <a:lstStyle/>
          <a:p>
            <a:r>
              <a:rPr lang="ko-KR" altLang="en-US" dirty="0" smtClean="0"/>
              <a:t>프로젝트 결과 발표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705100" y="3097151"/>
            <a:ext cx="9486900" cy="1961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58150" y="3767520"/>
            <a:ext cx="41338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목차</a:t>
            </a:r>
            <a:endParaRPr lang="en-US" altLang="ko-KR" sz="2000" b="1" dirty="0" smtClean="0"/>
          </a:p>
          <a:p>
            <a:r>
              <a:rPr lang="en-US" altLang="ko-KR" dirty="0" smtClean="0"/>
              <a:t>1. API </a:t>
            </a:r>
            <a:r>
              <a:rPr lang="ko-KR" altLang="en-US" dirty="0" smtClean="0"/>
              <a:t>사용방법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역할과 </a:t>
            </a:r>
            <a:r>
              <a:rPr lang="ko-KR" altLang="en-US" dirty="0" err="1" smtClean="0"/>
              <a:t>동작방법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en-US" altLang="ko-KR" dirty="0"/>
              <a:t> D</a:t>
            </a:r>
            <a:r>
              <a:rPr lang="en-US" altLang="ko-KR" dirty="0" smtClean="0"/>
              <a:t>esign </a:t>
            </a:r>
            <a:r>
              <a:rPr lang="en-US" altLang="ko-KR" dirty="0" err="1"/>
              <a:t>Pattern_Singleton</a:t>
            </a:r>
            <a:r>
              <a:rPr lang="en-US" altLang="ko-KR" dirty="0"/>
              <a:t> </a:t>
            </a:r>
            <a:r>
              <a:rPr lang="en-US" altLang="ko-KR" dirty="0" smtClean="0"/>
              <a:t>Pattern</a:t>
            </a:r>
          </a:p>
          <a:p>
            <a:r>
              <a:rPr lang="en-US" altLang="ko-KR" dirty="0" smtClean="0"/>
              <a:t>4.</a:t>
            </a:r>
            <a:r>
              <a:rPr lang="en-US" altLang="ko-KR" dirty="0" smtClean="0"/>
              <a:t> Design </a:t>
            </a:r>
            <a:r>
              <a:rPr lang="en-US" altLang="ko-KR" dirty="0" err="1" smtClean="0"/>
              <a:t>Pattern_State</a:t>
            </a:r>
            <a:r>
              <a:rPr lang="en-US" altLang="ko-KR" dirty="0" smtClean="0"/>
              <a:t> Pattern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개선점 및 </a:t>
            </a:r>
            <a:r>
              <a:rPr lang="ko-KR" altLang="en-US" dirty="0" err="1" smtClean="0"/>
              <a:t>느낀점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2020.10.22 </a:t>
            </a:r>
            <a:r>
              <a:rPr lang="ko-KR" altLang="en-US" b="1" dirty="0" err="1" smtClean="0"/>
              <a:t>강법성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226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V="1">
            <a:off x="0" y="709087"/>
            <a:ext cx="12192000" cy="3246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278" y="89636"/>
            <a:ext cx="571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</a:t>
            </a:r>
            <a:r>
              <a:rPr lang="en-US" altLang="ko-KR" sz="3200" dirty="0" smtClean="0"/>
              <a:t>.API </a:t>
            </a:r>
            <a:r>
              <a:rPr lang="ko-KR" altLang="en-US" sz="3200" dirty="0" smtClean="0"/>
              <a:t>사용방법</a:t>
            </a:r>
            <a:endParaRPr lang="ko-KR" altLang="en-US" sz="3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3" y="3940990"/>
            <a:ext cx="4691855" cy="2459810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12434"/>
              </p:ext>
            </p:extLst>
          </p:nvPr>
        </p:nvGraphicFramePr>
        <p:xfrm>
          <a:off x="403223" y="792298"/>
          <a:ext cx="11537292" cy="300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9166">
                  <a:extLst>
                    <a:ext uri="{9D8B030D-6E8A-4147-A177-3AD203B41FA5}">
                      <a16:colId xmlns:a16="http://schemas.microsoft.com/office/drawing/2014/main" val="1517893625"/>
                    </a:ext>
                  </a:extLst>
                </a:gridCol>
                <a:gridCol w="9958126">
                  <a:extLst>
                    <a:ext uri="{9D8B030D-6E8A-4147-A177-3AD203B41FA5}">
                      <a16:colId xmlns:a16="http://schemas.microsoft.com/office/drawing/2014/main" val="1252564143"/>
                    </a:ext>
                  </a:extLst>
                </a:gridCol>
              </a:tblGrid>
              <a:tr h="1100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API </a:t>
                      </a:r>
                      <a:r>
                        <a:rPr lang="ko-KR" altLang="en-US" sz="1400" dirty="0" smtClean="0"/>
                        <a:t>개요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코드 중간에 </a:t>
                      </a:r>
                      <a:r>
                        <a:rPr lang="en-US" altLang="ko-KR" sz="1400" dirty="0" smtClean="0"/>
                        <a:t>“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LOG_INFO("INFO :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 필요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같이 로그기록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코드가 작동할 때 </a:t>
                      </a:r>
                      <a:r>
                        <a:rPr lang="en-US" altLang="ko-KR" sz="1400" dirty="0" smtClean="0"/>
                        <a:t>“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LOG_INFO("INFO :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 필요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로그를 만나면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로그가 작성된 파일이름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로그메세지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로그를 </a:t>
                      </a:r>
                      <a:r>
                        <a:rPr lang="ko-KR" alt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만난시간을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“.txt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만들어서 기록함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파일저장위치와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txt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파일의 </a:t>
                      </a:r>
                      <a:r>
                        <a:rPr lang="ko-KR" alt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최대크기를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지정할 수 있음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054967"/>
                  </a:ext>
                </a:extLst>
              </a:tr>
              <a:tr h="848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정책세팅방법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1. </a:t>
                      </a:r>
                      <a:r>
                        <a:rPr lang="en-US" altLang="ko-KR" sz="1400" dirty="0" err="1" smtClean="0"/>
                        <a:t>LogConfiguration</a:t>
                      </a:r>
                      <a:r>
                        <a:rPr lang="en-US" altLang="ko-KR" sz="1400" dirty="0" smtClean="0"/>
                        <a:t>&amp; </a:t>
                      </a:r>
                      <a:r>
                        <a:rPr lang="en-US" altLang="ko-KR" sz="1400" dirty="0" err="1" smtClean="0"/>
                        <a:t>config</a:t>
                      </a:r>
                      <a:r>
                        <a:rPr lang="en-US" altLang="ko-KR" sz="1400" dirty="0" smtClean="0"/>
                        <a:t>=</a:t>
                      </a:r>
                      <a:r>
                        <a:rPr lang="en-US" altLang="ko-KR" sz="1400" dirty="0" err="1" smtClean="0"/>
                        <a:t>LogConfiguration</a:t>
                      </a:r>
                      <a:r>
                        <a:rPr lang="en-US" altLang="ko-KR" sz="1400" dirty="0" smtClean="0"/>
                        <a:t>::</a:t>
                      </a:r>
                      <a:r>
                        <a:rPr lang="en-US" altLang="ko-KR" sz="1400" dirty="0" err="1" smtClean="0"/>
                        <a:t>getInstance</a:t>
                      </a:r>
                      <a:r>
                        <a:rPr lang="en-US" altLang="ko-KR" sz="1400" dirty="0" smtClean="0"/>
                        <a:t>(); </a:t>
                      </a:r>
                      <a:r>
                        <a:rPr lang="ko-KR" altLang="en-US" sz="1400" dirty="0" smtClean="0"/>
                        <a:t>→ </a:t>
                      </a:r>
                      <a:r>
                        <a:rPr lang="en-US" altLang="ko-KR" sz="1400" dirty="0" err="1" smtClean="0"/>
                        <a:t>LogCofiguration</a:t>
                      </a:r>
                      <a:r>
                        <a:rPr lang="ko-KR" altLang="en-US" sz="1400" dirty="0" smtClean="0"/>
                        <a:t>선언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2. </a:t>
                      </a:r>
                      <a:r>
                        <a:rPr lang="en-US" altLang="ko-KR" sz="1400" dirty="0" err="1" smtClean="0"/>
                        <a:t>config.SetPath</a:t>
                      </a:r>
                      <a:r>
                        <a:rPr lang="en-US" altLang="ko-KR" sz="1400" dirty="0" smtClean="0"/>
                        <a:t>(“….");  </a:t>
                      </a:r>
                      <a:r>
                        <a:rPr lang="ko-KR" altLang="en-US" sz="1400" dirty="0" smtClean="0"/>
                        <a:t>→  파일을 저장하고자 하는 위치 설정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3. </a:t>
                      </a:r>
                      <a:r>
                        <a:rPr lang="en-US" altLang="ko-KR" sz="1400" dirty="0" err="1" smtClean="0"/>
                        <a:t>config.SetMaxSize</a:t>
                      </a:r>
                      <a:r>
                        <a:rPr lang="en-US" altLang="ko-KR" sz="1400" dirty="0" smtClean="0"/>
                        <a:t>(…..)</a:t>
                      </a:r>
                      <a:r>
                        <a:rPr lang="ko-KR" altLang="en-US" sz="1400" dirty="0" smtClean="0"/>
                        <a:t> → 저장되는 파일의 최대 사이즈 설정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102440"/>
                  </a:ext>
                </a:extLst>
              </a:tr>
              <a:tr h="1052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로깅방법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1. “LOG_INFO”, ”LOG_DEBUG”, ”LOG_ERROR” </a:t>
                      </a:r>
                      <a:r>
                        <a:rPr lang="ko-KR" altLang="en-US" sz="1400" dirty="0" smtClean="0"/>
                        <a:t>레벨을 지정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괄호에 기록하고자는 내용을 작성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※</a:t>
                      </a:r>
                      <a:r>
                        <a:rPr lang="ko-KR" altLang="en-US" sz="1400" dirty="0" smtClean="0"/>
                        <a:t>예시 </a:t>
                      </a:r>
                      <a:r>
                        <a:rPr lang="en-US" altLang="ko-KR" sz="1400" dirty="0" smtClean="0"/>
                        <a:t>: LOG_INFO(“INFO</a:t>
                      </a:r>
                      <a:r>
                        <a:rPr lang="en-US" altLang="ko-KR" sz="1400" baseline="0" dirty="0" smtClean="0"/>
                        <a:t> : </a:t>
                      </a:r>
                      <a:r>
                        <a:rPr lang="ko-KR" altLang="en-US" sz="1400" baseline="0" dirty="0" smtClean="0"/>
                        <a:t>확인 필요</a:t>
                      </a:r>
                      <a:r>
                        <a:rPr lang="en-US" altLang="ko-KR" sz="1400" baseline="0" dirty="0" smtClean="0"/>
                        <a:t>”)</a:t>
                      </a:r>
                    </a:p>
                    <a:p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→ </a:t>
                      </a:r>
                      <a:r>
                        <a:rPr lang="en-US" altLang="ko-KR" sz="1400" baseline="0" dirty="0" smtClean="0"/>
                        <a:t>LOG_INFO</a:t>
                      </a:r>
                      <a:r>
                        <a:rPr lang="ko-KR" altLang="en-US" sz="1400" baseline="0" dirty="0" smtClean="0"/>
                        <a:t>레벨에서 </a:t>
                      </a:r>
                      <a:r>
                        <a:rPr lang="en-US" altLang="ko-KR" sz="1400" baseline="0" dirty="0" smtClean="0"/>
                        <a:t>“</a:t>
                      </a:r>
                      <a:r>
                        <a:rPr lang="en-US" altLang="ko-KR" sz="1400" dirty="0" smtClean="0"/>
                        <a:t>INFO</a:t>
                      </a:r>
                      <a:r>
                        <a:rPr lang="en-US" altLang="ko-KR" sz="1400" baseline="0" dirty="0" smtClean="0"/>
                        <a:t> : </a:t>
                      </a:r>
                      <a:r>
                        <a:rPr lang="ko-KR" altLang="en-US" sz="1400" baseline="0" dirty="0" smtClean="0"/>
                        <a:t>확인 필요</a:t>
                      </a:r>
                      <a:r>
                        <a:rPr lang="en-US" altLang="ko-KR" sz="1400" baseline="0" dirty="0" smtClean="0"/>
                        <a:t>”</a:t>
                      </a:r>
                      <a:r>
                        <a:rPr lang="ko-KR" altLang="en-US" sz="1400" baseline="0" dirty="0" smtClean="0"/>
                        <a:t>메시지를 남김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1427811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640" y="4327517"/>
            <a:ext cx="6238875" cy="9525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640" y="5280017"/>
            <a:ext cx="6343650" cy="1079040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 flipV="1">
            <a:off x="5114128" y="5003792"/>
            <a:ext cx="345556" cy="55245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497783" y="3940989"/>
            <a:ext cx="6646591" cy="253055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29275" y="3970425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Logging </a:t>
            </a:r>
            <a:r>
              <a:rPr lang="ko-KR" altLang="en-US" dirty="0" smtClean="0"/>
              <a:t>파일이 생성됨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58525" y="6406682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그림</a:t>
            </a:r>
            <a:r>
              <a:rPr lang="en-US" altLang="ko-KR" sz="1400" dirty="0" smtClean="0"/>
              <a:t>1. </a:t>
            </a:r>
            <a:r>
              <a:rPr lang="ko-KR" altLang="en-US" sz="1400" dirty="0" err="1" smtClean="0"/>
              <a:t>사용예제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933423" y="6465156"/>
            <a:ext cx="23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그림</a:t>
            </a:r>
            <a:r>
              <a:rPr lang="en-US" altLang="ko-KR" sz="1400" dirty="0"/>
              <a:t>2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사용결과</a:t>
            </a:r>
            <a:endParaRPr lang="ko-KR" altLang="en-US" sz="14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5701640" y="6182177"/>
            <a:ext cx="4068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857164" y="6182177"/>
            <a:ext cx="10119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1033347" y="6182177"/>
            <a:ext cx="10119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00845" y="6182177"/>
            <a:ext cx="1809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로그정보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836846" y="6194547"/>
            <a:ext cx="1809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로그기록시간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1114347" y="6194372"/>
            <a:ext cx="1809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메모내용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721187" y="5280017"/>
            <a:ext cx="3142388" cy="77788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1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51284"/>
              </p:ext>
            </p:extLst>
          </p:nvPr>
        </p:nvGraphicFramePr>
        <p:xfrm>
          <a:off x="111811" y="2749041"/>
          <a:ext cx="1744472" cy="995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4472">
                  <a:extLst>
                    <a:ext uri="{9D8B030D-6E8A-4147-A177-3AD203B41FA5}">
                      <a16:colId xmlns:a16="http://schemas.microsoft.com/office/drawing/2014/main" val="2559357811"/>
                    </a:ext>
                  </a:extLst>
                </a:gridCol>
              </a:tblGrid>
              <a:tr h="248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로깅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184500"/>
                  </a:ext>
                </a:extLst>
              </a:tr>
              <a:tr h="721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사용자가 로그를 남김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4738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06501"/>
              </p:ext>
            </p:extLst>
          </p:nvPr>
        </p:nvGraphicFramePr>
        <p:xfrm>
          <a:off x="2333773" y="2751605"/>
          <a:ext cx="2135759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5759">
                  <a:extLst>
                    <a:ext uri="{9D8B030D-6E8A-4147-A177-3AD203B41FA5}">
                      <a16:colId xmlns:a16="http://schemas.microsoft.com/office/drawing/2014/main" val="2559357811"/>
                    </a:ext>
                  </a:extLst>
                </a:gridCol>
              </a:tblGrid>
              <a:tr h="256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2.Log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Class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객체가 생성됨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184500"/>
                  </a:ext>
                </a:extLst>
              </a:tr>
              <a:tr h="106223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로그기록시간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정보를   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 Timestamp Class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로부터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</a:rPr>
                        <a:t>리턴받아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초기화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로그정보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초기화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▶로그가 생성되면서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생성자에서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 “Command”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함수 호출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4738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035648"/>
              </p:ext>
            </p:extLst>
          </p:nvPr>
        </p:nvGraphicFramePr>
        <p:xfrm>
          <a:off x="4892844" y="2751605"/>
          <a:ext cx="2229634" cy="1099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9634">
                  <a:extLst>
                    <a:ext uri="{9D8B030D-6E8A-4147-A177-3AD203B41FA5}">
                      <a16:colId xmlns:a16="http://schemas.microsoft.com/office/drawing/2014/main" val="2559357811"/>
                    </a:ext>
                  </a:extLst>
                </a:gridCol>
              </a:tblGrid>
              <a:tr h="1924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3.“Command”</a:t>
                      </a:r>
                      <a:r>
                        <a:rPr lang="ko-KR" altLang="en-US" sz="1200" dirty="0" smtClean="0"/>
                        <a:t>함수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184500"/>
                  </a:ext>
                </a:extLst>
              </a:tr>
              <a:tr h="82525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정책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파일저장위치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파일최대사이즈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를 전달받음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저장할 파일 이름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도 초기화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▶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Checkfilesize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함수 호출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4738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19963"/>
              </p:ext>
            </p:extLst>
          </p:nvPr>
        </p:nvGraphicFramePr>
        <p:xfrm>
          <a:off x="7529194" y="2755329"/>
          <a:ext cx="2091627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1627">
                  <a:extLst>
                    <a:ext uri="{9D8B030D-6E8A-4147-A177-3AD203B41FA5}">
                      <a16:colId xmlns:a16="http://schemas.microsoft.com/office/drawing/2014/main" val="2559357811"/>
                    </a:ext>
                  </a:extLst>
                </a:gridCol>
              </a:tblGrid>
              <a:tr h="1924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4.“Checkfilesize”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184500"/>
                  </a:ext>
                </a:extLst>
              </a:tr>
              <a:tr h="82525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현재 로깅하고자는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파일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(txt)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의 사이즈를 확인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파일의 사이즈가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사용자가 원하는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사이즈보다 크면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새로운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파일 생성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▶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”Write”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함수 호출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4738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95337"/>
              </p:ext>
            </p:extLst>
          </p:nvPr>
        </p:nvGraphicFramePr>
        <p:xfrm>
          <a:off x="10079185" y="2726698"/>
          <a:ext cx="197616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6162">
                  <a:extLst>
                    <a:ext uri="{9D8B030D-6E8A-4147-A177-3AD203B41FA5}">
                      <a16:colId xmlns:a16="http://schemas.microsoft.com/office/drawing/2014/main" val="2559357811"/>
                    </a:ext>
                  </a:extLst>
                </a:gridCol>
              </a:tblGrid>
              <a:tr h="2157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5.“Write”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184500"/>
                  </a:ext>
                </a:extLst>
              </a:tr>
              <a:tr h="4492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파일에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로그정보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 기록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객체가 소멸됨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47386"/>
                  </a:ext>
                </a:extLst>
              </a:tr>
            </a:tbl>
          </a:graphicData>
        </a:graphic>
      </p:graphicFrame>
      <p:sp>
        <p:nvSpPr>
          <p:cNvPr id="10" name="오른쪽 화살표 9"/>
          <p:cNvSpPr/>
          <p:nvPr/>
        </p:nvSpPr>
        <p:spPr>
          <a:xfrm flipV="1">
            <a:off x="1936581" y="2839235"/>
            <a:ext cx="345556" cy="55245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flipV="1">
            <a:off x="4511643" y="2874406"/>
            <a:ext cx="345556" cy="55245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flipV="1">
            <a:off x="7153058" y="2874406"/>
            <a:ext cx="345556" cy="55245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V="1">
            <a:off x="9677225" y="2948112"/>
            <a:ext cx="345556" cy="55245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1689" y="2150506"/>
            <a:ext cx="12088622" cy="27213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689" y="2150506"/>
            <a:ext cx="2147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</a:rPr>
              <a:t>LOG Class(</a:t>
            </a:r>
            <a:r>
              <a:rPr lang="ko-KR" altLang="en-US" sz="2000" dirty="0" smtClean="0">
                <a:solidFill>
                  <a:srgbClr val="7030A0"/>
                </a:solidFill>
              </a:rPr>
              <a:t>주축</a:t>
            </a:r>
            <a:r>
              <a:rPr lang="en-US" altLang="ko-KR" sz="2000" dirty="0" smtClean="0">
                <a:solidFill>
                  <a:srgbClr val="7030A0"/>
                </a:solidFill>
              </a:rPr>
              <a:t>)</a:t>
            </a:r>
            <a:endParaRPr lang="ko-KR" altLang="en-US" sz="2000" dirty="0">
              <a:solidFill>
                <a:srgbClr val="7030A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82227"/>
              </p:ext>
            </p:extLst>
          </p:nvPr>
        </p:nvGraphicFramePr>
        <p:xfrm>
          <a:off x="3157522" y="4971117"/>
          <a:ext cx="2252678" cy="12326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678">
                  <a:extLst>
                    <a:ext uri="{9D8B030D-6E8A-4147-A177-3AD203B41FA5}">
                      <a16:colId xmlns:a16="http://schemas.microsoft.com/office/drawing/2014/main" val="2559357811"/>
                    </a:ext>
                  </a:extLst>
                </a:gridCol>
              </a:tblGrid>
              <a:tr h="19609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 smtClean="0">
                          <a:solidFill>
                            <a:srgbClr val="7030A0"/>
                          </a:solidFill>
                        </a:rPr>
                        <a:t>LogConfiguration</a:t>
                      </a:r>
                      <a:r>
                        <a:rPr lang="en-US" altLang="ko-KR" sz="2000" dirty="0" smtClean="0">
                          <a:solidFill>
                            <a:srgbClr val="7030A0"/>
                          </a:solidFill>
                        </a:rPr>
                        <a:t> Class</a:t>
                      </a:r>
                      <a:endParaRPr lang="en-US" altLang="ko-KR" sz="20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184500"/>
                  </a:ext>
                </a:extLst>
              </a:tr>
              <a:tr h="53160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로깅시점에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결정된 정책을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결정해주고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리턴해주는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역할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4738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43070"/>
              </p:ext>
            </p:extLst>
          </p:nvPr>
        </p:nvGraphicFramePr>
        <p:xfrm>
          <a:off x="2199453" y="854686"/>
          <a:ext cx="2526719" cy="10995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6719">
                  <a:extLst>
                    <a:ext uri="{9D8B030D-6E8A-4147-A177-3AD203B41FA5}">
                      <a16:colId xmlns:a16="http://schemas.microsoft.com/office/drawing/2014/main" val="2559357811"/>
                    </a:ext>
                  </a:extLst>
                </a:gridCol>
              </a:tblGrid>
              <a:tr h="3014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smtClean="0">
                          <a:solidFill>
                            <a:srgbClr val="7030A0"/>
                          </a:solidFill>
                        </a:rPr>
                        <a:t>Time</a:t>
                      </a:r>
                      <a:r>
                        <a:rPr lang="en-US" altLang="ko-KR" sz="2000" baseline="0" dirty="0" smtClean="0">
                          <a:solidFill>
                            <a:srgbClr val="7030A0"/>
                          </a:solidFill>
                        </a:rPr>
                        <a:t>stamp</a:t>
                      </a:r>
                      <a:r>
                        <a:rPr lang="en-US" altLang="ko-KR" sz="2000" dirty="0" smtClean="0">
                          <a:solidFill>
                            <a:srgbClr val="7030A0"/>
                          </a:solidFill>
                        </a:rPr>
                        <a:t> Class</a:t>
                      </a:r>
                      <a:endParaRPr lang="en-US" altLang="ko-KR" sz="20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184500"/>
                  </a:ext>
                </a:extLst>
              </a:tr>
              <a:tr h="70328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객체가 생성되는 시점의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시간을 전달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해주는 역할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[2020.10.22_13h17min10sec]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47386"/>
                  </a:ext>
                </a:extLst>
              </a:tr>
            </a:tbl>
          </a:graphicData>
        </a:graphic>
      </p:graphicFrame>
      <p:sp>
        <p:nvSpPr>
          <p:cNvPr id="21" name="오른쪽 화살표 20"/>
          <p:cNvSpPr/>
          <p:nvPr/>
        </p:nvSpPr>
        <p:spPr>
          <a:xfrm rot="5400000" flipV="1">
            <a:off x="3096741" y="2084403"/>
            <a:ext cx="732144" cy="55245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6200000">
            <a:off x="4738938" y="4160959"/>
            <a:ext cx="968617" cy="55245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5278" y="89636"/>
            <a:ext cx="571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</a:t>
            </a:r>
            <a:r>
              <a:rPr lang="en-US" altLang="ko-KR" sz="3200" dirty="0" smtClean="0"/>
              <a:t>.</a:t>
            </a:r>
            <a:r>
              <a:rPr lang="ko-KR" altLang="en-US" sz="3200" dirty="0" err="1" smtClean="0"/>
              <a:t>클래스별</a:t>
            </a:r>
            <a:r>
              <a:rPr lang="ko-KR" altLang="en-US" sz="3200" dirty="0" smtClean="0"/>
              <a:t> 역할과 </a:t>
            </a:r>
            <a:r>
              <a:rPr lang="ko-KR" altLang="en-US" sz="3200" dirty="0" err="1" smtClean="0"/>
              <a:t>동작방법</a:t>
            </a:r>
            <a:endParaRPr lang="ko-KR" altLang="en-US" sz="3200" dirty="0"/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0" y="709087"/>
            <a:ext cx="12192000" cy="3246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0258" y="4927482"/>
            <a:ext cx="2476882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en-US" altLang="ko-KR" sz="1200" b="1" u="sng" dirty="0" smtClean="0"/>
              <a:t>config.SetPath("");</a:t>
            </a:r>
          </a:p>
          <a:p>
            <a:r>
              <a:rPr lang="en-US" altLang="ko-KR" sz="1200" dirty="0" smtClean="0"/>
              <a:t>  (</a:t>
            </a:r>
            <a:r>
              <a:rPr lang="ko-KR" altLang="en-US" sz="1200" dirty="0" smtClean="0"/>
              <a:t>파일 </a:t>
            </a:r>
            <a:r>
              <a:rPr lang="ko-KR" altLang="en-US" sz="1200" dirty="0" err="1"/>
              <a:t>저장경로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세팅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r>
              <a:rPr lang="en-US" altLang="ko-KR" sz="1200" dirty="0" smtClean="0"/>
              <a:t>2. </a:t>
            </a:r>
            <a:r>
              <a:rPr lang="en-US" altLang="ko-KR" sz="1200" b="1" u="sng" dirty="0" err="1" smtClean="0"/>
              <a:t>config.SetMaxSize</a:t>
            </a:r>
            <a:r>
              <a:rPr lang="en-US" altLang="ko-KR" sz="1200" b="1" u="sng" dirty="0" smtClean="0"/>
              <a:t>(1000);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파일 </a:t>
            </a:r>
            <a:r>
              <a:rPr lang="ko-KR" altLang="en-US" sz="1200" dirty="0"/>
              <a:t>저장 최대 사이즈 </a:t>
            </a:r>
            <a:r>
              <a:rPr lang="ko-KR" altLang="en-US" sz="1200" dirty="0" smtClean="0"/>
              <a:t>세팅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▶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LogConfiguration</a:t>
            </a:r>
            <a:r>
              <a:rPr lang="en-US" altLang="ko-KR" sz="1200" dirty="0" smtClean="0">
                <a:solidFill>
                  <a:schemeClr val="tx1"/>
                </a:solidFill>
              </a:rPr>
              <a:t> Class</a:t>
            </a:r>
            <a:r>
              <a:rPr lang="ko-KR" altLang="en-US" sz="1200" dirty="0" smtClean="0"/>
              <a:t>로 전달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 rot="5400000">
            <a:off x="645025" y="4002956"/>
            <a:ext cx="957189" cy="55245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342" y="5573916"/>
            <a:ext cx="6343650" cy="1079040"/>
          </a:xfrm>
          <a:prstGeom prst="rect">
            <a:avLst/>
          </a:prstGeom>
        </p:spPr>
      </p:pic>
      <p:cxnSp>
        <p:nvCxnSpPr>
          <p:cNvPr id="44" name="직선 연결선 43"/>
          <p:cNvCxnSpPr/>
          <p:nvPr/>
        </p:nvCxnSpPr>
        <p:spPr>
          <a:xfrm>
            <a:off x="5621342" y="6447501"/>
            <a:ext cx="4068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776866" y="6447501"/>
            <a:ext cx="10119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0953049" y="6447501"/>
            <a:ext cx="10119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20547" y="6447501"/>
            <a:ext cx="1809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로그정보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9756548" y="6459871"/>
            <a:ext cx="1809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로그기록시간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0910270" y="6459872"/>
            <a:ext cx="1809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메모내용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5499472" y="5050916"/>
            <a:ext cx="6550414" cy="1751107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499472" y="5095231"/>
            <a:ext cx="125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기록결과</a:t>
            </a:r>
            <a:endParaRPr lang="ko-KR" altLang="en-US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97" y="3248150"/>
            <a:ext cx="1697695" cy="466725"/>
          </a:xfrm>
          <a:prstGeom prst="rect">
            <a:avLst/>
          </a:prstGeom>
        </p:spPr>
      </p:pic>
      <p:sp>
        <p:nvSpPr>
          <p:cNvPr id="59" name="오른쪽 화살표 58"/>
          <p:cNvSpPr/>
          <p:nvPr/>
        </p:nvSpPr>
        <p:spPr>
          <a:xfrm>
            <a:off x="2669121" y="5113419"/>
            <a:ext cx="452159" cy="55245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73381" y="4075484"/>
            <a:ext cx="136871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정책도 결정 가능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1" name="오른쪽 화살표 60"/>
          <p:cNvSpPr/>
          <p:nvPr/>
        </p:nvSpPr>
        <p:spPr>
          <a:xfrm rot="5400000">
            <a:off x="10488921" y="4074172"/>
            <a:ext cx="1241444" cy="55245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0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V="1">
            <a:off x="0" y="709087"/>
            <a:ext cx="12192000" cy="3246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278" y="89636"/>
            <a:ext cx="802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3.Design </a:t>
            </a:r>
            <a:r>
              <a:rPr lang="en-US" altLang="ko-KR" sz="3200" dirty="0" err="1" smtClean="0"/>
              <a:t>Pattern_Singleton</a:t>
            </a:r>
            <a:r>
              <a:rPr lang="en-US" altLang="ko-KR" sz="3200" dirty="0" smtClean="0"/>
              <a:t> Pattern</a:t>
            </a:r>
            <a:endParaRPr lang="ko-KR" altLang="en-US" sz="32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60903"/>
              </p:ext>
            </p:extLst>
          </p:nvPr>
        </p:nvGraphicFramePr>
        <p:xfrm>
          <a:off x="231774" y="797116"/>
          <a:ext cx="9064626" cy="263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7480">
                  <a:extLst>
                    <a:ext uri="{9D8B030D-6E8A-4147-A177-3AD203B41FA5}">
                      <a16:colId xmlns:a16="http://schemas.microsoft.com/office/drawing/2014/main" val="1517893625"/>
                    </a:ext>
                  </a:extLst>
                </a:gridCol>
                <a:gridCol w="7607146">
                  <a:extLst>
                    <a:ext uri="{9D8B030D-6E8A-4147-A177-3AD203B41FA5}">
                      <a16:colId xmlns:a16="http://schemas.microsoft.com/office/drawing/2014/main" val="1252564143"/>
                    </a:ext>
                  </a:extLst>
                </a:gridCol>
              </a:tblGrid>
              <a:tr h="80779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패턴 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오직 한개의 객체만 만들 수 있음</a:t>
                      </a:r>
                      <a:r>
                        <a:rPr lang="en-US" altLang="ko-KR" sz="1600" dirty="0" smtClean="0"/>
                        <a:t> 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-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전역변수처럼 사용이 가능</a:t>
                      </a:r>
                      <a:endParaRPr lang="en-US" altLang="ko-KR" sz="16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어디에서도 동일한 방법으로 객체를 얻을 수 있게 하는 패턴</a:t>
                      </a:r>
                      <a:endParaRPr lang="en-US" altLang="ko-KR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102440"/>
                  </a:ext>
                </a:extLst>
              </a:tr>
              <a:tr h="74370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 smtClean="0"/>
                        <a:t>사용이유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객체가 생성되고 소멸되는 과정에서 객체가 가지고 있던 정보도 소멸되는데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600" dirty="0" smtClean="0"/>
                        <a:t>정보를 소멸하지 않고 계속 가지고 있기 위해서 사용</a:t>
                      </a:r>
                      <a:endParaRPr lang="en-US" altLang="ko-KR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063708"/>
                  </a:ext>
                </a:extLst>
              </a:tr>
              <a:tr h="10015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활용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- </a:t>
                      </a:r>
                      <a:r>
                        <a:rPr lang="en-US" altLang="ko-KR" sz="1600" dirty="0" err="1" smtClean="0"/>
                        <a:t>LogConfiguration</a:t>
                      </a:r>
                      <a:r>
                        <a:rPr lang="en-US" altLang="ko-KR" sz="1600" dirty="0" smtClean="0"/>
                        <a:t> Class</a:t>
                      </a:r>
                      <a:r>
                        <a:rPr lang="ko-KR" altLang="en-US" sz="1600" dirty="0" smtClean="0"/>
                        <a:t>를 </a:t>
                      </a:r>
                      <a:r>
                        <a:rPr lang="ko-KR" altLang="en-US" sz="1600" dirty="0" err="1" smtClean="0"/>
                        <a:t>싱글톤</a:t>
                      </a:r>
                      <a:r>
                        <a:rPr lang="ko-KR" altLang="en-US" sz="1600" dirty="0" smtClean="0"/>
                        <a:t> 패턴으로 구성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파일저장최대 사이즈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err="1" smtClean="0"/>
                        <a:t>파일저장</a:t>
                      </a:r>
                      <a:r>
                        <a:rPr lang="ko-KR" altLang="en-US" sz="1600" dirty="0" smtClean="0"/>
                        <a:t> 경로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을 </a:t>
                      </a:r>
                      <a:r>
                        <a:rPr lang="ko-KR" altLang="en-US" sz="1600" dirty="0" smtClean="0"/>
                        <a:t>계속 유지하여 전달해주는 </a:t>
                      </a:r>
                      <a:r>
                        <a:rPr lang="ko-KR" altLang="en-US" sz="1600" dirty="0" smtClean="0"/>
                        <a:t>역할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그럼 </a:t>
                      </a:r>
                      <a:r>
                        <a:rPr lang="en-US" altLang="ko-KR" sz="1600" dirty="0" smtClean="0"/>
                        <a:t>3 Singleton </a:t>
                      </a:r>
                      <a:r>
                        <a:rPr lang="ko-KR" altLang="en-US" sz="1600" dirty="0" smtClean="0"/>
                        <a:t>설명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LogConfiguration.h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에서</a:t>
                      </a:r>
                    </a:p>
                    <a:p>
                      <a:r>
                        <a:rPr lang="en-US" altLang="ko-KR" sz="1600" dirty="0" smtClean="0"/>
                        <a:t>  13~16</a:t>
                      </a:r>
                      <a:r>
                        <a:rPr lang="ko-KR" altLang="en-US" sz="1600" dirty="0" smtClean="0"/>
                        <a:t>번째 줄에서 경로와 파일최대사이즈의 관한 정보를 가지고 있음</a:t>
                      </a:r>
                      <a:endParaRPr lang="en-US" altLang="ko-KR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572810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4" y="3533775"/>
            <a:ext cx="5619750" cy="29620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5849" y="6516800"/>
            <a:ext cx="4467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그림</a:t>
            </a:r>
            <a:r>
              <a:rPr lang="en-US" altLang="ko-KR" sz="1400" dirty="0" smtClean="0"/>
              <a:t>3. Singleton </a:t>
            </a:r>
            <a:r>
              <a:rPr lang="ko-KR" altLang="en-US" sz="1400" dirty="0" smtClean="0"/>
              <a:t>설명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LogConfiguration.h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545" y="4356725"/>
            <a:ext cx="5034755" cy="21194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96101" y="4532597"/>
            <a:ext cx="4552949" cy="55323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37684" y="3564237"/>
            <a:ext cx="3887591" cy="52322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해당 부분에서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LogConfiguration</a:t>
            </a:r>
            <a:r>
              <a:rPr lang="en-US" altLang="ko-KR" sz="1400" dirty="0" smtClean="0"/>
              <a:t> Class</a:t>
            </a:r>
            <a:r>
              <a:rPr lang="ko-KR" altLang="en-US" sz="1400" dirty="0" smtClean="0"/>
              <a:t>로 부터 </a:t>
            </a:r>
            <a:r>
              <a:rPr lang="ko-KR" altLang="en-US" sz="1400" dirty="0" smtClean="0"/>
              <a:t>정책을 설정</a:t>
            </a:r>
            <a:endParaRPr lang="ko-KR" altLang="en-US" sz="1400" dirty="0"/>
          </a:p>
        </p:txBody>
      </p:sp>
      <p:cxnSp>
        <p:nvCxnSpPr>
          <p:cNvPr id="6" name="꺾인 연결선 5"/>
          <p:cNvCxnSpPr/>
          <p:nvPr/>
        </p:nvCxnSpPr>
        <p:spPr>
          <a:xfrm rot="10800000" flipV="1">
            <a:off x="7419975" y="3826631"/>
            <a:ext cx="438150" cy="6674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79171" y="6485945"/>
            <a:ext cx="3431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그림</a:t>
            </a:r>
            <a:r>
              <a:rPr lang="en-US" altLang="ko-KR" sz="1400" dirty="0" smtClean="0"/>
              <a:t>4. </a:t>
            </a:r>
            <a:r>
              <a:rPr lang="ko-KR" altLang="en-US" sz="1400" dirty="0" err="1" smtClean="0"/>
              <a:t>정책설정</a:t>
            </a:r>
            <a:r>
              <a:rPr lang="en-US" altLang="ko-KR" sz="1400" dirty="0" smtClean="0"/>
              <a:t>(main.cpp)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063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V="1">
            <a:off x="0" y="709087"/>
            <a:ext cx="12192000" cy="3246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278" y="89636"/>
            <a:ext cx="802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4.Design </a:t>
            </a:r>
            <a:r>
              <a:rPr lang="en-US" altLang="ko-KR" sz="3200" dirty="0" err="1" smtClean="0"/>
              <a:t>Pattern_State</a:t>
            </a:r>
            <a:r>
              <a:rPr lang="en-US" altLang="ko-KR" sz="3200" dirty="0" smtClean="0"/>
              <a:t> Pattern</a:t>
            </a:r>
            <a:endParaRPr lang="ko-KR" altLang="en-US" sz="32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29886"/>
              </p:ext>
            </p:extLst>
          </p:nvPr>
        </p:nvGraphicFramePr>
        <p:xfrm>
          <a:off x="231774" y="844578"/>
          <a:ext cx="9026526" cy="1906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1354">
                  <a:extLst>
                    <a:ext uri="{9D8B030D-6E8A-4147-A177-3AD203B41FA5}">
                      <a16:colId xmlns:a16="http://schemas.microsoft.com/office/drawing/2014/main" val="1517893625"/>
                    </a:ext>
                  </a:extLst>
                </a:gridCol>
                <a:gridCol w="7575172">
                  <a:extLst>
                    <a:ext uri="{9D8B030D-6E8A-4147-A177-3AD203B41FA5}">
                      <a16:colId xmlns:a16="http://schemas.microsoft.com/office/drawing/2014/main" val="1252564143"/>
                    </a:ext>
                  </a:extLst>
                </a:gridCol>
              </a:tblGrid>
              <a:tr h="4237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패턴 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객체의 상태에 따라 동작을 변경하기 위한 패턴</a:t>
                      </a:r>
                      <a:endParaRPr lang="en-US" altLang="ko-KR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102440"/>
                  </a:ext>
                </a:extLst>
              </a:tr>
              <a:tr h="7415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 smtClean="0"/>
                        <a:t>사용이유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객체가 생성되었을 때 </a:t>
                      </a: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개의 </a:t>
                      </a:r>
                      <a:r>
                        <a:rPr lang="ko-KR" altLang="en-US" sz="1600" dirty="0" err="1" smtClean="0"/>
                        <a:t>레벨상태</a:t>
                      </a:r>
                      <a:r>
                        <a:rPr lang="en-US" altLang="ko-KR" sz="1600" dirty="0" smtClean="0"/>
                        <a:t>(INFO,DEBUG,ERROR)</a:t>
                      </a:r>
                      <a:r>
                        <a:rPr lang="ko-KR" altLang="en-US" sz="1600" dirty="0" smtClean="0"/>
                        <a:t>중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600" dirty="0" smtClean="0"/>
                        <a:t>하나를 결정하여 동작을 실행하기 위함</a:t>
                      </a:r>
                      <a:endParaRPr lang="en-US" altLang="ko-KR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75623"/>
                  </a:ext>
                </a:extLst>
              </a:tr>
              <a:tr h="7415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활용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dirty="0" smtClean="0"/>
                        <a:t>- </a:t>
                      </a:r>
                      <a:r>
                        <a:rPr lang="en-US" altLang="ko-KR" sz="1600" dirty="0" err="1" smtClean="0"/>
                        <a:t>IState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struct</a:t>
                      </a:r>
                      <a:r>
                        <a:rPr lang="ko-KR" altLang="en-US" sz="1600" baseline="0" dirty="0" smtClean="0"/>
                        <a:t>를 만들어서</a:t>
                      </a:r>
                      <a:endParaRPr lang="en-US" altLang="ko-KR" sz="16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1600" dirty="0" smtClean="0"/>
                        <a:t>  상태에 따라 동작을 정의하는 인터페이스를 만들어서 구현</a:t>
                      </a:r>
                      <a:endParaRPr lang="en-US" altLang="ko-KR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063708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29" y="2869902"/>
            <a:ext cx="4219575" cy="368155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52474" y="6551454"/>
            <a:ext cx="4467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그림</a:t>
            </a:r>
            <a:r>
              <a:rPr lang="en-US" altLang="ko-KR" sz="1400" dirty="0"/>
              <a:t>5</a:t>
            </a:r>
            <a:r>
              <a:rPr lang="en-US" altLang="ko-KR" sz="1400" dirty="0" smtClean="0"/>
              <a:t>. State pattern </a:t>
            </a:r>
            <a:r>
              <a:rPr lang="ko-KR" altLang="en-US" sz="1400" dirty="0" smtClean="0"/>
              <a:t>설명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Log.h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86" y="3915933"/>
            <a:ext cx="7253288" cy="216217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238750" y="4142775"/>
            <a:ext cx="2847975" cy="18717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923158" y="3148219"/>
            <a:ext cx="6183116" cy="52322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Log</a:t>
            </a:r>
            <a:r>
              <a:rPr lang="ko-KR" altLang="en-US" sz="1400" dirty="0" err="1" smtClean="0"/>
              <a:t>생성될때</a:t>
            </a:r>
            <a:r>
              <a:rPr lang="ko-KR" altLang="en-US" sz="1400" dirty="0" smtClean="0"/>
              <a:t> 객체의 상태를 전달받음</a:t>
            </a:r>
            <a:endParaRPr lang="en-US" altLang="ko-KR" sz="1400" dirty="0" smtClean="0"/>
          </a:p>
          <a:p>
            <a:r>
              <a:rPr lang="ko-KR" altLang="en-US" sz="1400" dirty="0" smtClean="0"/>
              <a:t>객체의 상태로 </a:t>
            </a:r>
            <a:r>
              <a:rPr lang="ko-KR" altLang="en-US" sz="1400" dirty="0" err="1" smtClean="0"/>
              <a:t>로깅레</a:t>
            </a:r>
            <a:r>
              <a:rPr lang="ko-KR" altLang="en-US" sz="1400" dirty="0" err="1"/>
              <a:t>벨</a:t>
            </a:r>
            <a:r>
              <a:rPr lang="en-US" altLang="ko-KR" sz="1400" dirty="0" smtClean="0"/>
              <a:t>(</a:t>
            </a:r>
            <a:r>
              <a:rPr lang="en-US" altLang="ko-KR" sz="1400" dirty="0" smtClean="0"/>
              <a:t>“LOG_INFO”, ”LOG_DEBUG”, ”LOG_ERROR”)</a:t>
            </a:r>
            <a:r>
              <a:rPr lang="ko-KR" altLang="en-US" sz="1400" dirty="0" smtClean="0"/>
              <a:t>을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분류</a:t>
            </a:r>
            <a:endParaRPr lang="ko-KR" altLang="en-US" sz="1400" dirty="0"/>
          </a:p>
        </p:txBody>
      </p:sp>
      <p:cxnSp>
        <p:nvCxnSpPr>
          <p:cNvPr id="27" name="꺾인 연결선 26"/>
          <p:cNvCxnSpPr>
            <a:stCxn id="26" idx="1"/>
          </p:cNvCxnSpPr>
          <p:nvPr/>
        </p:nvCxnSpPr>
        <p:spPr>
          <a:xfrm rot="10800000" flipV="1">
            <a:off x="5578376" y="3409828"/>
            <a:ext cx="344783" cy="7172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57998" y="6125095"/>
            <a:ext cx="4467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그림</a:t>
            </a:r>
            <a:r>
              <a:rPr lang="en-US" altLang="ko-KR" sz="1400" dirty="0" smtClean="0"/>
              <a:t>6. State pattern </a:t>
            </a:r>
            <a:r>
              <a:rPr lang="ko-KR" altLang="en-US" sz="1400" dirty="0" smtClean="0"/>
              <a:t>활용</a:t>
            </a:r>
            <a:r>
              <a:rPr lang="en-US" altLang="ko-KR" sz="1400" dirty="0" smtClean="0"/>
              <a:t>(Log.cpp)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633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V="1">
            <a:off x="0" y="709087"/>
            <a:ext cx="12192000" cy="3246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278" y="89636"/>
            <a:ext cx="802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5.</a:t>
            </a:r>
            <a:r>
              <a:rPr lang="ko-KR" altLang="en-US" sz="3200" dirty="0" smtClean="0"/>
              <a:t>개선점 및 </a:t>
            </a:r>
            <a:r>
              <a:rPr lang="ko-KR" altLang="en-US" sz="3200" dirty="0" err="1" smtClean="0"/>
              <a:t>느낀점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592478"/>
              </p:ext>
            </p:extLst>
          </p:nvPr>
        </p:nvGraphicFramePr>
        <p:xfrm>
          <a:off x="231773" y="941811"/>
          <a:ext cx="11264901" cy="49065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1257">
                  <a:extLst>
                    <a:ext uri="{9D8B030D-6E8A-4147-A177-3AD203B41FA5}">
                      <a16:colId xmlns:a16="http://schemas.microsoft.com/office/drawing/2014/main" val="1517893625"/>
                    </a:ext>
                  </a:extLst>
                </a:gridCol>
                <a:gridCol w="9453644">
                  <a:extLst>
                    <a:ext uri="{9D8B030D-6E8A-4147-A177-3AD203B41FA5}">
                      <a16:colId xmlns:a16="http://schemas.microsoft.com/office/drawing/2014/main" val="1252564143"/>
                    </a:ext>
                  </a:extLst>
                </a:gridCol>
              </a:tblGrid>
              <a:tr h="23714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/>
                        <a:t>개선점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 1. </a:t>
                      </a:r>
                      <a:r>
                        <a:rPr lang="ko-KR" altLang="en-US" sz="1800" dirty="0" smtClean="0"/>
                        <a:t>구현에 치중 하다 보니 전체적인 코드의 틀이 최적화가 잘되어 있을까라는 의구심</a:t>
                      </a:r>
                      <a:endParaRPr lang="en-US" altLang="ko-KR" sz="1800" dirty="0" smtClean="0"/>
                    </a:p>
                    <a:p>
                      <a:r>
                        <a:rPr lang="en-US" altLang="ko-KR" sz="1800" baseline="0" dirty="0" smtClean="0"/>
                        <a:t>    </a:t>
                      </a:r>
                      <a:r>
                        <a:rPr lang="ko-KR" altLang="en-US" sz="1800" baseline="0" dirty="0" smtClean="0"/>
                        <a:t>→ </a:t>
                      </a:r>
                      <a:r>
                        <a:rPr lang="ko-KR" altLang="en-US" sz="1800" dirty="0" smtClean="0"/>
                        <a:t>구현할 때에 코드의 구조도 생각하는 힘을 향상시키자</a:t>
                      </a:r>
                      <a:endParaRPr lang="en-US" altLang="ko-KR" sz="1800" dirty="0" smtClean="0"/>
                    </a:p>
                    <a:p>
                      <a:endParaRPr lang="en-US" altLang="ko-KR" sz="1800" dirty="0" smtClean="0"/>
                    </a:p>
                    <a:p>
                      <a:r>
                        <a:rPr lang="en-US" altLang="ko-KR" sz="1800" baseline="0" dirty="0" smtClean="0"/>
                        <a:t> 2. </a:t>
                      </a:r>
                      <a:r>
                        <a:rPr lang="ko-KR" altLang="en-US" sz="1800" baseline="0" dirty="0" smtClean="0"/>
                        <a:t>정책을 좀더 다양하게 구현해보고 싶다는 생각</a:t>
                      </a:r>
                      <a:r>
                        <a:rPr lang="en-US" altLang="ko-KR" sz="1800" baseline="0" dirty="0" smtClean="0"/>
                        <a:t>   </a:t>
                      </a:r>
                    </a:p>
                    <a:p>
                      <a:r>
                        <a:rPr lang="en-US" altLang="ko-KR" sz="1800" baseline="0" dirty="0" smtClean="0"/>
                        <a:t>    </a:t>
                      </a:r>
                      <a:r>
                        <a:rPr lang="ko-KR" altLang="en-US" sz="1800" baseline="0" dirty="0" smtClean="0"/>
                        <a:t>→ 사용자 입장에서 생각하여 더 많은 기능을 제공할 수 있도록 노력하자</a:t>
                      </a:r>
                      <a:r>
                        <a:rPr lang="en-US" altLang="ko-KR" sz="1800" baseline="0" dirty="0" smtClean="0"/>
                        <a:t>.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102440"/>
                  </a:ext>
                </a:extLst>
              </a:tr>
              <a:tr h="25350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err="1" smtClean="0"/>
                        <a:t>느낀점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 1. </a:t>
                      </a:r>
                      <a:r>
                        <a:rPr lang="ko-KR" altLang="en-US" sz="1800" dirty="0" smtClean="0"/>
                        <a:t>평소 알고리즘이 코드구조에서 중요한 부분이라고 생각했는데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err="1" smtClean="0"/>
                        <a:t>디자인패턴</a:t>
                      </a:r>
                      <a:r>
                        <a:rPr lang="ko-KR" altLang="en-US" sz="1800" dirty="0" smtClean="0"/>
                        <a:t> 과목을 </a:t>
                      </a:r>
                      <a:endParaRPr lang="en-US" altLang="ko-KR" sz="1800" dirty="0" smtClean="0"/>
                    </a:p>
                    <a:p>
                      <a:r>
                        <a:rPr lang="en-US" altLang="ko-KR" sz="1800" dirty="0" smtClean="0"/>
                        <a:t>    </a:t>
                      </a:r>
                      <a:r>
                        <a:rPr lang="ko-KR" altLang="en-US" sz="1800" dirty="0" smtClean="0"/>
                        <a:t>통해서 좋은 코드 구조의 대해 익히고 사용할 수 있는 기회가 생겨서 좋았습니다</a:t>
                      </a:r>
                      <a:r>
                        <a:rPr lang="en-US" altLang="ko-KR" sz="1800" dirty="0" smtClean="0"/>
                        <a:t>.</a:t>
                      </a:r>
                    </a:p>
                    <a:p>
                      <a:r>
                        <a:rPr lang="en-US" altLang="ko-KR" sz="1800" baseline="0" dirty="0" smtClean="0"/>
                        <a:t>    </a:t>
                      </a:r>
                      <a:r>
                        <a:rPr lang="ko-KR" altLang="en-US" sz="1800" baseline="0" dirty="0" smtClean="0"/>
                        <a:t>향후에도 디자인패턴은 계속 살펴봐야하는 분야임을 느꼈습니다</a:t>
                      </a:r>
                      <a:r>
                        <a:rPr lang="en-US" altLang="ko-KR" sz="1800" baseline="0" dirty="0" smtClean="0"/>
                        <a:t>.</a:t>
                      </a:r>
                    </a:p>
                    <a:p>
                      <a:r>
                        <a:rPr lang="en-US" altLang="ko-KR" sz="1800" baseline="0" dirty="0" smtClean="0"/>
                        <a:t>  </a:t>
                      </a:r>
                    </a:p>
                    <a:p>
                      <a:r>
                        <a:rPr lang="en-US" altLang="ko-KR" sz="1800" baseline="0" dirty="0" smtClean="0"/>
                        <a:t> 2. </a:t>
                      </a:r>
                      <a:r>
                        <a:rPr lang="ko-KR" altLang="en-US" sz="1800" baseline="0" dirty="0" smtClean="0"/>
                        <a:t>객체지향이라는 말 자체에 확실히 이해하기가 어려웠는데</a:t>
                      </a:r>
                      <a:r>
                        <a:rPr lang="en-US" altLang="ko-KR" sz="1800" baseline="0" dirty="0" smtClean="0"/>
                        <a:t>, </a:t>
                      </a:r>
                    </a:p>
                    <a:p>
                      <a:r>
                        <a:rPr lang="en-US" altLang="ko-KR" sz="1800" baseline="0" dirty="0" smtClean="0"/>
                        <a:t>    </a:t>
                      </a:r>
                      <a:r>
                        <a:rPr lang="ko-KR" altLang="en-US" sz="1800" baseline="0" dirty="0" smtClean="0"/>
                        <a:t>이번에 </a:t>
                      </a:r>
                      <a:r>
                        <a:rPr lang="ko-KR" altLang="en-US" sz="1800" baseline="0" dirty="0" err="1" smtClean="0"/>
                        <a:t>로깅코드를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작성하면서 이해할 수 있는 계기가 되어서 좋았습니다</a:t>
                      </a:r>
                      <a:r>
                        <a:rPr lang="en-US" altLang="ko-KR" sz="1800" baseline="0" dirty="0" smtClean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0637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000" y="6039086"/>
            <a:ext cx="10429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감사합니다</a:t>
            </a:r>
            <a:r>
              <a:rPr lang="en-US" altLang="ko-KR" sz="2800" dirty="0" smtClean="0"/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555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667</Words>
  <Application>Microsoft Office PowerPoint</Application>
  <PresentationFormat>와이드스크린</PresentationFormat>
  <Paragraphs>122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프로젝트 결과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결과 발표</dc:title>
  <dc:creator>M</dc:creator>
  <cp:lastModifiedBy>M</cp:lastModifiedBy>
  <cp:revision>41</cp:revision>
  <dcterms:created xsi:type="dcterms:W3CDTF">2020-10-21T23:22:16Z</dcterms:created>
  <dcterms:modified xsi:type="dcterms:W3CDTF">2020-10-22T06:48:20Z</dcterms:modified>
</cp:coreProperties>
</file>