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0117384-0A56-4272-87F1-8184ABAB19A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9B6CBA-D5C7-4A1B-AC14-D39345EDD6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000" cy="639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Segoe UI Ligh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E95A582-6195-4451-94D8-C96286DB77B6}" type="datetime">
              <a:rPr b="0" lang="en-US" sz="1200" spc="-1" strike="noStrike">
                <a:solidFill>
                  <a:srgbClr val="939393"/>
                </a:solidFill>
                <a:latin typeface="Segoe UI"/>
              </a:rPr>
              <a:t>1/10/20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A2C874E-F95B-42BD-BF09-56E88EACE292}" type="slidenum">
              <a:rPr b="0" lang="en-US" sz="1200" spc="-1" strike="noStrike">
                <a:solidFill>
                  <a:srgbClr val="939393"/>
                </a:solidFill>
                <a:latin typeface="Segoe U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20800" y="70272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Segoe UI Light"/>
              </a:rPr>
              <a:t>PHÂN LOẠI LAPTOP DỰA THEO </a:t>
            </a:r>
            <a:br/>
            <a:r>
              <a:rPr b="0" lang="en-US" sz="4800" spc="-1" strike="noStrike">
                <a:solidFill>
                  <a:srgbClr val="ffffff"/>
                </a:solidFill>
                <a:latin typeface="Segoe UI Light"/>
              </a:rPr>
              <a:t>CẤU HÌNH CHO TRƯỚC</a:t>
            </a:r>
            <a:endParaRPr b="0" lang="en-US" sz="4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55720" y="3204720"/>
            <a:ext cx="9582480" cy="211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Segoe UI Light"/>
              </a:rPr>
              <a:t>Thành viên: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ffffff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Segoe UI Light"/>
              </a:rPr>
              <a:t>1612001 – Hoàng Dân An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ffffff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Segoe UI Light"/>
              </a:rPr>
              <a:t>1612165 – Nguyễn Đào Vinh Hải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Feature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39640" y="1435680"/>
            <a:ext cx="11027880" cy="397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400" spc="-1" strike="noStrike">
                <a:solidFill>
                  <a:srgbClr val="404040"/>
                </a:solidFill>
                <a:latin typeface="Segoe UI"/>
              </a:rPr>
              <a:t>-Sau khi vẽ các biểu nhóm quyết định bỏ những feature của bài toán đó là:</a:t>
            </a:r>
            <a:endParaRPr b="0" lang="en-US" sz="14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4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en-US" sz="1400" spc="-1" strike="noStrike">
                <a:solidFill>
                  <a:srgbClr val="404040"/>
                </a:solidFill>
                <a:latin typeface="Segoe UI"/>
              </a:rPr>
              <a:t>- Battery vì khá nhiều giá trị phức tạp và không cần thiết cho phân lớp laptop</a:t>
            </a:r>
            <a:endParaRPr b="0" lang="en-US" sz="14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4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en-US" sz="1400" spc="-1" strike="noStrike">
                <a:solidFill>
                  <a:srgbClr val="404040"/>
                </a:solidFill>
                <a:latin typeface="Segoe UI"/>
              </a:rPr>
              <a:t>- Cột keyboard light bỏ ra vì có quá nhiều giá trị thiếu</a:t>
            </a:r>
            <a:endParaRPr b="0" lang="en-US" sz="14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4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en-US" sz="1400" spc="-1" strike="noStrike">
                <a:solidFill>
                  <a:srgbClr val="404040"/>
                </a:solidFill>
                <a:latin typeface="Segoe UI"/>
              </a:rPr>
              <a:t>- Ở cột độ phân giải, ta có quá nhiều giá trị thiếu, giá trị có thì độ phân giải khác cao, nên ta sẽ quyết định bỏ cột này đi</a:t>
            </a:r>
            <a:endParaRPr b="0" lang="en-US" sz="14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Feature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131" name="Group 2"/>
          <p:cNvGrpSpPr/>
          <p:nvPr/>
        </p:nvGrpSpPr>
        <p:grpSpPr>
          <a:xfrm>
            <a:off x="3653640" y="1573920"/>
            <a:ext cx="4884480" cy="4786200"/>
            <a:chOff x="3653640" y="1573920"/>
            <a:chExt cx="4884480" cy="4786200"/>
          </a:xfrm>
        </p:grpSpPr>
        <p:sp>
          <p:nvSpPr>
            <p:cNvPr id="132" name="CustomShape 3"/>
            <p:cNvSpPr/>
            <p:nvPr/>
          </p:nvSpPr>
          <p:spPr>
            <a:xfrm>
              <a:off x="5363280" y="3333600"/>
              <a:ext cx="1465200" cy="14652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42920" rIns="71280" tIns="142920" bIns="14256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US" sz="2800" spc="-1" strike="noStrike">
                  <a:solidFill>
                    <a:srgbClr val="ffffff"/>
                  </a:solidFill>
                  <a:latin typeface="Segoe UI"/>
                </a:rPr>
                <a:t>Feature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33" name="CustomShape 4"/>
            <p:cNvSpPr/>
            <p:nvPr/>
          </p:nvSpPr>
          <p:spPr>
            <a:xfrm rot="16200000">
              <a:off x="5707440" y="2944800"/>
              <a:ext cx="777240" cy="360"/>
            </a:xfrm>
            <a:custGeom>
              <a:avLst/>
              <a:gdLst/>
              <a:ahLst/>
              <a:rect l="l" t="t" r="r" b="b"/>
              <a:pathLst>
                <a:path w="777618" h="0">
                  <a:moveTo>
                    <a:pt x="0" y="0"/>
                  </a:moveTo>
                  <a:lnTo>
                    <a:pt x="777618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5604840" y="1573920"/>
              <a:ext cx="981720" cy="9817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8480" rIns="30600" tIns="78480" bIns="7848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US" sz="1200" spc="-1" strike="noStrike">
                  <a:solidFill>
                    <a:srgbClr val="ffffff"/>
                  </a:solidFill>
                  <a:latin typeface="Segoe UI"/>
                </a:rPr>
                <a:t>cpu_name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35" name="CustomShape 6"/>
            <p:cNvSpPr/>
            <p:nvPr/>
          </p:nvSpPr>
          <p:spPr>
            <a:xfrm rot="19285800">
              <a:off x="6781320" y="3345840"/>
              <a:ext cx="435600" cy="360"/>
            </a:xfrm>
            <a:custGeom>
              <a:avLst/>
              <a:gdLst/>
              <a:ahLst/>
              <a:rect l="l" t="t" r="r" b="b"/>
              <a:pathLst>
                <a:path w="436113" h="0">
                  <a:moveTo>
                    <a:pt x="0" y="0"/>
                  </a:moveTo>
                  <a:lnTo>
                    <a:pt x="436113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6" name="CustomShape 7"/>
            <p:cNvSpPr/>
            <p:nvPr/>
          </p:nvSpPr>
          <p:spPr>
            <a:xfrm>
              <a:off x="7169760" y="2327400"/>
              <a:ext cx="981720" cy="9817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8480" rIns="30600" tIns="78480" bIns="7848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US" sz="1200" spc="-1" strike="noStrike">
                  <a:solidFill>
                    <a:srgbClr val="ffffff"/>
                  </a:solidFill>
                  <a:latin typeface="Segoe UI"/>
                </a:rPr>
                <a:t>cpu_name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37" name="CustomShape 8"/>
            <p:cNvSpPr/>
            <p:nvPr/>
          </p:nvSpPr>
          <p:spPr>
            <a:xfrm rot="771600">
              <a:off x="6819120" y="4316400"/>
              <a:ext cx="745920" cy="360"/>
            </a:xfrm>
            <a:custGeom>
              <a:avLst/>
              <a:gdLst/>
              <a:ahLst/>
              <a:rect l="l" t="t" r="r" b="b"/>
              <a:pathLst>
                <a:path w="746146" h="0">
                  <a:moveTo>
                    <a:pt x="0" y="0"/>
                  </a:moveTo>
                  <a:lnTo>
                    <a:pt x="746146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7556400" y="4020480"/>
              <a:ext cx="981720" cy="9817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8480" rIns="30600" tIns="78480" bIns="7848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US" sz="1200" spc="-1" strike="noStrike">
                  <a:solidFill>
                    <a:srgbClr val="ffffff"/>
                  </a:solidFill>
                  <a:latin typeface="Segoe UI"/>
                </a:rPr>
                <a:t>disk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39" name="CustomShape 10"/>
            <p:cNvSpPr/>
            <p:nvPr/>
          </p:nvSpPr>
          <p:spPr>
            <a:xfrm rot="3858000">
              <a:off x="6266880" y="5088240"/>
              <a:ext cx="642600" cy="360"/>
            </a:xfrm>
            <a:custGeom>
              <a:avLst/>
              <a:gdLst/>
              <a:ahLst/>
              <a:rect l="l" t="t" r="r" b="b"/>
              <a:pathLst>
                <a:path w="643100" h="0">
                  <a:moveTo>
                    <a:pt x="0" y="0"/>
                  </a:moveTo>
                  <a:lnTo>
                    <a:pt x="643100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6473520" y="5378400"/>
              <a:ext cx="981720" cy="9817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8480" rIns="30600" tIns="78480" bIns="7848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US" sz="1200" spc="-1" strike="noStrike">
                  <a:solidFill>
                    <a:srgbClr val="ffffff"/>
                  </a:solidFill>
                  <a:latin typeface="Segoe UI"/>
                </a:rPr>
                <a:t>Ram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1" name="CustomShape 12"/>
            <p:cNvSpPr/>
            <p:nvPr/>
          </p:nvSpPr>
          <p:spPr>
            <a:xfrm rot="6942600">
              <a:off x="5281920" y="5088240"/>
              <a:ext cx="642600" cy="360"/>
            </a:xfrm>
            <a:custGeom>
              <a:avLst/>
              <a:gdLst/>
              <a:ahLst/>
              <a:rect l="l" t="t" r="r" b="b"/>
              <a:pathLst>
                <a:path w="643100" h="0">
                  <a:moveTo>
                    <a:pt x="0" y="0"/>
                  </a:moveTo>
                  <a:lnTo>
                    <a:pt x="643100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2" name="CustomShape 13"/>
            <p:cNvSpPr/>
            <p:nvPr/>
          </p:nvSpPr>
          <p:spPr>
            <a:xfrm>
              <a:off x="4736520" y="5378400"/>
              <a:ext cx="981720" cy="9817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8480" rIns="30600" tIns="78480" bIns="7848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US" sz="1200" spc="-1" strike="noStrike">
                  <a:solidFill>
                    <a:srgbClr val="ffffff"/>
                  </a:solidFill>
                  <a:latin typeface="Segoe UI"/>
                </a:rPr>
                <a:t>Graphic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" name="CustomShape 14"/>
            <p:cNvSpPr/>
            <p:nvPr/>
          </p:nvSpPr>
          <p:spPr>
            <a:xfrm rot="10028400">
              <a:off x="4626360" y="4316040"/>
              <a:ext cx="745920" cy="360"/>
            </a:xfrm>
            <a:custGeom>
              <a:avLst/>
              <a:gdLst/>
              <a:ahLst/>
              <a:rect l="l" t="t" r="r" b="b"/>
              <a:pathLst>
                <a:path w="746146" h="0">
                  <a:moveTo>
                    <a:pt x="0" y="0"/>
                  </a:moveTo>
                  <a:lnTo>
                    <a:pt x="746146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4" name="CustomShape 15"/>
            <p:cNvSpPr/>
            <p:nvPr/>
          </p:nvSpPr>
          <p:spPr>
            <a:xfrm>
              <a:off x="3653640" y="4020480"/>
              <a:ext cx="981720" cy="9817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8480" rIns="30600" tIns="78480" bIns="7848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US" sz="1200" spc="-1" strike="noStrike">
                  <a:solidFill>
                    <a:srgbClr val="ffffff"/>
                  </a:solidFill>
                  <a:latin typeface="Segoe UI"/>
                </a:rPr>
                <a:t>ssd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5" name="CustomShape 16"/>
            <p:cNvSpPr/>
            <p:nvPr/>
          </p:nvSpPr>
          <p:spPr>
            <a:xfrm rot="13114200">
              <a:off x="4975200" y="3345480"/>
              <a:ext cx="435600" cy="360"/>
            </a:xfrm>
            <a:custGeom>
              <a:avLst/>
              <a:gdLst/>
              <a:ahLst/>
              <a:rect l="l" t="t" r="r" b="b"/>
              <a:pathLst>
                <a:path w="436113" h="0">
                  <a:moveTo>
                    <a:pt x="0" y="0"/>
                  </a:moveTo>
                  <a:lnTo>
                    <a:pt x="436113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6" name="CustomShape 17"/>
            <p:cNvSpPr/>
            <p:nvPr/>
          </p:nvSpPr>
          <p:spPr>
            <a:xfrm>
              <a:off x="4040280" y="2327400"/>
              <a:ext cx="981720" cy="9817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8480" rIns="30600" tIns="78480" bIns="7848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US" sz="1200" spc="-1" strike="noStrike">
                  <a:solidFill>
                    <a:srgbClr val="ffffff"/>
                  </a:solidFill>
                  <a:latin typeface="Segoe UI"/>
                </a:rPr>
                <a:t>weight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147" name="Group 1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Tiền xử lí dữ liệu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49" name="Content Placeholder 4" descr=""/>
          <p:cNvPicPr/>
          <p:nvPr/>
        </p:nvPicPr>
        <p:blipFill>
          <a:blip r:embed="rId1"/>
          <a:stretch/>
        </p:blipFill>
        <p:spPr>
          <a:xfrm>
            <a:off x="798840" y="1351080"/>
            <a:ext cx="10776960" cy="496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Tiền xử lí dữ liệu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51" name="Content Placeholder 4" descr=""/>
          <p:cNvPicPr/>
          <p:nvPr/>
        </p:nvPicPr>
        <p:blipFill>
          <a:blip r:embed="rId1"/>
          <a:stretch/>
        </p:blipFill>
        <p:spPr>
          <a:xfrm>
            <a:off x="2251080" y="2385720"/>
            <a:ext cx="7689600" cy="364716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521280" y="1552320"/>
            <a:ext cx="921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Sau khi xử lí nhóm group lại laptop bị trùng và có được dataframe như sau: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Bài toán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39640" y="1435680"/>
            <a:ext cx="10974600" cy="397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Segoe UI"/>
              </a:rPr>
              <a:t>Bài toán của nhóm đó là phân loại laptop với multi-label.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Segoe UI"/>
              </a:rPr>
              <a:t>Input: Là gồm các feature là X và Y là label của các feature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Segoe UI"/>
              </a:rPr>
              <a:t>Output: Hàm f tìm được sau khi phân lớp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Bài toán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69160" y="1371600"/>
            <a:ext cx="7934760" cy="429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THUẬT TOÁN</a:t>
            </a:r>
            <a:endParaRPr b="1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Vì bài toán này, laptop sẽ có thể đồng thời nằm ở 2-3 phân lớp khác nên đây là bài toán multi-class classification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Ta sẽ khảo sát 5 thuật toán multi-class: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LinearRegression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LinearSVC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PassiveAggressiveClassifier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SGDClassifier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MultinomialNB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Bài toán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40080" y="1828800"/>
            <a:ext cx="9069120" cy="4754880"/>
          </a:xfrm>
          <a:prstGeom prst="rect">
            <a:avLst/>
          </a:prstGeom>
          <a:ln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631440" y="1280160"/>
            <a:ext cx="8238240" cy="132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Kết quả khảo sát (độ lỗi trên bộ test)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22960" y="638280"/>
            <a:ext cx="301752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KIỂM TRA TAY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40080" y="1371600"/>
            <a:ext cx="5943600" cy="463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Motivation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39640" y="1435680"/>
            <a:ext cx="10983240" cy="397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Segoe UI"/>
              </a:rPr>
              <a:t>- Giúp phân loại các laptop ví dụ như laptop gaming, laptop đồ họa, laptop văn phòng học tập.</a:t>
            </a:r>
            <a:endParaRPr b="0" lang="en-US" sz="16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1359360" y="2548080"/>
            <a:ext cx="2599920" cy="175212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2"/>
          <a:stretch/>
        </p:blipFill>
        <p:spPr>
          <a:xfrm>
            <a:off x="4686480" y="2619360"/>
            <a:ext cx="2819160" cy="168084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3"/>
          <a:stretch/>
        </p:blipFill>
        <p:spPr>
          <a:xfrm>
            <a:off x="8085600" y="2548080"/>
            <a:ext cx="2857320" cy="17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Collect Data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02560" y="2027520"/>
            <a:ext cx="3177720" cy="1461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egoe UI"/>
              </a:rPr>
              <a:t>Collect Data from website: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egoe UI"/>
              </a:rPr>
              <a:t>Thegioididong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egoe UI"/>
              </a:rPr>
              <a:t>NguyenKim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egoe UI"/>
              </a:rPr>
              <a:t>PhongVu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906520" y="2304720"/>
            <a:ext cx="3177720" cy="639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egoe UI"/>
              </a:rPr>
              <a:t>Import data collected to file CSV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 flipV="1">
            <a:off x="4581000" y="2626920"/>
            <a:ext cx="132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402560" y="3719880"/>
            <a:ext cx="93301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Nhóm sử dụng những phương pháp để lấy dữ liệu: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Crawl bot, parse html.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Dữ liệu nhóm thu thập được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Phong Vũ: 60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Thegioididong: 252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Nguyễn Kim: 278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Dữ liệu đã gán nhãn.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Collect data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87640" y="5544000"/>
            <a:ext cx="4416120" cy="37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Biểu đồ về laptop phân loại theo nhu cầu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2145240" y="1314000"/>
            <a:ext cx="7420680" cy="41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Collect data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3278520" y="1457640"/>
            <a:ext cx="5634720" cy="372636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887640" y="5214960"/>
            <a:ext cx="4416120" cy="37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Biểu đồ về dung lượng RAM của laptop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Collect data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252800" y="5191920"/>
            <a:ext cx="4416120" cy="37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Biểu đồ về battery của laptop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826560" y="1734480"/>
            <a:ext cx="5269320" cy="3480120"/>
          </a:xfrm>
          <a:prstGeom prst="rect">
            <a:avLst/>
          </a:prstGeom>
          <a:ln>
            <a:noFill/>
          </a:ln>
        </p:spPr>
      </p:pic>
      <p:pic>
        <p:nvPicPr>
          <p:cNvPr id="113" name="Picture 4" descr=""/>
          <p:cNvPicPr/>
          <p:nvPr/>
        </p:nvPicPr>
        <p:blipFill>
          <a:blip r:embed="rId2"/>
          <a:stretch/>
        </p:blipFill>
        <p:spPr>
          <a:xfrm>
            <a:off x="6095880" y="1734480"/>
            <a:ext cx="5269320" cy="34844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6522480" y="5232600"/>
            <a:ext cx="441612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Biểu đồ về keyboardlight của laptop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Collect data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252800" y="5191920"/>
            <a:ext cx="4416120" cy="37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Biểu đồ về dung lượng của laptop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522480" y="5232600"/>
            <a:ext cx="441612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Biểu đồ về weight của laptop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675440" y="1798200"/>
            <a:ext cx="3571560" cy="3619080"/>
          </a:xfrm>
          <a:prstGeom prst="rect">
            <a:avLst/>
          </a:prstGeom>
          <a:ln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5728320" y="1691640"/>
            <a:ext cx="5484600" cy="347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Collect data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101240" y="4980960"/>
            <a:ext cx="4416120" cy="37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Biểu đồ về resolution của laptop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22480" y="4993200"/>
            <a:ext cx="441612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Biểu đồ về RAM của laptop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826560" y="1691640"/>
            <a:ext cx="4965480" cy="3149280"/>
          </a:xfrm>
          <a:prstGeom prst="rect">
            <a:avLst/>
          </a:prstGeom>
          <a:ln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6095880" y="1735920"/>
            <a:ext cx="4842720" cy="320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Collect data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003680" y="3058200"/>
            <a:ext cx="4416120" cy="37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Biểu đồ về graphic của laptop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5237640" y="1262520"/>
            <a:ext cx="5852520" cy="530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24</TotalTime>
  <Application>LibreOffice/6.0.7.3$Linux_X86_64 LibreOffice_project/00m0$Build-3</Application>
  <Words>357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2020-01-10T09:04:51Z</dcterms:created>
  <dc:creator/>
  <dc:description/>
  <dc:language>en-US</dc:language>
  <cp:lastModifiedBy/>
  <dcterms:modified xsi:type="dcterms:W3CDTF">2020-01-10T23:50:40Z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