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620360" y="1600200"/>
            <a:ext cx="5902200" cy="47088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620360" y="1600200"/>
            <a:ext cx="590220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620360" y="1600200"/>
            <a:ext cx="5902200" cy="47088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620360" y="1600200"/>
            <a:ext cx="5902200" cy="4708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bcbcbc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11/30/15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C057A971-70D2-4346-BFE9-B4007EF5A535}" type="slidenum">
              <a:rPr lang="en-US" sz="1200" spc="-1" strike="noStrike">
                <a:solidFill>
                  <a:srgbClr val="bcbcbc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ubTitle"/>
          </p:nvPr>
        </p:nvSpPr>
        <p:spPr>
          <a:xfrm>
            <a:off x="1371600" y="333180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Click to edit Master subtitle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Book Antiqu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pc="-1">
                <a:latin typeface="Book Antiqu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Book Antiqu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Book Antiqu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Book Antiqu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Book Antiqua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Book Antiqu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Sixth Outline Level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Seventh Outline LevelClick to edit Master text styles</a:t>
            </a:r>
            <a:endParaRPr/>
          </a:p>
          <a:p>
            <a:pPr lvl="1" marL="868680" indent="-282960">
              <a:lnSpc>
                <a:spcPct val="100000"/>
              </a:lnSpc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Second level</a:t>
            </a:r>
            <a:endParaRPr/>
          </a:p>
          <a:p>
            <a:pPr lvl="2" marL="1134000" indent="-228240">
              <a:lnSpc>
                <a:spcPct val="100000"/>
              </a:lnSpc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Third level</a:t>
            </a:r>
            <a:endParaRPr/>
          </a:p>
          <a:p>
            <a:pPr lvl="3" marL="1353240" indent="-182520">
              <a:lnSpc>
                <a:spcPct val="100000"/>
              </a:lnSpc>
              <a:buClr>
                <a:srgbClr val="ffffff"/>
              </a:buClr>
              <a:buFont typeface="Wingdings 3" charset="2"/>
              <a:buChar char="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Fourth level</a:t>
            </a:r>
            <a:endParaRPr/>
          </a:p>
          <a:p>
            <a:pPr lvl="4" marL="1545480" indent="-182520">
              <a:lnSpc>
                <a:spcPct val="100000"/>
              </a:lnSpc>
              <a:buClr>
                <a:srgbClr val="ffffff"/>
              </a:buClr>
              <a:buFont typeface="Wingdings 2" charset="2"/>
              <a:buChar char=""/>
            </a:pPr>
            <a:r>
              <a:rPr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bcbcbc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11/30/15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/>
          <a:p>
            <a:pPr algn="r">
              <a:lnSpc>
                <a:spcPct val="100000"/>
              </a:lnSpc>
            </a:pPr>
            <a:fld id="{BFF6917B-19C5-461C-9007-F11D7EBE4E4F}" type="slidenum">
              <a:rPr lang="en-US" sz="1200" spc="-1" strike="noStrike">
                <a:solidFill>
                  <a:srgbClr val="bcbcbc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98320" y="152280"/>
            <a:ext cx="7772040" cy="101232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/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Email Spam Filtering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143000" y="1523880"/>
            <a:ext cx="70099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By Nathan Wikle, Valerie Free, Chris To</a:t>
            </a:r>
            <a:endParaRPr/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2743200" y="2362320"/>
            <a:ext cx="3482280" cy="385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Our Topic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Spam filter for emails using Naïve Bayes classifiers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Goal: to create a program that can classify an input email as spam or “ham”</a:t>
            </a: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1447920" y="3429000"/>
            <a:ext cx="2844360" cy="2844360"/>
          </a:xfrm>
          <a:prstGeom prst="rect">
            <a:avLst/>
          </a:prstGeom>
          <a:ln>
            <a:noFill/>
          </a:ln>
        </p:spPr>
      </p:pic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4888440" y="3861720"/>
            <a:ext cx="2518560" cy="190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Why Spam Filtering?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Spam filtering is an important process implemented by all modern email providers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Easy enough to develop an effective spam filter for the scope of this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3124080" y="2743200"/>
            <a:ext cx="2437920" cy="16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Background: Naïve Bayes Classifiers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Classifiers are models that assign labels to instances of the problem; in our case, labeling emails as spam or “ham”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Naïve Bayes is a technique for constructing such classifiers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Called “naïve” because it makes strong assumptions about independence of values of features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Is quite effective with some real-world classification problems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Basic Algorithm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Use large training set of emails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Count how many times each word appears in spam and how many times it appears in “ham”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Calculate probability that individual word is associated with spam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Use Multinomial Naïve Bayes Boolean calculation to determine whether an input email is spam, based on probabilities of individual words found in email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Multinomial Naive Bayes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Represent each message as a vector, 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x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= &lt;x_1, …, x_m&gt;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Consider two classes: spam and ham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Classify message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x</a:t>
            </a: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as spam if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p(c_s) prod{p(x_i|c_s)^x_i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&gt; p(c_h) prod{p(x_i|c_h)^x_i,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where p(x_i|c) = (1 + N_{x_i,c})/(m+N_c).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Results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After training on the entire 33000 emails in Enron, here's the performance at looking at a subset of Ling.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Spam: 0.8958333333333334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Ham:  0.8672199170124482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It adapts fairly quickly, however, after only looking at about 300 of the Ling corpus.  The results on the same Ling subset afterwards are: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Spam: 0.9166666666666666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Ham:  0.9543568464730291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And after training on both entire Enron and Ling corpuses (2900), we get almost perfect results after only a few additional emails.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Spam: 0.9791666666666666</a:t>
            </a:r>
            <a:endParaRPr/>
          </a:p>
          <a:p>
            <a:pPr marL="548640" indent="-411120">
              <a:lnSpc>
                <a:spcPct val="10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Ham:  0.995850622406639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215</TotalTime>
  <Application>LibreOffice/5.0.2.2$MacOSX_X86_64 LibreOffice_project/37b43f919e4de5eeaca9b9755ed688758a8251fe</Application>
  <Paragraphs>32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2015-11-30T02:32:49Z</dcterms:created>
  <dc:creator>Valerie</dc:creator>
  <dc:language>en-US</dc:language>
  <dcterms:modified xsi:type="dcterms:W3CDTF">2015-11-30T09:16:10Z</dcterms:modified>
  <cp:revision>7</cp:revision>
  <dc:title>Spam Filtering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