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0" r:id="rId3"/>
    <p:sldId id="285" r:id="rId4"/>
    <p:sldId id="269" r:id="rId5"/>
    <p:sldId id="257" r:id="rId6"/>
    <p:sldId id="258" r:id="rId7"/>
    <p:sldId id="262" r:id="rId8"/>
    <p:sldId id="259" r:id="rId9"/>
    <p:sldId id="261" r:id="rId10"/>
    <p:sldId id="263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5" r:id="rId27"/>
    <p:sldId id="266" r:id="rId28"/>
    <p:sldId id="268" r:id="rId29"/>
    <p:sldId id="267" r:id="rId30"/>
    <p:sldId id="260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91"/>
  </p:normalViewPr>
  <p:slideViewPr>
    <p:cSldViewPr snapToGrid="0">
      <p:cViewPr varScale="1">
        <p:scale>
          <a:sx n="103" d="100"/>
          <a:sy n="103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96F4-7832-C644-96B3-F17E92643BAE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DA67E-1737-674D-BB28-B91613EC2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6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1BFA7-D615-CB4C-807A-37112223E5A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706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1BFA7-D615-CB4C-807A-37112223E5A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97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67E-1737-674D-BB28-B91613EC28A8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6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29BAD-7AD2-D68D-86BF-7EB68BE57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A6A697-7183-8437-A991-7C708782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D4F9D-1A14-F4EC-CF14-546CB433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BE76-1DA1-2F04-B085-555E54C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C093E-BD38-346C-4A08-8E77F19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22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326A8-848F-E3FB-8998-36292E03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643F1-88C4-53B2-C5EB-9B620BE1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E3D39-6F70-10E7-21A5-1F3C32CB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6BC27-6684-3F17-9B02-7AE82E2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E2623-FFB5-69FB-6AE4-A9D2B010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C5A05-0ED1-AFD1-17BC-F58A5FA6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1020C-BD2F-4D61-4832-C783150F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0CCE7-1475-81F0-8FFE-354B867F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14256-2FA1-2269-FDAA-105A7210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60E0-697C-7989-4824-71E3CBF8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3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4EDE7-0B57-1C05-E085-26644808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9DDC1-3D20-F9C5-D842-7F5AB156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DA022-8C3E-648D-8DB3-8DE5DCC2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BB35-7C44-209E-FC9F-783093F4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70B96-A71E-7D67-B52D-20873FAD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64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457E-0D88-52E2-5D4A-02236C22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73D63-DEF3-E4EA-1D21-11A2D52B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59C33-937C-EB40-751B-D9382B49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3F5A9-09C6-03A9-5B1C-120F31FF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C5603-9941-4EEF-6790-FD95C6AC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80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EE024-9276-51DE-1E32-DC5EE85D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861D-5529-BBF3-D4B5-78E23FA7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E869E-F370-59DF-CFA4-3863FBD3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D9BCF-99DD-4800-FDDE-B924FF1B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BEEF1-4DB6-E79A-CC85-24FD9A5C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8CDEF-841F-3644-ABB4-747B131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7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2EECC-3910-A7C1-B1BF-6D696FE0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F9029-859C-D415-A876-77B89012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16C3C-5135-E138-329F-6CD22814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1CFF8-1F20-8CDA-E359-E97216B6F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F470BA-1B38-DA54-5A65-16AAEB86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A8504-3A2B-A598-A3C2-B70891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BE572-F565-8574-2B46-420864DD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29FA5-5BCA-3780-117A-76E4C89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15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02F8D-DB27-472E-768E-8CC6AB2B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82F2E2-C52B-4C98-B3C4-ECE3AB4C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3CB87-5CDF-E38F-0063-BC1D367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FA2CB-4036-E6AD-A6F4-BEAE5C6F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320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B8928-86DC-B2A3-7D77-285516D3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24A3D5-8A0E-33EB-58B8-AC3F9DBE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F404F2-CBFD-8B51-04D4-D5E8F5BF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7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DF86-A9D8-9E66-AEB6-B996E68C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8C05E-4C79-44CC-D342-92FFA242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BF5AC-A6B3-CB84-F106-4C2E7733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D853E-5BE6-7DBF-2D48-E582DB38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60D84-C06E-6142-531F-E0D755DF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5D64-9467-49EA-2748-0C19A375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793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3C2C-A3DB-EB53-F94D-D2686091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7429EF-953B-CF26-5A27-3F2F649F8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61329-6393-4174-FC22-851DBF9A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071ED-5C5C-DF77-77AB-2EB829BF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C571F-E07C-482D-6087-0B8A07C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88A43-1A4C-F3FF-59B4-D80AE1A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27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531B13-83A5-F869-DCE4-19D58ADE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8C407-C2C0-52D1-BBA1-261F5039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68025-383A-8476-BB32-F9831A59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311C-69C9-A448-872B-0E52B3DC3DC5}" type="datetimeFigureOut">
              <a:rPr kumimoji="1" lang="ko-Kore-KR" altLang="en-US" smtClean="0"/>
              <a:t>2023. 8. 24.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C258F-7382-3EC5-C1AF-AB113004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42EAD-CA45-3498-88FF-5F6E86F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6CBE-5EC8-2542-9895-23EC3DEFED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52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etherscan.io/address/0x65071363538824F18A0261200843F03f7293757a#code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wri/shell-solidity-v1/blob/master/Shell_White_Paper_v1.0.pdf" TargetMode="External"/><Relationship Id="rId2" Type="http://schemas.openxmlformats.org/officeDocument/2006/relationships/hyperlink" Target="https://consensys.io/diligence/audits/2020/06/shell-protocol/shell-protocol-audit-2020-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centre-blog/designing-an-upgradeable-ethereum-contract-3d850f637794%5bUSD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hellprotocol@48dac1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755471-4417-F161-87B5-31C5FD160060}"/>
              </a:ext>
            </a:extLst>
          </p:cNvPr>
          <p:cNvSpPr txBox="1">
            <a:spLocks/>
          </p:cNvSpPr>
          <p:nvPr/>
        </p:nvSpPr>
        <p:spPr>
          <a:xfrm>
            <a:off x="838200" y="2494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/>
              <a:t>DFX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Finance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8B2E4-6FF1-E2CC-907C-8D55F87F08E7}"/>
              </a:ext>
            </a:extLst>
          </p:cNvPr>
          <p:cNvSpPr txBox="1"/>
          <p:nvPr/>
        </p:nvSpPr>
        <p:spPr>
          <a:xfrm>
            <a:off x="5255866" y="47849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오익준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이예범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857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D29BC-2BC0-EC39-BF2D-CB827A3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ex) </a:t>
            </a:r>
            <a:r>
              <a:rPr kumimoji="1" lang="en-US" altLang="ko-Kore-KR" dirty="0" err="1"/>
              <a:t>EursToUsdAssimilator.sol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36076-1DC1-D5CB-AB69-DB5FEC2E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9" y="1542906"/>
            <a:ext cx="7772400" cy="2356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1F9826-38DA-7FD6-A05A-A0679040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19" y="4042445"/>
            <a:ext cx="7772400" cy="25415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771545-7886-A2D1-E493-D00E21DB3A00}"/>
              </a:ext>
            </a:extLst>
          </p:cNvPr>
          <p:cNvSpPr/>
          <p:nvPr/>
        </p:nvSpPr>
        <p:spPr>
          <a:xfrm>
            <a:off x="1237673" y="3205018"/>
            <a:ext cx="7352145" cy="618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118C39-22BC-5A88-C55C-1D81E9ECE476}"/>
              </a:ext>
            </a:extLst>
          </p:cNvPr>
          <p:cNvSpPr/>
          <p:nvPr/>
        </p:nvSpPr>
        <p:spPr>
          <a:xfrm>
            <a:off x="2881745" y="4414982"/>
            <a:ext cx="360219" cy="249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9A1D2B-1FB8-F2B7-150A-B83810555AA3}"/>
              </a:ext>
            </a:extLst>
          </p:cNvPr>
          <p:cNvSpPr/>
          <p:nvPr/>
        </p:nvSpPr>
        <p:spPr>
          <a:xfrm>
            <a:off x="2539998" y="5100493"/>
            <a:ext cx="360219" cy="249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53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F1AD-F408-7EF3-C45B-3C33E864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AssimilatorV2.sol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14C71-7CD0-D872-E44E-79D64F54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336"/>
            <a:ext cx="7772400" cy="2995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162D39-CD33-4308-BA39-3FCD7E60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8398"/>
            <a:ext cx="7772400" cy="21485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2C418-696C-7627-B5AB-C521FC728CDD}"/>
              </a:ext>
            </a:extLst>
          </p:cNvPr>
          <p:cNvSpPr/>
          <p:nvPr/>
        </p:nvSpPr>
        <p:spPr>
          <a:xfrm>
            <a:off x="3315855" y="3429000"/>
            <a:ext cx="932872" cy="55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1D7ED-A4B6-BD80-E74F-3164A485C1E7}"/>
              </a:ext>
            </a:extLst>
          </p:cNvPr>
          <p:cNvSpPr/>
          <p:nvPr/>
        </p:nvSpPr>
        <p:spPr>
          <a:xfrm>
            <a:off x="2438400" y="5273125"/>
            <a:ext cx="461818" cy="249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755471-4417-F161-87B5-31C5FD160060}"/>
              </a:ext>
            </a:extLst>
          </p:cNvPr>
          <p:cNvSpPr txBox="1">
            <a:spLocks/>
          </p:cNvSpPr>
          <p:nvPr/>
        </p:nvSpPr>
        <p:spPr>
          <a:xfrm>
            <a:off x="838200" y="2494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Assimilator </a:t>
            </a:r>
            <a:r>
              <a:rPr kumimoji="1" lang="ko-KR" altLang="en-US" dirty="0"/>
              <a:t>코드 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23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</a:t>
            </a:r>
            <a:endParaRPr kumimoji="1" lang="ko-Kore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161468-3DD6-84EF-D6A1-D29B5D4C56DD}"/>
              </a:ext>
            </a:extLst>
          </p:cNvPr>
          <p:cNvGrpSpPr/>
          <p:nvPr/>
        </p:nvGrpSpPr>
        <p:grpSpPr>
          <a:xfrm>
            <a:off x="770900" y="3123618"/>
            <a:ext cx="2731357" cy="400110"/>
            <a:chOff x="749807" y="2206752"/>
            <a:chExt cx="2731357" cy="400110"/>
          </a:xfrm>
        </p:grpSpPr>
        <p:pic>
          <p:nvPicPr>
            <p:cNvPr id="8" name="그림 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D8A4D71-01DD-FA77-3E18-477F6DF4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807" y="2249835"/>
              <a:ext cx="330763" cy="3139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33495A-38A1-619C-FF6A-8CE18AE32B94}"/>
                </a:ext>
              </a:extLst>
            </p:cNvPr>
            <p:cNvSpPr txBox="1"/>
            <p:nvPr/>
          </p:nvSpPr>
          <p:spPr>
            <a:xfrm>
              <a:off x="1080570" y="2206752"/>
              <a:ext cx="2400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/>
                <a:t>AssmilatorFactory.sol</a:t>
              </a:r>
              <a:endParaRPr kumimoji="1" lang="ko-Kore-KR" altLang="en-US" sz="2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8EF14D-DF8D-724C-32DA-B29EEC7FEF5A}"/>
              </a:ext>
            </a:extLst>
          </p:cNvPr>
          <p:cNvGrpSpPr/>
          <p:nvPr/>
        </p:nvGrpSpPr>
        <p:grpSpPr>
          <a:xfrm>
            <a:off x="770900" y="3872120"/>
            <a:ext cx="2075536" cy="400110"/>
            <a:chOff x="749807" y="2206752"/>
            <a:chExt cx="2075536" cy="400110"/>
          </a:xfrm>
        </p:grpSpPr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90ABE78-CD05-2A63-622E-A295C40C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807" y="2249835"/>
              <a:ext cx="330763" cy="3139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542071-F7FC-C9AD-74ED-3B5149B7D64D}"/>
                </a:ext>
              </a:extLst>
            </p:cNvPr>
            <p:cNvSpPr txBox="1"/>
            <p:nvPr/>
          </p:nvSpPr>
          <p:spPr>
            <a:xfrm>
              <a:off x="1080570" y="2206752"/>
              <a:ext cx="1744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/>
                <a:t>Assmilators.sol</a:t>
              </a:r>
              <a:endParaRPr kumimoji="1" lang="ko-Kore-KR" altLang="en-US" sz="2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AF5865-1E6C-1F07-4158-A67DF1016018}"/>
              </a:ext>
            </a:extLst>
          </p:cNvPr>
          <p:cNvGrpSpPr/>
          <p:nvPr/>
        </p:nvGrpSpPr>
        <p:grpSpPr>
          <a:xfrm>
            <a:off x="770900" y="1758215"/>
            <a:ext cx="2795477" cy="400110"/>
            <a:chOff x="749807" y="2206752"/>
            <a:chExt cx="2795477" cy="400110"/>
          </a:xfrm>
        </p:grpSpPr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A2D0362-5284-D5D8-1676-39989745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807" y="2249835"/>
              <a:ext cx="330763" cy="3139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441E98-252D-01CD-A360-D84E450CBBBC}"/>
                </a:ext>
              </a:extLst>
            </p:cNvPr>
            <p:cNvSpPr txBox="1"/>
            <p:nvPr/>
          </p:nvSpPr>
          <p:spPr>
            <a:xfrm>
              <a:off x="1080570" y="2206752"/>
              <a:ext cx="2464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/>
                <a:t>IAssmilatorFactory.sol</a:t>
              </a:r>
              <a:endParaRPr kumimoji="1" lang="ko-Kore-KR" altLang="en-US" sz="2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BB659E-C203-08FD-071D-DE07C95B2E21}"/>
              </a:ext>
            </a:extLst>
          </p:cNvPr>
          <p:cNvGrpSpPr/>
          <p:nvPr/>
        </p:nvGrpSpPr>
        <p:grpSpPr>
          <a:xfrm>
            <a:off x="770900" y="2413279"/>
            <a:ext cx="2139656" cy="400110"/>
            <a:chOff x="749807" y="2206752"/>
            <a:chExt cx="2139656" cy="400110"/>
          </a:xfrm>
        </p:grpSpPr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CC11D8A-A813-AEF4-C649-4954275F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807" y="2249835"/>
              <a:ext cx="330763" cy="31394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B36106-F9D2-9284-C05A-6D88D5F3CAAC}"/>
                </a:ext>
              </a:extLst>
            </p:cNvPr>
            <p:cNvSpPr txBox="1"/>
            <p:nvPr/>
          </p:nvSpPr>
          <p:spPr>
            <a:xfrm>
              <a:off x="1080570" y="2206752"/>
              <a:ext cx="1808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/>
                <a:t>IAssmilators.sol</a:t>
              </a:r>
              <a:endParaRPr kumimoji="1" lang="ko-Kore-KR" altLang="en-US" sz="20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0904B5E-5019-D1A8-4B10-264B7A3750DE}"/>
              </a:ext>
            </a:extLst>
          </p:cNvPr>
          <p:cNvSpPr txBox="1"/>
          <p:nvPr/>
        </p:nvSpPr>
        <p:spPr>
          <a:xfrm>
            <a:off x="3876047" y="1758215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Interface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D8BEE-7B48-A240-4E2D-9DF61F98B707}"/>
              </a:ext>
            </a:extLst>
          </p:cNvPr>
          <p:cNvSpPr txBox="1"/>
          <p:nvPr/>
        </p:nvSpPr>
        <p:spPr>
          <a:xfrm>
            <a:off x="3876047" y="242866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Interface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3B07B-67B6-E409-EE76-336140CC10E5}"/>
              </a:ext>
            </a:extLst>
          </p:cNvPr>
          <p:cNvSpPr txBox="1"/>
          <p:nvPr/>
        </p:nvSpPr>
        <p:spPr>
          <a:xfrm>
            <a:off x="3876047" y="3142204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Contract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DA9E47-7DBC-E42A-C19F-D313D000FBFB}"/>
              </a:ext>
            </a:extLst>
          </p:cNvPr>
          <p:cNvSpPr txBox="1"/>
          <p:nvPr/>
        </p:nvSpPr>
        <p:spPr>
          <a:xfrm>
            <a:off x="3876047" y="3892159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Library</a:t>
            </a:r>
            <a:endParaRPr kumimoji="1" lang="ko-Kore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8BA70C-1775-0609-6D9E-169A0A4A100D}"/>
              </a:ext>
            </a:extLst>
          </p:cNvPr>
          <p:cNvGrpSpPr/>
          <p:nvPr/>
        </p:nvGrpSpPr>
        <p:grpSpPr>
          <a:xfrm>
            <a:off x="770900" y="5292488"/>
            <a:ext cx="2254623" cy="400110"/>
            <a:chOff x="749807" y="2206752"/>
            <a:chExt cx="2254623" cy="400110"/>
          </a:xfrm>
        </p:grpSpPr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36F2008-8339-23F5-E729-64FA84A3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807" y="2249835"/>
              <a:ext cx="330763" cy="31394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AC4BAD-EBBB-360B-DB85-10D2013F3293}"/>
                </a:ext>
              </a:extLst>
            </p:cNvPr>
            <p:cNvSpPr txBox="1"/>
            <p:nvPr/>
          </p:nvSpPr>
          <p:spPr>
            <a:xfrm>
              <a:off x="1080570" y="2206752"/>
              <a:ext cx="1923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/>
                <a:t>AssmilatorV2.sol</a:t>
              </a:r>
              <a:endParaRPr kumimoji="1" lang="ko-Kore-KR" alt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1378A5-D36A-CD15-E21E-04EAD3D21BED}"/>
              </a:ext>
            </a:extLst>
          </p:cNvPr>
          <p:cNvSpPr txBox="1"/>
          <p:nvPr/>
        </p:nvSpPr>
        <p:spPr>
          <a:xfrm>
            <a:off x="3876047" y="531115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Contract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FF3FD-0951-7416-2DDF-9C9C5E4C668A}"/>
              </a:ext>
            </a:extLst>
          </p:cNvPr>
          <p:cNvSpPr txBox="1"/>
          <p:nvPr/>
        </p:nvSpPr>
        <p:spPr>
          <a:xfrm>
            <a:off x="5693460" y="3154396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Assmilator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공장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B42CDF-E90F-5BD5-7859-DCCA11BE60F4}"/>
              </a:ext>
            </a:extLst>
          </p:cNvPr>
          <p:cNvSpPr txBox="1"/>
          <p:nvPr/>
        </p:nvSpPr>
        <p:spPr>
          <a:xfrm>
            <a:off x="5681267" y="3891761"/>
            <a:ext cx="424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Assmilator</a:t>
            </a:r>
            <a:r>
              <a:rPr kumimoji="1" lang="ko-KR" altLang="en-US" dirty="0"/>
              <a:t>  내장 함수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주로 </a:t>
            </a:r>
            <a:r>
              <a:rPr kumimoji="1" lang="en-US" altLang="ko-KR" sz="1000" dirty="0"/>
              <a:t>Curve</a:t>
            </a:r>
            <a:r>
              <a:rPr kumimoji="1" lang="ko-KR" altLang="en-US" sz="1000" dirty="0"/>
              <a:t> 및 외 </a:t>
            </a:r>
            <a:r>
              <a:rPr kumimoji="1" lang="ko-KR" altLang="en-US" sz="1000" dirty="0" err="1"/>
              <a:t>파일들에서</a:t>
            </a:r>
            <a:r>
              <a:rPr kumimoji="1" lang="ko-KR" altLang="en-US" sz="1000" dirty="0"/>
              <a:t> 사용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226E1-D3B3-64CC-9285-1CB787490565}"/>
              </a:ext>
            </a:extLst>
          </p:cNvPr>
          <p:cNvSpPr txBox="1"/>
          <p:nvPr/>
        </p:nvSpPr>
        <p:spPr>
          <a:xfrm>
            <a:off x="5669075" y="5307877"/>
            <a:ext cx="23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Assmilator</a:t>
            </a:r>
            <a:r>
              <a:rPr kumimoji="1" lang="ko-KR" altLang="en-US" dirty="0"/>
              <a:t>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배포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AA36DC-C674-4B5A-9135-10EEEA852A5B}"/>
              </a:ext>
            </a:extLst>
          </p:cNvPr>
          <p:cNvCxnSpPr/>
          <p:nvPr/>
        </p:nvCxnSpPr>
        <p:spPr>
          <a:xfrm>
            <a:off x="6781800" y="4376057"/>
            <a:ext cx="0" cy="696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FFC61F-913F-FC28-A6F9-5D29905201E4}"/>
              </a:ext>
            </a:extLst>
          </p:cNvPr>
          <p:cNvSpPr txBox="1"/>
          <p:nvPr/>
        </p:nvSpPr>
        <p:spPr>
          <a:xfrm>
            <a:off x="6901618" y="4539734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delegatecall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을 통해 사용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9604B9-B178-9746-7FF3-F198990EF55F}"/>
              </a:ext>
            </a:extLst>
          </p:cNvPr>
          <p:cNvSpPr txBox="1"/>
          <p:nvPr/>
        </p:nvSpPr>
        <p:spPr>
          <a:xfrm>
            <a:off x="4055776" y="130992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Type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98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</a:t>
            </a:r>
            <a:endParaRPr kumimoji="1" lang="ko-Kore-KR" altLang="en-US" sz="2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FA74F59-A16A-9FE3-3978-F4437F4F157C}"/>
              </a:ext>
            </a:extLst>
          </p:cNvPr>
          <p:cNvGrpSpPr/>
          <p:nvPr/>
        </p:nvGrpSpPr>
        <p:grpSpPr>
          <a:xfrm>
            <a:off x="6979179" y="1916145"/>
            <a:ext cx="4477027" cy="4539233"/>
            <a:chOff x="851642" y="1916145"/>
            <a:chExt cx="4477027" cy="453923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38EF14D-DF8D-724C-32DA-B29EEC7FEF5A}"/>
                </a:ext>
              </a:extLst>
            </p:cNvPr>
            <p:cNvGrpSpPr/>
            <p:nvPr/>
          </p:nvGrpSpPr>
          <p:grpSpPr>
            <a:xfrm>
              <a:off x="851643" y="1916145"/>
              <a:ext cx="2569261" cy="400110"/>
              <a:chOff x="749807" y="2206752"/>
              <a:chExt cx="2569261" cy="400110"/>
            </a:xfrm>
          </p:grpSpPr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90ABE78-CD05-2A63-622E-A295C40C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9807" y="2249835"/>
                <a:ext cx="330763" cy="31394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542071-F7FC-C9AD-74ED-3B5149B7D64D}"/>
                  </a:ext>
                </a:extLst>
              </p:cNvPr>
              <p:cNvSpPr txBox="1"/>
              <p:nvPr/>
            </p:nvSpPr>
            <p:spPr>
              <a:xfrm>
                <a:off x="1080570" y="2206752"/>
                <a:ext cx="2238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 err="1"/>
                  <a:t>Assmilators.sol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1000" dirty="0"/>
                  <a:t>(Library)</a:t>
                </a:r>
                <a:endParaRPr kumimoji="1" lang="ko-Kore-KR" altLang="en-US" sz="1000" dirty="0"/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83063C-9A45-7F9B-BDE1-8C2142803E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93" y="2341461"/>
              <a:ext cx="0" cy="2409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64318F8-F6D7-79C5-4AEC-9733BA413176}"/>
                </a:ext>
              </a:extLst>
            </p:cNvPr>
            <p:cNvGrpSpPr/>
            <p:nvPr/>
          </p:nvGrpSpPr>
          <p:grpSpPr>
            <a:xfrm>
              <a:off x="851643" y="4824162"/>
              <a:ext cx="4477026" cy="1631216"/>
              <a:chOff x="749807" y="2206752"/>
              <a:chExt cx="4477026" cy="1631216"/>
            </a:xfrm>
          </p:grpSpPr>
          <p:pic>
            <p:nvPicPr>
              <p:cNvPr id="41" name="그림 4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55CBBEA3-A4D3-86C4-8A1E-3F9366472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9807" y="2249835"/>
                <a:ext cx="330763" cy="313944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1618A5-19C5-A6E1-1A90-93668B5F5748}"/>
                  </a:ext>
                </a:extLst>
              </p:cNvPr>
              <p:cNvSpPr txBox="1"/>
              <p:nvPr/>
            </p:nvSpPr>
            <p:spPr>
              <a:xfrm>
                <a:off x="1080570" y="2206752"/>
                <a:ext cx="414626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 err="1"/>
                  <a:t>Orchestrator.sol</a:t>
                </a:r>
                <a:r>
                  <a:rPr kumimoji="1" lang="en-US" altLang="ko-Kore-KR" sz="2000" dirty="0"/>
                  <a:t>                    curve </a:t>
                </a:r>
                <a:r>
                  <a:rPr kumimoji="1" lang="ko-KR" altLang="en-US" sz="2000" dirty="0"/>
                  <a:t>세팅</a:t>
                </a:r>
                <a:endParaRPr kumimoji="1" lang="en-US" altLang="ko-Kore-KR" sz="2000" dirty="0"/>
              </a:p>
              <a:p>
                <a:endParaRPr kumimoji="1" lang="en-US" altLang="ko-Kore-KR" sz="2000" dirty="0"/>
              </a:p>
              <a:p>
                <a:r>
                  <a:rPr kumimoji="1" lang="en-US" altLang="ko-Kore-KR" sz="2000" dirty="0" err="1"/>
                  <a:t>ProprotionalLiquidity.sol</a:t>
                </a:r>
                <a:r>
                  <a:rPr kumimoji="1" lang="en-US" altLang="ko-Kore-KR" sz="2000" dirty="0"/>
                  <a:t>    </a:t>
                </a:r>
                <a:r>
                  <a:rPr kumimoji="1" lang="ko-KR" altLang="en-US" sz="2000" dirty="0"/>
                  <a:t>유동성 풀</a:t>
                </a:r>
                <a:endParaRPr kumimoji="1" lang="en-US" altLang="ko-Kore-KR" sz="2000" dirty="0"/>
              </a:p>
              <a:p>
                <a:endParaRPr kumimoji="1" lang="en-US" altLang="ko-Kore-KR" sz="2000" dirty="0"/>
              </a:p>
              <a:p>
                <a:r>
                  <a:rPr kumimoji="1" lang="en-US" altLang="ko-Kore-KR" sz="2000" dirty="0" err="1"/>
                  <a:t>Swap.sol</a:t>
                </a:r>
                <a:r>
                  <a:rPr kumimoji="1" lang="en-US" altLang="ko-Kore-KR" sz="2000" dirty="0"/>
                  <a:t>                                 </a:t>
                </a:r>
                <a:r>
                  <a:rPr kumimoji="1" lang="ko-KR" altLang="en-US" sz="2000" dirty="0"/>
                  <a:t>토큰 교환</a:t>
                </a:r>
                <a:endParaRPr kumimoji="1" lang="ko-Kore-KR" altLang="en-US" sz="2000" dirty="0"/>
              </a:p>
            </p:txBody>
          </p:sp>
        </p:grpSp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5BFE396-4A9B-C472-5CD9-C4D2BB9D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642" y="5482798"/>
              <a:ext cx="330763" cy="313944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A0667C-052F-E746-9F18-71670043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642" y="6098351"/>
              <a:ext cx="330763" cy="31394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96256E-FF57-6C72-E975-B45674619ECC}"/>
                </a:ext>
              </a:extLst>
            </p:cNvPr>
            <p:cNvSpPr txBox="1"/>
            <p:nvPr/>
          </p:nvSpPr>
          <p:spPr>
            <a:xfrm>
              <a:off x="2337402" y="3409596"/>
              <a:ext cx="2854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dirty="0"/>
                <a:t>하단</a:t>
              </a:r>
              <a:r>
                <a:rPr kumimoji="1" lang="ko-KR" altLang="en-US" dirty="0"/>
                <a:t> 파일에서 </a:t>
              </a:r>
              <a:endParaRPr kumimoji="1" lang="en-US" altLang="ko-KR" dirty="0"/>
            </a:p>
            <a:p>
              <a:pPr algn="ctr"/>
              <a:r>
                <a:rPr kumimoji="1" lang="en-US" altLang="ko-KR" dirty="0"/>
                <a:t>Assimilators</a:t>
              </a:r>
              <a:r>
                <a:rPr kumimoji="1" lang="ko-KR" altLang="en-US" dirty="0"/>
                <a:t> 의 함수를 사용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94D1205-F2DA-BE00-BACF-B88145E196B6}"/>
              </a:ext>
            </a:extLst>
          </p:cNvPr>
          <p:cNvGrpSpPr/>
          <p:nvPr/>
        </p:nvGrpSpPr>
        <p:grpSpPr>
          <a:xfrm>
            <a:off x="718275" y="1941351"/>
            <a:ext cx="4590390" cy="3192303"/>
            <a:chOff x="718275" y="1941351"/>
            <a:chExt cx="4590390" cy="319230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AE820F-269A-1E71-374F-E57917EC73C5}"/>
                </a:ext>
              </a:extLst>
            </p:cNvPr>
            <p:cNvGrpSpPr/>
            <p:nvPr/>
          </p:nvGrpSpPr>
          <p:grpSpPr>
            <a:xfrm>
              <a:off x="718275" y="1941351"/>
              <a:ext cx="3302026" cy="3192303"/>
              <a:chOff x="6998208" y="1916145"/>
              <a:chExt cx="3302026" cy="319230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8161468-3DD6-84EF-D6A1-D29B5D4C56DD}"/>
                  </a:ext>
                </a:extLst>
              </p:cNvPr>
              <p:cNvGrpSpPr/>
              <p:nvPr/>
            </p:nvGrpSpPr>
            <p:grpSpPr>
              <a:xfrm>
                <a:off x="6998208" y="1916145"/>
                <a:ext cx="3302026" cy="400110"/>
                <a:chOff x="749807" y="2206752"/>
                <a:chExt cx="3302026" cy="400110"/>
              </a:xfrm>
            </p:grpSpPr>
            <p:pic>
              <p:nvPicPr>
                <p:cNvPr id="8" name="그림 7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DD8A4D71-01DD-FA77-3E18-477F6DF45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9807" y="2249835"/>
                  <a:ext cx="330763" cy="31394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033495A-38A1-619C-FF6A-8CE18AE32B94}"/>
                    </a:ext>
                  </a:extLst>
                </p:cNvPr>
                <p:cNvSpPr txBox="1"/>
                <p:nvPr/>
              </p:nvSpPr>
              <p:spPr>
                <a:xfrm>
                  <a:off x="1080570" y="2206752"/>
                  <a:ext cx="2971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2000" dirty="0" err="1"/>
                    <a:t>AssmilatorFactory.sol</a:t>
                  </a:r>
                  <a:r>
                    <a:rPr kumimoji="1" lang="en-US" altLang="ko-KR" sz="2000" dirty="0"/>
                    <a:t> </a:t>
                  </a:r>
                  <a:r>
                    <a:rPr kumimoji="1" lang="en-US" altLang="ko-KR" sz="1000" dirty="0"/>
                    <a:t>(contract)</a:t>
                  </a:r>
                  <a:endParaRPr kumimoji="1" lang="ko-Kore-KR" altLang="en-US" sz="1000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88BA70C-1775-0609-6D9E-169A0A4A100D}"/>
                  </a:ext>
                </a:extLst>
              </p:cNvPr>
              <p:cNvGrpSpPr/>
              <p:nvPr/>
            </p:nvGrpSpPr>
            <p:grpSpPr>
              <a:xfrm>
                <a:off x="6998208" y="4708338"/>
                <a:ext cx="2825292" cy="400110"/>
                <a:chOff x="749807" y="2206752"/>
                <a:chExt cx="2825292" cy="400110"/>
              </a:xfrm>
            </p:grpSpPr>
            <p:pic>
              <p:nvPicPr>
                <p:cNvPr id="29" name="그림 28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936F2008-8339-23F5-E729-64FA84A31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9807" y="2249835"/>
                  <a:ext cx="330763" cy="313944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AC4BAD-EBBB-360B-DB85-10D2013F3293}"/>
                    </a:ext>
                  </a:extLst>
                </p:cNvPr>
                <p:cNvSpPr txBox="1"/>
                <p:nvPr/>
              </p:nvSpPr>
              <p:spPr>
                <a:xfrm>
                  <a:off x="1080570" y="2206752"/>
                  <a:ext cx="24945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2000" dirty="0"/>
                    <a:t>AssmilatorV2.sol </a:t>
                  </a:r>
                  <a:r>
                    <a:rPr kumimoji="1" lang="en-US" altLang="ko-KR" sz="1000" dirty="0"/>
                    <a:t>(contract)</a:t>
                  </a:r>
                  <a:endParaRPr kumimoji="1" lang="ko-Kore-KR" altLang="en-US" sz="1000" dirty="0"/>
                </a:p>
              </p:txBody>
            </p:sp>
          </p:grp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62ABE462-26BC-25CA-FFFF-D7B69D736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9268" y="2316255"/>
                <a:ext cx="0" cy="23920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E6970B-F69E-49B0-0FB7-7F6C9FEF79E7}"/>
                </a:ext>
              </a:extLst>
            </p:cNvPr>
            <p:cNvSpPr txBox="1"/>
            <p:nvPr/>
          </p:nvSpPr>
          <p:spPr>
            <a:xfrm>
              <a:off x="2369142" y="3178701"/>
              <a:ext cx="293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newAssimilator</a:t>
              </a:r>
              <a:r>
                <a:rPr kumimoji="1" lang="ko-KR" altLang="en-US" dirty="0"/>
                <a:t> 함수로 생성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3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</a:t>
            </a:r>
            <a:endParaRPr kumimoji="1" lang="ko-Kore-KR" altLang="en-US" sz="2400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20040F-BE2B-C865-EB2F-04A2CFD7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473" y="233092"/>
            <a:ext cx="6649565" cy="2801511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8F521C3-E81F-D551-4662-4E951AA5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18" y="3311419"/>
            <a:ext cx="5295900" cy="3530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4CC5FD-F619-55AF-2D92-DA530B4413E1}"/>
              </a:ext>
            </a:extLst>
          </p:cNvPr>
          <p:cNvSpPr/>
          <p:nvPr/>
        </p:nvSpPr>
        <p:spPr>
          <a:xfrm>
            <a:off x="5693229" y="2090057"/>
            <a:ext cx="6384809" cy="197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DBA645-D0A9-4A3F-CE43-BB351DA873B4}"/>
              </a:ext>
            </a:extLst>
          </p:cNvPr>
          <p:cNvCxnSpPr/>
          <p:nvPr/>
        </p:nvCxnSpPr>
        <p:spPr>
          <a:xfrm flipH="1">
            <a:off x="6433457" y="2287492"/>
            <a:ext cx="1667311" cy="1023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07E761-BE62-ADF1-3D3B-4ACD97BDDB6C}"/>
              </a:ext>
            </a:extLst>
          </p:cNvPr>
          <p:cNvSpPr txBox="1"/>
          <p:nvPr/>
        </p:nvSpPr>
        <p:spPr>
          <a:xfrm>
            <a:off x="254725" y="5564617"/>
            <a:ext cx="4490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실제</a:t>
            </a:r>
            <a:r>
              <a:rPr kumimoji="1" lang="ko-KR" altLang="en-US" dirty="0"/>
              <a:t> 내부 프로토콜 프로젝트엔 없음</a:t>
            </a:r>
            <a:endParaRPr kumimoji="1" lang="en-US" altLang="ko-KR" dirty="0"/>
          </a:p>
          <a:p>
            <a:r>
              <a:rPr kumimoji="1" lang="ko-KR" altLang="en-US" dirty="0"/>
              <a:t>아마 토큰 처음에 생성할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해당 토큰의 </a:t>
            </a:r>
            <a:r>
              <a:rPr kumimoji="1" lang="en-US" altLang="ko-KR" dirty="0"/>
              <a:t>Assimilator</a:t>
            </a:r>
            <a:r>
              <a:rPr kumimoji="1" lang="ko-KR" altLang="en-US" dirty="0"/>
              <a:t>로 진행하는 것 같음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실제 배포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write contract</a:t>
            </a:r>
            <a:r>
              <a:rPr kumimoji="1" lang="ko-KR" altLang="en-US" dirty="0"/>
              <a:t>에 있음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9A80EE-8DDE-1A17-5F85-4DA0A11F4D9D}"/>
              </a:ext>
            </a:extLst>
          </p:cNvPr>
          <p:cNvGrpSpPr/>
          <p:nvPr/>
        </p:nvGrpSpPr>
        <p:grpSpPr>
          <a:xfrm>
            <a:off x="718275" y="1941351"/>
            <a:ext cx="4590390" cy="3192303"/>
            <a:chOff x="718275" y="1941351"/>
            <a:chExt cx="4590390" cy="319230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74DCE72-E9C1-924E-8517-C16593AA9367}"/>
                </a:ext>
              </a:extLst>
            </p:cNvPr>
            <p:cNvGrpSpPr/>
            <p:nvPr/>
          </p:nvGrpSpPr>
          <p:grpSpPr>
            <a:xfrm>
              <a:off x="718275" y="1941351"/>
              <a:ext cx="3302026" cy="3192303"/>
              <a:chOff x="6998208" y="1916145"/>
              <a:chExt cx="3302026" cy="319230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9D2D8D9-8BD9-2B14-0BEB-D5EDC5CE8B20}"/>
                  </a:ext>
                </a:extLst>
              </p:cNvPr>
              <p:cNvGrpSpPr/>
              <p:nvPr/>
            </p:nvGrpSpPr>
            <p:grpSpPr>
              <a:xfrm>
                <a:off x="6998208" y="1916145"/>
                <a:ext cx="3302026" cy="400110"/>
                <a:chOff x="749807" y="2206752"/>
                <a:chExt cx="3302026" cy="400110"/>
              </a:xfrm>
            </p:grpSpPr>
            <p:pic>
              <p:nvPicPr>
                <p:cNvPr id="21" name="그림 20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3096CF49-CA0B-D74C-8C30-6D7AD212E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807" y="2249835"/>
                  <a:ext cx="330763" cy="31394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6A7DCA5-8CA0-1203-6495-0014DCB542F1}"/>
                    </a:ext>
                  </a:extLst>
                </p:cNvPr>
                <p:cNvSpPr txBox="1"/>
                <p:nvPr/>
              </p:nvSpPr>
              <p:spPr>
                <a:xfrm>
                  <a:off x="1080570" y="2206752"/>
                  <a:ext cx="2971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2000" dirty="0" err="1"/>
                    <a:t>AssmilatorFactory.sol</a:t>
                  </a:r>
                  <a:r>
                    <a:rPr kumimoji="1" lang="en-US" altLang="ko-KR" sz="2000" dirty="0"/>
                    <a:t> </a:t>
                  </a:r>
                  <a:r>
                    <a:rPr kumimoji="1" lang="en-US" altLang="ko-KR" sz="1000" dirty="0"/>
                    <a:t>(contract)</a:t>
                  </a:r>
                  <a:endParaRPr kumimoji="1" lang="ko-Kore-KR" altLang="en-US" sz="1000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D31996C-8906-482A-2165-24947BFE1BEB}"/>
                  </a:ext>
                </a:extLst>
              </p:cNvPr>
              <p:cNvGrpSpPr/>
              <p:nvPr/>
            </p:nvGrpSpPr>
            <p:grpSpPr>
              <a:xfrm>
                <a:off x="6998208" y="4708338"/>
                <a:ext cx="2825292" cy="400110"/>
                <a:chOff x="749807" y="2206752"/>
                <a:chExt cx="2825292" cy="400110"/>
              </a:xfrm>
            </p:grpSpPr>
            <p:pic>
              <p:nvPicPr>
                <p:cNvPr id="17" name="그림 16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93957F01-53B9-203F-A942-68CEC343C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807" y="2249835"/>
                  <a:ext cx="330763" cy="313944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1249A11-FA4E-704C-1C4E-24ADB6BB2F0A}"/>
                    </a:ext>
                  </a:extLst>
                </p:cNvPr>
                <p:cNvSpPr txBox="1"/>
                <p:nvPr/>
              </p:nvSpPr>
              <p:spPr>
                <a:xfrm>
                  <a:off x="1080570" y="2206752"/>
                  <a:ext cx="24945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2000" dirty="0"/>
                    <a:t>AssmilatorV2.sol </a:t>
                  </a:r>
                  <a:r>
                    <a:rPr kumimoji="1" lang="en-US" altLang="ko-KR" sz="1000" dirty="0"/>
                    <a:t>(contract)</a:t>
                  </a:r>
                  <a:endParaRPr kumimoji="1" lang="ko-Kore-KR" altLang="en-US" sz="1000" dirty="0"/>
                </a:p>
              </p:txBody>
            </p:sp>
          </p:grp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AEEE3F3-7813-C253-EE75-24761E450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9268" y="2316255"/>
                <a:ext cx="0" cy="23920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7F00D6-7F1D-2E20-97A8-7E910D9C602F}"/>
                </a:ext>
              </a:extLst>
            </p:cNvPr>
            <p:cNvSpPr txBox="1"/>
            <p:nvPr/>
          </p:nvSpPr>
          <p:spPr>
            <a:xfrm>
              <a:off x="2369142" y="3178701"/>
              <a:ext cx="293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newAssimilator</a:t>
              </a:r>
              <a:r>
                <a:rPr kumimoji="1" lang="ko-KR" altLang="en-US" dirty="0"/>
                <a:t> 함수로 생성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2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</a:t>
            </a:r>
            <a:endParaRPr kumimoji="1" lang="ko-Kore-KR" altLang="en-US" sz="2400" dirty="0"/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A3467F9-433E-6672-EADA-24BC89EC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9" y="1373757"/>
            <a:ext cx="3974327" cy="2571623"/>
          </a:xfrm>
          <a:prstGeom prst="rect">
            <a:avLst/>
          </a:prstGeom>
        </p:spPr>
      </p:pic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CD87B8D-D752-3CE7-6A96-55BF7FCE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9" y="4208127"/>
            <a:ext cx="3834926" cy="37804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3170BD-2CF7-634B-B73E-A529648844EA}"/>
              </a:ext>
            </a:extLst>
          </p:cNvPr>
          <p:cNvSpPr/>
          <p:nvPr/>
        </p:nvSpPr>
        <p:spPr>
          <a:xfrm>
            <a:off x="925133" y="2698798"/>
            <a:ext cx="3200553" cy="153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59EB6A-10FE-0DD5-55B8-2EF64320C8D3}"/>
              </a:ext>
            </a:extLst>
          </p:cNvPr>
          <p:cNvSpPr/>
          <p:nvPr/>
        </p:nvSpPr>
        <p:spPr>
          <a:xfrm>
            <a:off x="1077120" y="6309507"/>
            <a:ext cx="3288051" cy="145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AC5C967-1D17-D10A-D460-8E9B6BF1CF1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85356" y="2659569"/>
            <a:ext cx="2393824" cy="2364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A254A71-66F2-7947-5091-6D93F7E77C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45955" y="5639770"/>
            <a:ext cx="2533224" cy="4585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845621-0DD2-0F35-CF63-AEED1A28458E}"/>
              </a:ext>
            </a:extLst>
          </p:cNvPr>
          <p:cNvGrpSpPr/>
          <p:nvPr/>
        </p:nvGrpSpPr>
        <p:grpSpPr>
          <a:xfrm>
            <a:off x="6979179" y="1916145"/>
            <a:ext cx="4477027" cy="4539233"/>
            <a:chOff x="851642" y="1916145"/>
            <a:chExt cx="4477027" cy="453923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12F9B1E-10A1-CA5F-9A33-93AB997C93D6}"/>
                </a:ext>
              </a:extLst>
            </p:cNvPr>
            <p:cNvGrpSpPr/>
            <p:nvPr/>
          </p:nvGrpSpPr>
          <p:grpSpPr>
            <a:xfrm>
              <a:off x="851643" y="1916145"/>
              <a:ext cx="2569261" cy="400110"/>
              <a:chOff x="749807" y="2206752"/>
              <a:chExt cx="2569261" cy="400110"/>
            </a:xfrm>
          </p:grpSpPr>
          <p:pic>
            <p:nvPicPr>
              <p:cNvPr id="21" name="그림 2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97E8790-4913-0FA0-E530-96F34681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807" y="2249835"/>
                <a:ext cx="330763" cy="31394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2151F2-09F4-CBF1-3689-D18C48383985}"/>
                  </a:ext>
                </a:extLst>
              </p:cNvPr>
              <p:cNvSpPr txBox="1"/>
              <p:nvPr/>
            </p:nvSpPr>
            <p:spPr>
              <a:xfrm>
                <a:off x="1080570" y="2206752"/>
                <a:ext cx="2238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 err="1"/>
                  <a:t>Assmilators.sol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1000" dirty="0"/>
                  <a:t>(Library)</a:t>
                </a:r>
                <a:endParaRPr kumimoji="1" lang="ko-Kore-KR" altLang="en-US" sz="1000" dirty="0"/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491BA7A-5153-D3EC-5906-A87EB84D27C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93" y="2341461"/>
              <a:ext cx="0" cy="2409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CF7F243-7E1A-343D-964F-078EAF659A90}"/>
                </a:ext>
              </a:extLst>
            </p:cNvPr>
            <p:cNvGrpSpPr/>
            <p:nvPr/>
          </p:nvGrpSpPr>
          <p:grpSpPr>
            <a:xfrm>
              <a:off x="851643" y="4824162"/>
              <a:ext cx="4477026" cy="1631216"/>
              <a:chOff x="749807" y="2206752"/>
              <a:chExt cx="4477026" cy="1631216"/>
            </a:xfrm>
          </p:grpSpPr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B4AF570-3A3C-0648-46AB-67DCA1BCC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807" y="2249835"/>
                <a:ext cx="330763" cy="31394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980576-03AA-6D6A-ED55-BD5B1FD43FFB}"/>
                  </a:ext>
                </a:extLst>
              </p:cNvPr>
              <p:cNvSpPr txBox="1"/>
              <p:nvPr/>
            </p:nvSpPr>
            <p:spPr>
              <a:xfrm>
                <a:off x="1080570" y="2206752"/>
                <a:ext cx="414626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 err="1"/>
                  <a:t>Orchestrator.sol</a:t>
                </a:r>
                <a:r>
                  <a:rPr kumimoji="1" lang="en-US" altLang="ko-Kore-KR" sz="2000" dirty="0"/>
                  <a:t>                    curve </a:t>
                </a:r>
                <a:r>
                  <a:rPr kumimoji="1" lang="ko-KR" altLang="en-US" sz="2000" dirty="0"/>
                  <a:t>세팅</a:t>
                </a:r>
                <a:endParaRPr kumimoji="1" lang="en-US" altLang="ko-Kore-KR" sz="2000" dirty="0"/>
              </a:p>
              <a:p>
                <a:endParaRPr kumimoji="1" lang="en-US" altLang="ko-Kore-KR" sz="2000" dirty="0"/>
              </a:p>
              <a:p>
                <a:r>
                  <a:rPr kumimoji="1" lang="en-US" altLang="ko-Kore-KR" sz="2000" dirty="0" err="1"/>
                  <a:t>ProprotionalLiquidity.sol</a:t>
                </a:r>
                <a:r>
                  <a:rPr kumimoji="1" lang="en-US" altLang="ko-Kore-KR" sz="2000" dirty="0"/>
                  <a:t>    </a:t>
                </a:r>
                <a:r>
                  <a:rPr kumimoji="1" lang="ko-KR" altLang="en-US" sz="2000" dirty="0"/>
                  <a:t>유동성 풀</a:t>
                </a:r>
                <a:endParaRPr kumimoji="1" lang="en-US" altLang="ko-Kore-KR" sz="2000" dirty="0"/>
              </a:p>
              <a:p>
                <a:endParaRPr kumimoji="1" lang="en-US" altLang="ko-Kore-KR" sz="2000" dirty="0"/>
              </a:p>
              <a:p>
                <a:r>
                  <a:rPr kumimoji="1" lang="en-US" altLang="ko-Kore-KR" sz="2000" dirty="0" err="1"/>
                  <a:t>Swap.sol</a:t>
                </a:r>
                <a:r>
                  <a:rPr kumimoji="1" lang="en-US" altLang="ko-Kore-KR" sz="2000" dirty="0"/>
                  <a:t>                                 </a:t>
                </a:r>
                <a:r>
                  <a:rPr kumimoji="1" lang="ko-KR" altLang="en-US" sz="2000" dirty="0"/>
                  <a:t>토큰 교환</a:t>
                </a:r>
                <a:endParaRPr kumimoji="1" lang="ko-Kore-KR" altLang="en-US" sz="2000" dirty="0"/>
              </a:p>
            </p:txBody>
          </p:sp>
        </p:grpSp>
        <p:pic>
          <p:nvPicPr>
            <p:cNvPr id="8" name="그림 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E716998-3B47-8176-158E-86E4E2566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642" y="5482798"/>
              <a:ext cx="330763" cy="313944"/>
            </a:xfrm>
            <a:prstGeom prst="rect">
              <a:avLst/>
            </a:prstGeom>
          </p:spPr>
        </p:pic>
        <p:pic>
          <p:nvPicPr>
            <p:cNvPr id="9" name="그림 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8D82ED1-23EF-E158-F53F-0C4CB5B20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642" y="6098351"/>
              <a:ext cx="330763" cy="3139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72145-9044-5406-0E24-EB6A325E79A6}"/>
                </a:ext>
              </a:extLst>
            </p:cNvPr>
            <p:cNvSpPr txBox="1"/>
            <p:nvPr/>
          </p:nvSpPr>
          <p:spPr>
            <a:xfrm>
              <a:off x="2337402" y="3409596"/>
              <a:ext cx="2854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dirty="0"/>
                <a:t>하단</a:t>
              </a:r>
              <a:r>
                <a:rPr kumimoji="1" lang="ko-KR" altLang="en-US" dirty="0"/>
                <a:t> 파일에서 </a:t>
              </a:r>
              <a:endParaRPr kumimoji="1" lang="en-US" altLang="ko-KR" dirty="0"/>
            </a:p>
            <a:p>
              <a:pPr algn="ctr"/>
              <a:r>
                <a:rPr kumimoji="1" lang="en-US" altLang="ko-KR" dirty="0"/>
                <a:t>Assimilators</a:t>
              </a:r>
              <a:r>
                <a:rPr kumimoji="1" lang="ko-KR" altLang="en-US" dirty="0"/>
                <a:t> 의 함수를 사용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203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563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AssmilatorV2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동작되는 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B397-93FA-6021-E15C-CB1DAB4AD2F2}"/>
              </a:ext>
            </a:extLst>
          </p:cNvPr>
          <p:cNvSpPr txBox="1"/>
          <p:nvPr/>
        </p:nvSpPr>
        <p:spPr>
          <a:xfrm>
            <a:off x="1163032" y="1535810"/>
            <a:ext cx="98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get</a:t>
            </a:r>
            <a:r>
              <a:rPr kumimoji="1" lang="en-US" altLang="ko-KR" sz="2000" dirty="0" err="1"/>
              <a:t>Rate</a:t>
            </a:r>
            <a:endParaRPr kumimoji="1" lang="ko-Kore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50-986B-91DA-9D65-0B160F32762D}"/>
              </a:ext>
            </a:extLst>
          </p:cNvPr>
          <p:cNvSpPr txBox="1"/>
          <p:nvPr/>
        </p:nvSpPr>
        <p:spPr>
          <a:xfrm>
            <a:off x="1176719" y="2273379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intakeRawAndGetBalance</a:t>
            </a:r>
            <a:endParaRPr kumimoji="1" lang="ko-Kore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CA45C-4702-F51E-E7D8-F046FF34AA37}"/>
              </a:ext>
            </a:extLst>
          </p:cNvPr>
          <p:cNvSpPr txBox="1"/>
          <p:nvPr/>
        </p:nvSpPr>
        <p:spPr>
          <a:xfrm>
            <a:off x="1176719" y="2721449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intakeRaw</a:t>
            </a:r>
            <a:endParaRPr kumimoji="1" lang="ko-Kore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57095-0445-B809-D837-F78EF4B84BC7}"/>
              </a:ext>
            </a:extLst>
          </p:cNvPr>
          <p:cNvSpPr txBox="1"/>
          <p:nvPr/>
        </p:nvSpPr>
        <p:spPr>
          <a:xfrm>
            <a:off x="1176719" y="316951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IntakeNumeraire</a:t>
            </a:r>
            <a:endParaRPr kumimoji="1" lang="ko-Kore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6DF53-5E66-6CA0-277B-6BE4D3F2D267}"/>
              </a:ext>
            </a:extLst>
          </p:cNvPr>
          <p:cNvSpPr txBox="1"/>
          <p:nvPr/>
        </p:nvSpPr>
        <p:spPr>
          <a:xfrm>
            <a:off x="1176719" y="3573141"/>
            <a:ext cx="272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IntakeNumeraireLPRatio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8F640-A6EA-9BF7-A2CD-C0A17B622512}"/>
              </a:ext>
            </a:extLst>
          </p:cNvPr>
          <p:cNvSpPr txBox="1"/>
          <p:nvPr/>
        </p:nvSpPr>
        <p:spPr>
          <a:xfrm>
            <a:off x="1163032" y="4419888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outputRawAndGetBalance</a:t>
            </a:r>
            <a:endParaRPr kumimoji="1" lang="ko-Kore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8872-63BB-0900-3314-7D2C0BE7A2D6}"/>
              </a:ext>
            </a:extLst>
          </p:cNvPr>
          <p:cNvSpPr txBox="1"/>
          <p:nvPr/>
        </p:nvSpPr>
        <p:spPr>
          <a:xfrm>
            <a:off x="1179207" y="4867958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outputRaw</a:t>
            </a:r>
            <a:endParaRPr kumimoji="1"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3D34-8012-1C0F-1278-07432D54148C}"/>
              </a:ext>
            </a:extLst>
          </p:cNvPr>
          <p:cNvSpPr txBox="1"/>
          <p:nvPr/>
        </p:nvSpPr>
        <p:spPr>
          <a:xfrm>
            <a:off x="1179207" y="5319810"/>
            <a:ext cx="2011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outputNumeraire</a:t>
            </a:r>
            <a:endParaRPr kumimoji="1" lang="ko-Kore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3F9B-E5FB-CE32-D2C7-7F6EC8FD7383}"/>
              </a:ext>
            </a:extLst>
          </p:cNvPr>
          <p:cNvSpPr txBox="1"/>
          <p:nvPr/>
        </p:nvSpPr>
        <p:spPr>
          <a:xfrm>
            <a:off x="217037" y="29300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입금</a:t>
            </a:r>
            <a:endParaRPr kumimoji="1" lang="ko-Kore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CD4BD-F26E-C485-A4B3-E35E0044B74F}"/>
              </a:ext>
            </a:extLst>
          </p:cNvPr>
          <p:cNvSpPr txBox="1"/>
          <p:nvPr/>
        </p:nvSpPr>
        <p:spPr>
          <a:xfrm>
            <a:off x="217037" y="4867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출금</a:t>
            </a:r>
            <a:endParaRPr kumimoji="1" lang="ko-Kore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01448-01EB-0C09-E25C-256F06411078}"/>
              </a:ext>
            </a:extLst>
          </p:cNvPr>
          <p:cNvSpPr txBox="1"/>
          <p:nvPr/>
        </p:nvSpPr>
        <p:spPr>
          <a:xfrm>
            <a:off x="226578" y="1568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환율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DA0B3E-F683-1899-0264-4A1967BBB520}"/>
              </a:ext>
            </a:extLst>
          </p:cNvPr>
          <p:cNvSpPr txBox="1"/>
          <p:nvPr/>
        </p:nvSpPr>
        <p:spPr>
          <a:xfrm>
            <a:off x="5604116" y="1860290"/>
            <a:ext cx="6606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Q. </a:t>
            </a:r>
            <a:r>
              <a:rPr kumimoji="1" lang="ko-KR" altLang="en-US" sz="1600" dirty="0"/>
              <a:t>왜</a:t>
            </a:r>
            <a:r>
              <a:rPr kumimoji="1" lang="en-US" altLang="ko-KR" sz="1600" dirty="0"/>
              <a:t> Assimilator</a:t>
            </a:r>
            <a:r>
              <a:rPr kumimoji="1" lang="ko-KR" altLang="en-US" sz="1600" dirty="0"/>
              <a:t>가 직접 동작이 아닌 </a:t>
            </a:r>
            <a:r>
              <a:rPr kumimoji="1" lang="en-US" altLang="ko-KR" sz="1600" dirty="0"/>
              <a:t>AssimilatorV2</a:t>
            </a:r>
            <a:r>
              <a:rPr kumimoji="1" lang="ko-KR" altLang="en-US" sz="1600" dirty="0"/>
              <a:t>에서 직접 동작하는가</a:t>
            </a:r>
            <a:r>
              <a:rPr kumimoji="1" lang="en-US" altLang="ko-KR" sz="1600" dirty="0"/>
              <a:t>?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A. </a:t>
            </a:r>
            <a:r>
              <a:rPr kumimoji="1" lang="en-US" altLang="ko-KR" sz="1600" dirty="0" err="1"/>
              <a:t>Assmilator</a:t>
            </a:r>
            <a:r>
              <a:rPr kumimoji="1" lang="ko-KR" altLang="en-US" sz="1600" dirty="0"/>
              <a:t>가 내부에서 사용되지만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실제적으로는 </a:t>
            </a:r>
            <a:r>
              <a:rPr kumimoji="1" lang="en-US" altLang="ko-KR" sz="1600" dirty="0" err="1"/>
              <a:t>delegatecall</a:t>
            </a:r>
            <a:r>
              <a:rPr kumimoji="1" lang="ko-KR" altLang="en-US" sz="1600" dirty="0"/>
              <a:t>로 해당 </a:t>
            </a:r>
            <a:r>
              <a:rPr kumimoji="1" lang="ko-KR" altLang="en-US" sz="1600" dirty="0" err="1"/>
              <a:t>컨트랙트를</a:t>
            </a:r>
            <a:r>
              <a:rPr kumimoji="1" lang="ko-KR" altLang="en-US" sz="1600" dirty="0"/>
              <a:t> 호출하기 때문에</a:t>
            </a:r>
            <a:endParaRPr kumimoji="1" lang="en-US" altLang="ko-Kore-KR" sz="1600" dirty="0"/>
          </a:p>
          <a:p>
            <a:r>
              <a:rPr kumimoji="1" lang="ko-KR" altLang="en-US" sz="1600" dirty="0"/>
              <a:t>그래서 실제 동작되는 </a:t>
            </a:r>
            <a:r>
              <a:rPr kumimoji="1" lang="en-US" altLang="ko-KR" sz="1600" dirty="0"/>
              <a:t>AssimilatorV2</a:t>
            </a:r>
            <a:r>
              <a:rPr kumimoji="1" lang="ko-KR" altLang="en-US" sz="1600" dirty="0"/>
              <a:t>의 함수를 알아보겠습니다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182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563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AssmilatorV2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동작되는 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B397-93FA-6021-E15C-CB1DAB4AD2F2}"/>
              </a:ext>
            </a:extLst>
          </p:cNvPr>
          <p:cNvSpPr txBox="1"/>
          <p:nvPr/>
        </p:nvSpPr>
        <p:spPr>
          <a:xfrm>
            <a:off x="1163032" y="1535810"/>
            <a:ext cx="98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get</a:t>
            </a:r>
            <a:r>
              <a:rPr kumimoji="1" lang="en-US" altLang="ko-KR" sz="2000" dirty="0" err="1"/>
              <a:t>Rate</a:t>
            </a:r>
            <a:endParaRPr kumimoji="1" lang="ko-Kore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50-986B-91DA-9D65-0B160F32762D}"/>
              </a:ext>
            </a:extLst>
          </p:cNvPr>
          <p:cNvSpPr txBox="1"/>
          <p:nvPr/>
        </p:nvSpPr>
        <p:spPr>
          <a:xfrm>
            <a:off x="1176719" y="2273379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CA45C-4702-F51E-E7D8-F046FF34AA37}"/>
              </a:ext>
            </a:extLst>
          </p:cNvPr>
          <p:cNvSpPr txBox="1"/>
          <p:nvPr/>
        </p:nvSpPr>
        <p:spPr>
          <a:xfrm>
            <a:off x="1176719" y="2721449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57095-0445-B809-D837-F78EF4B84BC7}"/>
              </a:ext>
            </a:extLst>
          </p:cNvPr>
          <p:cNvSpPr txBox="1"/>
          <p:nvPr/>
        </p:nvSpPr>
        <p:spPr>
          <a:xfrm>
            <a:off x="1176719" y="316951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6DF53-5E66-6CA0-277B-6BE4D3F2D267}"/>
              </a:ext>
            </a:extLst>
          </p:cNvPr>
          <p:cNvSpPr txBox="1"/>
          <p:nvPr/>
        </p:nvSpPr>
        <p:spPr>
          <a:xfrm>
            <a:off x="1176719" y="3573141"/>
            <a:ext cx="272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IntakeNumeraireLPRatio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8F640-A6EA-9BF7-A2CD-C0A17B622512}"/>
              </a:ext>
            </a:extLst>
          </p:cNvPr>
          <p:cNvSpPr txBox="1"/>
          <p:nvPr/>
        </p:nvSpPr>
        <p:spPr>
          <a:xfrm>
            <a:off x="1163032" y="4419888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8872-63BB-0900-3314-7D2C0BE7A2D6}"/>
              </a:ext>
            </a:extLst>
          </p:cNvPr>
          <p:cNvSpPr txBox="1"/>
          <p:nvPr/>
        </p:nvSpPr>
        <p:spPr>
          <a:xfrm>
            <a:off x="1179207" y="4867958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3D34-8012-1C0F-1278-07432D54148C}"/>
              </a:ext>
            </a:extLst>
          </p:cNvPr>
          <p:cNvSpPr txBox="1"/>
          <p:nvPr/>
        </p:nvSpPr>
        <p:spPr>
          <a:xfrm>
            <a:off x="1179207" y="5319810"/>
            <a:ext cx="2011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3F9B-E5FB-CE32-D2C7-7F6EC8FD7383}"/>
              </a:ext>
            </a:extLst>
          </p:cNvPr>
          <p:cNvSpPr txBox="1"/>
          <p:nvPr/>
        </p:nvSpPr>
        <p:spPr>
          <a:xfrm>
            <a:off x="217037" y="29300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2">
                    <a:lumMod val="90000"/>
                  </a:schemeClr>
                </a:solidFill>
              </a:rPr>
              <a:t>입금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CD4BD-F26E-C485-A4B3-E35E0044B74F}"/>
              </a:ext>
            </a:extLst>
          </p:cNvPr>
          <p:cNvSpPr txBox="1"/>
          <p:nvPr/>
        </p:nvSpPr>
        <p:spPr>
          <a:xfrm>
            <a:off x="217037" y="4867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2">
                    <a:lumMod val="90000"/>
                  </a:schemeClr>
                </a:solidFill>
              </a:rPr>
              <a:t>출금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0DD339-C2AB-7FE8-4033-51A48748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8" y="1502249"/>
            <a:ext cx="579120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095E1-E977-53D9-001E-9121E56125D4}"/>
              </a:ext>
            </a:extLst>
          </p:cNvPr>
          <p:cNvSpPr txBox="1"/>
          <p:nvPr/>
        </p:nvSpPr>
        <p:spPr>
          <a:xfrm>
            <a:off x="226578" y="1568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환율</a:t>
            </a:r>
          </a:p>
        </p:txBody>
      </p:sp>
    </p:spTree>
    <p:extLst>
      <p:ext uri="{BB962C8B-B14F-4D97-AF65-F5344CB8AC3E}">
        <p14:creationId xmlns:p14="http://schemas.microsoft.com/office/powerpoint/2010/main" val="148171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563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AssmilatorV2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동작되는 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B397-93FA-6021-E15C-CB1DAB4AD2F2}"/>
              </a:ext>
            </a:extLst>
          </p:cNvPr>
          <p:cNvSpPr txBox="1"/>
          <p:nvPr/>
        </p:nvSpPr>
        <p:spPr>
          <a:xfrm>
            <a:off x="1163032" y="1535810"/>
            <a:ext cx="98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chemeClr val="bg2">
                    <a:lumMod val="90000"/>
                  </a:schemeClr>
                </a:solidFill>
              </a:rPr>
              <a:t>get</a:t>
            </a:r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Rate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50-986B-91DA-9D65-0B160F32762D}"/>
              </a:ext>
            </a:extLst>
          </p:cNvPr>
          <p:cNvSpPr txBox="1"/>
          <p:nvPr/>
        </p:nvSpPr>
        <p:spPr>
          <a:xfrm>
            <a:off x="1176719" y="2273379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intakeRawAndGetBalance</a:t>
            </a:r>
            <a:endParaRPr kumimoji="1" lang="ko-Kore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CA45C-4702-F51E-E7D8-F046FF34AA37}"/>
              </a:ext>
            </a:extLst>
          </p:cNvPr>
          <p:cNvSpPr txBox="1"/>
          <p:nvPr/>
        </p:nvSpPr>
        <p:spPr>
          <a:xfrm>
            <a:off x="1176719" y="2721449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intakeRaw</a:t>
            </a:r>
            <a:endParaRPr kumimoji="1" lang="ko-Kore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57095-0445-B809-D837-F78EF4B84BC7}"/>
              </a:ext>
            </a:extLst>
          </p:cNvPr>
          <p:cNvSpPr txBox="1"/>
          <p:nvPr/>
        </p:nvSpPr>
        <p:spPr>
          <a:xfrm>
            <a:off x="1176719" y="316951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6DF53-5E66-6CA0-277B-6BE4D3F2D267}"/>
              </a:ext>
            </a:extLst>
          </p:cNvPr>
          <p:cNvSpPr txBox="1"/>
          <p:nvPr/>
        </p:nvSpPr>
        <p:spPr>
          <a:xfrm>
            <a:off x="1176719" y="3573141"/>
            <a:ext cx="272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IntakeNumeraireLPRatio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8F640-A6EA-9BF7-A2CD-C0A17B622512}"/>
              </a:ext>
            </a:extLst>
          </p:cNvPr>
          <p:cNvSpPr txBox="1"/>
          <p:nvPr/>
        </p:nvSpPr>
        <p:spPr>
          <a:xfrm>
            <a:off x="1163032" y="4419888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8872-63BB-0900-3314-7D2C0BE7A2D6}"/>
              </a:ext>
            </a:extLst>
          </p:cNvPr>
          <p:cNvSpPr txBox="1"/>
          <p:nvPr/>
        </p:nvSpPr>
        <p:spPr>
          <a:xfrm>
            <a:off x="1179207" y="4867958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3D34-8012-1C0F-1278-07432D54148C}"/>
              </a:ext>
            </a:extLst>
          </p:cNvPr>
          <p:cNvSpPr txBox="1"/>
          <p:nvPr/>
        </p:nvSpPr>
        <p:spPr>
          <a:xfrm>
            <a:off x="1179207" y="5319810"/>
            <a:ext cx="2011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3F9B-E5FB-CE32-D2C7-7F6EC8FD7383}"/>
              </a:ext>
            </a:extLst>
          </p:cNvPr>
          <p:cNvSpPr txBox="1"/>
          <p:nvPr/>
        </p:nvSpPr>
        <p:spPr>
          <a:xfrm>
            <a:off x="217037" y="29300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입금</a:t>
            </a:r>
            <a:endParaRPr kumimoji="1" lang="ko-Kore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CD4BD-F26E-C485-A4B3-E35E0044B74F}"/>
              </a:ext>
            </a:extLst>
          </p:cNvPr>
          <p:cNvSpPr txBox="1"/>
          <p:nvPr/>
        </p:nvSpPr>
        <p:spPr>
          <a:xfrm>
            <a:off x="217037" y="4867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2">
                    <a:lumMod val="90000"/>
                  </a:schemeClr>
                </a:solidFill>
              </a:rPr>
              <a:t>출금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8AF2591-B9B5-8C0B-9813-AF95B1D2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96" y="1642899"/>
            <a:ext cx="6573608" cy="2957320"/>
          </a:xfrm>
          <a:prstGeom prst="rect">
            <a:avLst/>
          </a:prstGeom>
        </p:spPr>
      </p:pic>
      <p:pic>
        <p:nvPicPr>
          <p:cNvPr id="2" name="그림 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D9F3216-97B7-339C-1FF0-E0A332C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95" y="4787341"/>
            <a:ext cx="6565103" cy="1569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EF039B-D555-03D4-9053-5162F21FCE4E}"/>
              </a:ext>
            </a:extLst>
          </p:cNvPr>
          <p:cNvSpPr txBox="1"/>
          <p:nvPr/>
        </p:nvSpPr>
        <p:spPr>
          <a:xfrm>
            <a:off x="226578" y="1568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chemeClr val="bg2">
                    <a:lumMod val="90000"/>
                  </a:schemeClr>
                </a:solidFill>
              </a:rPr>
              <a:t>환율</a:t>
            </a:r>
          </a:p>
        </p:txBody>
      </p:sp>
    </p:spTree>
    <p:extLst>
      <p:ext uri="{BB962C8B-B14F-4D97-AF65-F5344CB8AC3E}">
        <p14:creationId xmlns:p14="http://schemas.microsoft.com/office/powerpoint/2010/main" val="20133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5C73E12A-9B0E-D707-2CC7-F6E3D8DBE5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목차</a:t>
            </a:r>
            <a:endParaRPr lang="ko-Kore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B918B57D-2873-6904-1820-4B32013C2B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DFX </a:t>
            </a:r>
            <a:r>
              <a:rPr lang="ko-KR" altLang="en-US" dirty="0"/>
              <a:t>주요 파트 변화</a:t>
            </a:r>
            <a:endParaRPr lang="en-US" altLang="ko-KR" dirty="0"/>
          </a:p>
          <a:p>
            <a:pPr algn="just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Assimilator </a:t>
            </a:r>
            <a:r>
              <a:rPr lang="ko-KR" altLang="en-US" dirty="0"/>
              <a:t>개요</a:t>
            </a:r>
            <a:endParaRPr lang="en-US" altLang="ko-KR" dirty="0"/>
          </a:p>
          <a:p>
            <a:pPr algn="just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Assimilator</a:t>
            </a:r>
            <a:r>
              <a:rPr lang="ko-KR" altLang="en-US" dirty="0"/>
              <a:t> 코드 분석</a:t>
            </a:r>
            <a:endParaRPr lang="en-US" altLang="ko-KR" dirty="0"/>
          </a:p>
          <a:p>
            <a:pPr algn="just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Curve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86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563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AssmilatorV2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동작되는 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B397-93FA-6021-E15C-CB1DAB4AD2F2}"/>
              </a:ext>
            </a:extLst>
          </p:cNvPr>
          <p:cNvSpPr txBox="1"/>
          <p:nvPr/>
        </p:nvSpPr>
        <p:spPr>
          <a:xfrm>
            <a:off x="1163032" y="1535810"/>
            <a:ext cx="98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chemeClr val="bg2">
                    <a:lumMod val="90000"/>
                  </a:schemeClr>
                </a:solidFill>
              </a:rPr>
              <a:t>get</a:t>
            </a:r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Rate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50-986B-91DA-9D65-0B160F32762D}"/>
              </a:ext>
            </a:extLst>
          </p:cNvPr>
          <p:cNvSpPr txBox="1"/>
          <p:nvPr/>
        </p:nvSpPr>
        <p:spPr>
          <a:xfrm>
            <a:off x="1176719" y="2273379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CA45C-4702-F51E-E7D8-F046FF34AA37}"/>
              </a:ext>
            </a:extLst>
          </p:cNvPr>
          <p:cNvSpPr txBox="1"/>
          <p:nvPr/>
        </p:nvSpPr>
        <p:spPr>
          <a:xfrm>
            <a:off x="1176719" y="2721449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57095-0445-B809-D837-F78EF4B84BC7}"/>
              </a:ext>
            </a:extLst>
          </p:cNvPr>
          <p:cNvSpPr txBox="1"/>
          <p:nvPr/>
        </p:nvSpPr>
        <p:spPr>
          <a:xfrm>
            <a:off x="1176719" y="316951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IntakeNumeraire</a:t>
            </a:r>
            <a:endParaRPr kumimoji="1" lang="ko-Kore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6DF53-5E66-6CA0-277B-6BE4D3F2D267}"/>
              </a:ext>
            </a:extLst>
          </p:cNvPr>
          <p:cNvSpPr txBox="1"/>
          <p:nvPr/>
        </p:nvSpPr>
        <p:spPr>
          <a:xfrm>
            <a:off x="1176719" y="3573141"/>
            <a:ext cx="272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IntakeNumeraireLPRatio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8F640-A6EA-9BF7-A2CD-C0A17B622512}"/>
              </a:ext>
            </a:extLst>
          </p:cNvPr>
          <p:cNvSpPr txBox="1"/>
          <p:nvPr/>
        </p:nvSpPr>
        <p:spPr>
          <a:xfrm>
            <a:off x="1163032" y="4419888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8872-63BB-0900-3314-7D2C0BE7A2D6}"/>
              </a:ext>
            </a:extLst>
          </p:cNvPr>
          <p:cNvSpPr txBox="1"/>
          <p:nvPr/>
        </p:nvSpPr>
        <p:spPr>
          <a:xfrm>
            <a:off x="1179207" y="4867958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3D34-8012-1C0F-1278-07432D54148C}"/>
              </a:ext>
            </a:extLst>
          </p:cNvPr>
          <p:cNvSpPr txBox="1"/>
          <p:nvPr/>
        </p:nvSpPr>
        <p:spPr>
          <a:xfrm>
            <a:off x="1179207" y="5319810"/>
            <a:ext cx="2011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outputNumeraire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3F9B-E5FB-CE32-D2C7-7F6EC8FD7383}"/>
              </a:ext>
            </a:extLst>
          </p:cNvPr>
          <p:cNvSpPr txBox="1"/>
          <p:nvPr/>
        </p:nvSpPr>
        <p:spPr>
          <a:xfrm>
            <a:off x="217037" y="29300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입금</a:t>
            </a:r>
            <a:endParaRPr kumimoji="1" lang="ko-Kore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CD4BD-F26E-C485-A4B3-E35E0044B74F}"/>
              </a:ext>
            </a:extLst>
          </p:cNvPr>
          <p:cNvSpPr txBox="1"/>
          <p:nvPr/>
        </p:nvSpPr>
        <p:spPr>
          <a:xfrm>
            <a:off x="217037" y="4867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2">
                    <a:lumMod val="90000"/>
                  </a:schemeClr>
                </a:solidFill>
              </a:rPr>
              <a:t>출금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그림 8" descr="텍스트, 소프트웨어, 멀티미디어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6521B00-5411-2C45-D494-F0897B55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48" y="1515996"/>
            <a:ext cx="7566072" cy="1530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E3639D-660E-0D3B-4239-D9BA4A73D26E}"/>
              </a:ext>
            </a:extLst>
          </p:cNvPr>
          <p:cNvSpPr txBox="1"/>
          <p:nvPr/>
        </p:nvSpPr>
        <p:spPr>
          <a:xfrm>
            <a:off x="226578" y="1568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chemeClr val="bg2">
                    <a:lumMod val="90000"/>
                  </a:schemeClr>
                </a:solidFill>
              </a:rPr>
              <a:t>환율</a:t>
            </a:r>
          </a:p>
        </p:txBody>
      </p:sp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95B3FE6-3039-3D3D-881D-C427B22E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48" y="3130108"/>
            <a:ext cx="3606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563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AssmilatorV2</a:t>
            </a:r>
            <a:r>
              <a:rPr kumimoji="1" lang="ko-KR" altLang="en-US" sz="3200" dirty="0"/>
              <a:t> </a:t>
            </a:r>
            <a:r>
              <a:rPr kumimoji="1" lang="ko-KR" altLang="en-US" sz="2400" dirty="0"/>
              <a:t>의 구조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동작되는 함수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5B397-93FA-6021-E15C-CB1DAB4AD2F2}"/>
              </a:ext>
            </a:extLst>
          </p:cNvPr>
          <p:cNvSpPr txBox="1"/>
          <p:nvPr/>
        </p:nvSpPr>
        <p:spPr>
          <a:xfrm>
            <a:off x="1163032" y="1535810"/>
            <a:ext cx="98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>
                <a:solidFill>
                  <a:schemeClr val="bg2">
                    <a:lumMod val="90000"/>
                  </a:schemeClr>
                </a:solidFill>
              </a:rPr>
              <a:t>get</a:t>
            </a:r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Rate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9D50-986B-91DA-9D65-0B160F32762D}"/>
              </a:ext>
            </a:extLst>
          </p:cNvPr>
          <p:cNvSpPr txBox="1"/>
          <p:nvPr/>
        </p:nvSpPr>
        <p:spPr>
          <a:xfrm>
            <a:off x="1176719" y="2273379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intakeRawAndGetBalance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CA45C-4702-F51E-E7D8-F046FF34AA37}"/>
              </a:ext>
            </a:extLst>
          </p:cNvPr>
          <p:cNvSpPr txBox="1"/>
          <p:nvPr/>
        </p:nvSpPr>
        <p:spPr>
          <a:xfrm>
            <a:off x="1176719" y="2721449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intakeRaw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57095-0445-B809-D837-F78EF4B84BC7}"/>
              </a:ext>
            </a:extLst>
          </p:cNvPr>
          <p:cNvSpPr txBox="1"/>
          <p:nvPr/>
        </p:nvSpPr>
        <p:spPr>
          <a:xfrm>
            <a:off x="1176719" y="316951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6DF53-5E66-6CA0-277B-6BE4D3F2D267}"/>
              </a:ext>
            </a:extLst>
          </p:cNvPr>
          <p:cNvSpPr txBox="1"/>
          <p:nvPr/>
        </p:nvSpPr>
        <p:spPr>
          <a:xfrm>
            <a:off x="1176719" y="3573141"/>
            <a:ext cx="272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90000"/>
                  </a:schemeClr>
                </a:solidFill>
              </a:rPr>
              <a:t>IntakeNumeraireLPRatio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8F640-A6EA-9BF7-A2CD-C0A17B622512}"/>
              </a:ext>
            </a:extLst>
          </p:cNvPr>
          <p:cNvSpPr txBox="1"/>
          <p:nvPr/>
        </p:nvSpPr>
        <p:spPr>
          <a:xfrm>
            <a:off x="1163032" y="4419888"/>
            <a:ext cx="2951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outputRawAndGetBalance</a:t>
            </a:r>
            <a:endParaRPr kumimoji="1" lang="ko-Kore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48872-63BB-0900-3314-7D2C0BE7A2D6}"/>
              </a:ext>
            </a:extLst>
          </p:cNvPr>
          <p:cNvSpPr txBox="1"/>
          <p:nvPr/>
        </p:nvSpPr>
        <p:spPr>
          <a:xfrm>
            <a:off x="1179207" y="4867958"/>
            <a:ext cx="134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outputRaw</a:t>
            </a:r>
            <a:endParaRPr kumimoji="1"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3D34-8012-1C0F-1278-07432D54148C}"/>
              </a:ext>
            </a:extLst>
          </p:cNvPr>
          <p:cNvSpPr txBox="1"/>
          <p:nvPr/>
        </p:nvSpPr>
        <p:spPr>
          <a:xfrm>
            <a:off x="1179207" y="5319810"/>
            <a:ext cx="2011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/>
              <a:t>outputNumeraire</a:t>
            </a:r>
            <a:endParaRPr kumimoji="1" lang="ko-Kore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E3F9B-E5FB-CE32-D2C7-7F6EC8FD7383}"/>
              </a:ext>
            </a:extLst>
          </p:cNvPr>
          <p:cNvSpPr txBox="1"/>
          <p:nvPr/>
        </p:nvSpPr>
        <p:spPr>
          <a:xfrm>
            <a:off x="217037" y="29300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2">
                    <a:lumMod val="90000"/>
                  </a:schemeClr>
                </a:solidFill>
              </a:rPr>
              <a:t>입금</a:t>
            </a:r>
            <a:endParaRPr kumimoji="1" lang="ko-Kore-KR" alt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CD4BD-F26E-C485-A4B3-E35E0044B74F}"/>
              </a:ext>
            </a:extLst>
          </p:cNvPr>
          <p:cNvSpPr txBox="1"/>
          <p:nvPr/>
        </p:nvSpPr>
        <p:spPr>
          <a:xfrm>
            <a:off x="217037" y="48679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출금</a:t>
            </a:r>
            <a:endParaRPr kumimoji="1" lang="ko-Kore-KR" altLang="en-US" sz="2000" dirty="0"/>
          </a:p>
        </p:txBody>
      </p:sp>
      <p:pic>
        <p:nvPicPr>
          <p:cNvPr id="3" name="그림 2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40E477E2-3E3A-F6CF-A108-3E108CB1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13" y="356883"/>
            <a:ext cx="4385155" cy="2812636"/>
          </a:xfrm>
          <a:prstGeom prst="rect">
            <a:avLst/>
          </a:prstGeom>
        </p:spPr>
      </p:pic>
      <p:pic>
        <p:nvPicPr>
          <p:cNvPr id="5" name="그림 4" descr="텍스트, 폰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8C25B647-C370-3885-2BD4-7493ECA1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73" y="3491941"/>
            <a:ext cx="5060070" cy="1536869"/>
          </a:xfrm>
          <a:prstGeom prst="rect">
            <a:avLst/>
          </a:prstGeom>
        </p:spPr>
      </p:pic>
      <p:pic>
        <p:nvPicPr>
          <p:cNvPr id="7" name="그림 6" descr="텍스트, 소프트웨어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AA23100-EC2E-99FD-4CBF-0089A915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273" y="5268068"/>
            <a:ext cx="6025738" cy="1240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BD4E1-850A-4FF2-1C93-04B136DF5998}"/>
              </a:ext>
            </a:extLst>
          </p:cNvPr>
          <p:cNvSpPr txBox="1"/>
          <p:nvPr/>
        </p:nvSpPr>
        <p:spPr>
          <a:xfrm>
            <a:off x="226578" y="1568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>
                <a:solidFill>
                  <a:schemeClr val="bg2">
                    <a:lumMod val="90000"/>
                  </a:schemeClr>
                </a:solidFill>
              </a:rPr>
              <a:t>환율</a:t>
            </a:r>
          </a:p>
        </p:txBody>
      </p:sp>
    </p:spTree>
    <p:extLst>
      <p:ext uri="{BB962C8B-B14F-4D97-AF65-F5344CB8AC3E}">
        <p14:creationId xmlns:p14="http://schemas.microsoft.com/office/powerpoint/2010/main" val="154269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2B4F52-0260-3D2F-69AF-17130F32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13" y="4619690"/>
            <a:ext cx="4013200" cy="1054100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0496DD-76DE-D606-CACA-85AC25CB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1" y="1949452"/>
            <a:ext cx="3267528" cy="2174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C4ACE-6CA5-5B50-13E4-151C66D0E3A2}"/>
              </a:ext>
            </a:extLst>
          </p:cNvPr>
          <p:cNvSpPr txBox="1"/>
          <p:nvPr/>
        </p:nvSpPr>
        <p:spPr>
          <a:xfrm>
            <a:off x="3577740" y="1503921"/>
            <a:ext cx="296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ProportionalLiquidity.sol</a:t>
            </a:r>
            <a:r>
              <a:rPr kumimoji="1" lang="ko-KR" altLang="en-US" dirty="0"/>
              <a:t> </a:t>
            </a:r>
            <a:r>
              <a:rPr kumimoji="1" lang="en-US" altLang="ko-KR" sz="1000" dirty="0"/>
              <a:t>(Library)</a:t>
            </a:r>
            <a:endParaRPr kumimoji="1" lang="ko-Kore-KR" altLang="en-US" sz="1000" dirty="0"/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35CFDF4-0A88-5909-DBFA-3530A9196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023" y="1949452"/>
            <a:ext cx="4343046" cy="46255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E90A65-6DB8-8E8A-BDE8-D095FD8CAB3B}"/>
              </a:ext>
            </a:extLst>
          </p:cNvPr>
          <p:cNvSpPr txBox="1"/>
          <p:nvPr/>
        </p:nvSpPr>
        <p:spPr>
          <a:xfrm>
            <a:off x="139701" y="1503921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Curve.sol</a:t>
            </a:r>
            <a:r>
              <a:rPr kumimoji="1" lang="en-US" altLang="ko-Kore-KR" dirty="0"/>
              <a:t> </a:t>
            </a:r>
            <a:r>
              <a:rPr kumimoji="1" lang="en-US" altLang="ko-KR" sz="1000" dirty="0"/>
              <a:t>(contract)</a:t>
            </a:r>
            <a:endParaRPr kumimoji="1" lang="ko-Kore-KR" altLang="en-US" sz="1000" dirty="0"/>
          </a:p>
        </p:txBody>
      </p:sp>
      <p:pic>
        <p:nvPicPr>
          <p:cNvPr id="17" name="그림 16" descr="텍스트, 스크린샷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F4B5B09-39D5-4723-2337-E43AF45F6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863" y="1949452"/>
            <a:ext cx="4110317" cy="6522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ABAC5B-0016-CCE6-09EB-FAE833A65C37}"/>
              </a:ext>
            </a:extLst>
          </p:cNvPr>
          <p:cNvSpPr txBox="1"/>
          <p:nvPr/>
        </p:nvSpPr>
        <p:spPr>
          <a:xfrm>
            <a:off x="8027863" y="1503921"/>
            <a:ext cx="21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Assimilators.sol</a:t>
            </a:r>
            <a:r>
              <a:rPr kumimoji="1" lang="en-US" altLang="ko-Kore-KR" dirty="0"/>
              <a:t> </a:t>
            </a:r>
            <a:r>
              <a:rPr kumimoji="1" lang="en-US" altLang="ko-Kore-KR" sz="1000" dirty="0"/>
              <a:t>(Library)</a:t>
            </a:r>
            <a:endParaRPr kumimoji="1" lang="ko-Kore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D1F78-C10F-F949-25B3-9BFC156BA37D}"/>
              </a:ext>
            </a:extLst>
          </p:cNvPr>
          <p:cNvSpPr txBox="1"/>
          <p:nvPr/>
        </p:nvSpPr>
        <p:spPr>
          <a:xfrm>
            <a:off x="2727969" y="16270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예금</a:t>
            </a:r>
            <a:endParaRPr kumimoji="1" lang="ko-Kore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DCBC63-D3C6-ABB7-2EB8-529A96F6AE2D}"/>
              </a:ext>
            </a:extLst>
          </p:cNvPr>
          <p:cNvSpPr/>
          <p:nvPr/>
        </p:nvSpPr>
        <p:spPr>
          <a:xfrm>
            <a:off x="598715" y="3842660"/>
            <a:ext cx="2612572" cy="163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EBD325-0B6E-017F-238F-ED45F036FF37}"/>
              </a:ext>
            </a:extLst>
          </p:cNvPr>
          <p:cNvCxnSpPr>
            <a:cxnSpLocks/>
          </p:cNvCxnSpPr>
          <p:nvPr/>
        </p:nvCxnSpPr>
        <p:spPr>
          <a:xfrm flipV="1">
            <a:off x="2758536" y="2503716"/>
            <a:ext cx="911765" cy="1349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FF1DA0-2850-7967-D407-CADF866A974F}"/>
              </a:ext>
            </a:extLst>
          </p:cNvPr>
          <p:cNvSpPr/>
          <p:nvPr/>
        </p:nvSpPr>
        <p:spPr>
          <a:xfrm>
            <a:off x="4039607" y="4511739"/>
            <a:ext cx="3613049" cy="1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325D60-CFDD-44DE-F76D-06F0EE548DC2}"/>
              </a:ext>
            </a:extLst>
          </p:cNvPr>
          <p:cNvCxnSpPr>
            <a:cxnSpLocks/>
          </p:cNvCxnSpPr>
          <p:nvPr/>
        </p:nvCxnSpPr>
        <p:spPr>
          <a:xfrm flipV="1">
            <a:off x="7479055" y="2079173"/>
            <a:ext cx="1042646" cy="243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46C97F-3445-79AD-F1C3-E4F4AF434857}"/>
              </a:ext>
            </a:extLst>
          </p:cNvPr>
          <p:cNvSpPr/>
          <p:nvPr/>
        </p:nvSpPr>
        <p:spPr>
          <a:xfrm>
            <a:off x="8521701" y="2275570"/>
            <a:ext cx="2057971" cy="14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20D6FA-CD80-7C32-E5C8-9AFED821DD79}"/>
              </a:ext>
            </a:extLst>
          </p:cNvPr>
          <p:cNvSpPr txBox="1"/>
          <p:nvPr/>
        </p:nvSpPr>
        <p:spPr>
          <a:xfrm>
            <a:off x="7975569" y="4005946"/>
            <a:ext cx="329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AssimilatorV2.sol -&gt; </a:t>
            </a:r>
            <a:r>
              <a:rPr kumimoji="1" lang="ko-Kore-KR" altLang="en-US" dirty="0"/>
              <a:t>실제</a:t>
            </a:r>
            <a:r>
              <a:rPr kumimoji="1" lang="ko-KR" altLang="en-US" dirty="0"/>
              <a:t> 배포된</a:t>
            </a:r>
            <a:endParaRPr kumimoji="1" lang="ko-Kore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C9EE5B-24F5-94E6-D773-7770A972B4DC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660495" y="2416631"/>
            <a:ext cx="890192" cy="2471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69C8C0-A2F9-7ADB-22BC-1E3B9CAFA2EF}"/>
              </a:ext>
            </a:extLst>
          </p:cNvPr>
          <p:cNvSpPr txBox="1"/>
          <p:nvPr/>
        </p:nvSpPr>
        <p:spPr>
          <a:xfrm>
            <a:off x="701040" y="640080"/>
            <a:ext cx="5003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Assimilator </a:t>
            </a:r>
            <a:r>
              <a:rPr kumimoji="1" lang="ko-KR" altLang="en-US" sz="3200" dirty="0"/>
              <a:t>사용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전체 </a:t>
            </a:r>
            <a:r>
              <a:rPr kumimoji="1" lang="en-US" altLang="ko-KR" sz="3200" dirty="0"/>
              <a:t>Flow)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264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973D2B-C207-4DE4-6F99-559F71FF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02" y="5684217"/>
            <a:ext cx="4300657" cy="112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617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Assmilators</a:t>
            </a:r>
            <a:r>
              <a:rPr kumimoji="1" lang="ko-KR" altLang="en-US" sz="3200" dirty="0"/>
              <a:t> 사용 </a:t>
            </a:r>
            <a:r>
              <a:rPr kumimoji="1" lang="en-US" altLang="ko-KR" sz="3200" dirty="0"/>
              <a:t>(</a:t>
            </a:r>
            <a:r>
              <a:rPr kumimoji="1" lang="en-US" altLang="ko-Kore-KR" sz="3200" dirty="0"/>
              <a:t>DELEGATE</a:t>
            </a:r>
            <a:r>
              <a:rPr kumimoji="1" lang="ko-KR" altLang="en-US" sz="3200" dirty="0"/>
              <a:t> 호출</a:t>
            </a:r>
            <a:r>
              <a:rPr kumimoji="1" lang="en-US" altLang="ko-KR" sz="3200" dirty="0"/>
              <a:t>O)</a:t>
            </a:r>
            <a:endParaRPr kumimoji="1" lang="ko-Kore-KR" altLang="en-US" sz="3200" dirty="0"/>
          </a:p>
        </p:txBody>
      </p:sp>
      <p:pic>
        <p:nvPicPr>
          <p:cNvPr id="4" name="그림 3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B710D72E-9185-8350-BC00-5BEFE13B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68" y="2682943"/>
            <a:ext cx="4240015" cy="2730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DA4D8-4CAB-3D7C-4B73-2CFEC398D7D4}"/>
              </a:ext>
            </a:extLst>
          </p:cNvPr>
          <p:cNvSpPr txBox="1"/>
          <p:nvPr/>
        </p:nvSpPr>
        <p:spPr>
          <a:xfrm>
            <a:off x="7968337" y="597560"/>
            <a:ext cx="410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Q. </a:t>
            </a:r>
            <a:r>
              <a:rPr kumimoji="1" lang="ko-Kore-KR" altLang="en-US" sz="1600" dirty="0"/>
              <a:t>어떻게</a:t>
            </a:r>
            <a:r>
              <a:rPr kumimoji="1" lang="ko-KR" altLang="en-US" sz="1600" dirty="0"/>
              <a:t> 인터페이스로 실제 배포된 함수의 선택자를 가져올 수 있을까</a:t>
            </a:r>
            <a:r>
              <a:rPr kumimoji="1" lang="en-US" altLang="ko-KR" sz="1600" dirty="0"/>
              <a:t>?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A. ABI</a:t>
            </a:r>
            <a:r>
              <a:rPr kumimoji="1" lang="en-US" altLang="ko-KR" sz="1000" dirty="0"/>
              <a:t>(</a:t>
            </a:r>
            <a:r>
              <a:rPr lang="en" altLang="ko-Kore-KR" sz="1000" b="0" i="0" dirty="0">
                <a:solidFill>
                  <a:srgbClr val="374151"/>
                </a:solidFill>
                <a:effectLst/>
                <a:latin typeface="Söhne"/>
              </a:rPr>
              <a:t>Application Binary Interface) 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사용해서</a:t>
            </a: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kumimoji="1" lang="ko-KR" altLang="en-US" sz="1600" dirty="0" err="1"/>
              <a:t>이더리움</a:t>
            </a:r>
            <a:r>
              <a:rPr kumimoji="1" lang="ko-KR" altLang="en-US" sz="1600" dirty="0"/>
              <a:t> 스마트 </a:t>
            </a:r>
            <a:r>
              <a:rPr kumimoji="1" lang="ko-KR" altLang="en-US" sz="1600" dirty="0" err="1"/>
              <a:t>컨트랙트와</a:t>
            </a:r>
            <a:r>
              <a:rPr kumimoji="1" lang="ko-KR" altLang="en-US" sz="1600" dirty="0"/>
              <a:t> 상호작용한다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3" name="그림 12" descr="텍스트, 스크린샷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5EE13D0-9BC5-27EC-82C7-8F1C88DA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6" y="1954508"/>
            <a:ext cx="4110317" cy="652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209B6C-C1A3-DBD7-6654-1361A4D44D39}"/>
              </a:ext>
            </a:extLst>
          </p:cNvPr>
          <p:cNvSpPr txBox="1"/>
          <p:nvPr/>
        </p:nvSpPr>
        <p:spPr>
          <a:xfrm>
            <a:off x="818876" y="128641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Assimilators.sol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68B0D8-970E-3275-4927-7A5E0DE04A36}"/>
              </a:ext>
            </a:extLst>
          </p:cNvPr>
          <p:cNvSpPr/>
          <p:nvPr/>
        </p:nvSpPr>
        <p:spPr>
          <a:xfrm>
            <a:off x="1312714" y="2280626"/>
            <a:ext cx="2057971" cy="14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6B638-243E-7095-0F23-B18AFE2D1C58}"/>
              </a:ext>
            </a:extLst>
          </p:cNvPr>
          <p:cNvSpPr txBox="1"/>
          <p:nvPr/>
        </p:nvSpPr>
        <p:spPr>
          <a:xfrm>
            <a:off x="7730120" y="5065232"/>
            <a:ext cx="458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AssimilatorV2.sol -&gt; </a:t>
            </a:r>
            <a:r>
              <a:rPr kumimoji="1" lang="ko-Kore-KR" altLang="en-US" dirty="0"/>
              <a:t>실제</a:t>
            </a:r>
            <a:r>
              <a:rPr kumimoji="1" lang="ko-KR" altLang="en-US" dirty="0"/>
              <a:t> 배포된</a:t>
            </a:r>
            <a:r>
              <a:rPr kumimoji="1" lang="en-US" altLang="ko-KR" dirty="0"/>
              <a:t> </a:t>
            </a:r>
            <a:r>
              <a:rPr kumimoji="1" lang="en-US" altLang="ko-KR" sz="1800" dirty="0">
                <a:hlinkClick r:id="rId5"/>
              </a:rPr>
              <a:t>AssmilatorV2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C3BB4D-B3CB-94E3-6FF8-94D7310BDFF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341700" y="2421687"/>
            <a:ext cx="1960208" cy="1344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39E08-4010-917B-4DBF-49E7E0B82343}"/>
              </a:ext>
            </a:extLst>
          </p:cNvPr>
          <p:cNvSpPr txBox="1"/>
          <p:nvPr/>
        </p:nvSpPr>
        <p:spPr>
          <a:xfrm>
            <a:off x="5148273" y="1960411"/>
            <a:ext cx="494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abi</a:t>
            </a:r>
            <a:r>
              <a:rPr kumimoji="1" lang="ko-KR" altLang="en-US" sz="1200" dirty="0"/>
              <a:t>의 </a:t>
            </a:r>
            <a:r>
              <a:rPr kumimoji="1" lang="en-US" altLang="ko-Kore-KR" sz="1200" dirty="0" err="1"/>
              <a:t>encodeWithSelector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</a:t>
            </a:r>
            <a:endParaRPr kumimoji="1" lang="en-US" altLang="ko-KR" sz="1200" dirty="0"/>
          </a:p>
          <a:p>
            <a:r>
              <a:rPr kumimoji="1" lang="en-US" altLang="ko-KR" sz="1200" dirty="0"/>
              <a:t>data = </a:t>
            </a:r>
            <a:r>
              <a:rPr lang="en" altLang="ko-Kore-KR" sz="1200" dirty="0" err="1">
                <a:effectLst/>
              </a:rPr>
              <a:t>intakeRaw</a:t>
            </a:r>
            <a:r>
              <a:rPr lang="en" altLang="ko-Kore-KR" sz="1200" b="0" dirty="0">
                <a:effectLst/>
              </a:rPr>
              <a:t> </a:t>
            </a:r>
            <a:r>
              <a:rPr lang="ko-KR" altLang="en-US" sz="1200" b="0" dirty="0">
                <a:effectLst/>
              </a:rPr>
              <a:t>함수선택자</a:t>
            </a:r>
            <a:r>
              <a:rPr lang="en-US" altLang="ko-KR" sz="1200" b="0" dirty="0">
                <a:effectLst/>
              </a:rPr>
              <a:t>(4</a:t>
            </a:r>
            <a:r>
              <a:rPr lang="en" altLang="ko-Kore-KR" sz="1200" b="0" dirty="0">
                <a:effectLst/>
              </a:rPr>
              <a:t>byte</a:t>
            </a:r>
            <a:r>
              <a:rPr lang="en-US" altLang="ko-KR" sz="1200" b="0" dirty="0">
                <a:effectLst/>
              </a:rPr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b="0" dirty="0">
                <a:effectLst/>
              </a:rPr>
              <a:t> </a:t>
            </a:r>
            <a:r>
              <a:rPr lang="en-US" altLang="ko-KR" sz="1200" b="0" dirty="0">
                <a:effectLst/>
              </a:rPr>
              <a:t>_</a:t>
            </a:r>
            <a:r>
              <a:rPr lang="en" altLang="ko-Kore-KR" sz="1200" b="0" dirty="0">
                <a:effectLst/>
              </a:rPr>
              <a:t>amt (</a:t>
            </a:r>
            <a:r>
              <a:rPr lang="ko-KR" altLang="en-US" sz="1200" b="0" dirty="0">
                <a:effectLst/>
              </a:rPr>
              <a:t>매개변수</a:t>
            </a:r>
            <a:r>
              <a:rPr lang="en-US" altLang="ko-KR" sz="1200" b="0" dirty="0">
                <a:effectLst/>
              </a:rPr>
              <a:t>)</a:t>
            </a:r>
            <a:endParaRPr lang="en" altLang="ko-Kore-KR" sz="1200" b="0" dirty="0">
              <a:effectLst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490A0A-9802-6364-50DC-34259583B44C}"/>
              </a:ext>
            </a:extLst>
          </p:cNvPr>
          <p:cNvCxnSpPr>
            <a:cxnSpLocks/>
          </p:cNvCxnSpPr>
          <p:nvPr/>
        </p:nvCxnSpPr>
        <p:spPr>
          <a:xfrm>
            <a:off x="6053057" y="4310545"/>
            <a:ext cx="2227541" cy="1627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8BB2E7-0592-B9B4-95B7-F58C4CBC7935}"/>
              </a:ext>
            </a:extLst>
          </p:cNvPr>
          <p:cNvSpPr/>
          <p:nvPr/>
        </p:nvSpPr>
        <p:spPr>
          <a:xfrm>
            <a:off x="5319388" y="4131384"/>
            <a:ext cx="1262743" cy="179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437B30-16E3-7CF9-B47C-65E7D6481431}"/>
              </a:ext>
            </a:extLst>
          </p:cNvPr>
          <p:cNvSpPr/>
          <p:nvPr/>
        </p:nvSpPr>
        <p:spPr>
          <a:xfrm>
            <a:off x="3505761" y="5188152"/>
            <a:ext cx="846365" cy="149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38B373-65C8-B4A6-63A7-3CF843CBFAB0}"/>
              </a:ext>
            </a:extLst>
          </p:cNvPr>
          <p:cNvCxnSpPr>
            <a:cxnSpLocks/>
          </p:cNvCxnSpPr>
          <p:nvPr/>
        </p:nvCxnSpPr>
        <p:spPr>
          <a:xfrm flipH="1" flipV="1">
            <a:off x="1133941" y="2421687"/>
            <a:ext cx="2737824" cy="2740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C57F16-450A-47FB-D2BA-8C10EDAE6814}"/>
              </a:ext>
            </a:extLst>
          </p:cNvPr>
          <p:cNvSpPr/>
          <p:nvPr/>
        </p:nvSpPr>
        <p:spPr>
          <a:xfrm>
            <a:off x="7986684" y="6322655"/>
            <a:ext cx="405754" cy="90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301F2E-7AA1-C606-C3A2-A471F3733EAD}"/>
              </a:ext>
            </a:extLst>
          </p:cNvPr>
          <p:cNvCxnSpPr>
            <a:cxnSpLocks/>
          </p:cNvCxnSpPr>
          <p:nvPr/>
        </p:nvCxnSpPr>
        <p:spPr>
          <a:xfrm flipH="1" flipV="1">
            <a:off x="5078099" y="4310545"/>
            <a:ext cx="2925320" cy="2026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5666F14-B8AE-DED1-C44D-179D96DF0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76" y="1711558"/>
            <a:ext cx="3651615" cy="170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4C3895-1DDF-07CD-9D1F-7559B8B58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6703" y="5437970"/>
            <a:ext cx="2644016" cy="1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A399BF-7828-D0EB-80C3-19BD686C3DFA}"/>
              </a:ext>
            </a:extLst>
          </p:cNvPr>
          <p:cNvSpPr txBox="1"/>
          <p:nvPr/>
        </p:nvSpPr>
        <p:spPr>
          <a:xfrm>
            <a:off x="701040" y="640080"/>
            <a:ext cx="6078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Assmilators</a:t>
            </a:r>
            <a:r>
              <a:rPr kumimoji="1" lang="en-US" altLang="ko-Kore-KR" sz="3200" dirty="0"/>
              <a:t> </a:t>
            </a:r>
            <a:r>
              <a:rPr kumimoji="1" lang="ko-KR" altLang="en-US" sz="3200" dirty="0"/>
              <a:t>사용 </a:t>
            </a:r>
            <a:r>
              <a:rPr kumimoji="1" lang="en-US" altLang="ko-KR" sz="3200" dirty="0"/>
              <a:t>(DELEGATE</a:t>
            </a:r>
            <a:r>
              <a:rPr kumimoji="1" lang="ko-KR" altLang="en-US" sz="3200" dirty="0"/>
              <a:t>호출</a:t>
            </a:r>
            <a:r>
              <a:rPr kumimoji="1" lang="en-US" altLang="ko-KR" sz="3200" dirty="0"/>
              <a:t>X)</a:t>
            </a:r>
            <a:endParaRPr kumimoji="1" lang="ko-Kore-KR" altLang="en-US" sz="3200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9C34705-CD87-D06F-BA7D-BDBED275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0" y="4392598"/>
            <a:ext cx="5467486" cy="1263597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312465-0FF7-AD19-BE41-0CC2AA91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66423"/>
            <a:ext cx="5839657" cy="950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B4FC1-7BDA-3FBB-991B-A6AB90A456AD}"/>
              </a:ext>
            </a:extLst>
          </p:cNvPr>
          <p:cNvSpPr txBox="1"/>
          <p:nvPr/>
        </p:nvSpPr>
        <p:spPr>
          <a:xfrm>
            <a:off x="7666483" y="2149363"/>
            <a:ext cx="174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Assmilators.sol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8B4-BCA4-4117-59DB-C64750E6F90F}"/>
              </a:ext>
            </a:extLst>
          </p:cNvPr>
          <p:cNvSpPr txBox="1"/>
          <p:nvPr/>
        </p:nvSpPr>
        <p:spPr>
          <a:xfrm>
            <a:off x="2101103" y="2079741"/>
            <a:ext cx="1923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AssmilatorV2.sol</a:t>
            </a:r>
            <a:endParaRPr kumimoji="1" lang="ko-Kore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C0640-4E2C-3E06-9A3C-62529F846BC0}"/>
              </a:ext>
            </a:extLst>
          </p:cNvPr>
          <p:cNvSpPr txBox="1"/>
          <p:nvPr/>
        </p:nvSpPr>
        <p:spPr>
          <a:xfrm>
            <a:off x="7345208" y="709198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View</a:t>
            </a:r>
            <a:r>
              <a:rPr kumimoji="1" lang="ko-KR" altLang="en-US" dirty="0"/>
              <a:t>나 </a:t>
            </a:r>
            <a:r>
              <a:rPr kumimoji="1" lang="en-US" altLang="ko-KR" dirty="0" err="1"/>
              <a:t>getRate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컨트랙트와</a:t>
            </a:r>
            <a:r>
              <a:rPr kumimoji="1" lang="ko-KR" altLang="en-US" dirty="0"/>
              <a:t> 상호작용이 필요하지 않으면 </a:t>
            </a:r>
            <a:endParaRPr kumimoji="1" lang="en-US" altLang="ko-KR" dirty="0"/>
          </a:p>
          <a:p>
            <a:r>
              <a:rPr kumimoji="1" lang="en-US" altLang="ko-KR" dirty="0" err="1"/>
              <a:t>abi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delegate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않음</a:t>
            </a:r>
            <a:endParaRPr kumimoji="1" lang="ko-Kore-KR" altLang="en-US" dirty="0"/>
          </a:p>
        </p:txBody>
      </p:sp>
      <p:pic>
        <p:nvPicPr>
          <p:cNvPr id="37" name="그림 3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553DE0-2094-9036-21E0-81653EE2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82" y="2781822"/>
            <a:ext cx="5467486" cy="1106712"/>
          </a:xfrm>
          <a:prstGeom prst="rect">
            <a:avLst/>
          </a:prstGeom>
        </p:spPr>
      </p:pic>
      <p:pic>
        <p:nvPicPr>
          <p:cNvPr id="39" name="그림 3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1FC7E14-14C4-34EA-9C30-CC4F0587B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66421"/>
            <a:ext cx="5839657" cy="7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755471-4417-F161-87B5-31C5FD160060}"/>
              </a:ext>
            </a:extLst>
          </p:cNvPr>
          <p:cNvSpPr txBox="1">
            <a:spLocks/>
          </p:cNvSpPr>
          <p:nvPr/>
        </p:nvSpPr>
        <p:spPr>
          <a:xfrm>
            <a:off x="838200" y="2494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Curve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441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40658-C62F-8BB6-FE5C-B7D7E491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Curve(Shell)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E23D7-8DB2-F9EC-2A45-D3A50B1A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유동성 풀에 </a:t>
            </a:r>
            <a:r>
              <a:rPr kumimoji="1" lang="en-US" altLang="ko-KR" dirty="0"/>
              <a:t>LP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stablecoin</a:t>
            </a:r>
            <a:r>
              <a:rPr kumimoji="1" lang="ko-KR" altLang="en-US" dirty="0"/>
              <a:t>을 예금하면 발행되는 토큰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지분</a:t>
            </a:r>
            <a:r>
              <a:rPr kumimoji="1" lang="en-US" altLang="ko-KR" dirty="0"/>
              <a:t>)</a:t>
            </a:r>
            <a:r>
              <a:rPr kumimoji="1" lang="ko-KR" altLang="en-US" dirty="0"/>
              <a:t> 지칭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이 토큰을 상환하면 </a:t>
            </a:r>
            <a:r>
              <a:rPr kumimoji="1" lang="en-US" altLang="ko-KR" dirty="0"/>
              <a:t>LP</a:t>
            </a:r>
            <a:r>
              <a:rPr kumimoji="1" lang="ko-KR" altLang="en-US" dirty="0"/>
              <a:t>는 자신의 지분만큼 </a:t>
            </a:r>
            <a:r>
              <a:rPr kumimoji="1" lang="en-US" altLang="ko-KR" dirty="0" err="1"/>
              <a:t>stablecoin</a:t>
            </a:r>
            <a:r>
              <a:rPr kumimoji="1" lang="ko-KR" altLang="en-US" dirty="0"/>
              <a:t>을 받는다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서로 다른 토큰끼리 </a:t>
            </a:r>
            <a:r>
              <a:rPr kumimoji="1" lang="en-US" altLang="ko-KR" dirty="0"/>
              <a:t>Swap</a:t>
            </a:r>
            <a:r>
              <a:rPr kumimoji="1" lang="ko-KR" altLang="en-US" dirty="0"/>
              <a:t>에 용이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FB045-28BB-4527-32E9-91333F8B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32" y="2276271"/>
            <a:ext cx="1884264" cy="2167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E9B199-58D5-58C7-795B-48858C31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19" y="2684599"/>
            <a:ext cx="1884264" cy="14888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2DCF08-1289-C273-6B29-06B6E1BEA627}"/>
              </a:ext>
            </a:extLst>
          </p:cNvPr>
          <p:cNvCxnSpPr/>
          <p:nvPr/>
        </p:nvCxnSpPr>
        <p:spPr>
          <a:xfrm>
            <a:off x="5330757" y="3428999"/>
            <a:ext cx="11381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57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C86A-9BEF-C988-F8A1-43E6E0E6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Curve(Shell) parameter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630D8-C7A1-5AD0-7B69-B7A07185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126"/>
            <a:ext cx="8422427" cy="36479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1744D04-3D87-4785-0250-24B95358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AMM</a:t>
            </a:r>
            <a:r>
              <a:rPr kumimoji="1" lang="en-US" altLang="ko-KR" dirty="0"/>
              <a:t>(Automated Market Maker) / Boding Curve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765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BF54-1339-E2EA-23B6-E7EAF188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CurveMath.sol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F919F-E6F4-F1E5-114C-B157FF11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수수료</a:t>
            </a:r>
            <a:r>
              <a:rPr kumimoji="1" lang="en-US" altLang="ko-KR" dirty="0"/>
              <a:t>(fee)</a:t>
            </a:r>
            <a:r>
              <a:rPr kumimoji="1" lang="ko-KR" altLang="en-US" dirty="0"/>
              <a:t> 계산하는 함수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Halt thresholds </a:t>
            </a:r>
            <a:r>
              <a:rPr kumimoji="1" lang="ko-KR" altLang="en-US" dirty="0"/>
              <a:t>정의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dirty="0"/>
              <a:t>유동성 풀은 토큰의 현재 시장 가격에 대해 직접적으로 모름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만약 풀 내의 </a:t>
            </a:r>
            <a:r>
              <a:rPr kumimoji="1" lang="en-US" altLang="ko-KR" dirty="0" err="1"/>
              <a:t>stablecoin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peg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잃어도 풀은 그 코인이 가치 없다는 것을 모름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  가치 없는 토큰을 계속 수용하여 다른 토큰을 </a:t>
            </a:r>
            <a:r>
              <a:rPr kumimoji="1" lang="en-US" altLang="ko-KR" dirty="0"/>
              <a:t>drain</a:t>
            </a:r>
            <a:r>
              <a:rPr kumimoji="1" lang="ko-KR" altLang="en-US" dirty="0"/>
              <a:t>하면 안되기 때문에 각 토큰에 최소 및 최대 할당량을 가지게 풀을 설정해야 함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kumimoji="1"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peg: </a:t>
            </a:r>
            <a:r>
              <a:rPr kumimoji="1"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가치를 일정한 수준으로 고정시키는 것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3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A1364-9B83-D184-8547-06AB566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Curve.sol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Flashloan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재진입</a:t>
            </a:r>
            <a:r>
              <a:rPr kumimoji="1" lang="ko-KR" altLang="en-US" dirty="0"/>
              <a:t> 보완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898477-6BF2-C770-70C8-2870B48D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4" y="1487488"/>
            <a:ext cx="5397746" cy="5167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50EACC-B627-FFFE-4887-C892AC91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7488"/>
            <a:ext cx="5505664" cy="5370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BD43AD-FC55-EEB4-2988-4A1CF75E1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728" y="897186"/>
            <a:ext cx="3064164" cy="1180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7E2210-C9F4-EABA-3984-1CA36E3AC7E5}"/>
              </a:ext>
            </a:extLst>
          </p:cNvPr>
          <p:cNvSpPr/>
          <p:nvPr/>
        </p:nvSpPr>
        <p:spPr>
          <a:xfrm>
            <a:off x="6668656" y="2198255"/>
            <a:ext cx="757381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2DAA0-34FC-CFD6-69B1-3357E098CBBD}"/>
              </a:ext>
            </a:extLst>
          </p:cNvPr>
          <p:cNvSpPr/>
          <p:nvPr/>
        </p:nvSpPr>
        <p:spPr>
          <a:xfrm>
            <a:off x="8684492" y="832118"/>
            <a:ext cx="3073400" cy="1245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BAB5DD-B6B4-B5FB-B180-C74EFB5EBDE4}"/>
              </a:ext>
            </a:extLst>
          </p:cNvPr>
          <p:cNvCxnSpPr/>
          <p:nvPr/>
        </p:nvCxnSpPr>
        <p:spPr>
          <a:xfrm flipV="1">
            <a:off x="7583055" y="1579418"/>
            <a:ext cx="914400" cy="498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ACA975-4F64-295D-6166-7FA7077E8F21}"/>
              </a:ext>
            </a:extLst>
          </p:cNvPr>
          <p:cNvSpPr txBox="1"/>
          <p:nvPr/>
        </p:nvSpPr>
        <p:spPr>
          <a:xfrm>
            <a:off x="4378036" y="6308209"/>
            <a:ext cx="109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@ff0857c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E9409-8925-EBAE-4D89-5B573089FDD5}"/>
              </a:ext>
            </a:extLst>
          </p:cNvPr>
          <p:cNvSpPr txBox="1"/>
          <p:nvPr/>
        </p:nvSpPr>
        <p:spPr>
          <a:xfrm>
            <a:off x="10033944" y="6308209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@f8fdc14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482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755471-4417-F161-87B5-31C5FD160060}"/>
              </a:ext>
            </a:extLst>
          </p:cNvPr>
          <p:cNvSpPr txBox="1">
            <a:spLocks/>
          </p:cNvSpPr>
          <p:nvPr/>
        </p:nvSpPr>
        <p:spPr>
          <a:xfrm>
            <a:off x="838200" y="2494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DFX </a:t>
            </a:r>
            <a:r>
              <a:rPr kumimoji="1" lang="ko-KR" altLang="en-US" dirty="0"/>
              <a:t>주요 파트 변화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82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2745-F427-EA7C-73C9-A699B5A1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3C79F-2FE4-5C46-192B-401F0970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https://github.com/dfx-finance/protocol-v1-deprecated/tree/main</a:t>
            </a:r>
          </a:p>
          <a:p>
            <a:r>
              <a:rPr kumimoji="1" lang="en-US" altLang="ko-Kore-KR" dirty="0">
                <a:hlinkClick r:id="rId2"/>
              </a:rPr>
              <a:t>https://github.com/cowri/shell-solidity-v1/tree/48dac1c1a18e2da292b0468577b9e6cbdb3786a4</a:t>
            </a:r>
          </a:p>
          <a:p>
            <a:r>
              <a:rPr kumimoji="1" lang="en-US" altLang="ko-Kore-KR" dirty="0">
                <a:hlinkClick r:id="rId2"/>
              </a:rPr>
              <a:t>https://consensys.io/diligence/audits/2020/06/shell-protocol/shell-protocol-audit-2020-06.pdf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3"/>
              </a:rPr>
              <a:t>https://github.com/cowri/shell-solidity-v1/blob/master/Shell_White_Paper_v1.0.pdf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쉘 프로토콜 백서</a:t>
            </a:r>
            <a:r>
              <a:rPr kumimoji="1" lang="en-US" altLang="ko-KR" dirty="0"/>
              <a:t>]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4"/>
              </a:rPr>
              <a:t>https://medium.com/centre-blog/designing-an-upgradeable-ethereum-contract-3d850f637794</a:t>
            </a:r>
            <a:r>
              <a:rPr kumimoji="1" lang="en-US" altLang="ko-Kore-KR" dirty="0"/>
              <a:t> [USDC proxy]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37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2006E9-779F-B99C-2160-48E773C5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DFX Protocol V0.5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B10BE8D-C222-0655-4A49-C43DE332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b="0" i="0" u="none" strike="noStrike" dirty="0">
                <a:effectLst/>
                <a:latin typeface="-apple-system"/>
                <a:hlinkClick r:id="rId2"/>
              </a:rPr>
              <a:t>shellprotocol@48dac1c</a:t>
            </a:r>
            <a:r>
              <a:rPr lang="en-US" altLang="ko-Kore-KR" b="0" i="0" u="none" strike="noStrike" dirty="0">
                <a:effectLst/>
                <a:latin typeface="-apple-system"/>
              </a:rPr>
              <a:t> </a:t>
            </a:r>
            <a:r>
              <a:rPr lang="ko-KR" altLang="en-US" b="0" i="0" u="none" strike="noStrike" dirty="0">
                <a:effectLst/>
                <a:latin typeface="-apple-system"/>
              </a:rPr>
              <a:t>포크</a:t>
            </a:r>
            <a:endParaRPr lang="en-US" altLang="ko-KR" b="0" i="0" u="none" strike="noStrike" dirty="0">
              <a:effectLst/>
              <a:latin typeface="-apple-system"/>
            </a:endParaRPr>
          </a:p>
          <a:p>
            <a:endParaRPr lang="en-US" altLang="ko-KR" b="0" i="0" u="none" strike="noStrike" dirty="0">
              <a:effectLst/>
              <a:latin typeface="-apple-system"/>
            </a:endParaRPr>
          </a:p>
          <a:p>
            <a:r>
              <a:rPr lang="ko-Kore-KR" altLang="en-US" dirty="0">
                <a:latin typeface="-apple-system"/>
              </a:rPr>
              <a:t>두</a:t>
            </a:r>
            <a:r>
              <a:rPr lang="ko-KR" altLang="en-US" dirty="0">
                <a:latin typeface="-apple-system"/>
              </a:rPr>
              <a:t> 개의 주요 파트</a:t>
            </a:r>
            <a:endParaRPr lang="en-US" altLang="ko-KR" dirty="0">
              <a:latin typeface="-apple-system"/>
            </a:endParaRPr>
          </a:p>
          <a:p>
            <a:pPr lvl="1"/>
            <a:r>
              <a:rPr lang="en-US" altLang="ko-Kore-KR" dirty="0">
                <a:latin typeface="-apple-system"/>
              </a:rPr>
              <a:t>Assimilators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-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AMM(Automated Market Maker)</a:t>
            </a:r>
            <a:r>
              <a:rPr lang="ko-KR" altLang="en-US" dirty="0">
                <a:latin typeface="-apple-system"/>
              </a:rPr>
              <a:t>이 서로 다른 가치의 한 쌍을 다룰 수 있게 하고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 각 통화에 대한 오라클 가격을 검색한다</a:t>
            </a:r>
            <a:r>
              <a:rPr lang="en-US" altLang="ko-KR" dirty="0">
                <a:latin typeface="-apple-system"/>
              </a:rPr>
              <a:t>.</a:t>
            </a:r>
            <a:endParaRPr lang="en-US" altLang="ko-Kore-KR" dirty="0">
              <a:latin typeface="-apple-system"/>
            </a:endParaRPr>
          </a:p>
          <a:p>
            <a:pPr lvl="1"/>
            <a:endParaRPr lang="en-US" altLang="ko-Kore-KR" dirty="0">
              <a:latin typeface="-apple-system"/>
            </a:endParaRPr>
          </a:p>
          <a:p>
            <a:pPr lvl="1"/>
            <a:r>
              <a:rPr lang="en-US" altLang="ko-Kore-KR" dirty="0">
                <a:latin typeface="-apple-system"/>
              </a:rPr>
              <a:t>Curves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-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dynamic fees, halting boundaries</a:t>
            </a:r>
            <a:r>
              <a:rPr lang="ko-KR" altLang="en-US" dirty="0">
                <a:latin typeface="-apple-system"/>
              </a:rPr>
              <a:t>와 함께 </a:t>
            </a:r>
            <a:r>
              <a:rPr lang="en-US" altLang="ko-KR" dirty="0">
                <a:latin typeface="-apple-system"/>
              </a:rPr>
              <a:t>bonding curve</a:t>
            </a:r>
            <a:r>
              <a:rPr lang="ko-KR" altLang="en-US" dirty="0">
                <a:latin typeface="-apple-system"/>
              </a:rPr>
              <a:t>의 사용자 정의 매개변수화를 가능하게 한다</a:t>
            </a:r>
            <a:r>
              <a:rPr lang="en-US" altLang="ko-KR" dirty="0">
                <a:latin typeface="-apple-system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22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9048F-FAE1-B7A7-2177-0482678C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Bonding curve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49F4F-6C18-7C4A-3689-B09086B7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토큰의</a:t>
            </a:r>
            <a:r>
              <a:rPr kumimoji="1" lang="ko-KR" altLang="en-US" dirty="0"/>
              <a:t> 가격이 정해진 곡선에 따라 결정되는 방식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CW</a:t>
            </a:r>
            <a:r>
              <a:rPr kumimoji="1" lang="en-US" altLang="ko-KR" dirty="0"/>
              <a:t>(Connector Weight) - </a:t>
            </a:r>
            <a:r>
              <a:rPr kumimoji="1" lang="ko-KR" altLang="en-US" dirty="0"/>
              <a:t>리저브 비율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이 비율에 따라 그래프 모양이 바뀜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Halting boundaries - </a:t>
            </a:r>
            <a:r>
              <a:rPr kumimoji="1" lang="ko-KR" altLang="en-US" dirty="0"/>
              <a:t>특정 상황에서</a:t>
            </a:r>
            <a:br>
              <a:rPr kumimoji="1" lang="en-US" altLang="ko-KR" dirty="0"/>
            </a:br>
            <a:r>
              <a:rPr kumimoji="1" lang="ko-KR" altLang="en-US" dirty="0"/>
              <a:t>토큰 거래를 중단</a:t>
            </a:r>
            <a:r>
              <a:rPr kumimoji="1" lang="en-US" altLang="ko-KR" dirty="0"/>
              <a:t>/</a:t>
            </a:r>
            <a:r>
              <a:rPr kumimoji="1" lang="ko-KR" altLang="en-US" dirty="0"/>
              <a:t>일시 정지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dynamic fees - </a:t>
            </a:r>
            <a:r>
              <a:rPr kumimoji="1" lang="ko-KR" altLang="en-US" dirty="0"/>
              <a:t>수수료가 시장 조건이나</a:t>
            </a:r>
            <a:br>
              <a:rPr kumimoji="1" lang="en-US" altLang="ko-KR" dirty="0"/>
            </a:br>
            <a:r>
              <a:rPr kumimoji="1" lang="ko-KR" altLang="en-US" dirty="0"/>
              <a:t>특정 규칙에 따라 자동으로 조정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6B4F4-B64B-05C7-3A54-CA96BD72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59" y="2273748"/>
            <a:ext cx="5157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F354-A619-CB23-C5E4-7524069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Assimilators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B2365-E879-D5D0-6F81-F17CE51E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커브와 다른 </a:t>
            </a:r>
            <a:r>
              <a:rPr kumimoji="1" lang="en-US" altLang="ko-KR" dirty="0" err="1"/>
              <a:t>DeFi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토큰</a:t>
            </a:r>
            <a:r>
              <a:rPr kumimoji="1" lang="en-US" altLang="ko-KR" dirty="0"/>
              <a:t>)</a:t>
            </a:r>
            <a:r>
              <a:rPr kumimoji="1" lang="ko-KR" altLang="en-US" dirty="0"/>
              <a:t>간의 미들웨어 역할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다른 </a:t>
            </a:r>
            <a:r>
              <a:rPr kumimoji="1" lang="ko-KR" altLang="en-US" dirty="0" err="1"/>
              <a:t>스테이블코인에</a:t>
            </a:r>
            <a:r>
              <a:rPr kumimoji="1" lang="ko-KR" altLang="en-US" dirty="0"/>
              <a:t> 대한 </a:t>
            </a:r>
            <a:r>
              <a:rPr kumimoji="1" lang="en-US" altLang="ko-KR" dirty="0" err="1"/>
              <a:t>delegatecall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프록시 시스템 역할을 수행하여 풀이 상호작용적으로 균형을 유지하고 </a:t>
            </a:r>
            <a:r>
              <a:rPr kumimoji="1" lang="en-US" altLang="ko-KR" dirty="0"/>
              <a:t>LP(Liquidity Provider)</a:t>
            </a:r>
            <a:r>
              <a:rPr kumimoji="1" lang="ko-KR" altLang="en-US" dirty="0"/>
              <a:t>가 유동성을 제공할 수 있게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모든 토큰 가격을</a:t>
            </a:r>
            <a:r>
              <a:rPr kumimoji="1" lang="en-US" altLang="ko-KR" dirty="0"/>
              <a:t> USD</a:t>
            </a:r>
            <a:r>
              <a:rPr kumimoji="1" lang="ko-KR" altLang="en-US" dirty="0"/>
              <a:t>에 기반한 </a:t>
            </a:r>
            <a:r>
              <a:rPr kumimoji="1" lang="ko-KR" altLang="en-US" dirty="0" err="1"/>
              <a:t>누메레어</a:t>
            </a:r>
            <a:r>
              <a:rPr kumimoji="1" lang="en-US" altLang="ko-KR" dirty="0"/>
              <a:t>(numeraire)</a:t>
            </a:r>
            <a:r>
              <a:rPr kumimoji="1" lang="ko-KR" altLang="en-US" dirty="0"/>
              <a:t>로 변환한다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ore-KR" altLang="en-US" dirty="0"/>
              <a:t>누메레어</a:t>
            </a:r>
            <a:r>
              <a:rPr kumimoji="1" lang="ko-KR" altLang="en-US" dirty="0"/>
              <a:t>는 서로 다른 가치의 한 쌍을 다룰 때 필요함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Oracle price feeds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USD</a:t>
            </a:r>
            <a:r>
              <a:rPr kumimoji="1" lang="ko-KR" altLang="en-US" dirty="0"/>
              <a:t> 기준으로 나타내기 때문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4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370D5-AEBC-C97A-E600-AF4853F3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Oracle data feeds (</a:t>
            </a:r>
            <a:r>
              <a:rPr kumimoji="1" lang="en-US" altLang="ko-Kore-KR" dirty="0" err="1"/>
              <a:t>chain.link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60B35-648B-9813-9ABD-54F017AA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AF27D-CF9C-7823-AD26-7761EFD5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5318"/>
            <a:ext cx="7772400" cy="5117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C4BE2E-7C60-64FA-255F-44A1188A532F}"/>
              </a:ext>
            </a:extLst>
          </p:cNvPr>
          <p:cNvSpPr/>
          <p:nvPr/>
        </p:nvSpPr>
        <p:spPr>
          <a:xfrm>
            <a:off x="4682836" y="2346036"/>
            <a:ext cx="812800" cy="2558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637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01DF3-2D18-6EFC-EF48-EB39000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Assimilators.sol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E2E37-DFA6-F73F-D050-2B2B53AF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파일에 있는 모든 메소드는 단지 런타임시에 관련된 토큰에 대해 </a:t>
            </a:r>
            <a:r>
              <a:rPr kumimoji="1" lang="en-US" altLang="ko-KR" dirty="0"/>
              <a:t>delegate execution</a:t>
            </a:r>
            <a:r>
              <a:rPr kumimoji="1" lang="ko-KR" altLang="en-US" dirty="0"/>
              <a:t>을 위한 </a:t>
            </a:r>
            <a:r>
              <a:rPr kumimoji="1" lang="en-US" altLang="ko-KR" dirty="0"/>
              <a:t>internal function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assimilator architecture</a:t>
            </a:r>
            <a:r>
              <a:rPr kumimoji="1" lang="ko-KR" altLang="en-US" dirty="0"/>
              <a:t>의 중요한 부분은 </a:t>
            </a:r>
            <a:r>
              <a:rPr kumimoji="1" lang="en-US" altLang="ko-KR" dirty="0"/>
              <a:t>assimilators/</a:t>
            </a:r>
            <a:r>
              <a:rPr kumimoji="1" lang="ko-KR" altLang="en-US" dirty="0"/>
              <a:t> 폴더에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A4CED-5DD2-477B-6E4E-38381F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0" y="4001294"/>
            <a:ext cx="2781300" cy="19177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0A595EE-FACD-C646-F9B7-E2FCE175FFDA}"/>
              </a:ext>
            </a:extLst>
          </p:cNvPr>
          <p:cNvSpPr/>
          <p:nvPr/>
        </p:nvSpPr>
        <p:spPr>
          <a:xfrm>
            <a:off x="1168521" y="4010530"/>
            <a:ext cx="2781300" cy="38955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081AEB-3104-1A74-43DA-8429A2CEDFF7}"/>
              </a:ext>
            </a:extLst>
          </p:cNvPr>
          <p:cNvCxnSpPr/>
          <p:nvPr/>
        </p:nvCxnSpPr>
        <p:spPr>
          <a:xfrm>
            <a:off x="1293089" y="5338618"/>
            <a:ext cx="25769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DF6D-7451-3E0C-EDB9-86E7415F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DFX Protocol V2 </a:t>
            </a:r>
            <a:r>
              <a:rPr kumimoji="1" lang="ko-KR" altLang="en-US" dirty="0"/>
              <a:t>변화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944C8-9FDB-B16E-34E5-C65B48A5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각 토큰을 담당하는 </a:t>
            </a:r>
            <a:r>
              <a:rPr kumimoji="1" lang="ko-KR" altLang="en-US" dirty="0" err="1"/>
              <a:t>어심미레이터가</a:t>
            </a:r>
            <a:r>
              <a:rPr kumimoji="1" lang="ko-KR" altLang="en-US" dirty="0"/>
              <a:t> 하나의 파일로 통합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02DAAE-81FB-E256-A205-582F962114E1}"/>
              </a:ext>
            </a:extLst>
          </p:cNvPr>
          <p:cNvGrpSpPr/>
          <p:nvPr/>
        </p:nvGrpSpPr>
        <p:grpSpPr>
          <a:xfrm>
            <a:off x="1945120" y="2608696"/>
            <a:ext cx="8301759" cy="3340100"/>
            <a:chOff x="2068371" y="2497860"/>
            <a:chExt cx="8301759" cy="3340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A7D2E1-9F32-6EFB-80CB-DB436DBF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371" y="2497860"/>
              <a:ext cx="3492500" cy="3340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8CE009-7C12-EE35-6C95-06DA174C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6530" y="3574690"/>
              <a:ext cx="3403600" cy="927100"/>
            </a:xfrm>
            <a:prstGeom prst="rect">
              <a:avLst/>
            </a:prstGeom>
          </p:spPr>
        </p:pic>
        <p:sp>
          <p:nvSpPr>
            <p:cNvPr id="6" name="오른쪽 화살표[R] 5">
              <a:extLst>
                <a:ext uri="{FF2B5EF4-FFF2-40B4-BE49-F238E27FC236}">
                  <a16:creationId xmlns:a16="http://schemas.microsoft.com/office/drawing/2014/main" id="{C5E3D02A-9B88-935C-077D-5AD102226AE2}"/>
                </a:ext>
              </a:extLst>
            </p:cNvPr>
            <p:cNvSpPr/>
            <p:nvPr/>
          </p:nvSpPr>
          <p:spPr>
            <a:xfrm>
              <a:off x="5715002" y="3918167"/>
              <a:ext cx="997527" cy="1962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16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896</Words>
  <Application>Microsoft Macintosh PowerPoint</Application>
  <PresentationFormat>와이드스크린</PresentationFormat>
  <Paragraphs>201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-apple-system</vt:lpstr>
      <vt:lpstr>Söhne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DFX Protocol V0.5</vt:lpstr>
      <vt:lpstr>Bonding curve</vt:lpstr>
      <vt:lpstr>Assimilators</vt:lpstr>
      <vt:lpstr>Oracle data feeds (chain.link)</vt:lpstr>
      <vt:lpstr>Assimilators.sol</vt:lpstr>
      <vt:lpstr>DFX Protocol V2 변화</vt:lpstr>
      <vt:lpstr>ex) EursToUsdAssimilator.sol</vt:lpstr>
      <vt:lpstr>AssimilatorV2.sol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Curve(Shell)</vt:lpstr>
      <vt:lpstr>Curve(Shell) parameter</vt:lpstr>
      <vt:lpstr>CurveMath.sol</vt:lpstr>
      <vt:lpstr>Curve.sol/Flashloan 재진입 보완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오익준</dc:creator>
  <cp:lastModifiedBy>예범 이</cp:lastModifiedBy>
  <cp:revision>80</cp:revision>
  <dcterms:created xsi:type="dcterms:W3CDTF">2023-08-22T00:24:36Z</dcterms:created>
  <dcterms:modified xsi:type="dcterms:W3CDTF">2023-08-24T02:21:58Z</dcterms:modified>
</cp:coreProperties>
</file>